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491" r:id="rId2"/>
    <p:sldId id="331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5" r:id="rId34"/>
    <p:sldId id="424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60" r:id="rId57"/>
    <p:sldId id="448" r:id="rId58"/>
    <p:sldId id="453" r:id="rId59"/>
    <p:sldId id="454" r:id="rId60"/>
    <p:sldId id="455" r:id="rId61"/>
    <p:sldId id="456" r:id="rId62"/>
    <p:sldId id="463" r:id="rId63"/>
    <p:sldId id="464" r:id="rId64"/>
    <p:sldId id="465" r:id="rId65"/>
    <p:sldId id="466" r:id="rId66"/>
    <p:sldId id="467" r:id="rId67"/>
    <p:sldId id="461" r:id="rId68"/>
    <p:sldId id="457" r:id="rId69"/>
    <p:sldId id="458" r:id="rId70"/>
    <p:sldId id="459" r:id="rId71"/>
    <p:sldId id="468" r:id="rId72"/>
    <p:sldId id="469" r:id="rId73"/>
    <p:sldId id="470" r:id="rId74"/>
    <p:sldId id="462" r:id="rId75"/>
    <p:sldId id="492" r:id="rId76"/>
    <p:sldId id="471" r:id="rId77"/>
    <p:sldId id="472" r:id="rId78"/>
    <p:sldId id="473" r:id="rId79"/>
    <p:sldId id="474" r:id="rId80"/>
    <p:sldId id="475" r:id="rId81"/>
    <p:sldId id="476" r:id="rId82"/>
    <p:sldId id="477" r:id="rId83"/>
    <p:sldId id="478" r:id="rId84"/>
    <p:sldId id="479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0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60703A0-F8BF-42F3-85FA-2C9FE63DE4CE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EE9653C9-ADA8-4D5D-9015-F93694ECD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850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CF2BE9C-5B5C-49B2-879B-57940F45898B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FE15AAA-3850-48F9-9931-3DFF0BF6F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015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207641-E398-4DFF-84B6-738EA5342C8E}" type="slidenum">
              <a:rPr lang="en-US" altLang="ja-JP" sz="1200"/>
              <a:pPr algn="r" eaLnBrk="0" hangingPunct="0"/>
              <a:t>4</a:t>
            </a:fld>
            <a:endParaRPr lang="en-US" altLang="ja-JP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7773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487963-3D11-4383-87E2-BD599CFC1D2A}" type="slidenum">
              <a:rPr lang="en-US" altLang="ja-JP" sz="1200"/>
              <a:pPr algn="r" eaLnBrk="0" hangingPunct="0"/>
              <a:t>16</a:t>
            </a:fld>
            <a:endParaRPr lang="en-US" altLang="ja-JP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2004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8C1F734-A118-4335-9C01-47C340C61903}" type="slidenum">
              <a:rPr lang="en-US" altLang="ja-JP" sz="1200"/>
              <a:pPr algn="r" eaLnBrk="0" hangingPunct="0"/>
              <a:t>17</a:t>
            </a:fld>
            <a:endParaRPr lang="en-US" altLang="ja-JP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9251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5EA072-91F6-49F0-8710-3E73CC2C18C1}" type="slidenum">
              <a:rPr lang="en-US" altLang="ja-JP" sz="1200"/>
              <a:pPr algn="r" eaLnBrk="0" hangingPunct="0"/>
              <a:t>18</a:t>
            </a:fld>
            <a:endParaRPr lang="en-US" altLang="ja-JP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40179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FC12A4E-5381-45A4-A2E3-81F222B536AF}" type="slidenum">
              <a:rPr lang="en-US" altLang="ja-JP" sz="1200"/>
              <a:pPr algn="r" eaLnBrk="0" hangingPunct="0"/>
              <a:t>21</a:t>
            </a:fld>
            <a:endParaRPr lang="en-US" altLang="ja-JP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7270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20B0D61-0386-4EAC-83CE-A22E095D1FAD}" type="slidenum">
              <a:rPr lang="en-US" altLang="ja-JP" sz="1200"/>
              <a:pPr algn="r" eaLnBrk="0" hangingPunct="0"/>
              <a:t>22</a:t>
            </a:fld>
            <a:endParaRPr lang="en-US" altLang="ja-JP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7923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6F21583-F636-40DD-B761-CC69BDEE7BED}" type="slidenum">
              <a:rPr lang="en-US" altLang="ja-JP" sz="1200"/>
              <a:pPr algn="r" eaLnBrk="0" hangingPunct="0"/>
              <a:t>23</a:t>
            </a:fld>
            <a:endParaRPr lang="en-US" altLang="ja-JP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3548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F929B1C-C7E3-4190-B0CB-60CBCFDE1DA1}" type="slidenum">
              <a:rPr lang="en-US" altLang="ja-JP" sz="1200"/>
              <a:pPr algn="r" eaLnBrk="0" hangingPunct="0"/>
              <a:t>24</a:t>
            </a:fld>
            <a:endParaRPr lang="en-US" altLang="ja-JP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7943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B06E715-4067-4E34-8A10-D693805E7DFB}" type="slidenum">
              <a:rPr lang="en-US" altLang="ja-JP" sz="1200"/>
              <a:pPr algn="r" eaLnBrk="0" hangingPunct="0"/>
              <a:t>30</a:t>
            </a:fld>
            <a:endParaRPr lang="en-US" altLang="ja-JP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7388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634F96E-95BF-436D-87CF-648AF23DED65}" type="slidenum">
              <a:rPr lang="en-US" altLang="ja-JP" sz="1200"/>
              <a:pPr algn="r" eaLnBrk="0" hangingPunct="0"/>
              <a:t>31</a:t>
            </a:fld>
            <a:endParaRPr lang="en-US" altLang="ja-JP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04690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575A329-7AC6-4600-92D4-1857626AE1E3}" type="slidenum">
              <a:rPr lang="en-US" altLang="ja-JP" sz="1200"/>
              <a:pPr algn="r" eaLnBrk="0" hangingPunct="0"/>
              <a:t>32</a:t>
            </a:fld>
            <a:endParaRPr lang="en-US" altLang="ja-JP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8307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80A422F-290E-40F2-8556-4B5732AEB4AA}" type="slidenum">
              <a:rPr lang="en-US" altLang="ja-JP" sz="1200"/>
              <a:pPr algn="r" eaLnBrk="0" hangingPunct="0"/>
              <a:t>6</a:t>
            </a:fld>
            <a:endParaRPr lang="en-US" altLang="ja-JP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690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1729AE-E7CC-4884-A40D-1EC4328240DC}" type="slidenum">
              <a:rPr lang="en-US" altLang="ja-JP" sz="1200"/>
              <a:pPr algn="r" eaLnBrk="0" hangingPunct="0"/>
              <a:t>33</a:t>
            </a:fld>
            <a:endParaRPr lang="en-US" altLang="ja-JP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61018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F25B979-7D1B-452B-9466-5C387DF80AF1}" type="slidenum">
              <a:rPr lang="en-US" altLang="ja-JP" sz="1200"/>
              <a:pPr algn="r" eaLnBrk="0" hangingPunct="0"/>
              <a:t>34</a:t>
            </a:fld>
            <a:endParaRPr lang="en-US" altLang="ja-JP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2770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6D86618-747A-4E3F-B224-EAC973774406}" type="slidenum">
              <a:rPr lang="en-US" altLang="ja-JP" sz="1200"/>
              <a:pPr algn="r" eaLnBrk="0" hangingPunct="0"/>
              <a:t>35</a:t>
            </a:fld>
            <a:endParaRPr lang="en-US" altLang="ja-JP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0258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BADDC8F-30D4-4821-87E3-87AEB7434F78}" type="slidenum">
              <a:rPr lang="en-US" altLang="ja-JP" sz="1200"/>
              <a:pPr algn="r" eaLnBrk="0" hangingPunct="0"/>
              <a:t>36</a:t>
            </a:fld>
            <a:endParaRPr lang="en-US" altLang="ja-JP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386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513E625-B2CE-4E8E-B156-D751B24A98DD}" type="slidenum">
              <a:rPr lang="en-US" altLang="ja-JP" sz="1200"/>
              <a:pPr algn="r" eaLnBrk="0" hangingPunct="0"/>
              <a:t>37</a:t>
            </a:fld>
            <a:endParaRPr lang="en-US" altLang="ja-JP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00267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EF95EAB-C9FD-49CC-9802-3A8C85B8709B}" type="slidenum">
              <a:rPr lang="en-US" altLang="ja-JP" sz="1200"/>
              <a:pPr algn="r" eaLnBrk="0" hangingPunct="0"/>
              <a:t>38</a:t>
            </a:fld>
            <a:endParaRPr lang="en-US" altLang="ja-JP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65883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2084C8D-E6C3-4058-867E-B8DF2051C93E}" type="slidenum">
              <a:rPr lang="en-US" altLang="ja-JP" sz="1200"/>
              <a:pPr algn="r" eaLnBrk="0" hangingPunct="0"/>
              <a:t>39</a:t>
            </a:fld>
            <a:endParaRPr lang="en-US" altLang="ja-JP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42092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91D7A96-B853-4C7B-9A1C-FDDB3340A304}" type="slidenum">
              <a:rPr lang="en-US" altLang="ja-JP" sz="1200"/>
              <a:pPr algn="r" eaLnBrk="0" hangingPunct="0"/>
              <a:t>40</a:t>
            </a:fld>
            <a:endParaRPr lang="en-US" altLang="ja-JP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31851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1522A12-3EC3-4392-8518-F8EFD40FB04D}" type="slidenum">
              <a:rPr lang="en-US" altLang="ja-JP" sz="1200"/>
              <a:pPr algn="r" eaLnBrk="0" hangingPunct="0"/>
              <a:t>41</a:t>
            </a:fld>
            <a:endParaRPr lang="en-US" altLang="ja-JP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0140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4BF1C04-7022-4DBF-A3E7-F33AA8AECD95}" type="slidenum">
              <a:rPr lang="en-US" altLang="ja-JP" sz="1200"/>
              <a:pPr algn="r" eaLnBrk="0" hangingPunct="0"/>
              <a:t>42</a:t>
            </a:fld>
            <a:endParaRPr lang="en-US" altLang="ja-JP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1546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59B3F48-35BD-44B4-82FC-C3597227C95E}" type="slidenum">
              <a:rPr lang="en-US" altLang="ja-JP" sz="1200"/>
              <a:pPr algn="r" eaLnBrk="0" hangingPunct="0"/>
              <a:t>8</a:t>
            </a:fld>
            <a:endParaRPr lang="en-US" altLang="ja-JP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05161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344B9BD-5A44-41E6-A7B7-1EA3647B354C}" type="slidenum">
              <a:rPr lang="en-US" altLang="ja-JP" sz="1200"/>
              <a:pPr algn="r" eaLnBrk="0" hangingPunct="0"/>
              <a:t>43</a:t>
            </a:fld>
            <a:endParaRPr lang="en-US" altLang="ja-JP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404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791451E-FAF3-44E0-B696-3A31E8276077}" type="slidenum">
              <a:rPr lang="en-US" altLang="ja-JP" sz="1200"/>
              <a:pPr algn="r" eaLnBrk="0" hangingPunct="0"/>
              <a:t>44</a:t>
            </a:fld>
            <a:endParaRPr lang="en-US" altLang="ja-JP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48033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F1A7CC-F32C-462D-BC67-6F2DFC53CA6A}" type="slidenum">
              <a:rPr lang="en-US" altLang="ja-JP" sz="1200"/>
              <a:pPr algn="r" eaLnBrk="0" hangingPunct="0"/>
              <a:t>45</a:t>
            </a:fld>
            <a:endParaRPr lang="en-US" altLang="ja-JP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3104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5991430-AD25-4688-BF73-E474D5A02C52}" type="slidenum">
              <a:rPr lang="en-US" altLang="ja-JP" sz="1200"/>
              <a:pPr algn="r" eaLnBrk="0" hangingPunct="0"/>
              <a:t>46</a:t>
            </a:fld>
            <a:endParaRPr lang="en-US" altLang="ja-JP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43783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92AFD50-DF92-432D-ACAF-786378F4D260}" type="slidenum">
              <a:rPr lang="en-US" altLang="ja-JP" sz="1200"/>
              <a:pPr algn="r" eaLnBrk="0" hangingPunct="0"/>
              <a:t>47</a:t>
            </a:fld>
            <a:endParaRPr lang="en-US" altLang="ja-JP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88396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DD891E6-0BFD-4484-B1A8-68F71FD56D86}" type="slidenum">
              <a:rPr lang="en-US" altLang="ja-JP" sz="1200"/>
              <a:pPr algn="r" eaLnBrk="0" hangingPunct="0"/>
              <a:t>48</a:t>
            </a:fld>
            <a:endParaRPr lang="en-US" altLang="ja-JP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31171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165989-788D-41B1-81AB-C3A754ADFF03}" type="slidenum">
              <a:rPr lang="en-US" altLang="ja-JP" sz="1200"/>
              <a:pPr algn="r" eaLnBrk="0" hangingPunct="0"/>
              <a:t>49</a:t>
            </a:fld>
            <a:endParaRPr lang="en-US" altLang="ja-JP" sz="120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62648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8AD5127-FAF7-41A0-8909-810565811650}" type="slidenum">
              <a:rPr lang="en-US" altLang="ja-JP" sz="1200"/>
              <a:pPr algn="r" eaLnBrk="0" hangingPunct="0"/>
              <a:t>50</a:t>
            </a:fld>
            <a:endParaRPr lang="en-US" altLang="ja-JP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403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78A3DBB-13D9-4CA2-8D25-AD69079C76C5}" type="slidenum">
              <a:rPr lang="en-US" altLang="ja-JP" sz="1200"/>
              <a:pPr algn="r" eaLnBrk="0" hangingPunct="0"/>
              <a:t>51</a:t>
            </a:fld>
            <a:endParaRPr lang="en-US" altLang="ja-JP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91438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5C142EB-2F00-4ABF-B5CC-9012882F85F8}" type="slidenum">
              <a:rPr lang="en-US" altLang="ja-JP" sz="1200"/>
              <a:pPr algn="r" eaLnBrk="0" hangingPunct="0"/>
              <a:t>52</a:t>
            </a:fld>
            <a:endParaRPr lang="en-US" altLang="ja-JP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67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60C5C0-9481-44AB-959D-E36FE5ACE362}" type="slidenum">
              <a:rPr lang="en-US" altLang="ja-JP" sz="1200"/>
              <a:pPr algn="r" eaLnBrk="0" hangingPunct="0"/>
              <a:t>9</a:t>
            </a:fld>
            <a:endParaRPr lang="en-US" altLang="ja-JP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17477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61B07EB-85F5-4566-9C4D-CD77063B7F67}" type="slidenum">
              <a:rPr lang="en-US" altLang="ja-JP" sz="1200"/>
              <a:pPr algn="r" eaLnBrk="0" hangingPunct="0"/>
              <a:t>53</a:t>
            </a:fld>
            <a:endParaRPr lang="en-US" altLang="ja-JP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67582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94A6C36-5DE4-4B00-A524-F23A749B874C}" type="slidenum">
              <a:rPr lang="en-US" altLang="ja-JP" sz="1200"/>
              <a:pPr algn="r" eaLnBrk="0" hangingPunct="0"/>
              <a:t>54</a:t>
            </a:fld>
            <a:endParaRPr lang="en-US" altLang="ja-JP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30042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054BBFF-8D1B-4097-8BD9-CA6D8D496DEA}" type="slidenum">
              <a:rPr lang="en-US" altLang="ja-JP" sz="1200"/>
              <a:pPr algn="r" eaLnBrk="0" hangingPunct="0"/>
              <a:t>57</a:t>
            </a:fld>
            <a:endParaRPr lang="en-US" altLang="ja-JP" sz="120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68815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699D5BC-7E1A-4318-9F04-3F7543CDF93B}" type="slidenum">
              <a:rPr lang="en-US" altLang="ja-JP" sz="1200"/>
              <a:pPr algn="r" eaLnBrk="0" hangingPunct="0"/>
              <a:t>59</a:t>
            </a:fld>
            <a:endParaRPr lang="en-US" altLang="ja-JP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94124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0686980-6595-48A5-AB2D-9868721560B4}" type="slidenum">
              <a:rPr lang="en-US" altLang="ja-JP" sz="1200"/>
              <a:pPr algn="r" eaLnBrk="0" hangingPunct="0"/>
              <a:t>62</a:t>
            </a:fld>
            <a:endParaRPr lang="en-US" altLang="ja-JP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8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5B2CDEF-68D2-485A-BAC5-E2BA7F792E38}" type="slidenum">
              <a:rPr lang="en-US" altLang="ja-JP" sz="1200"/>
              <a:pPr algn="r" eaLnBrk="0" hangingPunct="0"/>
              <a:t>63</a:t>
            </a:fld>
            <a:endParaRPr lang="en-US" altLang="ja-JP" sz="120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5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DD8F5E-BA17-49CF-AE68-21817E279898}" type="slidenum">
              <a:rPr lang="en-US" altLang="ja-JP" sz="1200"/>
              <a:pPr algn="r" eaLnBrk="0" hangingPunct="0"/>
              <a:t>64</a:t>
            </a:fld>
            <a:endParaRPr lang="en-US" altLang="ja-JP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3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953E361-FE0C-4350-A4E3-4B90301E708D}" type="slidenum">
              <a:rPr lang="en-US" altLang="ja-JP" sz="1200"/>
              <a:pPr algn="r" eaLnBrk="0" hangingPunct="0"/>
              <a:t>65</a:t>
            </a:fld>
            <a:endParaRPr lang="en-US" altLang="ja-JP" sz="120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377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7B2968E-3261-4D89-9BAA-24DD9809A2D0}" type="slidenum">
              <a:rPr lang="en-US" altLang="ja-JP" sz="1200"/>
              <a:pPr algn="r" eaLnBrk="0" hangingPunct="0"/>
              <a:t>66</a:t>
            </a:fld>
            <a:endParaRPr lang="en-US" altLang="ja-JP" sz="120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30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A8B2429-7234-4ACB-82F3-B0468E06692F}" type="slidenum">
              <a:rPr lang="en-US" altLang="ja-JP" sz="1200"/>
              <a:pPr algn="r" eaLnBrk="0" hangingPunct="0"/>
              <a:t>67</a:t>
            </a:fld>
            <a:endParaRPr lang="en-US" altLang="ja-JP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3509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CAA7DE-634F-4CDB-AAD2-83C03EEB9510}" type="slidenum">
              <a:rPr lang="en-US" altLang="ja-JP" sz="1200"/>
              <a:pPr algn="r" eaLnBrk="0" hangingPunct="0"/>
              <a:t>10</a:t>
            </a:fld>
            <a:endParaRPr lang="en-US" altLang="ja-JP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61344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510CB7-6126-4CE1-97FF-FB0BD36AD48E}" type="slidenum">
              <a:rPr lang="en-US" altLang="ja-JP" sz="1200"/>
              <a:pPr algn="r" eaLnBrk="0" hangingPunct="0"/>
              <a:t>69</a:t>
            </a:fld>
            <a:endParaRPr lang="en-US" altLang="ja-JP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61579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C442FCE-D8A8-415E-BAB4-F724768CF958}" type="slidenum">
              <a:rPr lang="en-US" altLang="ja-JP" sz="1200"/>
              <a:pPr algn="r" eaLnBrk="0" hangingPunct="0"/>
              <a:t>71</a:t>
            </a:fld>
            <a:endParaRPr lang="en-US" altLang="ja-JP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9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821A57-9744-4FBF-B3D0-411C3E6B80E5}" type="slidenum">
              <a:rPr lang="en-US" altLang="ja-JP" sz="1200"/>
              <a:pPr algn="r" eaLnBrk="0" hangingPunct="0"/>
              <a:t>72</a:t>
            </a:fld>
            <a:endParaRPr lang="en-US" altLang="ja-JP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424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6F2282-152A-4EFC-90CA-1A7B69F0582F}" type="slidenum">
              <a:rPr lang="en-US" altLang="ja-JP" sz="1200"/>
              <a:pPr algn="r" eaLnBrk="0" hangingPunct="0"/>
              <a:t>73</a:t>
            </a:fld>
            <a:endParaRPr lang="en-US" altLang="ja-JP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Courier New" pitchFamily="49" charset="0"/>
              </a:rPr>
              <a:t>In order to implement  this algorithm we had to address these six issues.</a:t>
            </a:r>
          </a:p>
          <a:p>
            <a:pPr eaLnBrk="1" hangingPunct="1">
              <a:spcBef>
                <a:spcPct val="0"/>
              </a:spcBef>
            </a:pPr>
            <a:endParaRPr lang="zh-TW" alt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30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23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77FF390-F6E4-45F7-8954-B864313C0BBF}" type="slidenum">
              <a:rPr lang="en-US" altLang="ja-JP" sz="1200"/>
              <a:pPr algn="r" eaLnBrk="0" hangingPunct="0"/>
              <a:t>78</a:t>
            </a:fld>
            <a:endParaRPr lang="en-US" altLang="ja-JP" sz="120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519294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DC07D4B-08BF-4DDD-B0A6-B9E96051A524}" type="slidenum">
              <a:rPr lang="en-US" altLang="ja-JP" sz="1200"/>
              <a:pPr algn="r" eaLnBrk="0" hangingPunct="0"/>
              <a:t>79</a:t>
            </a:fld>
            <a:endParaRPr lang="en-US" altLang="ja-JP" sz="120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83800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B6756F3-E1E0-45EF-B062-B22637ECD137}" type="slidenum">
              <a:rPr lang="en-US" altLang="ja-JP" sz="1200"/>
              <a:pPr algn="r" eaLnBrk="0" hangingPunct="0"/>
              <a:t>80</a:t>
            </a:fld>
            <a:endParaRPr lang="en-US" altLang="ja-JP" sz="1200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0905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95291DB-F3C4-4BB8-9B65-4F8C0E4231FC}" type="slidenum">
              <a:rPr lang="en-US" altLang="ja-JP" sz="1200"/>
              <a:pPr algn="r" eaLnBrk="0" hangingPunct="0"/>
              <a:t>81</a:t>
            </a:fld>
            <a:endParaRPr lang="en-US" altLang="ja-JP" sz="120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45527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E65E5-C020-4C34-A81A-F09C3563AFA5}" type="slidenum">
              <a:rPr lang="en-US" altLang="ja-JP" sz="1200"/>
              <a:pPr algn="r" eaLnBrk="0" hangingPunct="0"/>
              <a:t>11</a:t>
            </a:fld>
            <a:endParaRPr lang="en-US" altLang="ja-JP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304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250F713-D42F-4212-8634-F39523F77C59}" type="slidenum">
              <a:rPr lang="en-US" altLang="ja-JP" sz="1200"/>
              <a:pPr algn="r" eaLnBrk="0" hangingPunct="0"/>
              <a:t>12</a:t>
            </a:fld>
            <a:endParaRPr lang="en-US" altLang="ja-JP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9029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E475AE8-AA07-41FA-9C50-F0C3C916CE90}" type="slidenum">
              <a:rPr lang="en-US" altLang="ja-JP" sz="1200"/>
              <a:pPr algn="r" eaLnBrk="0" hangingPunct="0"/>
              <a:t>13</a:t>
            </a:fld>
            <a:endParaRPr lang="en-US" altLang="ja-JP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57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A2E16EF-DF88-4D2A-AE38-C5D017F3BB41}" type="slidenum">
              <a:rPr lang="en-US" altLang="ja-JP" sz="1200"/>
              <a:pPr algn="r" eaLnBrk="0" hangingPunct="0"/>
              <a:t>15</a:t>
            </a:fld>
            <a:endParaRPr lang="en-US" altLang="ja-JP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5769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EF456D18-986A-40DC-BEF6-12D72F195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A16FA-4193-4DE0-803D-4D4C75D5A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2BA3-F3E7-49BC-9C2E-0AE39B937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19D1D-3928-4E83-A4E9-A1BFBAE0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33EC-795D-420B-BE8F-EC02E57BB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4EF7B-AE6A-4527-931D-889AFB307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BF2D6-5B0A-4572-A423-337A4242E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07A9-0FB2-42C8-929E-1A5AD5E5D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58581-C7BB-428D-9288-3C7A5551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E4DC-92E8-4575-AC94-1B8A2D360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D5FC-CC54-4C88-B294-B8E5DE8E5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6488"/>
            <a:ext cx="8686800" cy="74612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 smtClean="0"/>
              <a:t>11/01/2010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lang="en-US" sz="1200" b="1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2010 NTUST</a:t>
            </a:r>
            <a:endParaRPr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4A846A-0AFB-49B7-94DE-9770A927B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m-ent.com/manuals/cookbook/depthalpha/z_vs_a_zcolor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dam-ent.com/manuals/cookbook/depthalpha/z_vs_a_zbuf.avi" TargetMode="Externa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symbolcraft.com/graphics/bsp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Last Note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Clipping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Liang-</a:t>
            </a:r>
            <a:r>
              <a:rPr lang="en-US" altLang="zh-TW" sz="2000" dirty="0" err="1" smtClean="0">
                <a:ea typeface="新細明體" pitchFamily="18" charset="-120"/>
              </a:rPr>
              <a:t>Barsky</a:t>
            </a:r>
            <a:r>
              <a:rPr lang="en-US" altLang="zh-TW" sz="2000" dirty="0" smtClean="0">
                <a:ea typeface="新細明體" pitchFamily="18" charset="-120"/>
              </a:rPr>
              <a:t>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 smtClean="0">
                <a:ea typeface="新細明體" pitchFamily="18" charset="-120"/>
              </a:rPr>
              <a:t>Weiler</a:t>
            </a:r>
            <a:r>
              <a:rPr lang="en-US" altLang="zh-TW" sz="2000" dirty="0" smtClean="0">
                <a:ea typeface="新細明體" pitchFamily="18" charset="-120"/>
              </a:rPr>
              <a:t>-Atherton clipping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Drawing points and lines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Project 2 is due Apr. 10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3400" smtClean="0">
                <a:ea typeface="MS PGothic" pitchFamily="34" charset="-128"/>
              </a:rPr>
              <a:t>Back-Face Culling (Front Facing)</a:t>
            </a:r>
          </a:p>
        </p:txBody>
      </p:sp>
      <p:sp>
        <p:nvSpPr>
          <p:cNvPr id="1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MS PGothic" pitchFamily="34" charset="-128"/>
              </a:rPr>
              <a:t>U</a:t>
            </a:r>
            <a:r>
              <a:rPr lang="en-US" altLang="ja-JP" smtClean="0">
                <a:ea typeface="MS PGothic" pitchFamily="34" charset="-128"/>
              </a:rPr>
              <a:t>se </a:t>
            </a:r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cross-product</a:t>
            </a:r>
            <a:r>
              <a:rPr lang="en-US" altLang="ja-JP" smtClean="0">
                <a:ea typeface="MS PGothic" pitchFamily="34" charset="-128"/>
              </a:rPr>
              <a:t> to get the </a:t>
            </a:r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normal</a:t>
            </a:r>
            <a:r>
              <a:rPr lang="en-US" altLang="ja-JP" smtClean="0">
                <a:ea typeface="MS PGothic" pitchFamily="34" charset="-128"/>
              </a:rPr>
              <a:t> of the face (not the actual normal)</a:t>
            </a:r>
          </a:p>
          <a:p>
            <a:pPr eaLnBrk="1" hangingPunct="1"/>
            <a:r>
              <a:rPr lang="en-US" altLang="zh-TW" smtClean="0">
                <a:ea typeface="MS PGothic" pitchFamily="34" charset="-128"/>
              </a:rPr>
              <a:t>U</a:t>
            </a:r>
            <a:r>
              <a:rPr lang="en-US" altLang="ja-JP" smtClean="0">
                <a:ea typeface="MS PGothic" pitchFamily="34" charset="-128"/>
              </a:rPr>
              <a:t>se </a:t>
            </a:r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inner-product</a:t>
            </a:r>
            <a:r>
              <a:rPr lang="en-US" altLang="ja-JP" smtClean="0">
                <a:ea typeface="MS PGothic" pitchFamily="34" charset="-128"/>
              </a:rPr>
              <a:t> to check the facing</a:t>
            </a:r>
          </a:p>
        </p:txBody>
      </p:sp>
      <p:graphicFrame>
        <p:nvGraphicFramePr>
          <p:cNvPr id="11280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87900" y="3178175"/>
          <a:ext cx="3076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4" imgW="1384300" imgH="228600" progId="">
                  <p:embed/>
                </p:oleObj>
              </mc:Choice>
              <mc:Fallback>
                <p:oleObj name="Equation" r:id="rId4" imgW="1384300" imgH="228600" progId="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78175"/>
                        <a:ext cx="30765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3" name="Group 35"/>
          <p:cNvGrpSpPr>
            <a:grpSpLocks/>
          </p:cNvGrpSpPr>
          <p:nvPr/>
        </p:nvGrpSpPr>
        <p:grpSpPr bwMode="auto">
          <a:xfrm>
            <a:off x="685800" y="2667000"/>
            <a:ext cx="4235450" cy="2770188"/>
            <a:chOff x="431" y="2065"/>
            <a:chExt cx="2668" cy="1745"/>
          </a:xfrm>
        </p:grpSpPr>
        <p:sp>
          <p:nvSpPr>
            <p:cNvPr id="11284" name="Freeform 5"/>
            <p:cNvSpPr>
              <a:spLocks/>
            </p:cNvSpPr>
            <p:nvPr/>
          </p:nvSpPr>
          <p:spPr bwMode="auto">
            <a:xfrm>
              <a:off x="780" y="2364"/>
              <a:ext cx="2100" cy="1239"/>
            </a:xfrm>
            <a:custGeom>
              <a:avLst/>
              <a:gdLst>
                <a:gd name="T0" fmla="*/ 0 w 2100"/>
                <a:gd name="T1" fmla="*/ 715 h 1239"/>
                <a:gd name="T2" fmla="*/ 851 w 2100"/>
                <a:gd name="T3" fmla="*/ 0 h 1239"/>
                <a:gd name="T4" fmla="*/ 2100 w 2100"/>
                <a:gd name="T5" fmla="*/ 1239 h 1239"/>
                <a:gd name="T6" fmla="*/ 0 w 2100"/>
                <a:gd name="T7" fmla="*/ 715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0"/>
                <a:gd name="T13" fmla="*/ 0 h 1239"/>
                <a:gd name="T14" fmla="*/ 2100 w 2100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0" h="1239">
                  <a:moveTo>
                    <a:pt x="0" y="715"/>
                  </a:moveTo>
                  <a:lnTo>
                    <a:pt x="851" y="0"/>
                  </a:lnTo>
                  <a:lnTo>
                    <a:pt x="2100" y="1239"/>
                  </a:lnTo>
                  <a:lnTo>
                    <a:pt x="0" y="715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12"/>
            <p:cNvSpPr>
              <a:spLocks/>
            </p:cNvSpPr>
            <p:nvPr/>
          </p:nvSpPr>
          <p:spPr bwMode="auto">
            <a:xfrm>
              <a:off x="1536" y="2834"/>
              <a:ext cx="72" cy="73"/>
            </a:xfrm>
            <a:custGeom>
              <a:avLst/>
              <a:gdLst>
                <a:gd name="T0" fmla="*/ 0 w 72"/>
                <a:gd name="T1" fmla="*/ 37 h 73"/>
                <a:gd name="T2" fmla="*/ 0 w 72"/>
                <a:gd name="T3" fmla="*/ 23 h 73"/>
                <a:gd name="T4" fmla="*/ 9 w 72"/>
                <a:gd name="T5" fmla="*/ 9 h 73"/>
                <a:gd name="T6" fmla="*/ 22 w 72"/>
                <a:gd name="T7" fmla="*/ 5 h 73"/>
                <a:gd name="T8" fmla="*/ 36 w 72"/>
                <a:gd name="T9" fmla="*/ 0 h 73"/>
                <a:gd name="T10" fmla="*/ 49 w 72"/>
                <a:gd name="T11" fmla="*/ 5 h 73"/>
                <a:gd name="T12" fmla="*/ 58 w 72"/>
                <a:gd name="T13" fmla="*/ 9 h 73"/>
                <a:gd name="T14" fmla="*/ 67 w 72"/>
                <a:gd name="T15" fmla="*/ 23 h 73"/>
                <a:gd name="T16" fmla="*/ 72 w 72"/>
                <a:gd name="T17" fmla="*/ 37 h 73"/>
                <a:gd name="T18" fmla="*/ 67 w 72"/>
                <a:gd name="T19" fmla="*/ 50 h 73"/>
                <a:gd name="T20" fmla="*/ 58 w 72"/>
                <a:gd name="T21" fmla="*/ 64 h 73"/>
                <a:gd name="T22" fmla="*/ 49 w 72"/>
                <a:gd name="T23" fmla="*/ 68 h 73"/>
                <a:gd name="T24" fmla="*/ 36 w 72"/>
                <a:gd name="T25" fmla="*/ 73 h 73"/>
                <a:gd name="T26" fmla="*/ 22 w 72"/>
                <a:gd name="T27" fmla="*/ 68 h 73"/>
                <a:gd name="T28" fmla="*/ 9 w 72"/>
                <a:gd name="T29" fmla="*/ 64 h 73"/>
                <a:gd name="T30" fmla="*/ 0 w 72"/>
                <a:gd name="T31" fmla="*/ 50 h 73"/>
                <a:gd name="T32" fmla="*/ 0 w 72"/>
                <a:gd name="T33" fmla="*/ 37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3"/>
                <a:gd name="T53" fmla="*/ 72 w 72"/>
                <a:gd name="T54" fmla="*/ 73 h 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3">
                  <a:moveTo>
                    <a:pt x="0" y="37"/>
                  </a:moveTo>
                  <a:lnTo>
                    <a:pt x="0" y="23"/>
                  </a:lnTo>
                  <a:lnTo>
                    <a:pt x="9" y="9"/>
                  </a:lnTo>
                  <a:lnTo>
                    <a:pt x="22" y="5"/>
                  </a:lnTo>
                  <a:lnTo>
                    <a:pt x="36" y="0"/>
                  </a:lnTo>
                  <a:lnTo>
                    <a:pt x="49" y="5"/>
                  </a:lnTo>
                  <a:lnTo>
                    <a:pt x="58" y="9"/>
                  </a:lnTo>
                  <a:lnTo>
                    <a:pt x="67" y="23"/>
                  </a:lnTo>
                  <a:lnTo>
                    <a:pt x="72" y="37"/>
                  </a:lnTo>
                  <a:lnTo>
                    <a:pt x="67" y="50"/>
                  </a:lnTo>
                  <a:lnTo>
                    <a:pt x="58" y="64"/>
                  </a:lnTo>
                  <a:lnTo>
                    <a:pt x="49" y="68"/>
                  </a:lnTo>
                  <a:lnTo>
                    <a:pt x="36" y="73"/>
                  </a:lnTo>
                  <a:lnTo>
                    <a:pt x="22" y="68"/>
                  </a:lnTo>
                  <a:lnTo>
                    <a:pt x="9" y="64"/>
                  </a:lnTo>
                  <a:lnTo>
                    <a:pt x="0" y="5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Freeform 13"/>
            <p:cNvSpPr>
              <a:spLocks/>
            </p:cNvSpPr>
            <p:nvPr/>
          </p:nvSpPr>
          <p:spPr bwMode="auto">
            <a:xfrm>
              <a:off x="1536" y="2834"/>
              <a:ext cx="72" cy="73"/>
            </a:xfrm>
            <a:custGeom>
              <a:avLst/>
              <a:gdLst>
                <a:gd name="T0" fmla="*/ 0 w 72"/>
                <a:gd name="T1" fmla="*/ 37 h 73"/>
                <a:gd name="T2" fmla="*/ 0 w 72"/>
                <a:gd name="T3" fmla="*/ 23 h 73"/>
                <a:gd name="T4" fmla="*/ 9 w 72"/>
                <a:gd name="T5" fmla="*/ 9 h 73"/>
                <a:gd name="T6" fmla="*/ 22 w 72"/>
                <a:gd name="T7" fmla="*/ 5 h 73"/>
                <a:gd name="T8" fmla="*/ 36 w 72"/>
                <a:gd name="T9" fmla="*/ 0 h 73"/>
                <a:gd name="T10" fmla="*/ 49 w 72"/>
                <a:gd name="T11" fmla="*/ 5 h 73"/>
                <a:gd name="T12" fmla="*/ 58 w 72"/>
                <a:gd name="T13" fmla="*/ 9 h 73"/>
                <a:gd name="T14" fmla="*/ 67 w 72"/>
                <a:gd name="T15" fmla="*/ 23 h 73"/>
                <a:gd name="T16" fmla="*/ 72 w 72"/>
                <a:gd name="T17" fmla="*/ 37 h 73"/>
                <a:gd name="T18" fmla="*/ 67 w 72"/>
                <a:gd name="T19" fmla="*/ 50 h 73"/>
                <a:gd name="T20" fmla="*/ 58 w 72"/>
                <a:gd name="T21" fmla="*/ 64 h 73"/>
                <a:gd name="T22" fmla="*/ 49 w 72"/>
                <a:gd name="T23" fmla="*/ 68 h 73"/>
                <a:gd name="T24" fmla="*/ 36 w 72"/>
                <a:gd name="T25" fmla="*/ 73 h 73"/>
                <a:gd name="T26" fmla="*/ 22 w 72"/>
                <a:gd name="T27" fmla="*/ 68 h 73"/>
                <a:gd name="T28" fmla="*/ 9 w 72"/>
                <a:gd name="T29" fmla="*/ 64 h 73"/>
                <a:gd name="T30" fmla="*/ 0 w 72"/>
                <a:gd name="T31" fmla="*/ 50 h 73"/>
                <a:gd name="T32" fmla="*/ 0 w 72"/>
                <a:gd name="T33" fmla="*/ 37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3"/>
                <a:gd name="T53" fmla="*/ 72 w 72"/>
                <a:gd name="T54" fmla="*/ 73 h 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3">
                  <a:moveTo>
                    <a:pt x="0" y="37"/>
                  </a:moveTo>
                  <a:lnTo>
                    <a:pt x="0" y="23"/>
                  </a:lnTo>
                  <a:lnTo>
                    <a:pt x="9" y="9"/>
                  </a:lnTo>
                  <a:lnTo>
                    <a:pt x="22" y="5"/>
                  </a:lnTo>
                  <a:lnTo>
                    <a:pt x="36" y="0"/>
                  </a:lnTo>
                  <a:lnTo>
                    <a:pt x="49" y="5"/>
                  </a:lnTo>
                  <a:lnTo>
                    <a:pt x="58" y="9"/>
                  </a:lnTo>
                  <a:lnTo>
                    <a:pt x="67" y="23"/>
                  </a:lnTo>
                  <a:lnTo>
                    <a:pt x="72" y="37"/>
                  </a:lnTo>
                  <a:lnTo>
                    <a:pt x="67" y="50"/>
                  </a:lnTo>
                  <a:lnTo>
                    <a:pt x="58" y="64"/>
                  </a:lnTo>
                  <a:lnTo>
                    <a:pt x="49" y="68"/>
                  </a:lnTo>
                  <a:lnTo>
                    <a:pt x="36" y="73"/>
                  </a:lnTo>
                  <a:lnTo>
                    <a:pt x="22" y="68"/>
                  </a:lnTo>
                  <a:lnTo>
                    <a:pt x="9" y="64"/>
                  </a:lnTo>
                  <a:lnTo>
                    <a:pt x="0" y="50"/>
                  </a:lnTo>
                  <a:lnTo>
                    <a:pt x="0" y="3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Text Box 19"/>
            <p:cNvSpPr txBox="1">
              <a:spLocks noChangeArrowheads="1"/>
            </p:cNvSpPr>
            <p:nvPr/>
          </p:nvSpPr>
          <p:spPr bwMode="auto">
            <a:xfrm>
              <a:off x="1518" y="206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v</a:t>
              </a:r>
              <a:r>
                <a:rPr lang="en-US" altLang="ja-JP" baseline="-25000">
                  <a:ea typeface="MS PGothic" pitchFamily="34" charset="-128"/>
                </a:rPr>
                <a:t>1</a:t>
              </a:r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566" y="297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v</a:t>
              </a:r>
              <a:r>
                <a:rPr lang="en-US" altLang="ja-JP" baseline="-25000">
                  <a:ea typeface="MS PGothic" pitchFamily="34" charset="-128"/>
                </a:rPr>
                <a:t>2</a:t>
              </a:r>
            </a:p>
          </p:txBody>
        </p:sp>
        <p:sp>
          <p:nvSpPr>
            <p:cNvPr id="11289" name="Text Box 21"/>
            <p:cNvSpPr txBox="1">
              <a:spLocks noChangeArrowheads="1"/>
            </p:cNvSpPr>
            <p:nvPr/>
          </p:nvSpPr>
          <p:spPr bwMode="auto">
            <a:xfrm>
              <a:off x="2834" y="352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v</a:t>
              </a:r>
              <a:r>
                <a:rPr lang="en-US" altLang="ja-JP" baseline="-25000">
                  <a:ea typeface="MS PGothic" pitchFamily="34" charset="-128"/>
                </a:rPr>
                <a:t>3</a:t>
              </a: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 flipV="1">
              <a:off x="1519" y="2614"/>
              <a:ext cx="4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Text Box 30"/>
            <p:cNvSpPr txBox="1">
              <a:spLocks noChangeArrowheads="1"/>
            </p:cNvSpPr>
            <p:nvPr/>
          </p:nvSpPr>
          <p:spPr bwMode="auto">
            <a:xfrm>
              <a:off x="1281" y="26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N</a:t>
              </a:r>
            </a:p>
          </p:txBody>
        </p:sp>
        <p:sp>
          <p:nvSpPr>
            <p:cNvPr id="11292" name="Line 33"/>
            <p:cNvSpPr>
              <a:spLocks noChangeShapeType="1"/>
            </p:cNvSpPr>
            <p:nvPr/>
          </p:nvSpPr>
          <p:spPr bwMode="auto">
            <a:xfrm flipV="1">
              <a:off x="431" y="3385"/>
              <a:ext cx="725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Text Box 34"/>
            <p:cNvSpPr txBox="1">
              <a:spLocks noChangeArrowheads="1"/>
            </p:cNvSpPr>
            <p:nvPr/>
          </p:nvSpPr>
          <p:spPr bwMode="auto">
            <a:xfrm>
              <a:off x="703" y="352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V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762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Clipping (</a:t>
            </a:r>
            <a:r>
              <a:rPr lang="en-US" altLang="ja-JP" dirty="0" smtClean="0">
                <a:ea typeface="MS PGothic" pitchFamily="34" charset="-128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iew </a:t>
            </a:r>
            <a:r>
              <a:rPr lang="en-US" altLang="ja-JP" dirty="0" smtClean="0">
                <a:ea typeface="MS PGothic" pitchFamily="34" charset="-128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rustum </a:t>
            </a:r>
            <a:r>
              <a:rPr lang="en-US" altLang="ja-JP" dirty="0" smtClean="0">
                <a:ea typeface="MS PGothic" pitchFamily="34" charset="-128"/>
              </a:rPr>
              <a:t>C</a:t>
            </a:r>
            <a:r>
              <a:rPr lang="en-US" altLang="zh-TW" dirty="0" smtClean="0">
                <a:ea typeface="新細明體" pitchFamily="18" charset="-120"/>
              </a:rPr>
              <a:t>ulling)</a:t>
            </a:r>
            <a:endParaRPr lang="en-US" altLang="ja-JP" dirty="0" smtClean="0">
              <a:ea typeface="MS PGothic" pitchFamily="34" charset="-128"/>
            </a:endParaRPr>
          </a:p>
        </p:txBody>
      </p:sp>
      <p:sp>
        <p:nvSpPr>
          <p:cNvPr id="31746" name="Freeform 6"/>
          <p:cNvSpPr>
            <a:spLocks/>
          </p:cNvSpPr>
          <p:nvPr/>
        </p:nvSpPr>
        <p:spPr bwMode="auto">
          <a:xfrm>
            <a:off x="1552575" y="1290637"/>
            <a:ext cx="6769100" cy="3455988"/>
          </a:xfrm>
          <a:custGeom>
            <a:avLst/>
            <a:gdLst>
              <a:gd name="T0" fmla="*/ 2147483647 w 4264"/>
              <a:gd name="T1" fmla="*/ 0 h 2177"/>
              <a:gd name="T2" fmla="*/ 2147483647 w 4264"/>
              <a:gd name="T3" fmla="*/ 2147483647 h 2177"/>
              <a:gd name="T4" fmla="*/ 0 w 4264"/>
              <a:gd name="T5" fmla="*/ 2147483647 h 2177"/>
              <a:gd name="T6" fmla="*/ 2147483647 w 4264"/>
              <a:gd name="T7" fmla="*/ 0 h 2177"/>
              <a:gd name="T8" fmla="*/ 0 60000 65536"/>
              <a:gd name="T9" fmla="*/ 0 60000 65536"/>
              <a:gd name="T10" fmla="*/ 0 60000 65536"/>
              <a:gd name="T11" fmla="*/ 0 60000 65536"/>
              <a:gd name="T12" fmla="*/ 0 w 4264"/>
              <a:gd name="T13" fmla="*/ 0 h 2177"/>
              <a:gd name="T14" fmla="*/ 4264 w 4264"/>
              <a:gd name="T15" fmla="*/ 2177 h 21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4" h="2177">
                <a:moveTo>
                  <a:pt x="4264" y="0"/>
                </a:moveTo>
                <a:lnTo>
                  <a:pt x="4264" y="2177"/>
                </a:lnTo>
                <a:lnTo>
                  <a:pt x="0" y="1088"/>
                </a:lnTo>
                <a:lnTo>
                  <a:pt x="4264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Freeform 7"/>
          <p:cNvSpPr>
            <a:spLocks/>
          </p:cNvSpPr>
          <p:nvPr/>
        </p:nvSpPr>
        <p:spPr bwMode="auto">
          <a:xfrm>
            <a:off x="3200400" y="1290637"/>
            <a:ext cx="5124450" cy="3455988"/>
          </a:xfrm>
          <a:custGeom>
            <a:avLst/>
            <a:gdLst>
              <a:gd name="T0" fmla="*/ 2147483647 w 3228"/>
              <a:gd name="T1" fmla="*/ 0 h 2177"/>
              <a:gd name="T2" fmla="*/ 2147483647 w 3228"/>
              <a:gd name="T3" fmla="*/ 2147483647 h 2177"/>
              <a:gd name="T4" fmla="*/ 0 w 3228"/>
              <a:gd name="T5" fmla="*/ 2147483647 h 2177"/>
              <a:gd name="T6" fmla="*/ 0 w 3228"/>
              <a:gd name="T7" fmla="*/ 2147483647 h 2177"/>
              <a:gd name="T8" fmla="*/ 2147483647 w 3228"/>
              <a:gd name="T9" fmla="*/ 0 h 2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8"/>
              <a:gd name="T16" fmla="*/ 0 h 2177"/>
              <a:gd name="T17" fmla="*/ 3228 w 3228"/>
              <a:gd name="T18" fmla="*/ 2177 h 2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8" h="2177">
                <a:moveTo>
                  <a:pt x="3228" y="0"/>
                </a:moveTo>
                <a:lnTo>
                  <a:pt x="3228" y="2177"/>
                </a:lnTo>
                <a:lnTo>
                  <a:pt x="0" y="1349"/>
                </a:lnTo>
                <a:lnTo>
                  <a:pt x="0" y="818"/>
                </a:lnTo>
                <a:lnTo>
                  <a:pt x="3228" y="0"/>
                </a:lnTo>
                <a:close/>
              </a:path>
            </a:pathLst>
          </a:custGeom>
          <a:solidFill>
            <a:schemeClr val="bg2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Oval 9"/>
          <p:cNvSpPr>
            <a:spLocks noChangeArrowheads="1"/>
          </p:cNvSpPr>
          <p:nvPr/>
        </p:nvSpPr>
        <p:spPr bwMode="auto">
          <a:xfrm>
            <a:off x="1552575" y="2874962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769937" y="2724150"/>
            <a:ext cx="63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>
                <a:ea typeface="MS PGothic" pitchFamily="34" charset="-128"/>
              </a:rPr>
              <a:t>eye</a:t>
            </a:r>
          </a:p>
        </p:txBody>
      </p:sp>
      <p:sp>
        <p:nvSpPr>
          <p:cNvPr id="31750" name="Line 11"/>
          <p:cNvSpPr>
            <a:spLocks noChangeShapeType="1"/>
          </p:cNvSpPr>
          <p:nvPr/>
        </p:nvSpPr>
        <p:spPr bwMode="auto">
          <a:xfrm flipH="1">
            <a:off x="3281362" y="2946400"/>
            <a:ext cx="1428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12"/>
          <p:cNvSpPr>
            <a:spLocks noChangeShapeType="1"/>
          </p:cNvSpPr>
          <p:nvPr/>
        </p:nvSpPr>
        <p:spPr bwMode="auto">
          <a:xfrm>
            <a:off x="3281362" y="34512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3424237" y="2946400"/>
            <a:ext cx="2889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Oval 14"/>
          <p:cNvSpPr>
            <a:spLocks noChangeArrowheads="1"/>
          </p:cNvSpPr>
          <p:nvPr/>
        </p:nvSpPr>
        <p:spPr bwMode="auto">
          <a:xfrm>
            <a:off x="5656262" y="2370137"/>
            <a:ext cx="433388" cy="4333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31754" name="Freeform 17"/>
          <p:cNvSpPr>
            <a:spLocks/>
          </p:cNvSpPr>
          <p:nvPr/>
        </p:nvSpPr>
        <p:spPr bwMode="auto">
          <a:xfrm>
            <a:off x="5584825" y="3235325"/>
            <a:ext cx="720725" cy="287337"/>
          </a:xfrm>
          <a:custGeom>
            <a:avLst/>
            <a:gdLst>
              <a:gd name="T0" fmla="*/ 2147483647 w 454"/>
              <a:gd name="T1" fmla="*/ 0 h 181"/>
              <a:gd name="T2" fmla="*/ 2147483647 w 454"/>
              <a:gd name="T3" fmla="*/ 2147483647 h 181"/>
              <a:gd name="T4" fmla="*/ 0 w 454"/>
              <a:gd name="T5" fmla="*/ 2147483647 h 181"/>
              <a:gd name="T6" fmla="*/ 2147483647 w 454"/>
              <a:gd name="T7" fmla="*/ 0 h 181"/>
              <a:gd name="T8" fmla="*/ 0 60000 65536"/>
              <a:gd name="T9" fmla="*/ 0 60000 65536"/>
              <a:gd name="T10" fmla="*/ 0 60000 65536"/>
              <a:gd name="T11" fmla="*/ 0 60000 65536"/>
              <a:gd name="T12" fmla="*/ 0 w 454"/>
              <a:gd name="T13" fmla="*/ 0 h 181"/>
              <a:gd name="T14" fmla="*/ 454 w 454"/>
              <a:gd name="T15" fmla="*/ 181 h 1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" h="181">
                <a:moveTo>
                  <a:pt x="45" y="0"/>
                </a:moveTo>
                <a:lnTo>
                  <a:pt x="454" y="181"/>
                </a:lnTo>
                <a:lnTo>
                  <a:pt x="0" y="136"/>
                </a:lnTo>
                <a:lnTo>
                  <a:pt x="45" y="0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Freeform 18"/>
          <p:cNvSpPr>
            <a:spLocks/>
          </p:cNvSpPr>
          <p:nvPr/>
        </p:nvSpPr>
        <p:spPr bwMode="auto">
          <a:xfrm>
            <a:off x="6089650" y="2803525"/>
            <a:ext cx="574675" cy="431800"/>
          </a:xfrm>
          <a:custGeom>
            <a:avLst/>
            <a:gdLst>
              <a:gd name="T0" fmla="*/ 2147483647 w 362"/>
              <a:gd name="T1" fmla="*/ 2147483647 h 272"/>
              <a:gd name="T2" fmla="*/ 0 w 362"/>
              <a:gd name="T3" fmla="*/ 2147483647 h 272"/>
              <a:gd name="T4" fmla="*/ 2147483647 w 362"/>
              <a:gd name="T5" fmla="*/ 2147483647 h 272"/>
              <a:gd name="T6" fmla="*/ 2147483647 w 362"/>
              <a:gd name="T7" fmla="*/ 2147483647 h 272"/>
              <a:gd name="T8" fmla="*/ 2147483647 w 362"/>
              <a:gd name="T9" fmla="*/ 0 h 272"/>
              <a:gd name="T10" fmla="*/ 2147483647 w 362"/>
              <a:gd name="T11" fmla="*/ 2147483647 h 272"/>
              <a:gd name="T12" fmla="*/ 2147483647 w 362"/>
              <a:gd name="T13" fmla="*/ 2147483647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272"/>
              <a:gd name="T23" fmla="*/ 362 w 362"/>
              <a:gd name="T24" fmla="*/ 272 h 2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272">
                <a:moveTo>
                  <a:pt x="90" y="90"/>
                </a:moveTo>
                <a:lnTo>
                  <a:pt x="0" y="226"/>
                </a:lnTo>
                <a:lnTo>
                  <a:pt x="136" y="272"/>
                </a:lnTo>
                <a:lnTo>
                  <a:pt x="362" y="136"/>
                </a:lnTo>
                <a:lnTo>
                  <a:pt x="272" y="0"/>
                </a:lnTo>
                <a:lnTo>
                  <a:pt x="181" y="136"/>
                </a:lnTo>
                <a:lnTo>
                  <a:pt x="90" y="90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20"/>
          <p:cNvSpPr>
            <a:spLocks noChangeShapeType="1"/>
          </p:cNvSpPr>
          <p:nvPr/>
        </p:nvSpPr>
        <p:spPr bwMode="auto">
          <a:xfrm flipH="1">
            <a:off x="3424237" y="25146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21"/>
          <p:cNvSpPr>
            <a:spLocks noChangeShapeType="1"/>
          </p:cNvSpPr>
          <p:nvPr/>
        </p:nvSpPr>
        <p:spPr bwMode="auto">
          <a:xfrm>
            <a:off x="3424237" y="2730500"/>
            <a:ext cx="144463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22"/>
          <p:cNvSpPr>
            <a:spLocks noChangeShapeType="1"/>
          </p:cNvSpPr>
          <p:nvPr/>
        </p:nvSpPr>
        <p:spPr bwMode="auto">
          <a:xfrm>
            <a:off x="3640137" y="2514600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23"/>
          <p:cNvSpPr>
            <a:spLocks noChangeShapeType="1"/>
          </p:cNvSpPr>
          <p:nvPr/>
        </p:nvSpPr>
        <p:spPr bwMode="auto">
          <a:xfrm flipV="1">
            <a:off x="3568700" y="2946400"/>
            <a:ext cx="360362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Oval 24"/>
          <p:cNvSpPr>
            <a:spLocks noChangeArrowheads="1"/>
          </p:cNvSpPr>
          <p:nvPr/>
        </p:nvSpPr>
        <p:spPr bwMode="auto">
          <a:xfrm>
            <a:off x="3208337" y="1795462"/>
            <a:ext cx="360363" cy="35877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31761" name="Freeform 25"/>
          <p:cNvSpPr>
            <a:spLocks/>
          </p:cNvSpPr>
          <p:nvPr/>
        </p:nvSpPr>
        <p:spPr bwMode="auto">
          <a:xfrm>
            <a:off x="3784600" y="1651000"/>
            <a:ext cx="936625" cy="431800"/>
          </a:xfrm>
          <a:custGeom>
            <a:avLst/>
            <a:gdLst>
              <a:gd name="T0" fmla="*/ 0 w 590"/>
              <a:gd name="T1" fmla="*/ 2147483647 h 272"/>
              <a:gd name="T2" fmla="*/ 2147483647 w 590"/>
              <a:gd name="T3" fmla="*/ 0 h 272"/>
              <a:gd name="T4" fmla="*/ 2147483647 w 590"/>
              <a:gd name="T5" fmla="*/ 2147483647 h 272"/>
              <a:gd name="T6" fmla="*/ 0 w 590"/>
              <a:gd name="T7" fmla="*/ 2147483647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272"/>
              <a:gd name="T14" fmla="*/ 590 w 590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272">
                <a:moveTo>
                  <a:pt x="0" y="272"/>
                </a:moveTo>
                <a:lnTo>
                  <a:pt x="590" y="0"/>
                </a:lnTo>
                <a:lnTo>
                  <a:pt x="454" y="272"/>
                </a:lnTo>
                <a:lnTo>
                  <a:pt x="0" y="272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26"/>
          <p:cNvSpPr>
            <a:spLocks noChangeArrowheads="1"/>
          </p:cNvSpPr>
          <p:nvPr/>
        </p:nvSpPr>
        <p:spPr bwMode="auto">
          <a:xfrm>
            <a:off x="5224462" y="1219200"/>
            <a:ext cx="6477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31763" name="Freeform 27"/>
          <p:cNvSpPr>
            <a:spLocks/>
          </p:cNvSpPr>
          <p:nvPr/>
        </p:nvSpPr>
        <p:spPr bwMode="auto">
          <a:xfrm>
            <a:off x="2438400" y="2971800"/>
            <a:ext cx="647700" cy="1079500"/>
          </a:xfrm>
          <a:custGeom>
            <a:avLst/>
            <a:gdLst>
              <a:gd name="T0" fmla="*/ 2147483647 w 408"/>
              <a:gd name="T1" fmla="*/ 0 h 680"/>
              <a:gd name="T2" fmla="*/ 0 w 408"/>
              <a:gd name="T3" fmla="*/ 2147483647 h 680"/>
              <a:gd name="T4" fmla="*/ 2147483647 w 408"/>
              <a:gd name="T5" fmla="*/ 2147483647 h 680"/>
              <a:gd name="T6" fmla="*/ 2147483647 w 408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680"/>
              <a:gd name="T14" fmla="*/ 408 w 408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680">
                <a:moveTo>
                  <a:pt x="181" y="0"/>
                </a:moveTo>
                <a:lnTo>
                  <a:pt x="0" y="317"/>
                </a:lnTo>
                <a:lnTo>
                  <a:pt x="408" y="680"/>
                </a:lnTo>
                <a:lnTo>
                  <a:pt x="181" y="0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Text Box 28"/>
          <p:cNvSpPr txBox="1">
            <a:spLocks noChangeArrowheads="1"/>
          </p:cNvSpPr>
          <p:nvPr/>
        </p:nvSpPr>
        <p:spPr bwMode="auto">
          <a:xfrm>
            <a:off x="6719887" y="1624807"/>
            <a:ext cx="1884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dirty="0">
                <a:ea typeface="MS PGothic" pitchFamily="34" charset="-128"/>
              </a:rPr>
              <a:t>view frustum</a:t>
            </a:r>
          </a:p>
        </p:txBody>
      </p:sp>
      <p:sp>
        <p:nvSpPr>
          <p:cNvPr id="31765" name="Text Box 29"/>
          <p:cNvSpPr txBox="1">
            <a:spLocks noChangeArrowheads="1"/>
          </p:cNvSpPr>
          <p:nvPr/>
        </p:nvSpPr>
        <p:spPr bwMode="auto">
          <a:xfrm>
            <a:off x="6646862" y="2298700"/>
            <a:ext cx="1385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>
                <a:ea typeface="MS PGothic" pitchFamily="34" charset="-128"/>
              </a:rPr>
              <a:t>occlusion</a:t>
            </a:r>
          </a:p>
        </p:txBody>
      </p:sp>
      <p:sp>
        <p:nvSpPr>
          <p:cNvPr id="31766" name="Text Box 30"/>
          <p:cNvSpPr txBox="1">
            <a:spLocks noChangeArrowheads="1"/>
          </p:cNvSpPr>
          <p:nvPr/>
        </p:nvSpPr>
        <p:spPr bwMode="auto">
          <a:xfrm>
            <a:off x="4000500" y="2592387"/>
            <a:ext cx="785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>
                <a:ea typeface="MS PGothic" pitchFamily="34" charset="-128"/>
              </a:rPr>
              <a:t>back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face</a:t>
            </a:r>
          </a:p>
        </p:txBody>
      </p:sp>
      <p:pic>
        <p:nvPicPr>
          <p:cNvPr id="14338" name="Picture 2" descr="https://4.bp.blogspot.com/-aEj494GokOg/VvG7kQoY1uI/AAAAAAAAAD8/XF9f7fmXMT0QUoPSKbgab7IIeSLiqgTDQ/s1600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4105275"/>
            <a:ext cx="6319838" cy="22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List-Priority Algorithms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Painter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The Depth-Sort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Binary Space-Partitioning Trees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Painter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4581525" cy="208915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Draw primitives </a:t>
            </a:r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from back to front</a:t>
            </a:r>
            <a:r>
              <a:rPr lang="en-US" altLang="ja-JP" smtClean="0">
                <a:ea typeface="MS PGothic" pitchFamily="34" charset="-128"/>
              </a:rPr>
              <a:t> need for depth comparisons.</a:t>
            </a:r>
          </a:p>
        </p:txBody>
      </p:sp>
      <p:pic>
        <p:nvPicPr>
          <p:cNvPr id="35843" name="Picture 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54000"/>
          </a:blip>
          <a:srcRect/>
          <a:stretch>
            <a:fillRect/>
          </a:stretch>
        </p:blipFill>
        <p:spPr bwMode="auto">
          <a:xfrm>
            <a:off x="5803900" y="1295400"/>
            <a:ext cx="32639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upload.wikimedia.org/wikipedia/commons/thumb/1/10/Painter%27s_algorithm.svg/600px-Painter%27s_algorith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" y="4384674"/>
            <a:ext cx="571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81000"/>
            <a:ext cx="7924800" cy="436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Painter’s Algorithm – Image Precision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219200"/>
            <a:ext cx="8158162" cy="50657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Better way to resolve visibility exactly</a:t>
            </a:r>
          </a:p>
          <a:p>
            <a:pPr lvl="1" eaLnBrk="1" hangingPunct="1"/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Create drawing order</a:t>
            </a:r>
            <a:r>
              <a:rPr lang="en-US" altLang="zh-TW" sz="2000" smtClean="0">
                <a:ea typeface="新細明體" pitchFamily="18" charset="-120"/>
              </a:rPr>
              <a:t>, each poly overwriting the previous ones, that guarantees correct visibility at any pixel resolution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Strategy is to </a:t>
            </a:r>
            <a:r>
              <a:rPr lang="en-US" altLang="zh-TW" sz="2000" smtClean="0">
                <a:solidFill>
                  <a:srgbClr val="FF0000"/>
                </a:solidFill>
                <a:ea typeface="新細明體" pitchFamily="18" charset="-120"/>
              </a:rPr>
              <a:t>work back to front</a:t>
            </a:r>
            <a:r>
              <a:rPr lang="en-US" altLang="zh-TW" sz="2000" smtClean="0">
                <a:ea typeface="新細明體" pitchFamily="18" charset="-120"/>
              </a:rPr>
              <a:t>; find a way to sort polygons by depth (z), then draw them in that order</a:t>
            </a:r>
          </a:p>
          <a:p>
            <a:pPr lvl="2" eaLnBrk="1" hangingPunct="1"/>
            <a:r>
              <a:rPr lang="en-US" altLang="zh-TW" sz="1800" smtClean="0">
                <a:solidFill>
                  <a:srgbClr val="FF0000"/>
                </a:solidFill>
                <a:ea typeface="新細明體" pitchFamily="18" charset="-120"/>
              </a:rPr>
              <a:t>Do a rough sort of polygons</a:t>
            </a:r>
            <a:r>
              <a:rPr lang="en-US" altLang="zh-TW" sz="1800" smtClean="0">
                <a:ea typeface="新細明體" pitchFamily="18" charset="-120"/>
              </a:rPr>
              <a:t> by smallest (farthest) </a:t>
            </a:r>
            <a:r>
              <a:rPr lang="en-US" altLang="zh-TW" sz="1800" i="1" smtClean="0">
                <a:ea typeface="新細明體" pitchFamily="18" charset="-120"/>
              </a:rPr>
              <a:t>z</a:t>
            </a:r>
            <a:r>
              <a:rPr lang="en-US" altLang="zh-TW" sz="1800" smtClean="0">
                <a:ea typeface="新細明體" pitchFamily="18" charset="-120"/>
              </a:rPr>
              <a:t>-coordinate in each polygon</a:t>
            </a:r>
          </a:p>
          <a:p>
            <a:pPr lvl="2" eaLnBrk="1" hangingPunct="1"/>
            <a:r>
              <a:rPr lang="en-US" altLang="zh-TW" sz="1800" smtClean="0">
                <a:solidFill>
                  <a:srgbClr val="FF0000"/>
                </a:solidFill>
                <a:ea typeface="新細明體" pitchFamily="18" charset="-120"/>
              </a:rPr>
              <a:t>Scan-convert most distant polygon first</a:t>
            </a:r>
            <a:r>
              <a:rPr lang="en-US" altLang="zh-TW" sz="1800" smtClean="0">
                <a:ea typeface="新細明體" pitchFamily="18" charset="-120"/>
              </a:rPr>
              <a:t>, then work forward towards viewpoint (“painters’ algorithm”)</a:t>
            </a:r>
          </a:p>
          <a:p>
            <a:pPr lvl="1" eaLnBrk="1" hangingPunct="1"/>
            <a:r>
              <a:rPr lang="en-US" altLang="en-US" sz="2000" smtClean="0"/>
              <a:t>This renders nearer polygons </a:t>
            </a:r>
            <a:r>
              <a:rPr lang="en-US" altLang="en-US" sz="2000" smtClean="0">
                <a:solidFill>
                  <a:srgbClr val="FF0000"/>
                </a:solidFill>
              </a:rPr>
              <a:t>over</a:t>
            </a:r>
            <a:r>
              <a:rPr lang="en-US" altLang="en-US" sz="2000" smtClean="0"/>
              <a:t> further</a:t>
            </a:r>
            <a:endParaRPr lang="en-US" altLang="zh-TW" sz="200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We can either do a complete sort and then scan-convert, or we can paint as we go – see 3D depth-sort algorithm by Newell, Newell, and Sancha</a:t>
            </a:r>
          </a:p>
        </p:txBody>
      </p:sp>
      <p:sp>
        <p:nvSpPr>
          <p:cNvPr id="37891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37892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Painter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MS PGothic" pitchFamily="34" charset="-128"/>
              </a:rPr>
              <a:t>F</a:t>
            </a:r>
            <a:r>
              <a:rPr lang="en-US" altLang="ja-JP" smtClean="0">
                <a:ea typeface="MS PGothic" pitchFamily="34" charset="-128"/>
              </a:rPr>
              <a:t>or the planes with </a:t>
            </a:r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constant </a:t>
            </a:r>
            <a:r>
              <a:rPr lang="en-US" altLang="ja-JP" i="1" smtClean="0">
                <a:solidFill>
                  <a:srgbClr val="FF0000"/>
                </a:solidFill>
                <a:ea typeface="MS PGothic" pitchFamily="34" charset="-128"/>
              </a:rPr>
              <a:t>z</a:t>
            </a:r>
            <a:endParaRPr lang="en-US" altLang="ja-JP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/>
            <a:r>
              <a:rPr lang="en-US" altLang="zh-TW" smtClean="0">
                <a:ea typeface="MS PGothic" pitchFamily="34" charset="-128"/>
              </a:rPr>
              <a:t>N</a:t>
            </a:r>
            <a:r>
              <a:rPr lang="en-US" altLang="ja-JP" smtClean="0">
                <a:ea typeface="MS PGothic" pitchFamily="34" charset="-128"/>
              </a:rPr>
              <a:t>ot for real 3D, just for 2½D</a:t>
            </a:r>
          </a:p>
          <a:p>
            <a:pPr eaLnBrk="1" hangingPunct="1"/>
            <a:r>
              <a:rPr lang="en-US" altLang="zh-TW" sz="2600" b="1" smtClean="0">
                <a:ea typeface="MS PGothic" pitchFamily="34" charset="-128"/>
              </a:rPr>
              <a:t>S</a:t>
            </a:r>
            <a:r>
              <a:rPr lang="en-US" altLang="ja-JP" sz="2600" b="1" smtClean="0">
                <a:ea typeface="MS PGothic" pitchFamily="34" charset="-128"/>
              </a:rPr>
              <a:t>ort</a:t>
            </a:r>
            <a:r>
              <a:rPr lang="en-US" altLang="ja-JP" sz="2600" smtClean="0">
                <a:ea typeface="MS PGothic" pitchFamily="34" charset="-128"/>
              </a:rPr>
              <a:t> all polygons according to the 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smallest (farthest)</a:t>
            </a:r>
            <a:r>
              <a:rPr lang="en-US" altLang="ja-JP" sz="2600" smtClean="0">
                <a:ea typeface="MS PGothic" pitchFamily="34" charset="-128"/>
              </a:rPr>
              <a:t> </a:t>
            </a:r>
            <a:r>
              <a:rPr lang="en-US" altLang="ja-JP" sz="2600" i="1" smtClean="0">
                <a:ea typeface="MS PGothic" pitchFamily="34" charset="-128"/>
              </a:rPr>
              <a:t>z</a:t>
            </a:r>
            <a:r>
              <a:rPr lang="en-US" altLang="ja-JP" sz="2600" smtClean="0">
                <a:ea typeface="MS PGothic" pitchFamily="34" charset="-128"/>
              </a:rPr>
              <a:t> coordinate of each</a:t>
            </a:r>
          </a:p>
          <a:p>
            <a:pPr eaLnBrk="1" hangingPunct="1"/>
            <a:r>
              <a:rPr lang="en-US" altLang="zh-TW" sz="2600" b="1" smtClean="0">
                <a:ea typeface="MS PGothic" pitchFamily="34" charset="-128"/>
              </a:rPr>
              <a:t>S</a:t>
            </a:r>
            <a:r>
              <a:rPr lang="en-US" altLang="ja-JP" sz="2600" b="1" smtClean="0">
                <a:ea typeface="MS PGothic" pitchFamily="34" charset="-128"/>
              </a:rPr>
              <a:t>can convert</a:t>
            </a:r>
            <a:r>
              <a:rPr lang="en-US" altLang="ja-JP" sz="2600" smtClean="0">
                <a:ea typeface="MS PGothic" pitchFamily="34" charset="-128"/>
              </a:rPr>
              <a:t> each polygon 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in ascending order of smallest </a:t>
            </a:r>
            <a:r>
              <a:rPr lang="en-US" altLang="ja-JP" sz="2600" i="1" smtClean="0">
                <a:solidFill>
                  <a:srgbClr val="FF0000"/>
                </a:solidFill>
                <a:ea typeface="MS PGothic" pitchFamily="34" charset="-128"/>
              </a:rPr>
              <a:t>z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 coordinate</a:t>
            </a:r>
            <a:r>
              <a:rPr lang="en-US" altLang="ja-JP" sz="2600" smtClean="0">
                <a:ea typeface="MS PGothic" pitchFamily="34" charset="-128"/>
              </a:rPr>
              <a:t> (i.e., back to front)</a:t>
            </a:r>
            <a:endParaRPr lang="en-US" altLang="zh-TW" sz="2600" smtClean="0">
              <a:ea typeface="MS PGothic" pitchFamily="34" charset="-128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Any problems?</a:t>
            </a:r>
            <a:endParaRPr lang="en-US" altLang="ja-JP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762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MS PGothic" pitchFamily="34" charset="-128"/>
              </a:rPr>
              <a:t>Difficulties</a:t>
            </a:r>
            <a:endParaRPr lang="en-US" altLang="ja-JP" smtClean="0">
              <a:ea typeface="MS PGothic" pitchFamily="34" charset="-128"/>
            </a:endParaRPr>
          </a:p>
        </p:txBody>
      </p:sp>
      <p:sp>
        <p:nvSpPr>
          <p:cNvPr id="40962" name="Text Box 69"/>
          <p:cNvSpPr txBox="1">
            <a:spLocks noChangeArrowheads="1"/>
          </p:cNvSpPr>
          <p:nvPr/>
        </p:nvSpPr>
        <p:spPr bwMode="auto">
          <a:xfrm>
            <a:off x="5675313" y="4090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i="1">
                <a:ea typeface="MS PGothic" pitchFamily="34" charset="-128"/>
              </a:rPr>
              <a:t>x</a:t>
            </a:r>
          </a:p>
        </p:txBody>
      </p:sp>
      <p:grpSp>
        <p:nvGrpSpPr>
          <p:cNvPr id="40963" name="Group 82"/>
          <p:cNvGrpSpPr>
            <a:grpSpLocks/>
          </p:cNvGrpSpPr>
          <p:nvPr/>
        </p:nvGrpSpPr>
        <p:grpSpPr bwMode="auto">
          <a:xfrm>
            <a:off x="468313" y="2435225"/>
            <a:ext cx="2808287" cy="2016125"/>
            <a:chOff x="295" y="1752"/>
            <a:chExt cx="1769" cy="1270"/>
          </a:xfrm>
        </p:grpSpPr>
        <p:sp>
          <p:nvSpPr>
            <p:cNvPr id="41027" name="Freeform 57"/>
            <p:cNvSpPr>
              <a:spLocks/>
            </p:cNvSpPr>
            <p:nvPr/>
          </p:nvSpPr>
          <p:spPr bwMode="auto">
            <a:xfrm>
              <a:off x="1176" y="2119"/>
              <a:ext cx="408" cy="233"/>
            </a:xfrm>
            <a:custGeom>
              <a:avLst/>
              <a:gdLst>
                <a:gd name="T0" fmla="*/ 0 w 408"/>
                <a:gd name="T1" fmla="*/ 0 h 233"/>
                <a:gd name="T2" fmla="*/ 408 w 408"/>
                <a:gd name="T3" fmla="*/ 20 h 233"/>
                <a:gd name="T4" fmla="*/ 285 w 408"/>
                <a:gd name="T5" fmla="*/ 233 h 233"/>
                <a:gd name="T6" fmla="*/ 0 w 408"/>
                <a:gd name="T7" fmla="*/ 0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233"/>
                <a:gd name="T14" fmla="*/ 408 w 408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233">
                  <a:moveTo>
                    <a:pt x="0" y="0"/>
                  </a:moveTo>
                  <a:lnTo>
                    <a:pt x="408" y="20"/>
                  </a:lnTo>
                  <a:lnTo>
                    <a:pt x="285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Freeform 58"/>
            <p:cNvSpPr>
              <a:spLocks/>
            </p:cNvSpPr>
            <p:nvPr/>
          </p:nvSpPr>
          <p:spPr bwMode="auto">
            <a:xfrm>
              <a:off x="1176" y="2119"/>
              <a:ext cx="408" cy="233"/>
            </a:xfrm>
            <a:custGeom>
              <a:avLst/>
              <a:gdLst>
                <a:gd name="T0" fmla="*/ 0 w 408"/>
                <a:gd name="T1" fmla="*/ 0 h 233"/>
                <a:gd name="T2" fmla="*/ 408 w 408"/>
                <a:gd name="T3" fmla="*/ 20 h 233"/>
                <a:gd name="T4" fmla="*/ 285 w 408"/>
                <a:gd name="T5" fmla="*/ 233 h 233"/>
                <a:gd name="T6" fmla="*/ 0 w 408"/>
                <a:gd name="T7" fmla="*/ 0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233"/>
                <a:gd name="T14" fmla="*/ 408 w 408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233">
                  <a:moveTo>
                    <a:pt x="0" y="0"/>
                  </a:moveTo>
                  <a:lnTo>
                    <a:pt x="408" y="20"/>
                  </a:lnTo>
                  <a:lnTo>
                    <a:pt x="285" y="23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Freeform 59"/>
            <p:cNvSpPr>
              <a:spLocks/>
            </p:cNvSpPr>
            <p:nvPr/>
          </p:nvSpPr>
          <p:spPr bwMode="auto">
            <a:xfrm>
              <a:off x="487" y="1996"/>
              <a:ext cx="1426" cy="685"/>
            </a:xfrm>
            <a:custGeom>
              <a:avLst/>
              <a:gdLst>
                <a:gd name="T0" fmla="*/ 0 w 1426"/>
                <a:gd name="T1" fmla="*/ 0 h 685"/>
                <a:gd name="T2" fmla="*/ 1426 w 1426"/>
                <a:gd name="T3" fmla="*/ 685 h 685"/>
                <a:gd name="T4" fmla="*/ 412 w 1426"/>
                <a:gd name="T5" fmla="*/ 515 h 685"/>
                <a:gd name="T6" fmla="*/ 309 w 1426"/>
                <a:gd name="T7" fmla="*/ 321 h 685"/>
                <a:gd name="T8" fmla="*/ 503 w 1426"/>
                <a:gd name="T9" fmla="*/ 396 h 685"/>
                <a:gd name="T10" fmla="*/ 0 w 1426"/>
                <a:gd name="T11" fmla="*/ 0 h 6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6"/>
                <a:gd name="T19" fmla="*/ 0 h 685"/>
                <a:gd name="T20" fmla="*/ 1426 w 1426"/>
                <a:gd name="T21" fmla="*/ 685 h 6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6" h="685">
                  <a:moveTo>
                    <a:pt x="0" y="0"/>
                  </a:moveTo>
                  <a:lnTo>
                    <a:pt x="1426" y="685"/>
                  </a:lnTo>
                  <a:lnTo>
                    <a:pt x="412" y="515"/>
                  </a:lnTo>
                  <a:lnTo>
                    <a:pt x="309" y="321"/>
                  </a:lnTo>
                  <a:lnTo>
                    <a:pt x="503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Freeform 60"/>
            <p:cNvSpPr>
              <a:spLocks/>
            </p:cNvSpPr>
            <p:nvPr/>
          </p:nvSpPr>
          <p:spPr bwMode="auto">
            <a:xfrm>
              <a:off x="487" y="1996"/>
              <a:ext cx="1426" cy="685"/>
            </a:xfrm>
            <a:custGeom>
              <a:avLst/>
              <a:gdLst>
                <a:gd name="T0" fmla="*/ 0 w 1426"/>
                <a:gd name="T1" fmla="*/ 0 h 685"/>
                <a:gd name="T2" fmla="*/ 1426 w 1426"/>
                <a:gd name="T3" fmla="*/ 685 h 685"/>
                <a:gd name="T4" fmla="*/ 412 w 1426"/>
                <a:gd name="T5" fmla="*/ 515 h 685"/>
                <a:gd name="T6" fmla="*/ 309 w 1426"/>
                <a:gd name="T7" fmla="*/ 321 h 685"/>
                <a:gd name="T8" fmla="*/ 503 w 1426"/>
                <a:gd name="T9" fmla="*/ 396 h 685"/>
                <a:gd name="T10" fmla="*/ 0 w 1426"/>
                <a:gd name="T11" fmla="*/ 0 h 6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6"/>
                <a:gd name="T19" fmla="*/ 0 h 685"/>
                <a:gd name="T20" fmla="*/ 1426 w 1426"/>
                <a:gd name="T21" fmla="*/ 685 h 6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6" h="685">
                  <a:moveTo>
                    <a:pt x="0" y="0"/>
                  </a:moveTo>
                  <a:lnTo>
                    <a:pt x="1426" y="685"/>
                  </a:lnTo>
                  <a:lnTo>
                    <a:pt x="412" y="515"/>
                  </a:lnTo>
                  <a:lnTo>
                    <a:pt x="309" y="321"/>
                  </a:lnTo>
                  <a:lnTo>
                    <a:pt x="503" y="39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Freeform 63"/>
            <p:cNvSpPr>
              <a:spLocks/>
            </p:cNvSpPr>
            <p:nvPr/>
          </p:nvSpPr>
          <p:spPr bwMode="auto">
            <a:xfrm>
              <a:off x="372" y="2740"/>
              <a:ext cx="51" cy="72"/>
            </a:xfrm>
            <a:custGeom>
              <a:avLst/>
              <a:gdLst>
                <a:gd name="T0" fmla="*/ 0 w 51"/>
                <a:gd name="T1" fmla="*/ 0 h 72"/>
                <a:gd name="T2" fmla="*/ 51 w 51"/>
                <a:gd name="T3" fmla="*/ 0 h 72"/>
                <a:gd name="T4" fmla="*/ 23 w 51"/>
                <a:gd name="T5" fmla="*/ 72 h 72"/>
                <a:gd name="T6" fmla="*/ 0 w 51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72"/>
                <a:gd name="T14" fmla="*/ 51 w 51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72">
                  <a:moveTo>
                    <a:pt x="0" y="0"/>
                  </a:moveTo>
                  <a:lnTo>
                    <a:pt x="51" y="0"/>
                  </a:lnTo>
                  <a:lnTo>
                    <a:pt x="23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Freeform 65"/>
            <p:cNvSpPr>
              <a:spLocks/>
            </p:cNvSpPr>
            <p:nvPr/>
          </p:nvSpPr>
          <p:spPr bwMode="auto">
            <a:xfrm>
              <a:off x="1826" y="1846"/>
              <a:ext cx="63" cy="55"/>
            </a:xfrm>
            <a:custGeom>
              <a:avLst/>
              <a:gdLst>
                <a:gd name="T0" fmla="*/ 0 w 63"/>
                <a:gd name="T1" fmla="*/ 55 h 55"/>
                <a:gd name="T2" fmla="*/ 0 w 63"/>
                <a:gd name="T3" fmla="*/ 0 h 55"/>
                <a:gd name="T4" fmla="*/ 63 w 63"/>
                <a:gd name="T5" fmla="*/ 27 h 55"/>
                <a:gd name="T6" fmla="*/ 0 w 63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5"/>
                <a:gd name="T14" fmla="*/ 63 w 63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5">
                  <a:moveTo>
                    <a:pt x="0" y="55"/>
                  </a:moveTo>
                  <a:lnTo>
                    <a:pt x="0" y="0"/>
                  </a:lnTo>
                  <a:lnTo>
                    <a:pt x="63" y="2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Freeform 67"/>
            <p:cNvSpPr>
              <a:spLocks/>
            </p:cNvSpPr>
            <p:nvPr/>
          </p:nvSpPr>
          <p:spPr bwMode="auto">
            <a:xfrm>
              <a:off x="395" y="1873"/>
              <a:ext cx="1443" cy="879"/>
            </a:xfrm>
            <a:custGeom>
              <a:avLst/>
              <a:gdLst>
                <a:gd name="T0" fmla="*/ 0 w 1443"/>
                <a:gd name="T1" fmla="*/ 879 h 879"/>
                <a:gd name="T2" fmla="*/ 0 w 1443"/>
                <a:gd name="T3" fmla="*/ 0 h 879"/>
                <a:gd name="T4" fmla="*/ 1443 w 1443"/>
                <a:gd name="T5" fmla="*/ 0 h 879"/>
                <a:gd name="T6" fmla="*/ 0 60000 65536"/>
                <a:gd name="T7" fmla="*/ 0 60000 65536"/>
                <a:gd name="T8" fmla="*/ 0 60000 65536"/>
                <a:gd name="T9" fmla="*/ 0 w 1443"/>
                <a:gd name="T10" fmla="*/ 0 h 879"/>
                <a:gd name="T11" fmla="*/ 1443 w 1443"/>
                <a:gd name="T12" fmla="*/ 879 h 8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3" h="879">
                  <a:moveTo>
                    <a:pt x="0" y="879"/>
                  </a:moveTo>
                  <a:lnTo>
                    <a:pt x="0" y="0"/>
                  </a:lnTo>
                  <a:lnTo>
                    <a:pt x="14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Text Box 68"/>
            <p:cNvSpPr txBox="1">
              <a:spLocks noChangeArrowheads="1"/>
            </p:cNvSpPr>
            <p:nvPr/>
          </p:nvSpPr>
          <p:spPr bwMode="auto">
            <a:xfrm>
              <a:off x="1852" y="175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41035" name="Text Box 73"/>
            <p:cNvSpPr txBox="1">
              <a:spLocks noChangeArrowheads="1"/>
            </p:cNvSpPr>
            <p:nvPr/>
          </p:nvSpPr>
          <p:spPr bwMode="auto">
            <a:xfrm>
              <a:off x="295" y="2791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</a:p>
          </p:txBody>
        </p:sp>
        <p:sp>
          <p:nvSpPr>
            <p:cNvPr id="41036" name="Text Box 74"/>
            <p:cNvSpPr txBox="1">
              <a:spLocks noChangeArrowheads="1"/>
            </p:cNvSpPr>
            <p:nvPr/>
          </p:nvSpPr>
          <p:spPr bwMode="auto">
            <a:xfrm>
              <a:off x="975" y="2296"/>
              <a:ext cx="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</a:t>
              </a:r>
            </a:p>
          </p:txBody>
        </p:sp>
        <p:sp>
          <p:nvSpPr>
            <p:cNvPr id="41037" name="Text Box 75"/>
            <p:cNvSpPr txBox="1">
              <a:spLocks noChangeArrowheads="1"/>
            </p:cNvSpPr>
            <p:nvPr/>
          </p:nvSpPr>
          <p:spPr bwMode="auto">
            <a:xfrm>
              <a:off x="1327" y="2110"/>
              <a:ext cx="2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solidFill>
                    <a:schemeClr val="bg1"/>
                  </a:solidFill>
                  <a:ea typeface="MS PGothic" pitchFamily="34" charset="-128"/>
                </a:rPr>
                <a:t>Q</a:t>
              </a:r>
            </a:p>
          </p:txBody>
        </p:sp>
      </p:grpSp>
      <p:grpSp>
        <p:nvGrpSpPr>
          <p:cNvPr id="40964" name="Group 83"/>
          <p:cNvGrpSpPr>
            <a:grpSpLocks/>
          </p:cNvGrpSpPr>
          <p:nvPr/>
        </p:nvGrpSpPr>
        <p:grpSpPr bwMode="auto">
          <a:xfrm>
            <a:off x="3230563" y="2184400"/>
            <a:ext cx="2503487" cy="2198688"/>
            <a:chOff x="2035" y="1570"/>
            <a:chExt cx="1577" cy="1385"/>
          </a:xfrm>
        </p:grpSpPr>
        <p:sp>
          <p:nvSpPr>
            <p:cNvPr id="41013" name="Freeform 14"/>
            <p:cNvSpPr>
              <a:spLocks/>
            </p:cNvSpPr>
            <p:nvPr/>
          </p:nvSpPr>
          <p:spPr bwMode="auto">
            <a:xfrm>
              <a:off x="2487" y="1961"/>
              <a:ext cx="967" cy="835"/>
            </a:xfrm>
            <a:custGeom>
              <a:avLst/>
              <a:gdLst>
                <a:gd name="T0" fmla="*/ 47 w 967"/>
                <a:gd name="T1" fmla="*/ 403 h 835"/>
                <a:gd name="T2" fmla="*/ 0 w 967"/>
                <a:gd name="T3" fmla="*/ 0 h 835"/>
                <a:gd name="T4" fmla="*/ 967 w 967"/>
                <a:gd name="T5" fmla="*/ 166 h 835"/>
                <a:gd name="T6" fmla="*/ 812 w 967"/>
                <a:gd name="T7" fmla="*/ 835 h 835"/>
                <a:gd name="T8" fmla="*/ 392 w 967"/>
                <a:gd name="T9" fmla="*/ 253 h 835"/>
                <a:gd name="T10" fmla="*/ 325 w 967"/>
                <a:gd name="T11" fmla="*/ 380 h 835"/>
                <a:gd name="T12" fmla="*/ 47 w 967"/>
                <a:gd name="T13" fmla="*/ 403 h 8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7"/>
                <a:gd name="T22" fmla="*/ 0 h 835"/>
                <a:gd name="T23" fmla="*/ 967 w 967"/>
                <a:gd name="T24" fmla="*/ 835 h 8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7" h="835">
                  <a:moveTo>
                    <a:pt x="47" y="403"/>
                  </a:moveTo>
                  <a:lnTo>
                    <a:pt x="0" y="0"/>
                  </a:lnTo>
                  <a:lnTo>
                    <a:pt x="967" y="166"/>
                  </a:lnTo>
                  <a:lnTo>
                    <a:pt x="812" y="835"/>
                  </a:lnTo>
                  <a:lnTo>
                    <a:pt x="392" y="253"/>
                  </a:lnTo>
                  <a:lnTo>
                    <a:pt x="325" y="380"/>
                  </a:lnTo>
                  <a:lnTo>
                    <a:pt x="47" y="403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Freeform 15"/>
            <p:cNvSpPr>
              <a:spLocks/>
            </p:cNvSpPr>
            <p:nvPr/>
          </p:nvSpPr>
          <p:spPr bwMode="auto">
            <a:xfrm>
              <a:off x="2487" y="1961"/>
              <a:ext cx="967" cy="835"/>
            </a:xfrm>
            <a:custGeom>
              <a:avLst/>
              <a:gdLst>
                <a:gd name="T0" fmla="*/ 47 w 967"/>
                <a:gd name="T1" fmla="*/ 403 h 835"/>
                <a:gd name="T2" fmla="*/ 0 w 967"/>
                <a:gd name="T3" fmla="*/ 0 h 835"/>
                <a:gd name="T4" fmla="*/ 967 w 967"/>
                <a:gd name="T5" fmla="*/ 166 h 835"/>
                <a:gd name="T6" fmla="*/ 812 w 967"/>
                <a:gd name="T7" fmla="*/ 835 h 835"/>
                <a:gd name="T8" fmla="*/ 392 w 967"/>
                <a:gd name="T9" fmla="*/ 253 h 835"/>
                <a:gd name="T10" fmla="*/ 325 w 967"/>
                <a:gd name="T11" fmla="*/ 380 h 835"/>
                <a:gd name="T12" fmla="*/ 47 w 967"/>
                <a:gd name="T13" fmla="*/ 403 h 8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7"/>
                <a:gd name="T22" fmla="*/ 0 h 835"/>
                <a:gd name="T23" fmla="*/ 967 w 967"/>
                <a:gd name="T24" fmla="*/ 835 h 8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7" h="835">
                  <a:moveTo>
                    <a:pt x="47" y="403"/>
                  </a:moveTo>
                  <a:lnTo>
                    <a:pt x="0" y="0"/>
                  </a:lnTo>
                  <a:lnTo>
                    <a:pt x="967" y="166"/>
                  </a:lnTo>
                  <a:lnTo>
                    <a:pt x="812" y="835"/>
                  </a:lnTo>
                  <a:lnTo>
                    <a:pt x="392" y="253"/>
                  </a:lnTo>
                  <a:lnTo>
                    <a:pt x="325" y="380"/>
                  </a:lnTo>
                  <a:lnTo>
                    <a:pt x="47" y="40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Freeform 16"/>
            <p:cNvSpPr>
              <a:spLocks/>
            </p:cNvSpPr>
            <p:nvPr/>
          </p:nvSpPr>
          <p:spPr bwMode="auto">
            <a:xfrm>
              <a:off x="2570" y="2547"/>
              <a:ext cx="155" cy="206"/>
            </a:xfrm>
            <a:custGeom>
              <a:avLst/>
              <a:gdLst>
                <a:gd name="T0" fmla="*/ 155 w 155"/>
                <a:gd name="T1" fmla="*/ 0 h 206"/>
                <a:gd name="T2" fmla="*/ 28 w 155"/>
                <a:gd name="T3" fmla="*/ 206 h 206"/>
                <a:gd name="T4" fmla="*/ 0 w 155"/>
                <a:gd name="T5" fmla="*/ 39 h 206"/>
                <a:gd name="T6" fmla="*/ 155 w 155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206"/>
                <a:gd name="T14" fmla="*/ 155 w 155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206">
                  <a:moveTo>
                    <a:pt x="155" y="0"/>
                  </a:moveTo>
                  <a:lnTo>
                    <a:pt x="28" y="206"/>
                  </a:lnTo>
                  <a:lnTo>
                    <a:pt x="0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Freeform 17"/>
            <p:cNvSpPr>
              <a:spLocks/>
            </p:cNvSpPr>
            <p:nvPr/>
          </p:nvSpPr>
          <p:spPr bwMode="auto">
            <a:xfrm>
              <a:off x="2570" y="2547"/>
              <a:ext cx="155" cy="206"/>
            </a:xfrm>
            <a:custGeom>
              <a:avLst/>
              <a:gdLst>
                <a:gd name="T0" fmla="*/ 155 w 155"/>
                <a:gd name="T1" fmla="*/ 0 h 206"/>
                <a:gd name="T2" fmla="*/ 28 w 155"/>
                <a:gd name="T3" fmla="*/ 206 h 206"/>
                <a:gd name="T4" fmla="*/ 0 w 155"/>
                <a:gd name="T5" fmla="*/ 39 h 206"/>
                <a:gd name="T6" fmla="*/ 155 w 155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206"/>
                <a:gd name="T14" fmla="*/ 155 w 155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206">
                  <a:moveTo>
                    <a:pt x="155" y="0"/>
                  </a:moveTo>
                  <a:lnTo>
                    <a:pt x="28" y="206"/>
                  </a:lnTo>
                  <a:lnTo>
                    <a:pt x="0" y="39"/>
                  </a:lnTo>
                  <a:lnTo>
                    <a:pt x="15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Freeform 18"/>
            <p:cNvSpPr>
              <a:spLocks/>
            </p:cNvSpPr>
            <p:nvPr/>
          </p:nvSpPr>
          <p:spPr bwMode="auto">
            <a:xfrm>
              <a:off x="2249" y="2333"/>
              <a:ext cx="813" cy="317"/>
            </a:xfrm>
            <a:custGeom>
              <a:avLst/>
              <a:gdLst>
                <a:gd name="T0" fmla="*/ 713 w 813"/>
                <a:gd name="T1" fmla="*/ 0 h 317"/>
                <a:gd name="T2" fmla="*/ 0 w 813"/>
                <a:gd name="T3" fmla="*/ 47 h 317"/>
                <a:gd name="T4" fmla="*/ 60 w 813"/>
                <a:gd name="T5" fmla="*/ 317 h 317"/>
                <a:gd name="T6" fmla="*/ 813 w 813"/>
                <a:gd name="T7" fmla="*/ 134 h 317"/>
                <a:gd name="T8" fmla="*/ 713 w 813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317"/>
                <a:gd name="T17" fmla="*/ 813 w 813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317">
                  <a:moveTo>
                    <a:pt x="713" y="0"/>
                  </a:moveTo>
                  <a:lnTo>
                    <a:pt x="0" y="47"/>
                  </a:lnTo>
                  <a:lnTo>
                    <a:pt x="60" y="317"/>
                  </a:lnTo>
                  <a:lnTo>
                    <a:pt x="813" y="13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19"/>
            <p:cNvSpPr>
              <a:spLocks/>
            </p:cNvSpPr>
            <p:nvPr/>
          </p:nvSpPr>
          <p:spPr bwMode="auto">
            <a:xfrm>
              <a:off x="2249" y="2333"/>
              <a:ext cx="813" cy="317"/>
            </a:xfrm>
            <a:custGeom>
              <a:avLst/>
              <a:gdLst>
                <a:gd name="T0" fmla="*/ 713 w 813"/>
                <a:gd name="T1" fmla="*/ 0 h 317"/>
                <a:gd name="T2" fmla="*/ 0 w 813"/>
                <a:gd name="T3" fmla="*/ 47 h 317"/>
                <a:gd name="T4" fmla="*/ 60 w 813"/>
                <a:gd name="T5" fmla="*/ 317 h 317"/>
                <a:gd name="T6" fmla="*/ 813 w 813"/>
                <a:gd name="T7" fmla="*/ 134 h 317"/>
                <a:gd name="T8" fmla="*/ 713 w 813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317"/>
                <a:gd name="T17" fmla="*/ 813 w 813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317">
                  <a:moveTo>
                    <a:pt x="713" y="0"/>
                  </a:moveTo>
                  <a:lnTo>
                    <a:pt x="0" y="47"/>
                  </a:lnTo>
                  <a:lnTo>
                    <a:pt x="60" y="317"/>
                  </a:lnTo>
                  <a:lnTo>
                    <a:pt x="813" y="134"/>
                  </a:lnTo>
                  <a:lnTo>
                    <a:pt x="71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Freeform 20"/>
            <p:cNvSpPr>
              <a:spLocks/>
            </p:cNvSpPr>
            <p:nvPr/>
          </p:nvSpPr>
          <p:spPr bwMode="auto">
            <a:xfrm>
              <a:off x="3394" y="2301"/>
              <a:ext cx="210" cy="87"/>
            </a:xfrm>
            <a:custGeom>
              <a:avLst/>
              <a:gdLst>
                <a:gd name="T0" fmla="*/ 20 w 210"/>
                <a:gd name="T1" fmla="*/ 0 h 87"/>
                <a:gd name="T2" fmla="*/ 210 w 210"/>
                <a:gd name="T3" fmla="*/ 0 h 87"/>
                <a:gd name="T4" fmla="*/ 0 w 210"/>
                <a:gd name="T5" fmla="*/ 87 h 87"/>
                <a:gd name="T6" fmla="*/ 20 w 210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87"/>
                <a:gd name="T14" fmla="*/ 210 w 210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87">
                  <a:moveTo>
                    <a:pt x="20" y="0"/>
                  </a:moveTo>
                  <a:lnTo>
                    <a:pt x="210" y="0"/>
                  </a:lnTo>
                  <a:lnTo>
                    <a:pt x="0" y="8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21"/>
            <p:cNvSpPr>
              <a:spLocks/>
            </p:cNvSpPr>
            <p:nvPr/>
          </p:nvSpPr>
          <p:spPr bwMode="auto">
            <a:xfrm>
              <a:off x="3394" y="2301"/>
              <a:ext cx="210" cy="87"/>
            </a:xfrm>
            <a:custGeom>
              <a:avLst/>
              <a:gdLst>
                <a:gd name="T0" fmla="*/ 20 w 210"/>
                <a:gd name="T1" fmla="*/ 0 h 87"/>
                <a:gd name="T2" fmla="*/ 210 w 210"/>
                <a:gd name="T3" fmla="*/ 0 h 87"/>
                <a:gd name="T4" fmla="*/ 0 w 210"/>
                <a:gd name="T5" fmla="*/ 87 h 87"/>
                <a:gd name="T6" fmla="*/ 20 w 210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87"/>
                <a:gd name="T14" fmla="*/ 210 w 210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87">
                  <a:moveTo>
                    <a:pt x="20" y="0"/>
                  </a:moveTo>
                  <a:lnTo>
                    <a:pt x="210" y="0"/>
                  </a:lnTo>
                  <a:lnTo>
                    <a:pt x="0" y="87"/>
                  </a:lnTo>
                  <a:lnTo>
                    <a:pt x="2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Freeform 26"/>
            <p:cNvSpPr>
              <a:spLocks/>
            </p:cNvSpPr>
            <p:nvPr/>
          </p:nvSpPr>
          <p:spPr bwMode="auto">
            <a:xfrm>
              <a:off x="2091" y="1830"/>
              <a:ext cx="51" cy="71"/>
            </a:xfrm>
            <a:custGeom>
              <a:avLst/>
              <a:gdLst>
                <a:gd name="T0" fmla="*/ 0 w 51"/>
                <a:gd name="T1" fmla="*/ 71 h 71"/>
                <a:gd name="T2" fmla="*/ 51 w 51"/>
                <a:gd name="T3" fmla="*/ 71 h 71"/>
                <a:gd name="T4" fmla="*/ 23 w 51"/>
                <a:gd name="T5" fmla="*/ 0 h 71"/>
                <a:gd name="T6" fmla="*/ 0 w 51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71"/>
                <a:gd name="T14" fmla="*/ 51 w 5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71">
                  <a:moveTo>
                    <a:pt x="0" y="71"/>
                  </a:moveTo>
                  <a:lnTo>
                    <a:pt x="51" y="71"/>
                  </a:lnTo>
                  <a:lnTo>
                    <a:pt x="23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28"/>
            <p:cNvSpPr>
              <a:spLocks/>
            </p:cNvSpPr>
            <p:nvPr/>
          </p:nvSpPr>
          <p:spPr bwMode="auto">
            <a:xfrm>
              <a:off x="3549" y="2895"/>
              <a:ext cx="63" cy="60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60 h 60"/>
                <a:gd name="T4" fmla="*/ 63 w 63"/>
                <a:gd name="T5" fmla="*/ 28 h 60"/>
                <a:gd name="T6" fmla="*/ 0 w 63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60"/>
                <a:gd name="T14" fmla="*/ 63 w 63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60">
                  <a:moveTo>
                    <a:pt x="0" y="0"/>
                  </a:moveTo>
                  <a:lnTo>
                    <a:pt x="0" y="60"/>
                  </a:lnTo>
                  <a:lnTo>
                    <a:pt x="6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Freeform 30"/>
            <p:cNvSpPr>
              <a:spLocks/>
            </p:cNvSpPr>
            <p:nvPr/>
          </p:nvSpPr>
          <p:spPr bwMode="auto">
            <a:xfrm>
              <a:off x="2114" y="1901"/>
              <a:ext cx="1443" cy="1026"/>
            </a:xfrm>
            <a:custGeom>
              <a:avLst/>
              <a:gdLst>
                <a:gd name="T0" fmla="*/ 0 w 1443"/>
                <a:gd name="T1" fmla="*/ 0 h 1026"/>
                <a:gd name="T2" fmla="*/ 0 w 1443"/>
                <a:gd name="T3" fmla="*/ 1026 h 1026"/>
                <a:gd name="T4" fmla="*/ 1443 w 1443"/>
                <a:gd name="T5" fmla="*/ 1026 h 1026"/>
                <a:gd name="T6" fmla="*/ 0 60000 65536"/>
                <a:gd name="T7" fmla="*/ 0 60000 65536"/>
                <a:gd name="T8" fmla="*/ 0 60000 65536"/>
                <a:gd name="T9" fmla="*/ 0 w 1443"/>
                <a:gd name="T10" fmla="*/ 0 h 1026"/>
                <a:gd name="T11" fmla="*/ 1443 w 1443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3" h="1026">
                  <a:moveTo>
                    <a:pt x="0" y="0"/>
                  </a:moveTo>
                  <a:lnTo>
                    <a:pt x="0" y="1026"/>
                  </a:lnTo>
                  <a:lnTo>
                    <a:pt x="1443" y="10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Text Box 71"/>
            <p:cNvSpPr txBox="1">
              <a:spLocks noChangeArrowheads="1"/>
            </p:cNvSpPr>
            <p:nvPr/>
          </p:nvSpPr>
          <p:spPr bwMode="auto">
            <a:xfrm>
              <a:off x="2035" y="1570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y</a:t>
              </a:r>
            </a:p>
          </p:txBody>
        </p:sp>
        <p:sp>
          <p:nvSpPr>
            <p:cNvPr id="41025" name="Text Box 76"/>
            <p:cNvSpPr txBox="1">
              <a:spLocks noChangeArrowheads="1"/>
            </p:cNvSpPr>
            <p:nvPr/>
          </p:nvSpPr>
          <p:spPr bwMode="auto">
            <a:xfrm>
              <a:off x="3107" y="2160"/>
              <a:ext cx="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</a:t>
              </a:r>
            </a:p>
          </p:txBody>
        </p:sp>
        <p:sp>
          <p:nvSpPr>
            <p:cNvPr id="41026" name="Text Box 77"/>
            <p:cNvSpPr txBox="1">
              <a:spLocks noChangeArrowheads="1"/>
            </p:cNvSpPr>
            <p:nvPr/>
          </p:nvSpPr>
          <p:spPr bwMode="auto">
            <a:xfrm>
              <a:off x="2290" y="2341"/>
              <a:ext cx="2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solidFill>
                    <a:schemeClr val="bg1"/>
                  </a:solidFill>
                  <a:ea typeface="MS PGothic" pitchFamily="34" charset="-128"/>
                </a:rPr>
                <a:t>Q</a:t>
              </a:r>
            </a:p>
          </p:txBody>
        </p:sp>
      </p:grpSp>
      <p:grpSp>
        <p:nvGrpSpPr>
          <p:cNvPr id="40965" name="Group 84"/>
          <p:cNvGrpSpPr>
            <a:grpSpLocks/>
          </p:cNvGrpSpPr>
          <p:nvPr/>
        </p:nvGrpSpPr>
        <p:grpSpPr bwMode="auto">
          <a:xfrm>
            <a:off x="5940425" y="2184400"/>
            <a:ext cx="2808288" cy="2311400"/>
            <a:chOff x="3742" y="1570"/>
            <a:chExt cx="1769" cy="1456"/>
          </a:xfrm>
        </p:grpSpPr>
        <p:sp>
          <p:nvSpPr>
            <p:cNvPr id="40997" name="Freeform 34"/>
            <p:cNvSpPr>
              <a:spLocks/>
            </p:cNvSpPr>
            <p:nvPr/>
          </p:nvSpPr>
          <p:spPr bwMode="auto">
            <a:xfrm>
              <a:off x="3963" y="2562"/>
              <a:ext cx="127" cy="32"/>
            </a:xfrm>
            <a:custGeom>
              <a:avLst/>
              <a:gdLst>
                <a:gd name="T0" fmla="*/ 107 w 127"/>
                <a:gd name="T1" fmla="*/ 32 h 32"/>
                <a:gd name="T2" fmla="*/ 0 w 127"/>
                <a:gd name="T3" fmla="*/ 12 h 32"/>
                <a:gd name="T4" fmla="*/ 127 w 127"/>
                <a:gd name="T5" fmla="*/ 0 h 32"/>
                <a:gd name="T6" fmla="*/ 107 w 127"/>
                <a:gd name="T7" fmla="*/ 32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32"/>
                <a:gd name="T14" fmla="*/ 127 w 12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32">
                  <a:moveTo>
                    <a:pt x="107" y="32"/>
                  </a:moveTo>
                  <a:lnTo>
                    <a:pt x="0" y="12"/>
                  </a:lnTo>
                  <a:lnTo>
                    <a:pt x="127" y="0"/>
                  </a:lnTo>
                  <a:lnTo>
                    <a:pt x="107" y="32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Freeform 35"/>
            <p:cNvSpPr>
              <a:spLocks/>
            </p:cNvSpPr>
            <p:nvPr/>
          </p:nvSpPr>
          <p:spPr bwMode="auto">
            <a:xfrm>
              <a:off x="3963" y="2562"/>
              <a:ext cx="127" cy="32"/>
            </a:xfrm>
            <a:custGeom>
              <a:avLst/>
              <a:gdLst>
                <a:gd name="T0" fmla="*/ 107 w 127"/>
                <a:gd name="T1" fmla="*/ 32 h 32"/>
                <a:gd name="T2" fmla="*/ 0 w 127"/>
                <a:gd name="T3" fmla="*/ 12 h 32"/>
                <a:gd name="T4" fmla="*/ 127 w 127"/>
                <a:gd name="T5" fmla="*/ 0 h 32"/>
                <a:gd name="T6" fmla="*/ 0 60000 65536"/>
                <a:gd name="T7" fmla="*/ 0 60000 65536"/>
                <a:gd name="T8" fmla="*/ 0 60000 65536"/>
                <a:gd name="T9" fmla="*/ 0 w 127"/>
                <a:gd name="T10" fmla="*/ 0 h 32"/>
                <a:gd name="T11" fmla="*/ 127 w 127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" h="32">
                  <a:moveTo>
                    <a:pt x="107" y="32"/>
                  </a:moveTo>
                  <a:lnTo>
                    <a:pt x="0" y="12"/>
                  </a:lnTo>
                  <a:lnTo>
                    <a:pt x="12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36"/>
            <p:cNvSpPr>
              <a:spLocks/>
            </p:cNvSpPr>
            <p:nvPr/>
          </p:nvSpPr>
          <p:spPr bwMode="auto">
            <a:xfrm>
              <a:off x="4018" y="1865"/>
              <a:ext cx="452" cy="947"/>
            </a:xfrm>
            <a:custGeom>
              <a:avLst/>
              <a:gdLst>
                <a:gd name="T0" fmla="*/ 0 w 452"/>
                <a:gd name="T1" fmla="*/ 824 h 947"/>
                <a:gd name="T2" fmla="*/ 452 w 452"/>
                <a:gd name="T3" fmla="*/ 0 h 947"/>
                <a:gd name="T4" fmla="*/ 151 w 452"/>
                <a:gd name="T5" fmla="*/ 947 h 947"/>
                <a:gd name="T6" fmla="*/ 0 w 452"/>
                <a:gd name="T7" fmla="*/ 824 h 9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947"/>
                <a:gd name="T14" fmla="*/ 452 w 452"/>
                <a:gd name="T15" fmla="*/ 947 h 9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947">
                  <a:moveTo>
                    <a:pt x="0" y="824"/>
                  </a:moveTo>
                  <a:lnTo>
                    <a:pt x="452" y="0"/>
                  </a:lnTo>
                  <a:lnTo>
                    <a:pt x="151" y="947"/>
                  </a:lnTo>
                  <a:lnTo>
                    <a:pt x="0" y="824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37"/>
            <p:cNvSpPr>
              <a:spLocks/>
            </p:cNvSpPr>
            <p:nvPr/>
          </p:nvSpPr>
          <p:spPr bwMode="auto">
            <a:xfrm>
              <a:off x="4018" y="1865"/>
              <a:ext cx="452" cy="947"/>
            </a:xfrm>
            <a:custGeom>
              <a:avLst/>
              <a:gdLst>
                <a:gd name="T0" fmla="*/ 0 w 452"/>
                <a:gd name="T1" fmla="*/ 824 h 947"/>
                <a:gd name="T2" fmla="*/ 452 w 452"/>
                <a:gd name="T3" fmla="*/ 0 h 947"/>
                <a:gd name="T4" fmla="*/ 151 w 452"/>
                <a:gd name="T5" fmla="*/ 947 h 947"/>
                <a:gd name="T6" fmla="*/ 0 w 452"/>
                <a:gd name="T7" fmla="*/ 824 h 9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947"/>
                <a:gd name="T14" fmla="*/ 452 w 452"/>
                <a:gd name="T15" fmla="*/ 947 h 9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947">
                  <a:moveTo>
                    <a:pt x="0" y="824"/>
                  </a:moveTo>
                  <a:lnTo>
                    <a:pt x="452" y="0"/>
                  </a:lnTo>
                  <a:lnTo>
                    <a:pt x="151" y="947"/>
                  </a:lnTo>
                  <a:lnTo>
                    <a:pt x="0" y="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39"/>
            <p:cNvSpPr>
              <a:spLocks/>
            </p:cNvSpPr>
            <p:nvPr/>
          </p:nvSpPr>
          <p:spPr bwMode="auto">
            <a:xfrm>
              <a:off x="4034" y="1901"/>
              <a:ext cx="745" cy="891"/>
            </a:xfrm>
            <a:custGeom>
              <a:avLst/>
              <a:gdLst>
                <a:gd name="T0" fmla="*/ 0 w 745"/>
                <a:gd name="T1" fmla="*/ 0 h 891"/>
                <a:gd name="T2" fmla="*/ 313 w 745"/>
                <a:gd name="T3" fmla="*/ 0 h 891"/>
                <a:gd name="T4" fmla="*/ 745 w 745"/>
                <a:gd name="T5" fmla="*/ 891 h 891"/>
                <a:gd name="T6" fmla="*/ 0 w 745"/>
                <a:gd name="T7" fmla="*/ 0 h 8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"/>
                <a:gd name="T13" fmla="*/ 0 h 891"/>
                <a:gd name="T14" fmla="*/ 745 w 745"/>
                <a:gd name="T15" fmla="*/ 891 h 8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" h="891">
                  <a:moveTo>
                    <a:pt x="0" y="0"/>
                  </a:moveTo>
                  <a:lnTo>
                    <a:pt x="313" y="0"/>
                  </a:lnTo>
                  <a:lnTo>
                    <a:pt x="745" y="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Freeform 40"/>
            <p:cNvSpPr>
              <a:spLocks/>
            </p:cNvSpPr>
            <p:nvPr/>
          </p:nvSpPr>
          <p:spPr bwMode="auto">
            <a:xfrm>
              <a:off x="4034" y="1901"/>
              <a:ext cx="745" cy="891"/>
            </a:xfrm>
            <a:custGeom>
              <a:avLst/>
              <a:gdLst>
                <a:gd name="T0" fmla="*/ 0 w 745"/>
                <a:gd name="T1" fmla="*/ 0 h 891"/>
                <a:gd name="T2" fmla="*/ 313 w 745"/>
                <a:gd name="T3" fmla="*/ 0 h 891"/>
                <a:gd name="T4" fmla="*/ 745 w 745"/>
                <a:gd name="T5" fmla="*/ 891 h 891"/>
                <a:gd name="T6" fmla="*/ 0 w 745"/>
                <a:gd name="T7" fmla="*/ 0 h 8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5"/>
                <a:gd name="T13" fmla="*/ 0 h 891"/>
                <a:gd name="T14" fmla="*/ 745 w 745"/>
                <a:gd name="T15" fmla="*/ 891 h 8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5" h="891">
                  <a:moveTo>
                    <a:pt x="0" y="0"/>
                  </a:moveTo>
                  <a:lnTo>
                    <a:pt x="313" y="0"/>
                  </a:lnTo>
                  <a:lnTo>
                    <a:pt x="745" y="89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42"/>
            <p:cNvSpPr>
              <a:spLocks/>
            </p:cNvSpPr>
            <p:nvPr/>
          </p:nvSpPr>
          <p:spPr bwMode="auto">
            <a:xfrm>
              <a:off x="4232" y="2507"/>
              <a:ext cx="749" cy="198"/>
            </a:xfrm>
            <a:custGeom>
              <a:avLst/>
              <a:gdLst>
                <a:gd name="T0" fmla="*/ 20 w 749"/>
                <a:gd name="T1" fmla="*/ 48 h 198"/>
                <a:gd name="T2" fmla="*/ 670 w 749"/>
                <a:gd name="T3" fmla="*/ 0 h 198"/>
                <a:gd name="T4" fmla="*/ 749 w 749"/>
                <a:gd name="T5" fmla="*/ 198 h 198"/>
                <a:gd name="T6" fmla="*/ 0 w 749"/>
                <a:gd name="T7" fmla="*/ 111 h 198"/>
                <a:gd name="T8" fmla="*/ 20 w 749"/>
                <a:gd name="T9" fmla="*/ 4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98"/>
                <a:gd name="T17" fmla="*/ 749 w 74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98">
                  <a:moveTo>
                    <a:pt x="20" y="48"/>
                  </a:moveTo>
                  <a:lnTo>
                    <a:pt x="670" y="0"/>
                  </a:lnTo>
                  <a:lnTo>
                    <a:pt x="749" y="198"/>
                  </a:lnTo>
                  <a:lnTo>
                    <a:pt x="0" y="111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Freeform 43"/>
            <p:cNvSpPr>
              <a:spLocks/>
            </p:cNvSpPr>
            <p:nvPr/>
          </p:nvSpPr>
          <p:spPr bwMode="auto">
            <a:xfrm>
              <a:off x="4232" y="2507"/>
              <a:ext cx="749" cy="198"/>
            </a:xfrm>
            <a:custGeom>
              <a:avLst/>
              <a:gdLst>
                <a:gd name="T0" fmla="*/ 20 w 749"/>
                <a:gd name="T1" fmla="*/ 48 h 198"/>
                <a:gd name="T2" fmla="*/ 670 w 749"/>
                <a:gd name="T3" fmla="*/ 0 h 198"/>
                <a:gd name="T4" fmla="*/ 749 w 749"/>
                <a:gd name="T5" fmla="*/ 198 h 198"/>
                <a:gd name="T6" fmla="*/ 0 w 749"/>
                <a:gd name="T7" fmla="*/ 111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9"/>
                <a:gd name="T13" fmla="*/ 0 h 198"/>
                <a:gd name="T14" fmla="*/ 749 w 74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9" h="198">
                  <a:moveTo>
                    <a:pt x="20" y="48"/>
                  </a:moveTo>
                  <a:lnTo>
                    <a:pt x="670" y="0"/>
                  </a:lnTo>
                  <a:lnTo>
                    <a:pt x="749" y="198"/>
                  </a:lnTo>
                  <a:lnTo>
                    <a:pt x="0" y="1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Freeform 47"/>
            <p:cNvSpPr>
              <a:spLocks/>
            </p:cNvSpPr>
            <p:nvPr/>
          </p:nvSpPr>
          <p:spPr bwMode="auto">
            <a:xfrm>
              <a:off x="3797" y="1830"/>
              <a:ext cx="51" cy="71"/>
            </a:xfrm>
            <a:custGeom>
              <a:avLst/>
              <a:gdLst>
                <a:gd name="T0" fmla="*/ 0 w 51"/>
                <a:gd name="T1" fmla="*/ 71 h 71"/>
                <a:gd name="T2" fmla="*/ 51 w 51"/>
                <a:gd name="T3" fmla="*/ 71 h 71"/>
                <a:gd name="T4" fmla="*/ 23 w 51"/>
                <a:gd name="T5" fmla="*/ 0 h 71"/>
                <a:gd name="T6" fmla="*/ 0 w 51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71"/>
                <a:gd name="T14" fmla="*/ 51 w 5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71">
                  <a:moveTo>
                    <a:pt x="0" y="71"/>
                  </a:moveTo>
                  <a:lnTo>
                    <a:pt x="51" y="71"/>
                  </a:lnTo>
                  <a:lnTo>
                    <a:pt x="23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Freeform 49"/>
            <p:cNvSpPr>
              <a:spLocks/>
            </p:cNvSpPr>
            <p:nvPr/>
          </p:nvSpPr>
          <p:spPr bwMode="auto">
            <a:xfrm>
              <a:off x="5254" y="2895"/>
              <a:ext cx="63" cy="60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60 h 60"/>
                <a:gd name="T4" fmla="*/ 63 w 63"/>
                <a:gd name="T5" fmla="*/ 32 h 60"/>
                <a:gd name="T6" fmla="*/ 0 w 63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60"/>
                <a:gd name="T14" fmla="*/ 63 w 63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60">
                  <a:moveTo>
                    <a:pt x="0" y="0"/>
                  </a:moveTo>
                  <a:lnTo>
                    <a:pt x="0" y="60"/>
                  </a:lnTo>
                  <a:lnTo>
                    <a:pt x="6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Freeform 51"/>
            <p:cNvSpPr>
              <a:spLocks/>
            </p:cNvSpPr>
            <p:nvPr/>
          </p:nvSpPr>
          <p:spPr bwMode="auto">
            <a:xfrm>
              <a:off x="3820" y="1901"/>
              <a:ext cx="1442" cy="1026"/>
            </a:xfrm>
            <a:custGeom>
              <a:avLst/>
              <a:gdLst>
                <a:gd name="T0" fmla="*/ 0 w 1442"/>
                <a:gd name="T1" fmla="*/ 0 h 1026"/>
                <a:gd name="T2" fmla="*/ 0 w 1442"/>
                <a:gd name="T3" fmla="*/ 1026 h 1026"/>
                <a:gd name="T4" fmla="*/ 1442 w 1442"/>
                <a:gd name="T5" fmla="*/ 1026 h 1026"/>
                <a:gd name="T6" fmla="*/ 0 60000 65536"/>
                <a:gd name="T7" fmla="*/ 0 60000 65536"/>
                <a:gd name="T8" fmla="*/ 0 60000 65536"/>
                <a:gd name="T9" fmla="*/ 0 w 1442"/>
                <a:gd name="T10" fmla="*/ 0 h 1026"/>
                <a:gd name="T11" fmla="*/ 1442 w 1442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2" h="1026">
                  <a:moveTo>
                    <a:pt x="0" y="0"/>
                  </a:moveTo>
                  <a:lnTo>
                    <a:pt x="0" y="1026"/>
                  </a:lnTo>
                  <a:lnTo>
                    <a:pt x="1442" y="10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Text Box 70"/>
            <p:cNvSpPr txBox="1">
              <a:spLocks noChangeArrowheads="1"/>
            </p:cNvSpPr>
            <p:nvPr/>
          </p:nvSpPr>
          <p:spPr bwMode="auto">
            <a:xfrm>
              <a:off x="5299" y="279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41009" name="Text Box 72"/>
            <p:cNvSpPr txBox="1">
              <a:spLocks noChangeArrowheads="1"/>
            </p:cNvSpPr>
            <p:nvPr/>
          </p:nvSpPr>
          <p:spPr bwMode="auto">
            <a:xfrm>
              <a:off x="3742" y="1570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y</a:t>
              </a:r>
            </a:p>
          </p:txBody>
        </p:sp>
        <p:sp>
          <p:nvSpPr>
            <p:cNvPr id="41010" name="Text Box 78"/>
            <p:cNvSpPr txBox="1">
              <a:spLocks noChangeArrowheads="1"/>
            </p:cNvSpPr>
            <p:nvPr/>
          </p:nvSpPr>
          <p:spPr bwMode="auto">
            <a:xfrm>
              <a:off x="4019" y="2523"/>
              <a:ext cx="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</a:t>
              </a:r>
            </a:p>
          </p:txBody>
        </p:sp>
        <p:sp>
          <p:nvSpPr>
            <p:cNvPr id="41011" name="Text Box 79"/>
            <p:cNvSpPr txBox="1">
              <a:spLocks noChangeArrowheads="1"/>
            </p:cNvSpPr>
            <p:nvPr/>
          </p:nvSpPr>
          <p:spPr bwMode="auto">
            <a:xfrm>
              <a:off x="4694" y="2478"/>
              <a:ext cx="2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solidFill>
                    <a:schemeClr val="bg1"/>
                  </a:solidFill>
                  <a:ea typeface="MS PGothic" pitchFamily="34" charset="-128"/>
                </a:rPr>
                <a:t>Q</a:t>
              </a:r>
            </a:p>
          </p:txBody>
        </p:sp>
        <p:sp>
          <p:nvSpPr>
            <p:cNvPr id="41012" name="Text Box 80"/>
            <p:cNvSpPr txBox="1">
              <a:spLocks noChangeArrowheads="1"/>
            </p:cNvSpPr>
            <p:nvPr/>
          </p:nvSpPr>
          <p:spPr bwMode="auto">
            <a:xfrm>
              <a:off x="4150" y="1888"/>
              <a:ext cx="2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solidFill>
                    <a:schemeClr val="bg1"/>
                  </a:solidFill>
                  <a:ea typeface="MS PGothic" pitchFamily="34" charset="-128"/>
                </a:rPr>
                <a:t>R</a:t>
              </a:r>
            </a:p>
          </p:txBody>
        </p:sp>
      </p:grpSp>
      <p:sp>
        <p:nvSpPr>
          <p:cNvPr id="40966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8305800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Works for 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important geometries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(2.5D - e.g. VLSI)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Doesn’t 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in this form for most geometries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- need at least better ways of determining ordering</a:t>
            </a:r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 flipV="1">
            <a:off x="4322763" y="46926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>
            <a:off x="4322763" y="62928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3962400" y="4505325"/>
            <a:ext cx="39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z</a:t>
            </a:r>
            <a:r>
              <a:rPr lang="en-US" altLang="zh-TW" baseline="-25000">
                <a:ea typeface="新細明體" pitchFamily="18" charset="-120"/>
              </a:rPr>
              <a:t>s</a:t>
            </a:r>
          </a:p>
        </p:txBody>
      </p:sp>
      <p:sp>
        <p:nvSpPr>
          <p:cNvPr id="40970" name="Text Box 7"/>
          <p:cNvSpPr txBox="1">
            <a:spLocks noChangeArrowheads="1"/>
          </p:cNvSpPr>
          <p:nvPr/>
        </p:nvSpPr>
        <p:spPr bwMode="auto">
          <a:xfrm>
            <a:off x="6629400" y="6096000"/>
            <a:ext cx="41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x</a:t>
            </a:r>
            <a:r>
              <a:rPr lang="en-US" altLang="zh-TW" baseline="-25000">
                <a:ea typeface="新細明體" pitchFamily="18" charset="-120"/>
              </a:rPr>
              <a:t>s</a:t>
            </a:r>
          </a:p>
        </p:txBody>
      </p:sp>
      <p:sp>
        <p:nvSpPr>
          <p:cNvPr id="40971" name="Line 8"/>
          <p:cNvSpPr>
            <a:spLocks noChangeShapeType="1"/>
          </p:cNvSpPr>
          <p:nvPr/>
        </p:nvSpPr>
        <p:spPr bwMode="auto">
          <a:xfrm>
            <a:off x="4551363" y="514985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9"/>
          <p:cNvSpPr>
            <a:spLocks noChangeShapeType="1"/>
          </p:cNvSpPr>
          <p:nvPr/>
        </p:nvSpPr>
        <p:spPr bwMode="auto">
          <a:xfrm flipV="1">
            <a:off x="4932363" y="499745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10"/>
          <p:cNvSpPr>
            <a:spLocks noChangeShapeType="1"/>
          </p:cNvSpPr>
          <p:nvPr/>
        </p:nvSpPr>
        <p:spPr bwMode="auto">
          <a:xfrm flipV="1">
            <a:off x="5694363" y="545465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Oval 11"/>
          <p:cNvSpPr>
            <a:spLocks noChangeArrowheads="1"/>
          </p:cNvSpPr>
          <p:nvPr/>
        </p:nvSpPr>
        <p:spPr bwMode="auto">
          <a:xfrm>
            <a:off x="5922963" y="4921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75" name="Oval 12"/>
          <p:cNvSpPr>
            <a:spLocks noChangeArrowheads="1"/>
          </p:cNvSpPr>
          <p:nvPr/>
        </p:nvSpPr>
        <p:spPr bwMode="auto">
          <a:xfrm>
            <a:off x="4856163" y="5683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76" name="Oval 13"/>
          <p:cNvSpPr>
            <a:spLocks noChangeArrowheads="1"/>
          </p:cNvSpPr>
          <p:nvPr/>
        </p:nvSpPr>
        <p:spPr bwMode="auto">
          <a:xfrm>
            <a:off x="5160963" y="5302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77" name="Oval 14"/>
          <p:cNvSpPr>
            <a:spLocks noChangeArrowheads="1"/>
          </p:cNvSpPr>
          <p:nvPr/>
        </p:nvSpPr>
        <p:spPr bwMode="auto">
          <a:xfrm>
            <a:off x="4475163" y="50736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78" name="Oval 15"/>
          <p:cNvSpPr>
            <a:spLocks noChangeArrowheads="1"/>
          </p:cNvSpPr>
          <p:nvPr/>
        </p:nvSpPr>
        <p:spPr bwMode="auto">
          <a:xfrm>
            <a:off x="5618163" y="5530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79" name="Oval 16"/>
          <p:cNvSpPr>
            <a:spLocks noChangeArrowheads="1"/>
          </p:cNvSpPr>
          <p:nvPr/>
        </p:nvSpPr>
        <p:spPr bwMode="auto">
          <a:xfrm>
            <a:off x="6380163" y="53784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0980" name="Text Box 17"/>
          <p:cNvSpPr txBox="1">
            <a:spLocks noChangeArrowheads="1"/>
          </p:cNvSpPr>
          <p:nvPr/>
        </p:nvSpPr>
        <p:spPr bwMode="auto">
          <a:xfrm>
            <a:off x="1206500" y="478155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Fails</a:t>
            </a:r>
          </a:p>
        </p:txBody>
      </p:sp>
      <p:sp>
        <p:nvSpPr>
          <p:cNvPr id="40981" name="Text Box 18"/>
          <p:cNvSpPr txBox="1">
            <a:spLocks noChangeArrowheads="1"/>
          </p:cNvSpPr>
          <p:nvPr/>
        </p:nvSpPr>
        <p:spPr bwMode="auto">
          <a:xfrm>
            <a:off x="6592888" y="4692650"/>
            <a:ext cx="1311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Which point for choosing ordering?</a:t>
            </a:r>
          </a:p>
        </p:txBody>
      </p:sp>
      <p:sp>
        <p:nvSpPr>
          <p:cNvPr id="40982" name="Line 19"/>
          <p:cNvSpPr>
            <a:spLocks noChangeShapeType="1"/>
          </p:cNvSpPr>
          <p:nvPr/>
        </p:nvSpPr>
        <p:spPr bwMode="auto">
          <a:xfrm flipV="1">
            <a:off x="1309688" y="5013325"/>
            <a:ext cx="9858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0"/>
          <p:cNvSpPr>
            <a:spLocks noChangeShapeType="1"/>
          </p:cNvSpPr>
          <p:nvPr/>
        </p:nvSpPr>
        <p:spPr bwMode="auto">
          <a:xfrm>
            <a:off x="1309688" y="5854700"/>
            <a:ext cx="52387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1"/>
          <p:cNvSpPr>
            <a:spLocks noChangeShapeType="1"/>
          </p:cNvSpPr>
          <p:nvPr/>
        </p:nvSpPr>
        <p:spPr bwMode="auto">
          <a:xfrm flipV="1">
            <a:off x="1843088" y="5245100"/>
            <a:ext cx="612775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22"/>
          <p:cNvSpPr>
            <a:spLocks noChangeShapeType="1"/>
          </p:cNvSpPr>
          <p:nvPr/>
        </p:nvSpPr>
        <p:spPr bwMode="auto">
          <a:xfrm>
            <a:off x="2038350" y="4632325"/>
            <a:ext cx="487363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Line 23"/>
          <p:cNvSpPr>
            <a:spLocks noChangeShapeType="1"/>
          </p:cNvSpPr>
          <p:nvPr/>
        </p:nvSpPr>
        <p:spPr bwMode="auto">
          <a:xfrm flipV="1">
            <a:off x="2038350" y="4365625"/>
            <a:ext cx="5937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Line 24"/>
          <p:cNvSpPr>
            <a:spLocks noChangeShapeType="1"/>
          </p:cNvSpPr>
          <p:nvPr/>
        </p:nvSpPr>
        <p:spPr bwMode="auto">
          <a:xfrm>
            <a:off x="2632075" y="4365625"/>
            <a:ext cx="266700" cy="931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Line 25"/>
          <p:cNvSpPr>
            <a:spLocks noChangeShapeType="1"/>
          </p:cNvSpPr>
          <p:nvPr/>
        </p:nvSpPr>
        <p:spPr bwMode="auto">
          <a:xfrm flipV="1">
            <a:off x="2366963" y="5200650"/>
            <a:ext cx="1020762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Line 26"/>
          <p:cNvSpPr>
            <a:spLocks noChangeShapeType="1"/>
          </p:cNvSpPr>
          <p:nvPr/>
        </p:nvSpPr>
        <p:spPr bwMode="auto">
          <a:xfrm>
            <a:off x="3387725" y="5208588"/>
            <a:ext cx="349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Line 27"/>
          <p:cNvSpPr>
            <a:spLocks noChangeShapeType="1"/>
          </p:cNvSpPr>
          <p:nvPr/>
        </p:nvSpPr>
        <p:spPr bwMode="auto">
          <a:xfrm flipH="1" flipV="1">
            <a:off x="2171700" y="5715000"/>
            <a:ext cx="12604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Line 28"/>
          <p:cNvSpPr>
            <a:spLocks noChangeShapeType="1"/>
          </p:cNvSpPr>
          <p:nvPr/>
        </p:nvSpPr>
        <p:spPr bwMode="auto">
          <a:xfrm flipH="1">
            <a:off x="1390650" y="5564188"/>
            <a:ext cx="257175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Line 29"/>
          <p:cNvSpPr>
            <a:spLocks noChangeShapeType="1"/>
          </p:cNvSpPr>
          <p:nvPr/>
        </p:nvSpPr>
        <p:spPr bwMode="auto">
          <a:xfrm>
            <a:off x="1390650" y="5618163"/>
            <a:ext cx="176213" cy="1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Line 30"/>
          <p:cNvSpPr>
            <a:spLocks noChangeShapeType="1"/>
          </p:cNvSpPr>
          <p:nvPr/>
        </p:nvSpPr>
        <p:spPr bwMode="auto">
          <a:xfrm flipH="1">
            <a:off x="2703513" y="4506913"/>
            <a:ext cx="160337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Line 31"/>
          <p:cNvSpPr>
            <a:spLocks noChangeShapeType="1"/>
          </p:cNvSpPr>
          <p:nvPr/>
        </p:nvSpPr>
        <p:spPr bwMode="auto">
          <a:xfrm flipH="1">
            <a:off x="2747963" y="4508500"/>
            <a:ext cx="115887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5" name="Line 32"/>
          <p:cNvSpPr>
            <a:spLocks noChangeShapeType="1"/>
          </p:cNvSpPr>
          <p:nvPr/>
        </p:nvSpPr>
        <p:spPr bwMode="auto">
          <a:xfrm>
            <a:off x="2809875" y="5794375"/>
            <a:ext cx="3651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6" name="Line 33"/>
          <p:cNvSpPr>
            <a:spLocks noChangeShapeType="1"/>
          </p:cNvSpPr>
          <p:nvPr/>
        </p:nvSpPr>
        <p:spPr bwMode="auto">
          <a:xfrm flipH="1" flipV="1">
            <a:off x="3032125" y="5821363"/>
            <a:ext cx="1333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Depth-Sort Algorithm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600" b="1" dirty="0" smtClean="0">
                <a:solidFill>
                  <a:srgbClr val="FF0000"/>
                </a:solidFill>
                <a:ea typeface="MS PGothic" pitchFamily="34" charset="-128"/>
              </a:rPr>
              <a:t>S</a:t>
            </a:r>
            <a:r>
              <a:rPr lang="en-US" altLang="ja-JP" sz="2600" b="1" dirty="0" smtClean="0">
                <a:solidFill>
                  <a:srgbClr val="FF0000"/>
                </a:solidFill>
                <a:ea typeface="MS PGothic" pitchFamily="34" charset="-128"/>
              </a:rPr>
              <a:t>ort</a:t>
            </a:r>
            <a:r>
              <a:rPr lang="en-US" altLang="ja-JP" sz="2600" dirty="0" smtClean="0">
                <a:ea typeface="MS PGothic" pitchFamily="34" charset="-128"/>
              </a:rPr>
              <a:t> all polygons according to the smallest (farthest) </a:t>
            </a:r>
            <a:r>
              <a:rPr lang="en-US" altLang="ja-JP" sz="2600" i="1" dirty="0" smtClean="0">
                <a:ea typeface="MS PGothic" pitchFamily="34" charset="-128"/>
              </a:rPr>
              <a:t>z</a:t>
            </a:r>
            <a:r>
              <a:rPr lang="en-US" altLang="ja-JP" sz="2600" dirty="0" smtClean="0">
                <a:ea typeface="MS PGothic" pitchFamily="34" charset="-128"/>
              </a:rPr>
              <a:t> coordinate of each</a:t>
            </a:r>
          </a:p>
          <a:p>
            <a:pPr eaLnBrk="1" hangingPunct="1"/>
            <a:r>
              <a:rPr lang="en-US" altLang="zh-TW" sz="2600" dirty="0" smtClean="0">
                <a:ea typeface="MS PGothic" pitchFamily="34" charset="-128"/>
              </a:rPr>
              <a:t>R</a:t>
            </a:r>
            <a:r>
              <a:rPr lang="en-US" altLang="ja-JP" sz="2600" dirty="0" smtClean="0">
                <a:ea typeface="MS PGothic" pitchFamily="34" charset="-128"/>
              </a:rPr>
              <a:t>esolve </a:t>
            </a:r>
            <a:r>
              <a:rPr lang="en-US" altLang="ja-JP" sz="2600" dirty="0" smtClean="0">
                <a:solidFill>
                  <a:srgbClr val="FF0000"/>
                </a:solidFill>
                <a:ea typeface="MS PGothic" pitchFamily="34" charset="-128"/>
              </a:rPr>
              <a:t>any ambiguities</a:t>
            </a:r>
            <a:r>
              <a:rPr lang="en-US" altLang="ja-JP" sz="2600" dirty="0" smtClean="0">
                <a:ea typeface="MS PGothic" pitchFamily="34" charset="-128"/>
              </a:rPr>
              <a:t> that sorting may cause when the polygons</a:t>
            </a:r>
            <a:r>
              <a:rPr lang="en-US" altLang="ja-JP" sz="2600" dirty="0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z="2600" dirty="0" smtClean="0">
                <a:ea typeface="MS PGothic" pitchFamily="34" charset="-128"/>
              </a:rPr>
              <a:t> </a:t>
            </a:r>
            <a:r>
              <a:rPr lang="en-US" altLang="ja-JP" sz="2600" i="1" dirty="0" smtClean="0">
                <a:ea typeface="MS PGothic" pitchFamily="34" charset="-128"/>
              </a:rPr>
              <a:t>z</a:t>
            </a:r>
            <a:r>
              <a:rPr lang="en-US" altLang="ja-JP" sz="2600" dirty="0" smtClean="0">
                <a:ea typeface="MS PGothic" pitchFamily="34" charset="-128"/>
              </a:rPr>
              <a:t> extents </a:t>
            </a:r>
            <a:r>
              <a:rPr lang="en-US" altLang="ja-JP" sz="2600" b="1" dirty="0" smtClean="0">
                <a:ea typeface="MS PGothic" pitchFamily="34" charset="-128"/>
              </a:rPr>
              <a:t>overlap</a:t>
            </a:r>
            <a:r>
              <a:rPr lang="en-US" altLang="ja-JP" sz="2600" dirty="0" smtClean="0">
                <a:ea typeface="MS PGothic" pitchFamily="34" charset="-128"/>
              </a:rPr>
              <a:t>, </a:t>
            </a:r>
            <a:r>
              <a:rPr lang="en-US" altLang="ja-JP" sz="2600" b="1" dirty="0" smtClean="0">
                <a:solidFill>
                  <a:srgbClr val="FF0000"/>
                </a:solidFill>
                <a:ea typeface="MS PGothic" pitchFamily="34" charset="-128"/>
              </a:rPr>
              <a:t>splitting</a:t>
            </a:r>
            <a:r>
              <a:rPr lang="en-US" altLang="ja-JP" sz="2600" dirty="0" smtClean="0">
                <a:ea typeface="MS PGothic" pitchFamily="34" charset="-128"/>
              </a:rPr>
              <a:t> polygons if necessary</a:t>
            </a:r>
          </a:p>
          <a:p>
            <a:pPr eaLnBrk="1" hangingPunct="1"/>
            <a:r>
              <a:rPr lang="en-US" altLang="zh-TW" sz="2600" b="1" dirty="0" smtClean="0">
                <a:ea typeface="MS PGothic" pitchFamily="34" charset="-128"/>
              </a:rPr>
              <a:t>S</a:t>
            </a:r>
            <a:r>
              <a:rPr lang="en-US" altLang="ja-JP" sz="2600" b="1" dirty="0" smtClean="0">
                <a:ea typeface="MS PGothic" pitchFamily="34" charset="-128"/>
              </a:rPr>
              <a:t>can convert</a:t>
            </a:r>
            <a:r>
              <a:rPr lang="en-US" altLang="ja-JP" sz="2600" dirty="0" smtClean="0">
                <a:ea typeface="MS PGothic" pitchFamily="34" charset="-128"/>
              </a:rPr>
              <a:t> each polygon in ascending order of smallest </a:t>
            </a:r>
            <a:r>
              <a:rPr lang="en-US" altLang="ja-JP" sz="2600" i="1" dirty="0" smtClean="0">
                <a:ea typeface="MS PGothic" pitchFamily="34" charset="-128"/>
              </a:rPr>
              <a:t>z</a:t>
            </a:r>
            <a:r>
              <a:rPr lang="en-US" altLang="ja-JP" sz="2600" dirty="0" smtClean="0">
                <a:ea typeface="MS PGothic" pitchFamily="34" charset="-128"/>
              </a:rPr>
              <a:t> coordinate (i.e., back to front)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Overlap Detection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Do the </a:t>
            </a:r>
            <a:r>
              <a:rPr lang="en-US" altLang="ja-JP" dirty="0" err="1" smtClean="0">
                <a:solidFill>
                  <a:srgbClr val="FF0000"/>
                </a:solidFill>
                <a:ea typeface="MS PGothic" pitchFamily="34" charset="-128"/>
              </a:rPr>
              <a:t>polygons</a:t>
            </a:r>
            <a:r>
              <a:rPr lang="en-US" altLang="ja-JP" dirty="0" err="1" smtClean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dirty="0" err="1" smtClean="0">
                <a:solidFill>
                  <a:srgbClr val="FF0000"/>
                </a:solidFill>
                <a:ea typeface="MS PGothic" pitchFamily="34" charset="-128"/>
              </a:rPr>
              <a:t>x</a:t>
            </a:r>
            <a:r>
              <a:rPr lang="en-US" altLang="ja-JP" dirty="0" smtClean="0">
                <a:ea typeface="MS PGothic" pitchFamily="34" charset="-128"/>
              </a:rPr>
              <a:t> not overlap?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Do the </a:t>
            </a:r>
            <a:r>
              <a:rPr lang="en-US" altLang="ja-JP" dirty="0" err="1" smtClean="0">
                <a:solidFill>
                  <a:srgbClr val="FF0000"/>
                </a:solidFill>
                <a:ea typeface="MS PGothic" pitchFamily="34" charset="-128"/>
              </a:rPr>
              <a:t>polygons</a:t>
            </a:r>
            <a:r>
              <a:rPr lang="en-US" altLang="ja-JP" dirty="0" err="1" smtClean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dirty="0" err="1" smtClean="0">
                <a:solidFill>
                  <a:srgbClr val="FF0000"/>
                </a:solidFill>
                <a:ea typeface="MS PGothic" pitchFamily="34" charset="-128"/>
              </a:rPr>
              <a:t>y</a:t>
            </a:r>
            <a:r>
              <a:rPr lang="en-US" altLang="ja-JP" dirty="0" smtClean="0">
                <a:ea typeface="MS PGothic" pitchFamily="34" charset="-128"/>
              </a:rPr>
              <a:t> not overlap?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Is P entirely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on the opposite side of Q</a:t>
            </a:r>
            <a:r>
              <a:rPr lang="en-US" altLang="ja-JP" dirty="0" smtClean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s plane</a:t>
            </a:r>
            <a:r>
              <a:rPr lang="en-US" altLang="ja-JP" dirty="0" smtClean="0">
                <a:ea typeface="MS PGothic" pitchFamily="34" charset="-128"/>
              </a:rPr>
              <a:t> from the viewpoint?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Is Q entirely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on the same side of P</a:t>
            </a:r>
            <a:r>
              <a:rPr lang="en-US" altLang="ja-JP" dirty="0" smtClean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s plane as </a:t>
            </a:r>
            <a:r>
              <a:rPr lang="en-US" altLang="ja-JP" dirty="0" smtClean="0">
                <a:ea typeface="MS PGothic" pitchFamily="34" charset="-128"/>
              </a:rPr>
              <a:t>the viewpoint?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Do the projections of the polygons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onto the (</a:t>
            </a:r>
            <a:r>
              <a:rPr lang="en-US" altLang="ja-JP" dirty="0" err="1" smtClean="0">
                <a:solidFill>
                  <a:srgbClr val="FF0000"/>
                </a:solidFill>
                <a:ea typeface="MS PGothic" pitchFamily="34" charset="-128"/>
              </a:rPr>
              <a:t>x,y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) plane</a:t>
            </a:r>
            <a:r>
              <a:rPr lang="en-US" altLang="ja-JP" dirty="0" smtClean="0">
                <a:ea typeface="MS PGothic" pitchFamily="34" charset="-128"/>
              </a:rPr>
              <a:t> not overlap?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Visibility Recap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You are given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a set of polygons</a:t>
            </a:r>
            <a:r>
              <a:rPr lang="en-US" altLang="zh-TW" dirty="0" smtClean="0">
                <a:ea typeface="新細明體" pitchFamily="18" charset="-120"/>
              </a:rPr>
              <a:t> to draw and you need to figure out which one is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visible</a:t>
            </a:r>
            <a:r>
              <a:rPr lang="en-US" altLang="zh-TW" dirty="0" smtClean="0">
                <a:ea typeface="新細明體" pitchFamily="18" charset="-120"/>
              </a:rPr>
              <a:t> at every pixel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Issues include: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Efficiency</a:t>
            </a:r>
            <a:r>
              <a:rPr lang="en-US" altLang="en-US" sz="2000" dirty="0" smtClean="0"/>
              <a:t> – it is slow to overwrite pixels, or scan convert things that cannot be seen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Accuracy</a:t>
            </a:r>
            <a:r>
              <a:rPr lang="en-US" altLang="en-US" sz="2000" dirty="0" smtClean="0"/>
              <a:t> – answer should be right, and behave well when the viewpoint moves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Complexity</a:t>
            </a:r>
            <a:r>
              <a:rPr lang="en-US" altLang="en-US" sz="2000" dirty="0" smtClean="0"/>
              <a:t> – object precision visibility may generate many small pieces of polygon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This Note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Visibility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Z-Buffer and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A-buffer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Area subdivision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BSP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Exact Cell-Portal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Project 2 is due </a:t>
            </a:r>
            <a:r>
              <a:rPr lang="en-US" altLang="zh-TW" dirty="0">
                <a:ea typeface="新細明體" pitchFamily="18" charset="-120"/>
              </a:rPr>
              <a:t>Apr. </a:t>
            </a:r>
            <a:r>
              <a:rPr lang="en-US" altLang="zh-TW" dirty="0" smtClean="0">
                <a:ea typeface="新細明體" pitchFamily="18" charset="-120"/>
              </a:rPr>
              <a:t>10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/>
              <a:t>The Z-buffer </a:t>
            </a:r>
            <a:r>
              <a:rPr lang="en-US" altLang="en-US" sz="3200" smtClean="0"/>
              <a:t>(Image Precision)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Resolve depths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at the pixel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Idea: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add Z to frame buffer</a:t>
            </a:r>
            <a:r>
              <a:rPr lang="en-US" altLang="ja-JP" dirty="0" smtClean="0">
                <a:ea typeface="MS PGothic" pitchFamily="34" charset="-128"/>
              </a:rPr>
              <a:t>, when a pixel is drawn, check whether it is closer than what</a:t>
            </a:r>
            <a:r>
              <a:rPr lang="en-US" altLang="ja-JP" dirty="0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dirty="0" smtClean="0">
                <a:ea typeface="MS PGothic" pitchFamily="34" charset="-128"/>
              </a:rPr>
              <a:t>s already in the frame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each pixel on screen, have at least two buffers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Color buffer</a:t>
            </a:r>
            <a:r>
              <a:rPr lang="en-US" altLang="en-US" sz="2000" dirty="0" smtClean="0"/>
              <a:t> stores the current color of each pixel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The thing to </a:t>
            </a:r>
            <a:r>
              <a:rPr lang="en-US" altLang="en-US" sz="1800" dirty="0" smtClean="0">
                <a:solidFill>
                  <a:srgbClr val="FF0000"/>
                </a:solidFill>
              </a:rPr>
              <a:t>ultimately</a:t>
            </a:r>
            <a:r>
              <a:rPr lang="en-US" altLang="en-US" sz="1800" dirty="0" smtClean="0"/>
              <a:t>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Z-buffer</a:t>
            </a:r>
            <a:r>
              <a:rPr lang="en-US" altLang="en-US" sz="2000" dirty="0" smtClean="0"/>
              <a:t> stores at each pixel </a:t>
            </a:r>
            <a:r>
              <a:rPr lang="en-US" altLang="en-US" sz="2000" dirty="0" smtClean="0">
                <a:solidFill>
                  <a:srgbClr val="FF0000"/>
                </a:solidFill>
              </a:rPr>
              <a:t>the depth of the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nearest thing</a:t>
            </a:r>
            <a:r>
              <a:rPr lang="en-US" altLang="en-US" sz="2000" b="1" dirty="0" smtClean="0"/>
              <a:t> seen so far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Also called the depth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Initialize this buffer to a value corresponding to the </a:t>
            </a:r>
            <a:r>
              <a:rPr lang="en-US" altLang="en-US" dirty="0" smtClean="0">
                <a:solidFill>
                  <a:srgbClr val="FF0000"/>
                </a:solidFill>
              </a:rPr>
              <a:t>furthest point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z </a:t>
            </a:r>
            <a:r>
              <a:rPr lang="en-US" altLang="en-US" dirty="0" smtClean="0"/>
              <a:t>= 1.0 for canonical and window space)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 a polygon is filled in, </a:t>
            </a:r>
            <a:r>
              <a:rPr lang="en-US" altLang="en-US" dirty="0" smtClean="0">
                <a:solidFill>
                  <a:srgbClr val="FF0000"/>
                </a:solidFill>
              </a:rPr>
              <a:t>compute the depth value of each pixel that is to be filled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depth &lt; z-buffer depth,  fill in pixel color and new depth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else disregard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z-Buffer Algorithm</a:t>
            </a:r>
          </a:p>
        </p:txBody>
      </p:sp>
      <p:grpSp>
        <p:nvGrpSpPr>
          <p:cNvPr id="49154" name="Group 437"/>
          <p:cNvGrpSpPr>
            <a:grpSpLocks/>
          </p:cNvGrpSpPr>
          <p:nvPr/>
        </p:nvGrpSpPr>
        <p:grpSpPr bwMode="auto">
          <a:xfrm>
            <a:off x="1274763" y="1366838"/>
            <a:ext cx="6958012" cy="4348162"/>
            <a:chOff x="803" y="1104"/>
            <a:chExt cx="4383" cy="2739"/>
          </a:xfrm>
        </p:grpSpPr>
        <p:grpSp>
          <p:nvGrpSpPr>
            <p:cNvPr id="49155" name="Group 434"/>
            <p:cNvGrpSpPr>
              <a:grpSpLocks/>
            </p:cNvGrpSpPr>
            <p:nvPr/>
          </p:nvGrpSpPr>
          <p:grpSpPr bwMode="auto">
            <a:xfrm>
              <a:off x="2407" y="1104"/>
              <a:ext cx="1161" cy="1165"/>
              <a:chOff x="2407" y="1104"/>
              <a:chExt cx="1161" cy="1165"/>
            </a:xfrm>
          </p:grpSpPr>
          <p:sp>
            <p:nvSpPr>
              <p:cNvPr id="49529" name="Freeform 19"/>
              <p:cNvSpPr>
                <a:spLocks/>
              </p:cNvSpPr>
              <p:nvPr/>
            </p:nvSpPr>
            <p:spPr bwMode="auto">
              <a:xfrm>
                <a:off x="2407" y="1104"/>
                <a:ext cx="1161" cy="1165"/>
              </a:xfrm>
              <a:custGeom>
                <a:avLst/>
                <a:gdLst>
                  <a:gd name="T0" fmla="*/ 0 w 1161"/>
                  <a:gd name="T1" fmla="*/ 0 h 1165"/>
                  <a:gd name="T2" fmla="*/ 1161 w 1161"/>
                  <a:gd name="T3" fmla="*/ 0 h 1165"/>
                  <a:gd name="T4" fmla="*/ 1161 w 1161"/>
                  <a:gd name="T5" fmla="*/ 166 h 1165"/>
                  <a:gd name="T6" fmla="*/ 995 w 1161"/>
                  <a:gd name="T7" fmla="*/ 166 h 1165"/>
                  <a:gd name="T8" fmla="*/ 995 w 1161"/>
                  <a:gd name="T9" fmla="*/ 335 h 1165"/>
                  <a:gd name="T10" fmla="*/ 829 w 1161"/>
                  <a:gd name="T11" fmla="*/ 335 h 1165"/>
                  <a:gd name="T12" fmla="*/ 829 w 1161"/>
                  <a:gd name="T13" fmla="*/ 501 h 1165"/>
                  <a:gd name="T14" fmla="*/ 664 w 1161"/>
                  <a:gd name="T15" fmla="*/ 501 h 1165"/>
                  <a:gd name="T16" fmla="*/ 664 w 1161"/>
                  <a:gd name="T17" fmla="*/ 667 h 1165"/>
                  <a:gd name="T18" fmla="*/ 498 w 1161"/>
                  <a:gd name="T19" fmla="*/ 667 h 1165"/>
                  <a:gd name="T20" fmla="*/ 498 w 1161"/>
                  <a:gd name="T21" fmla="*/ 833 h 1165"/>
                  <a:gd name="T22" fmla="*/ 328 w 1161"/>
                  <a:gd name="T23" fmla="*/ 833 h 1165"/>
                  <a:gd name="T24" fmla="*/ 328 w 1161"/>
                  <a:gd name="T25" fmla="*/ 999 h 1165"/>
                  <a:gd name="T26" fmla="*/ 166 w 1161"/>
                  <a:gd name="T27" fmla="*/ 999 h 1165"/>
                  <a:gd name="T28" fmla="*/ 166 w 1161"/>
                  <a:gd name="T29" fmla="*/ 1165 h 1165"/>
                  <a:gd name="T30" fmla="*/ 0 w 1161"/>
                  <a:gd name="T31" fmla="*/ 1165 h 1165"/>
                  <a:gd name="T32" fmla="*/ 0 w 1161"/>
                  <a:gd name="T33" fmla="*/ 0 h 1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61"/>
                  <a:gd name="T52" fmla="*/ 0 h 1165"/>
                  <a:gd name="T53" fmla="*/ 1161 w 1161"/>
                  <a:gd name="T54" fmla="*/ 1165 h 116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61" h="1165">
                    <a:moveTo>
                      <a:pt x="0" y="0"/>
                    </a:moveTo>
                    <a:lnTo>
                      <a:pt x="1161" y="0"/>
                    </a:lnTo>
                    <a:lnTo>
                      <a:pt x="1161" y="166"/>
                    </a:lnTo>
                    <a:lnTo>
                      <a:pt x="995" y="166"/>
                    </a:lnTo>
                    <a:lnTo>
                      <a:pt x="995" y="335"/>
                    </a:lnTo>
                    <a:lnTo>
                      <a:pt x="829" y="335"/>
                    </a:lnTo>
                    <a:lnTo>
                      <a:pt x="829" y="501"/>
                    </a:lnTo>
                    <a:lnTo>
                      <a:pt x="664" y="501"/>
                    </a:lnTo>
                    <a:lnTo>
                      <a:pt x="664" y="667"/>
                    </a:lnTo>
                    <a:lnTo>
                      <a:pt x="498" y="667"/>
                    </a:lnTo>
                    <a:lnTo>
                      <a:pt x="498" y="833"/>
                    </a:lnTo>
                    <a:lnTo>
                      <a:pt x="328" y="833"/>
                    </a:lnTo>
                    <a:lnTo>
                      <a:pt x="328" y="999"/>
                    </a:lnTo>
                    <a:lnTo>
                      <a:pt x="166" y="999"/>
                    </a:lnTo>
                    <a:lnTo>
                      <a:pt x="166" y="1165"/>
                    </a:lnTo>
                    <a:lnTo>
                      <a:pt x="0" y="11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0" name="Freeform 20"/>
              <p:cNvSpPr>
                <a:spLocks/>
              </p:cNvSpPr>
              <p:nvPr/>
            </p:nvSpPr>
            <p:spPr bwMode="auto">
              <a:xfrm>
                <a:off x="2407" y="1104"/>
                <a:ext cx="1161" cy="1165"/>
              </a:xfrm>
              <a:custGeom>
                <a:avLst/>
                <a:gdLst>
                  <a:gd name="T0" fmla="*/ 0 w 1161"/>
                  <a:gd name="T1" fmla="*/ 0 h 1165"/>
                  <a:gd name="T2" fmla="*/ 1161 w 1161"/>
                  <a:gd name="T3" fmla="*/ 0 h 1165"/>
                  <a:gd name="T4" fmla="*/ 1161 w 1161"/>
                  <a:gd name="T5" fmla="*/ 166 h 1165"/>
                  <a:gd name="T6" fmla="*/ 995 w 1161"/>
                  <a:gd name="T7" fmla="*/ 166 h 1165"/>
                  <a:gd name="T8" fmla="*/ 995 w 1161"/>
                  <a:gd name="T9" fmla="*/ 335 h 1165"/>
                  <a:gd name="T10" fmla="*/ 829 w 1161"/>
                  <a:gd name="T11" fmla="*/ 335 h 1165"/>
                  <a:gd name="T12" fmla="*/ 829 w 1161"/>
                  <a:gd name="T13" fmla="*/ 501 h 1165"/>
                  <a:gd name="T14" fmla="*/ 664 w 1161"/>
                  <a:gd name="T15" fmla="*/ 501 h 1165"/>
                  <a:gd name="T16" fmla="*/ 664 w 1161"/>
                  <a:gd name="T17" fmla="*/ 667 h 1165"/>
                  <a:gd name="T18" fmla="*/ 498 w 1161"/>
                  <a:gd name="T19" fmla="*/ 667 h 1165"/>
                  <a:gd name="T20" fmla="*/ 498 w 1161"/>
                  <a:gd name="T21" fmla="*/ 833 h 1165"/>
                  <a:gd name="T22" fmla="*/ 328 w 1161"/>
                  <a:gd name="T23" fmla="*/ 833 h 1165"/>
                  <a:gd name="T24" fmla="*/ 328 w 1161"/>
                  <a:gd name="T25" fmla="*/ 999 h 1165"/>
                  <a:gd name="T26" fmla="*/ 166 w 1161"/>
                  <a:gd name="T27" fmla="*/ 999 h 1165"/>
                  <a:gd name="T28" fmla="*/ 166 w 1161"/>
                  <a:gd name="T29" fmla="*/ 1165 h 1165"/>
                  <a:gd name="T30" fmla="*/ 0 w 1161"/>
                  <a:gd name="T31" fmla="*/ 1165 h 1165"/>
                  <a:gd name="T32" fmla="*/ 0 w 1161"/>
                  <a:gd name="T33" fmla="*/ 0 h 1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61"/>
                  <a:gd name="T52" fmla="*/ 0 h 1165"/>
                  <a:gd name="T53" fmla="*/ 1161 w 1161"/>
                  <a:gd name="T54" fmla="*/ 1165 h 116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61" h="1165">
                    <a:moveTo>
                      <a:pt x="0" y="0"/>
                    </a:moveTo>
                    <a:lnTo>
                      <a:pt x="1161" y="0"/>
                    </a:lnTo>
                    <a:lnTo>
                      <a:pt x="1161" y="166"/>
                    </a:lnTo>
                    <a:lnTo>
                      <a:pt x="995" y="166"/>
                    </a:lnTo>
                    <a:lnTo>
                      <a:pt x="995" y="335"/>
                    </a:lnTo>
                    <a:lnTo>
                      <a:pt x="829" y="335"/>
                    </a:lnTo>
                    <a:lnTo>
                      <a:pt x="829" y="501"/>
                    </a:lnTo>
                    <a:lnTo>
                      <a:pt x="664" y="501"/>
                    </a:lnTo>
                    <a:lnTo>
                      <a:pt x="664" y="667"/>
                    </a:lnTo>
                    <a:lnTo>
                      <a:pt x="498" y="667"/>
                    </a:lnTo>
                    <a:lnTo>
                      <a:pt x="498" y="833"/>
                    </a:lnTo>
                    <a:lnTo>
                      <a:pt x="328" y="833"/>
                    </a:lnTo>
                    <a:lnTo>
                      <a:pt x="328" y="999"/>
                    </a:lnTo>
                    <a:lnTo>
                      <a:pt x="166" y="999"/>
                    </a:lnTo>
                    <a:lnTo>
                      <a:pt x="166" y="1165"/>
                    </a:lnTo>
                    <a:lnTo>
                      <a:pt x="0" y="116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1" name="Line 61"/>
              <p:cNvSpPr>
                <a:spLocks noChangeShapeType="1"/>
              </p:cNvSpPr>
              <p:nvPr/>
            </p:nvSpPr>
            <p:spPr bwMode="auto">
              <a:xfrm>
                <a:off x="2407" y="1273"/>
                <a:ext cx="99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2" name="Line 62"/>
              <p:cNvSpPr>
                <a:spLocks noChangeShapeType="1"/>
              </p:cNvSpPr>
              <p:nvPr/>
            </p:nvSpPr>
            <p:spPr bwMode="auto">
              <a:xfrm>
                <a:off x="2407" y="1439"/>
                <a:ext cx="8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3" name="Line 63"/>
              <p:cNvSpPr>
                <a:spLocks noChangeShapeType="1"/>
              </p:cNvSpPr>
              <p:nvPr/>
            </p:nvSpPr>
            <p:spPr bwMode="auto">
              <a:xfrm>
                <a:off x="2407" y="1605"/>
                <a:ext cx="66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4" name="Line 64"/>
              <p:cNvSpPr>
                <a:spLocks noChangeShapeType="1"/>
              </p:cNvSpPr>
              <p:nvPr/>
            </p:nvSpPr>
            <p:spPr bwMode="auto">
              <a:xfrm>
                <a:off x="2407" y="1771"/>
                <a:ext cx="49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5" name="Line 65"/>
              <p:cNvSpPr>
                <a:spLocks noChangeShapeType="1"/>
              </p:cNvSpPr>
              <p:nvPr/>
            </p:nvSpPr>
            <p:spPr bwMode="auto">
              <a:xfrm>
                <a:off x="2407" y="1937"/>
                <a:ext cx="32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6" name="Line 66"/>
              <p:cNvSpPr>
                <a:spLocks noChangeShapeType="1"/>
              </p:cNvSpPr>
              <p:nvPr/>
            </p:nvSpPr>
            <p:spPr bwMode="auto">
              <a:xfrm>
                <a:off x="2407" y="2103"/>
                <a:ext cx="16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7" name="Line 67"/>
              <p:cNvSpPr>
                <a:spLocks noChangeShapeType="1"/>
              </p:cNvSpPr>
              <p:nvPr/>
            </p:nvSpPr>
            <p:spPr bwMode="auto">
              <a:xfrm>
                <a:off x="2573" y="1104"/>
                <a:ext cx="1" cy="99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8" name="Line 68"/>
              <p:cNvSpPr>
                <a:spLocks noChangeShapeType="1"/>
              </p:cNvSpPr>
              <p:nvPr/>
            </p:nvSpPr>
            <p:spPr bwMode="auto">
              <a:xfrm>
                <a:off x="2739" y="1104"/>
                <a:ext cx="1" cy="8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39" name="Line 69"/>
              <p:cNvSpPr>
                <a:spLocks noChangeShapeType="1"/>
              </p:cNvSpPr>
              <p:nvPr/>
            </p:nvSpPr>
            <p:spPr bwMode="auto">
              <a:xfrm>
                <a:off x="2905" y="1104"/>
                <a:ext cx="1" cy="6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0" name="Line 70"/>
              <p:cNvSpPr>
                <a:spLocks noChangeShapeType="1"/>
              </p:cNvSpPr>
              <p:nvPr/>
            </p:nvSpPr>
            <p:spPr bwMode="auto">
              <a:xfrm>
                <a:off x="3071" y="1104"/>
                <a:ext cx="1" cy="49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1" name="Line 71"/>
              <p:cNvSpPr>
                <a:spLocks noChangeShapeType="1"/>
              </p:cNvSpPr>
              <p:nvPr/>
            </p:nvSpPr>
            <p:spPr bwMode="auto">
              <a:xfrm>
                <a:off x="3236" y="1104"/>
                <a:ext cx="1" cy="33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2" name="Line 72"/>
              <p:cNvSpPr>
                <a:spLocks noChangeShapeType="1"/>
              </p:cNvSpPr>
              <p:nvPr/>
            </p:nvSpPr>
            <p:spPr bwMode="auto">
              <a:xfrm>
                <a:off x="3402" y="1104"/>
                <a:ext cx="1" cy="16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3" name="Freeform 73"/>
              <p:cNvSpPr>
                <a:spLocks/>
              </p:cNvSpPr>
              <p:nvPr/>
            </p:nvSpPr>
            <p:spPr bwMode="auto">
              <a:xfrm>
                <a:off x="2459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4" name="Freeform 141"/>
              <p:cNvSpPr>
                <a:spLocks/>
              </p:cNvSpPr>
              <p:nvPr/>
            </p:nvSpPr>
            <p:spPr bwMode="auto">
              <a:xfrm>
                <a:off x="2625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5" name="Freeform 142"/>
              <p:cNvSpPr>
                <a:spLocks/>
              </p:cNvSpPr>
              <p:nvPr/>
            </p:nvSpPr>
            <p:spPr bwMode="auto">
              <a:xfrm>
                <a:off x="2791" y="1152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6" name="Freeform 143"/>
              <p:cNvSpPr>
                <a:spLocks/>
              </p:cNvSpPr>
              <p:nvPr/>
            </p:nvSpPr>
            <p:spPr bwMode="auto">
              <a:xfrm>
                <a:off x="2957" y="1152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7" name="Freeform 144"/>
              <p:cNvSpPr>
                <a:spLocks/>
              </p:cNvSpPr>
              <p:nvPr/>
            </p:nvSpPr>
            <p:spPr bwMode="auto">
              <a:xfrm>
                <a:off x="3122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8" name="Freeform 145"/>
              <p:cNvSpPr>
                <a:spLocks/>
              </p:cNvSpPr>
              <p:nvPr/>
            </p:nvSpPr>
            <p:spPr bwMode="auto">
              <a:xfrm>
                <a:off x="3288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49" name="Freeform 146"/>
              <p:cNvSpPr>
                <a:spLocks/>
              </p:cNvSpPr>
              <p:nvPr/>
            </p:nvSpPr>
            <p:spPr bwMode="auto">
              <a:xfrm>
                <a:off x="3454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0" name="Freeform 147"/>
              <p:cNvSpPr>
                <a:spLocks/>
              </p:cNvSpPr>
              <p:nvPr/>
            </p:nvSpPr>
            <p:spPr bwMode="auto">
              <a:xfrm>
                <a:off x="2459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1" name="Freeform 148"/>
              <p:cNvSpPr>
                <a:spLocks/>
              </p:cNvSpPr>
              <p:nvPr/>
            </p:nvSpPr>
            <p:spPr bwMode="auto">
              <a:xfrm>
                <a:off x="2625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2" name="Freeform 149"/>
              <p:cNvSpPr>
                <a:spLocks/>
              </p:cNvSpPr>
              <p:nvPr/>
            </p:nvSpPr>
            <p:spPr bwMode="auto">
              <a:xfrm>
                <a:off x="2791" y="1318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3" name="Freeform 150"/>
              <p:cNvSpPr>
                <a:spLocks/>
              </p:cNvSpPr>
              <p:nvPr/>
            </p:nvSpPr>
            <p:spPr bwMode="auto">
              <a:xfrm>
                <a:off x="2957" y="1318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4" name="Freeform 151"/>
              <p:cNvSpPr>
                <a:spLocks/>
              </p:cNvSpPr>
              <p:nvPr/>
            </p:nvSpPr>
            <p:spPr bwMode="auto">
              <a:xfrm>
                <a:off x="3122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5" name="Freeform 152"/>
              <p:cNvSpPr>
                <a:spLocks/>
              </p:cNvSpPr>
              <p:nvPr/>
            </p:nvSpPr>
            <p:spPr bwMode="auto">
              <a:xfrm>
                <a:off x="3288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6" name="Freeform 153"/>
              <p:cNvSpPr>
                <a:spLocks/>
              </p:cNvSpPr>
              <p:nvPr/>
            </p:nvSpPr>
            <p:spPr bwMode="auto">
              <a:xfrm>
                <a:off x="2459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7" name="Freeform 154"/>
              <p:cNvSpPr>
                <a:spLocks/>
              </p:cNvSpPr>
              <p:nvPr/>
            </p:nvSpPr>
            <p:spPr bwMode="auto">
              <a:xfrm>
                <a:off x="2625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8" name="Freeform 155"/>
              <p:cNvSpPr>
                <a:spLocks/>
              </p:cNvSpPr>
              <p:nvPr/>
            </p:nvSpPr>
            <p:spPr bwMode="auto">
              <a:xfrm>
                <a:off x="2791" y="1484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59" name="Freeform 156"/>
              <p:cNvSpPr>
                <a:spLocks/>
              </p:cNvSpPr>
              <p:nvPr/>
            </p:nvSpPr>
            <p:spPr bwMode="auto">
              <a:xfrm>
                <a:off x="2957" y="1484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0" name="Freeform 157"/>
              <p:cNvSpPr>
                <a:spLocks/>
              </p:cNvSpPr>
              <p:nvPr/>
            </p:nvSpPr>
            <p:spPr bwMode="auto">
              <a:xfrm>
                <a:off x="3122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1" name="Freeform 158"/>
              <p:cNvSpPr>
                <a:spLocks/>
              </p:cNvSpPr>
              <p:nvPr/>
            </p:nvSpPr>
            <p:spPr bwMode="auto">
              <a:xfrm>
                <a:off x="2459" y="165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2" name="Freeform 159"/>
              <p:cNvSpPr>
                <a:spLocks/>
              </p:cNvSpPr>
              <p:nvPr/>
            </p:nvSpPr>
            <p:spPr bwMode="auto">
              <a:xfrm>
                <a:off x="2625" y="165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3" name="Freeform 160"/>
              <p:cNvSpPr>
                <a:spLocks/>
              </p:cNvSpPr>
              <p:nvPr/>
            </p:nvSpPr>
            <p:spPr bwMode="auto">
              <a:xfrm>
                <a:off x="2791" y="1650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4" name="Freeform 161"/>
              <p:cNvSpPr>
                <a:spLocks/>
              </p:cNvSpPr>
              <p:nvPr/>
            </p:nvSpPr>
            <p:spPr bwMode="auto">
              <a:xfrm>
                <a:off x="2957" y="1650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" name="Freeform 162"/>
              <p:cNvSpPr>
                <a:spLocks/>
              </p:cNvSpPr>
              <p:nvPr/>
            </p:nvSpPr>
            <p:spPr bwMode="auto">
              <a:xfrm>
                <a:off x="2459" y="181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6" name="Freeform 163"/>
              <p:cNvSpPr>
                <a:spLocks/>
              </p:cNvSpPr>
              <p:nvPr/>
            </p:nvSpPr>
            <p:spPr bwMode="auto">
              <a:xfrm>
                <a:off x="2625" y="181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7" name="Freeform 164"/>
              <p:cNvSpPr>
                <a:spLocks/>
              </p:cNvSpPr>
              <p:nvPr/>
            </p:nvSpPr>
            <p:spPr bwMode="auto">
              <a:xfrm>
                <a:off x="2791" y="1816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8" name="Freeform 165"/>
              <p:cNvSpPr>
                <a:spLocks/>
              </p:cNvSpPr>
              <p:nvPr/>
            </p:nvSpPr>
            <p:spPr bwMode="auto">
              <a:xfrm>
                <a:off x="2459" y="198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9" name="Freeform 166"/>
              <p:cNvSpPr>
                <a:spLocks/>
              </p:cNvSpPr>
              <p:nvPr/>
            </p:nvSpPr>
            <p:spPr bwMode="auto">
              <a:xfrm>
                <a:off x="2625" y="198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70" name="Freeform 167"/>
              <p:cNvSpPr>
                <a:spLocks/>
              </p:cNvSpPr>
              <p:nvPr/>
            </p:nvSpPr>
            <p:spPr bwMode="auto">
              <a:xfrm>
                <a:off x="2459" y="214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6" name="Group 433"/>
            <p:cNvGrpSpPr>
              <a:grpSpLocks/>
            </p:cNvGrpSpPr>
            <p:nvPr/>
          </p:nvGrpSpPr>
          <p:grpSpPr bwMode="auto">
            <a:xfrm>
              <a:off x="2407" y="2684"/>
              <a:ext cx="996" cy="999"/>
              <a:chOff x="2407" y="2684"/>
              <a:chExt cx="996" cy="999"/>
            </a:xfrm>
          </p:grpSpPr>
          <p:sp>
            <p:nvSpPr>
              <p:cNvPr id="49493" name="Freeform 23"/>
              <p:cNvSpPr>
                <a:spLocks/>
              </p:cNvSpPr>
              <p:nvPr/>
            </p:nvSpPr>
            <p:spPr bwMode="auto">
              <a:xfrm>
                <a:off x="2407" y="2684"/>
                <a:ext cx="995" cy="996"/>
              </a:xfrm>
              <a:custGeom>
                <a:avLst/>
                <a:gdLst>
                  <a:gd name="T0" fmla="*/ 0 w 995"/>
                  <a:gd name="T1" fmla="*/ 0 h 996"/>
                  <a:gd name="T2" fmla="*/ 166 w 995"/>
                  <a:gd name="T3" fmla="*/ 0 h 996"/>
                  <a:gd name="T4" fmla="*/ 166 w 995"/>
                  <a:gd name="T5" fmla="*/ 163 h 996"/>
                  <a:gd name="T6" fmla="*/ 328 w 995"/>
                  <a:gd name="T7" fmla="*/ 163 h 996"/>
                  <a:gd name="T8" fmla="*/ 328 w 995"/>
                  <a:gd name="T9" fmla="*/ 329 h 996"/>
                  <a:gd name="T10" fmla="*/ 498 w 995"/>
                  <a:gd name="T11" fmla="*/ 329 h 996"/>
                  <a:gd name="T12" fmla="*/ 498 w 995"/>
                  <a:gd name="T13" fmla="*/ 498 h 996"/>
                  <a:gd name="T14" fmla="*/ 664 w 995"/>
                  <a:gd name="T15" fmla="*/ 498 h 996"/>
                  <a:gd name="T16" fmla="*/ 664 w 995"/>
                  <a:gd name="T17" fmla="*/ 661 h 996"/>
                  <a:gd name="T18" fmla="*/ 829 w 995"/>
                  <a:gd name="T19" fmla="*/ 661 h 996"/>
                  <a:gd name="T20" fmla="*/ 829 w 995"/>
                  <a:gd name="T21" fmla="*/ 827 h 996"/>
                  <a:gd name="T22" fmla="*/ 995 w 995"/>
                  <a:gd name="T23" fmla="*/ 827 h 996"/>
                  <a:gd name="T24" fmla="*/ 995 w 995"/>
                  <a:gd name="T25" fmla="*/ 996 h 996"/>
                  <a:gd name="T26" fmla="*/ 0 w 995"/>
                  <a:gd name="T27" fmla="*/ 996 h 996"/>
                  <a:gd name="T28" fmla="*/ 0 w 995"/>
                  <a:gd name="T29" fmla="*/ 0 h 9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95"/>
                  <a:gd name="T46" fmla="*/ 0 h 996"/>
                  <a:gd name="T47" fmla="*/ 995 w 995"/>
                  <a:gd name="T48" fmla="*/ 996 h 9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95" h="996">
                    <a:moveTo>
                      <a:pt x="0" y="0"/>
                    </a:moveTo>
                    <a:lnTo>
                      <a:pt x="166" y="0"/>
                    </a:lnTo>
                    <a:lnTo>
                      <a:pt x="166" y="163"/>
                    </a:lnTo>
                    <a:lnTo>
                      <a:pt x="328" y="163"/>
                    </a:lnTo>
                    <a:lnTo>
                      <a:pt x="328" y="329"/>
                    </a:lnTo>
                    <a:lnTo>
                      <a:pt x="498" y="329"/>
                    </a:lnTo>
                    <a:lnTo>
                      <a:pt x="498" y="498"/>
                    </a:lnTo>
                    <a:lnTo>
                      <a:pt x="664" y="498"/>
                    </a:lnTo>
                    <a:lnTo>
                      <a:pt x="664" y="661"/>
                    </a:lnTo>
                    <a:lnTo>
                      <a:pt x="829" y="661"/>
                    </a:lnTo>
                    <a:lnTo>
                      <a:pt x="829" y="827"/>
                    </a:lnTo>
                    <a:lnTo>
                      <a:pt x="995" y="827"/>
                    </a:lnTo>
                    <a:lnTo>
                      <a:pt x="995" y="996"/>
                    </a:lnTo>
                    <a:lnTo>
                      <a:pt x="0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solidFill>
                  <a:srgbClr val="9999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4" name="Line 185"/>
              <p:cNvSpPr>
                <a:spLocks noChangeShapeType="1"/>
              </p:cNvSpPr>
              <p:nvPr/>
            </p:nvSpPr>
            <p:spPr bwMode="auto">
              <a:xfrm>
                <a:off x="2407" y="2684"/>
                <a:ext cx="16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5" name="Line 186"/>
              <p:cNvSpPr>
                <a:spLocks noChangeShapeType="1"/>
              </p:cNvSpPr>
              <p:nvPr/>
            </p:nvSpPr>
            <p:spPr bwMode="auto">
              <a:xfrm>
                <a:off x="2407" y="2850"/>
                <a:ext cx="3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6" name="Line 187"/>
              <p:cNvSpPr>
                <a:spLocks noChangeShapeType="1"/>
              </p:cNvSpPr>
              <p:nvPr/>
            </p:nvSpPr>
            <p:spPr bwMode="auto">
              <a:xfrm>
                <a:off x="2407" y="3016"/>
                <a:ext cx="49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7" name="Line 188"/>
              <p:cNvSpPr>
                <a:spLocks noChangeShapeType="1"/>
              </p:cNvSpPr>
              <p:nvPr/>
            </p:nvSpPr>
            <p:spPr bwMode="auto">
              <a:xfrm>
                <a:off x="2407" y="3182"/>
                <a:ext cx="66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8" name="Line 189"/>
              <p:cNvSpPr>
                <a:spLocks noChangeShapeType="1"/>
              </p:cNvSpPr>
              <p:nvPr/>
            </p:nvSpPr>
            <p:spPr bwMode="auto">
              <a:xfrm>
                <a:off x="2407" y="3348"/>
                <a:ext cx="8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9" name="Line 190"/>
              <p:cNvSpPr>
                <a:spLocks noChangeShapeType="1"/>
              </p:cNvSpPr>
              <p:nvPr/>
            </p:nvSpPr>
            <p:spPr bwMode="auto">
              <a:xfrm>
                <a:off x="2407" y="3514"/>
                <a:ext cx="99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0" name="Line 191"/>
              <p:cNvSpPr>
                <a:spLocks noChangeShapeType="1"/>
              </p:cNvSpPr>
              <p:nvPr/>
            </p:nvSpPr>
            <p:spPr bwMode="auto">
              <a:xfrm>
                <a:off x="2407" y="3680"/>
                <a:ext cx="99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1" name="Line 192"/>
              <p:cNvSpPr>
                <a:spLocks noChangeShapeType="1"/>
              </p:cNvSpPr>
              <p:nvPr/>
            </p:nvSpPr>
            <p:spPr bwMode="auto">
              <a:xfrm>
                <a:off x="2407" y="2684"/>
                <a:ext cx="1" cy="99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2" name="Line 193"/>
              <p:cNvSpPr>
                <a:spLocks noChangeShapeType="1"/>
              </p:cNvSpPr>
              <p:nvPr/>
            </p:nvSpPr>
            <p:spPr bwMode="auto">
              <a:xfrm>
                <a:off x="2573" y="2684"/>
                <a:ext cx="1" cy="99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3" name="Line 194"/>
              <p:cNvSpPr>
                <a:spLocks noChangeShapeType="1"/>
              </p:cNvSpPr>
              <p:nvPr/>
            </p:nvSpPr>
            <p:spPr bwMode="auto">
              <a:xfrm>
                <a:off x="2739" y="2847"/>
                <a:ext cx="1" cy="8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4" name="Line 195"/>
              <p:cNvSpPr>
                <a:spLocks noChangeShapeType="1"/>
              </p:cNvSpPr>
              <p:nvPr/>
            </p:nvSpPr>
            <p:spPr bwMode="auto">
              <a:xfrm>
                <a:off x="2905" y="3016"/>
                <a:ext cx="1" cy="66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5" name="Line 196"/>
              <p:cNvSpPr>
                <a:spLocks noChangeShapeType="1"/>
              </p:cNvSpPr>
              <p:nvPr/>
            </p:nvSpPr>
            <p:spPr bwMode="auto">
              <a:xfrm>
                <a:off x="3071" y="3179"/>
                <a:ext cx="1" cy="49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6" name="Line 197"/>
              <p:cNvSpPr>
                <a:spLocks noChangeShapeType="1"/>
              </p:cNvSpPr>
              <p:nvPr/>
            </p:nvSpPr>
            <p:spPr bwMode="auto">
              <a:xfrm>
                <a:off x="3236" y="3348"/>
                <a:ext cx="1" cy="33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7" name="Line 198"/>
              <p:cNvSpPr>
                <a:spLocks noChangeShapeType="1"/>
              </p:cNvSpPr>
              <p:nvPr/>
            </p:nvSpPr>
            <p:spPr bwMode="auto">
              <a:xfrm>
                <a:off x="3402" y="3517"/>
                <a:ext cx="1" cy="16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8" name="Freeform 199"/>
              <p:cNvSpPr>
                <a:spLocks/>
              </p:cNvSpPr>
              <p:nvPr/>
            </p:nvSpPr>
            <p:spPr bwMode="auto">
              <a:xfrm>
                <a:off x="2459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4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62 h 80"/>
                  <a:gd name="T18" fmla="*/ 41 w 52"/>
                  <a:gd name="T19" fmla="*/ 55 h 80"/>
                  <a:gd name="T20" fmla="*/ 41 w 52"/>
                  <a:gd name="T21" fmla="*/ 48 h 80"/>
                  <a:gd name="T22" fmla="*/ 38 w 52"/>
                  <a:gd name="T23" fmla="*/ 45 h 80"/>
                  <a:gd name="T24" fmla="*/ 31 w 52"/>
                  <a:gd name="T25" fmla="*/ 42 h 80"/>
                  <a:gd name="T26" fmla="*/ 27 w 52"/>
                  <a:gd name="T27" fmla="*/ 42 h 80"/>
                  <a:gd name="T28" fmla="*/ 24 w 52"/>
                  <a:gd name="T29" fmla="*/ 42 h 80"/>
                  <a:gd name="T30" fmla="*/ 20 w 52"/>
                  <a:gd name="T31" fmla="*/ 42 h 80"/>
                  <a:gd name="T32" fmla="*/ 20 w 52"/>
                  <a:gd name="T33" fmla="*/ 31 h 80"/>
                  <a:gd name="T34" fmla="*/ 20 w 52"/>
                  <a:gd name="T35" fmla="*/ 31 h 80"/>
                  <a:gd name="T36" fmla="*/ 20 w 52"/>
                  <a:gd name="T37" fmla="*/ 31 h 80"/>
                  <a:gd name="T38" fmla="*/ 27 w 52"/>
                  <a:gd name="T39" fmla="*/ 31 h 80"/>
                  <a:gd name="T40" fmla="*/ 31 w 52"/>
                  <a:gd name="T41" fmla="*/ 28 h 80"/>
                  <a:gd name="T42" fmla="*/ 34 w 52"/>
                  <a:gd name="T43" fmla="*/ 24 h 80"/>
                  <a:gd name="T44" fmla="*/ 38 w 52"/>
                  <a:gd name="T45" fmla="*/ 21 h 80"/>
                  <a:gd name="T46" fmla="*/ 34 w 52"/>
                  <a:gd name="T47" fmla="*/ 17 h 80"/>
                  <a:gd name="T48" fmla="*/ 34 w 52"/>
                  <a:gd name="T49" fmla="*/ 14 h 80"/>
                  <a:gd name="T50" fmla="*/ 31 w 52"/>
                  <a:gd name="T51" fmla="*/ 10 h 80"/>
                  <a:gd name="T52" fmla="*/ 24 w 52"/>
                  <a:gd name="T53" fmla="*/ 10 h 80"/>
                  <a:gd name="T54" fmla="*/ 20 w 52"/>
                  <a:gd name="T55" fmla="*/ 10 h 80"/>
                  <a:gd name="T56" fmla="*/ 17 w 52"/>
                  <a:gd name="T57" fmla="*/ 14 h 80"/>
                  <a:gd name="T58" fmla="*/ 14 w 52"/>
                  <a:gd name="T59" fmla="*/ 17 h 80"/>
                  <a:gd name="T60" fmla="*/ 10 w 52"/>
                  <a:gd name="T61" fmla="*/ 21 h 80"/>
                  <a:gd name="T62" fmla="*/ 0 w 52"/>
                  <a:gd name="T63" fmla="*/ 21 h 80"/>
                  <a:gd name="T64" fmla="*/ 3 w 52"/>
                  <a:gd name="T65" fmla="*/ 10 h 80"/>
                  <a:gd name="T66" fmla="*/ 10 w 52"/>
                  <a:gd name="T67" fmla="*/ 7 h 80"/>
                  <a:gd name="T68" fmla="*/ 17 w 52"/>
                  <a:gd name="T69" fmla="*/ 0 h 80"/>
                  <a:gd name="T70" fmla="*/ 24 w 52"/>
                  <a:gd name="T71" fmla="*/ 0 h 80"/>
                  <a:gd name="T72" fmla="*/ 31 w 52"/>
                  <a:gd name="T73" fmla="*/ 0 h 80"/>
                  <a:gd name="T74" fmla="*/ 34 w 52"/>
                  <a:gd name="T75" fmla="*/ 4 h 80"/>
                  <a:gd name="T76" fmla="*/ 41 w 52"/>
                  <a:gd name="T77" fmla="*/ 7 h 80"/>
                  <a:gd name="T78" fmla="*/ 45 w 52"/>
                  <a:gd name="T79" fmla="*/ 10 h 80"/>
                  <a:gd name="T80" fmla="*/ 45 w 52"/>
                  <a:gd name="T81" fmla="*/ 14 h 80"/>
                  <a:gd name="T82" fmla="*/ 48 w 52"/>
                  <a:gd name="T83" fmla="*/ 21 h 80"/>
                  <a:gd name="T84" fmla="*/ 45 w 52"/>
                  <a:gd name="T85" fmla="*/ 24 h 80"/>
                  <a:gd name="T86" fmla="*/ 45 w 52"/>
                  <a:gd name="T87" fmla="*/ 28 h 80"/>
                  <a:gd name="T88" fmla="*/ 41 w 52"/>
                  <a:gd name="T89" fmla="*/ 31 h 80"/>
                  <a:gd name="T90" fmla="*/ 34 w 52"/>
                  <a:gd name="T91" fmla="*/ 35 h 80"/>
                  <a:gd name="T92" fmla="*/ 41 w 52"/>
                  <a:gd name="T93" fmla="*/ 38 h 80"/>
                  <a:gd name="T94" fmla="*/ 48 w 52"/>
                  <a:gd name="T95" fmla="*/ 42 h 80"/>
                  <a:gd name="T96" fmla="*/ 52 w 52"/>
                  <a:gd name="T97" fmla="*/ 48 h 80"/>
                  <a:gd name="T98" fmla="*/ 52 w 52"/>
                  <a:gd name="T99" fmla="*/ 55 h 80"/>
                  <a:gd name="T100" fmla="*/ 48 w 52"/>
                  <a:gd name="T101" fmla="*/ 66 h 80"/>
                  <a:gd name="T102" fmla="*/ 45 w 52"/>
                  <a:gd name="T103" fmla="*/ 73 h 80"/>
                  <a:gd name="T104" fmla="*/ 34 w 52"/>
                  <a:gd name="T105" fmla="*/ 80 h 80"/>
                  <a:gd name="T106" fmla="*/ 24 w 52"/>
                  <a:gd name="T107" fmla="*/ 80 h 80"/>
                  <a:gd name="T108" fmla="*/ 14 w 52"/>
                  <a:gd name="T109" fmla="*/ 80 h 80"/>
                  <a:gd name="T110" fmla="*/ 7 w 52"/>
                  <a:gd name="T111" fmla="*/ 76 h 80"/>
                  <a:gd name="T112" fmla="*/ 3 w 52"/>
                  <a:gd name="T113" fmla="*/ 69 h 80"/>
                  <a:gd name="T114" fmla="*/ 0 w 52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80"/>
                  <a:gd name="T176" fmla="*/ 52 w 52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8"/>
                    </a:lnTo>
                    <a:lnTo>
                      <a:pt x="38" y="45"/>
                    </a:lnTo>
                    <a:lnTo>
                      <a:pt x="31" y="42"/>
                    </a:lnTo>
                    <a:lnTo>
                      <a:pt x="27" y="42"/>
                    </a:lnTo>
                    <a:lnTo>
                      <a:pt x="24" y="42"/>
                    </a:lnTo>
                    <a:lnTo>
                      <a:pt x="20" y="42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4" y="17"/>
                    </a:lnTo>
                    <a:lnTo>
                      <a:pt x="10" y="21"/>
                    </a:lnTo>
                    <a:lnTo>
                      <a:pt x="0" y="21"/>
                    </a:lnTo>
                    <a:lnTo>
                      <a:pt x="3" y="10"/>
                    </a:lnTo>
                    <a:lnTo>
                      <a:pt x="10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4"/>
                    </a:lnTo>
                    <a:lnTo>
                      <a:pt x="41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2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9" name="Freeform 200"/>
              <p:cNvSpPr>
                <a:spLocks noEditPoints="1"/>
              </p:cNvSpPr>
              <p:nvPr/>
            </p:nvSpPr>
            <p:spPr bwMode="auto">
              <a:xfrm>
                <a:off x="2455" y="2895"/>
                <a:ext cx="56" cy="80"/>
              </a:xfrm>
              <a:custGeom>
                <a:avLst/>
                <a:gdLst>
                  <a:gd name="T0" fmla="*/ 35 w 56"/>
                  <a:gd name="T1" fmla="*/ 80 h 80"/>
                  <a:gd name="T2" fmla="*/ 35 w 56"/>
                  <a:gd name="T3" fmla="*/ 62 h 80"/>
                  <a:gd name="T4" fmla="*/ 0 w 56"/>
                  <a:gd name="T5" fmla="*/ 62 h 80"/>
                  <a:gd name="T6" fmla="*/ 0 w 56"/>
                  <a:gd name="T7" fmla="*/ 52 h 80"/>
                  <a:gd name="T8" fmla="*/ 38 w 56"/>
                  <a:gd name="T9" fmla="*/ 0 h 80"/>
                  <a:gd name="T10" fmla="*/ 45 w 56"/>
                  <a:gd name="T11" fmla="*/ 0 h 80"/>
                  <a:gd name="T12" fmla="*/ 45 w 56"/>
                  <a:gd name="T13" fmla="*/ 52 h 80"/>
                  <a:gd name="T14" fmla="*/ 56 w 56"/>
                  <a:gd name="T15" fmla="*/ 52 h 80"/>
                  <a:gd name="T16" fmla="*/ 56 w 56"/>
                  <a:gd name="T17" fmla="*/ 62 h 80"/>
                  <a:gd name="T18" fmla="*/ 45 w 56"/>
                  <a:gd name="T19" fmla="*/ 62 h 80"/>
                  <a:gd name="T20" fmla="*/ 45 w 56"/>
                  <a:gd name="T21" fmla="*/ 80 h 80"/>
                  <a:gd name="T22" fmla="*/ 35 w 56"/>
                  <a:gd name="T23" fmla="*/ 80 h 80"/>
                  <a:gd name="T24" fmla="*/ 35 w 56"/>
                  <a:gd name="T25" fmla="*/ 52 h 80"/>
                  <a:gd name="T26" fmla="*/ 35 w 56"/>
                  <a:gd name="T27" fmla="*/ 21 h 80"/>
                  <a:gd name="T28" fmla="*/ 14 w 56"/>
                  <a:gd name="T29" fmla="*/ 52 h 80"/>
                  <a:gd name="T30" fmla="*/ 35 w 56"/>
                  <a:gd name="T31" fmla="*/ 5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6"/>
                  <a:gd name="T49" fmla="*/ 0 h 80"/>
                  <a:gd name="T50" fmla="*/ 56 w 56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6" h="80">
                    <a:moveTo>
                      <a:pt x="35" y="80"/>
                    </a:moveTo>
                    <a:lnTo>
                      <a:pt x="35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62"/>
                    </a:lnTo>
                    <a:lnTo>
                      <a:pt x="45" y="62"/>
                    </a:lnTo>
                    <a:lnTo>
                      <a:pt x="45" y="80"/>
                    </a:lnTo>
                    <a:lnTo>
                      <a:pt x="35" y="80"/>
                    </a:lnTo>
                    <a:close/>
                    <a:moveTo>
                      <a:pt x="35" y="52"/>
                    </a:moveTo>
                    <a:lnTo>
                      <a:pt x="35" y="21"/>
                    </a:lnTo>
                    <a:lnTo>
                      <a:pt x="14" y="52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0" name="Freeform 201"/>
              <p:cNvSpPr>
                <a:spLocks/>
              </p:cNvSpPr>
              <p:nvPr/>
            </p:nvSpPr>
            <p:spPr bwMode="auto">
              <a:xfrm>
                <a:off x="2459" y="3061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1" name="Freeform 202"/>
              <p:cNvSpPr>
                <a:spLocks noEditPoints="1"/>
              </p:cNvSpPr>
              <p:nvPr/>
            </p:nvSpPr>
            <p:spPr bwMode="auto">
              <a:xfrm>
                <a:off x="2459" y="3227"/>
                <a:ext cx="52" cy="80"/>
              </a:xfrm>
              <a:custGeom>
                <a:avLst/>
                <a:gdLst>
                  <a:gd name="T0" fmla="*/ 52 w 52"/>
                  <a:gd name="T1" fmla="*/ 21 h 80"/>
                  <a:gd name="T2" fmla="*/ 41 w 52"/>
                  <a:gd name="T3" fmla="*/ 21 h 80"/>
                  <a:gd name="T4" fmla="*/ 38 w 52"/>
                  <a:gd name="T5" fmla="*/ 17 h 80"/>
                  <a:gd name="T6" fmla="*/ 38 w 52"/>
                  <a:gd name="T7" fmla="*/ 14 h 80"/>
                  <a:gd name="T8" fmla="*/ 31 w 52"/>
                  <a:gd name="T9" fmla="*/ 10 h 80"/>
                  <a:gd name="T10" fmla="*/ 27 w 52"/>
                  <a:gd name="T11" fmla="*/ 10 h 80"/>
                  <a:gd name="T12" fmla="*/ 20 w 52"/>
                  <a:gd name="T13" fmla="*/ 10 h 80"/>
                  <a:gd name="T14" fmla="*/ 17 w 52"/>
                  <a:gd name="T15" fmla="*/ 10 h 80"/>
                  <a:gd name="T16" fmla="*/ 14 w 52"/>
                  <a:gd name="T17" fmla="*/ 14 h 80"/>
                  <a:gd name="T18" fmla="*/ 10 w 52"/>
                  <a:gd name="T19" fmla="*/ 21 h 80"/>
                  <a:gd name="T20" fmla="*/ 10 w 52"/>
                  <a:gd name="T21" fmla="*/ 28 h 80"/>
                  <a:gd name="T22" fmla="*/ 10 w 52"/>
                  <a:gd name="T23" fmla="*/ 38 h 80"/>
                  <a:gd name="T24" fmla="*/ 14 w 52"/>
                  <a:gd name="T25" fmla="*/ 35 h 80"/>
                  <a:gd name="T26" fmla="*/ 17 w 52"/>
                  <a:gd name="T27" fmla="*/ 31 h 80"/>
                  <a:gd name="T28" fmla="*/ 24 w 52"/>
                  <a:gd name="T29" fmla="*/ 28 h 80"/>
                  <a:gd name="T30" fmla="*/ 27 w 52"/>
                  <a:gd name="T31" fmla="*/ 28 h 80"/>
                  <a:gd name="T32" fmla="*/ 38 w 52"/>
                  <a:gd name="T33" fmla="*/ 28 h 80"/>
                  <a:gd name="T34" fmla="*/ 45 w 52"/>
                  <a:gd name="T35" fmla="*/ 35 h 80"/>
                  <a:gd name="T36" fmla="*/ 48 w 52"/>
                  <a:gd name="T37" fmla="*/ 41 h 80"/>
                  <a:gd name="T38" fmla="*/ 52 w 52"/>
                  <a:gd name="T39" fmla="*/ 52 h 80"/>
                  <a:gd name="T40" fmla="*/ 52 w 52"/>
                  <a:gd name="T41" fmla="*/ 62 h 80"/>
                  <a:gd name="T42" fmla="*/ 48 w 52"/>
                  <a:gd name="T43" fmla="*/ 66 h 80"/>
                  <a:gd name="T44" fmla="*/ 45 w 52"/>
                  <a:gd name="T45" fmla="*/ 73 h 80"/>
                  <a:gd name="T46" fmla="*/ 38 w 52"/>
                  <a:gd name="T47" fmla="*/ 76 h 80"/>
                  <a:gd name="T48" fmla="*/ 34 w 52"/>
                  <a:gd name="T49" fmla="*/ 80 h 80"/>
                  <a:gd name="T50" fmla="*/ 27 w 52"/>
                  <a:gd name="T51" fmla="*/ 80 h 80"/>
                  <a:gd name="T52" fmla="*/ 14 w 52"/>
                  <a:gd name="T53" fmla="*/ 80 h 80"/>
                  <a:gd name="T54" fmla="*/ 7 w 52"/>
                  <a:gd name="T55" fmla="*/ 73 h 80"/>
                  <a:gd name="T56" fmla="*/ 3 w 52"/>
                  <a:gd name="T57" fmla="*/ 66 h 80"/>
                  <a:gd name="T58" fmla="*/ 0 w 52"/>
                  <a:gd name="T59" fmla="*/ 55 h 80"/>
                  <a:gd name="T60" fmla="*/ 0 w 52"/>
                  <a:gd name="T61" fmla="*/ 41 h 80"/>
                  <a:gd name="T62" fmla="*/ 0 w 52"/>
                  <a:gd name="T63" fmla="*/ 28 h 80"/>
                  <a:gd name="T64" fmla="*/ 3 w 52"/>
                  <a:gd name="T65" fmla="*/ 17 h 80"/>
                  <a:gd name="T66" fmla="*/ 7 w 52"/>
                  <a:gd name="T67" fmla="*/ 10 h 80"/>
                  <a:gd name="T68" fmla="*/ 14 w 52"/>
                  <a:gd name="T69" fmla="*/ 3 h 80"/>
                  <a:gd name="T70" fmla="*/ 20 w 52"/>
                  <a:gd name="T71" fmla="*/ 0 h 80"/>
                  <a:gd name="T72" fmla="*/ 27 w 52"/>
                  <a:gd name="T73" fmla="*/ 0 h 80"/>
                  <a:gd name="T74" fmla="*/ 34 w 52"/>
                  <a:gd name="T75" fmla="*/ 0 h 80"/>
                  <a:gd name="T76" fmla="*/ 41 w 52"/>
                  <a:gd name="T77" fmla="*/ 7 h 80"/>
                  <a:gd name="T78" fmla="*/ 48 w 52"/>
                  <a:gd name="T79" fmla="*/ 10 h 80"/>
                  <a:gd name="T80" fmla="*/ 52 w 52"/>
                  <a:gd name="T81" fmla="*/ 21 h 80"/>
                  <a:gd name="T82" fmla="*/ 10 w 52"/>
                  <a:gd name="T83" fmla="*/ 52 h 80"/>
                  <a:gd name="T84" fmla="*/ 10 w 52"/>
                  <a:gd name="T85" fmla="*/ 59 h 80"/>
                  <a:gd name="T86" fmla="*/ 10 w 52"/>
                  <a:gd name="T87" fmla="*/ 62 h 80"/>
                  <a:gd name="T88" fmla="*/ 14 w 52"/>
                  <a:gd name="T89" fmla="*/ 66 h 80"/>
                  <a:gd name="T90" fmla="*/ 17 w 52"/>
                  <a:gd name="T91" fmla="*/ 69 h 80"/>
                  <a:gd name="T92" fmla="*/ 20 w 52"/>
                  <a:gd name="T93" fmla="*/ 69 h 80"/>
                  <a:gd name="T94" fmla="*/ 24 w 52"/>
                  <a:gd name="T95" fmla="*/ 73 h 80"/>
                  <a:gd name="T96" fmla="*/ 31 w 52"/>
                  <a:gd name="T97" fmla="*/ 69 h 80"/>
                  <a:gd name="T98" fmla="*/ 38 w 52"/>
                  <a:gd name="T99" fmla="*/ 66 h 80"/>
                  <a:gd name="T100" fmla="*/ 41 w 52"/>
                  <a:gd name="T101" fmla="*/ 62 h 80"/>
                  <a:gd name="T102" fmla="*/ 41 w 52"/>
                  <a:gd name="T103" fmla="*/ 55 h 80"/>
                  <a:gd name="T104" fmla="*/ 41 w 52"/>
                  <a:gd name="T105" fmla="*/ 45 h 80"/>
                  <a:gd name="T106" fmla="*/ 38 w 52"/>
                  <a:gd name="T107" fmla="*/ 41 h 80"/>
                  <a:gd name="T108" fmla="*/ 31 w 52"/>
                  <a:gd name="T109" fmla="*/ 38 h 80"/>
                  <a:gd name="T110" fmla="*/ 24 w 52"/>
                  <a:gd name="T111" fmla="*/ 38 h 80"/>
                  <a:gd name="T112" fmla="*/ 17 w 52"/>
                  <a:gd name="T113" fmla="*/ 38 h 80"/>
                  <a:gd name="T114" fmla="*/ 14 w 52"/>
                  <a:gd name="T115" fmla="*/ 41 h 80"/>
                  <a:gd name="T116" fmla="*/ 10 w 52"/>
                  <a:gd name="T117" fmla="*/ 45 h 80"/>
                  <a:gd name="T118" fmla="*/ 10 w 52"/>
                  <a:gd name="T119" fmla="*/ 52 h 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"/>
                  <a:gd name="T181" fmla="*/ 0 h 80"/>
                  <a:gd name="T182" fmla="*/ 52 w 52"/>
                  <a:gd name="T183" fmla="*/ 80 h 8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" h="80">
                    <a:moveTo>
                      <a:pt x="52" y="21"/>
                    </a:moveTo>
                    <a:lnTo>
                      <a:pt x="41" y="21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1" y="10"/>
                    </a:lnTo>
                    <a:lnTo>
                      <a:pt x="27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lnTo>
                      <a:pt x="14" y="35"/>
                    </a:lnTo>
                    <a:lnTo>
                      <a:pt x="17" y="31"/>
                    </a:lnTo>
                    <a:lnTo>
                      <a:pt x="24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52" y="62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8" y="76"/>
                    </a:lnTo>
                    <a:lnTo>
                      <a:pt x="34" y="80"/>
                    </a:lnTo>
                    <a:lnTo>
                      <a:pt x="27" y="80"/>
                    </a:lnTo>
                    <a:lnTo>
                      <a:pt x="14" y="80"/>
                    </a:lnTo>
                    <a:lnTo>
                      <a:pt x="7" y="73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7" y="10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8" y="10"/>
                    </a:lnTo>
                    <a:lnTo>
                      <a:pt x="52" y="21"/>
                    </a:lnTo>
                    <a:close/>
                    <a:moveTo>
                      <a:pt x="10" y="52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8"/>
                    </a:lnTo>
                    <a:lnTo>
                      <a:pt x="17" y="38"/>
                    </a:lnTo>
                    <a:lnTo>
                      <a:pt x="14" y="41"/>
                    </a:lnTo>
                    <a:lnTo>
                      <a:pt x="10" y="45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2" name="Freeform 203"/>
              <p:cNvSpPr>
                <a:spLocks/>
              </p:cNvSpPr>
              <p:nvPr/>
            </p:nvSpPr>
            <p:spPr bwMode="auto">
              <a:xfrm>
                <a:off x="2459" y="3393"/>
                <a:ext cx="52" cy="80"/>
              </a:xfrm>
              <a:custGeom>
                <a:avLst/>
                <a:gdLst>
                  <a:gd name="T0" fmla="*/ 0 w 52"/>
                  <a:gd name="T1" fmla="*/ 10 h 80"/>
                  <a:gd name="T2" fmla="*/ 0 w 52"/>
                  <a:gd name="T3" fmla="*/ 0 h 80"/>
                  <a:gd name="T4" fmla="*/ 52 w 52"/>
                  <a:gd name="T5" fmla="*/ 0 h 80"/>
                  <a:gd name="T6" fmla="*/ 52 w 52"/>
                  <a:gd name="T7" fmla="*/ 10 h 80"/>
                  <a:gd name="T8" fmla="*/ 45 w 52"/>
                  <a:gd name="T9" fmla="*/ 17 h 80"/>
                  <a:gd name="T10" fmla="*/ 38 w 52"/>
                  <a:gd name="T11" fmla="*/ 31 h 80"/>
                  <a:gd name="T12" fmla="*/ 31 w 52"/>
                  <a:gd name="T13" fmla="*/ 45 h 80"/>
                  <a:gd name="T14" fmla="*/ 27 w 52"/>
                  <a:gd name="T15" fmla="*/ 59 h 80"/>
                  <a:gd name="T16" fmla="*/ 24 w 52"/>
                  <a:gd name="T17" fmla="*/ 69 h 80"/>
                  <a:gd name="T18" fmla="*/ 24 w 52"/>
                  <a:gd name="T19" fmla="*/ 80 h 80"/>
                  <a:gd name="T20" fmla="*/ 14 w 52"/>
                  <a:gd name="T21" fmla="*/ 80 h 80"/>
                  <a:gd name="T22" fmla="*/ 14 w 52"/>
                  <a:gd name="T23" fmla="*/ 69 h 80"/>
                  <a:gd name="T24" fmla="*/ 17 w 52"/>
                  <a:gd name="T25" fmla="*/ 59 h 80"/>
                  <a:gd name="T26" fmla="*/ 20 w 52"/>
                  <a:gd name="T27" fmla="*/ 45 h 80"/>
                  <a:gd name="T28" fmla="*/ 27 w 52"/>
                  <a:gd name="T29" fmla="*/ 31 h 80"/>
                  <a:gd name="T30" fmla="*/ 34 w 52"/>
                  <a:gd name="T31" fmla="*/ 21 h 80"/>
                  <a:gd name="T32" fmla="*/ 41 w 52"/>
                  <a:gd name="T33" fmla="*/ 10 h 80"/>
                  <a:gd name="T34" fmla="*/ 0 w 52"/>
                  <a:gd name="T35" fmla="*/ 10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2"/>
                  <a:gd name="T55" fmla="*/ 0 h 80"/>
                  <a:gd name="T56" fmla="*/ 52 w 52"/>
                  <a:gd name="T57" fmla="*/ 80 h 8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2" h="80">
                    <a:moveTo>
                      <a:pt x="0" y="10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45" y="17"/>
                    </a:lnTo>
                    <a:lnTo>
                      <a:pt x="38" y="31"/>
                    </a:lnTo>
                    <a:lnTo>
                      <a:pt x="31" y="45"/>
                    </a:lnTo>
                    <a:lnTo>
                      <a:pt x="27" y="59"/>
                    </a:lnTo>
                    <a:lnTo>
                      <a:pt x="24" y="69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14" y="69"/>
                    </a:lnTo>
                    <a:lnTo>
                      <a:pt x="17" y="59"/>
                    </a:lnTo>
                    <a:lnTo>
                      <a:pt x="20" y="45"/>
                    </a:lnTo>
                    <a:lnTo>
                      <a:pt x="27" y="31"/>
                    </a:lnTo>
                    <a:lnTo>
                      <a:pt x="34" y="21"/>
                    </a:lnTo>
                    <a:lnTo>
                      <a:pt x="41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3" name="Freeform 204"/>
              <p:cNvSpPr>
                <a:spLocks noEditPoints="1"/>
              </p:cNvSpPr>
              <p:nvPr/>
            </p:nvSpPr>
            <p:spPr bwMode="auto">
              <a:xfrm>
                <a:off x="2459" y="3559"/>
                <a:ext cx="52" cy="79"/>
              </a:xfrm>
              <a:custGeom>
                <a:avLst/>
                <a:gdLst>
                  <a:gd name="T0" fmla="*/ 10 w 52"/>
                  <a:gd name="T1" fmla="*/ 31 h 79"/>
                  <a:gd name="T2" fmla="*/ 3 w 52"/>
                  <a:gd name="T3" fmla="*/ 24 h 79"/>
                  <a:gd name="T4" fmla="*/ 3 w 52"/>
                  <a:gd name="T5" fmla="*/ 10 h 79"/>
                  <a:gd name="T6" fmla="*/ 17 w 52"/>
                  <a:gd name="T7" fmla="*/ 0 h 79"/>
                  <a:gd name="T8" fmla="*/ 34 w 52"/>
                  <a:gd name="T9" fmla="*/ 0 h 79"/>
                  <a:gd name="T10" fmla="*/ 45 w 52"/>
                  <a:gd name="T11" fmla="*/ 14 h 79"/>
                  <a:gd name="T12" fmla="*/ 48 w 52"/>
                  <a:gd name="T13" fmla="*/ 24 h 79"/>
                  <a:gd name="T14" fmla="*/ 41 w 52"/>
                  <a:gd name="T15" fmla="*/ 31 h 79"/>
                  <a:gd name="T16" fmla="*/ 41 w 52"/>
                  <a:gd name="T17" fmla="*/ 38 h 79"/>
                  <a:gd name="T18" fmla="*/ 48 w 52"/>
                  <a:gd name="T19" fmla="*/ 48 h 79"/>
                  <a:gd name="T20" fmla="*/ 48 w 52"/>
                  <a:gd name="T21" fmla="*/ 66 h 79"/>
                  <a:gd name="T22" fmla="*/ 34 w 52"/>
                  <a:gd name="T23" fmla="*/ 79 h 79"/>
                  <a:gd name="T24" fmla="*/ 14 w 52"/>
                  <a:gd name="T25" fmla="*/ 79 h 79"/>
                  <a:gd name="T26" fmla="*/ 0 w 52"/>
                  <a:gd name="T27" fmla="*/ 66 h 79"/>
                  <a:gd name="T28" fmla="*/ 0 w 52"/>
                  <a:gd name="T29" fmla="*/ 48 h 79"/>
                  <a:gd name="T30" fmla="*/ 7 w 52"/>
                  <a:gd name="T31" fmla="*/ 38 h 79"/>
                  <a:gd name="T32" fmla="*/ 14 w 52"/>
                  <a:gd name="T33" fmla="*/ 21 h 79"/>
                  <a:gd name="T34" fmla="*/ 17 w 52"/>
                  <a:gd name="T35" fmla="*/ 28 h 79"/>
                  <a:gd name="T36" fmla="*/ 24 w 52"/>
                  <a:gd name="T37" fmla="*/ 31 h 79"/>
                  <a:gd name="T38" fmla="*/ 34 w 52"/>
                  <a:gd name="T39" fmla="*/ 28 h 79"/>
                  <a:gd name="T40" fmla="*/ 38 w 52"/>
                  <a:gd name="T41" fmla="*/ 21 h 79"/>
                  <a:gd name="T42" fmla="*/ 34 w 52"/>
                  <a:gd name="T43" fmla="*/ 14 h 79"/>
                  <a:gd name="T44" fmla="*/ 24 w 52"/>
                  <a:gd name="T45" fmla="*/ 10 h 79"/>
                  <a:gd name="T46" fmla="*/ 17 w 52"/>
                  <a:gd name="T47" fmla="*/ 14 h 79"/>
                  <a:gd name="T48" fmla="*/ 14 w 52"/>
                  <a:gd name="T49" fmla="*/ 21 h 79"/>
                  <a:gd name="T50" fmla="*/ 10 w 52"/>
                  <a:gd name="T51" fmla="*/ 59 h 79"/>
                  <a:gd name="T52" fmla="*/ 14 w 52"/>
                  <a:gd name="T53" fmla="*/ 66 h 79"/>
                  <a:gd name="T54" fmla="*/ 20 w 52"/>
                  <a:gd name="T55" fmla="*/ 69 h 79"/>
                  <a:gd name="T56" fmla="*/ 31 w 52"/>
                  <a:gd name="T57" fmla="*/ 69 h 79"/>
                  <a:gd name="T58" fmla="*/ 38 w 52"/>
                  <a:gd name="T59" fmla="*/ 62 h 79"/>
                  <a:gd name="T60" fmla="*/ 38 w 52"/>
                  <a:gd name="T61" fmla="*/ 48 h 79"/>
                  <a:gd name="T62" fmla="*/ 31 w 52"/>
                  <a:gd name="T63" fmla="*/ 41 h 79"/>
                  <a:gd name="T64" fmla="*/ 17 w 52"/>
                  <a:gd name="T65" fmla="*/ 41 h 79"/>
                  <a:gd name="T66" fmla="*/ 10 w 52"/>
                  <a:gd name="T67" fmla="*/ 48 h 7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2"/>
                  <a:gd name="T103" fmla="*/ 0 h 79"/>
                  <a:gd name="T104" fmla="*/ 52 w 52"/>
                  <a:gd name="T105" fmla="*/ 79 h 7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2" h="79">
                    <a:moveTo>
                      <a:pt x="14" y="35"/>
                    </a:moveTo>
                    <a:lnTo>
                      <a:pt x="10" y="31"/>
                    </a:lnTo>
                    <a:lnTo>
                      <a:pt x="3" y="28"/>
                    </a:lnTo>
                    <a:lnTo>
                      <a:pt x="3" y="24"/>
                    </a:lnTo>
                    <a:lnTo>
                      <a:pt x="3" y="21"/>
                    </a:lnTo>
                    <a:lnTo>
                      <a:pt x="3" y="10"/>
                    </a:lnTo>
                    <a:lnTo>
                      <a:pt x="7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4"/>
                    </a:lnTo>
                    <a:lnTo>
                      <a:pt x="45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1"/>
                    </a:lnTo>
                    <a:lnTo>
                      <a:pt x="48" y="48"/>
                    </a:lnTo>
                    <a:lnTo>
                      <a:pt x="52" y="55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4" y="79"/>
                    </a:lnTo>
                    <a:lnTo>
                      <a:pt x="24" y="79"/>
                    </a:lnTo>
                    <a:lnTo>
                      <a:pt x="14" y="79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5"/>
                    </a:lnTo>
                    <a:lnTo>
                      <a:pt x="0" y="48"/>
                    </a:lnTo>
                    <a:lnTo>
                      <a:pt x="3" y="41"/>
                    </a:lnTo>
                    <a:lnTo>
                      <a:pt x="7" y="38"/>
                    </a:lnTo>
                    <a:lnTo>
                      <a:pt x="14" y="35"/>
                    </a:lnTo>
                    <a:close/>
                    <a:moveTo>
                      <a:pt x="14" y="21"/>
                    </a:moveTo>
                    <a:lnTo>
                      <a:pt x="14" y="24"/>
                    </a:lnTo>
                    <a:lnTo>
                      <a:pt x="17" y="28"/>
                    </a:lnTo>
                    <a:lnTo>
                      <a:pt x="20" y="31"/>
                    </a:lnTo>
                    <a:lnTo>
                      <a:pt x="24" y="31"/>
                    </a:lnTo>
                    <a:lnTo>
                      <a:pt x="31" y="31"/>
                    </a:lnTo>
                    <a:lnTo>
                      <a:pt x="34" y="28"/>
                    </a:lnTo>
                    <a:lnTo>
                      <a:pt x="38" y="24"/>
                    </a:lnTo>
                    <a:lnTo>
                      <a:pt x="38" y="21"/>
                    </a:lnTo>
                    <a:lnTo>
                      <a:pt x="38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4" y="17"/>
                    </a:lnTo>
                    <a:lnTo>
                      <a:pt x="14" y="21"/>
                    </a:lnTo>
                    <a:close/>
                    <a:moveTo>
                      <a:pt x="10" y="55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62"/>
                    </a:lnTo>
                    <a:lnTo>
                      <a:pt x="41" y="55"/>
                    </a:lnTo>
                    <a:lnTo>
                      <a:pt x="38" y="48"/>
                    </a:lnTo>
                    <a:lnTo>
                      <a:pt x="34" y="45"/>
                    </a:lnTo>
                    <a:lnTo>
                      <a:pt x="31" y="41"/>
                    </a:lnTo>
                    <a:lnTo>
                      <a:pt x="24" y="41"/>
                    </a:lnTo>
                    <a:lnTo>
                      <a:pt x="17" y="41"/>
                    </a:lnTo>
                    <a:lnTo>
                      <a:pt x="14" y="45"/>
                    </a:lnTo>
                    <a:lnTo>
                      <a:pt x="10" y="48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4" name="Freeform 205"/>
              <p:cNvSpPr>
                <a:spLocks/>
              </p:cNvSpPr>
              <p:nvPr/>
            </p:nvSpPr>
            <p:spPr bwMode="auto">
              <a:xfrm>
                <a:off x="2625" y="3559"/>
                <a:ext cx="52" cy="79"/>
              </a:xfrm>
              <a:custGeom>
                <a:avLst/>
                <a:gdLst>
                  <a:gd name="T0" fmla="*/ 0 w 52"/>
                  <a:gd name="T1" fmla="*/ 10 h 79"/>
                  <a:gd name="T2" fmla="*/ 0 w 52"/>
                  <a:gd name="T3" fmla="*/ 0 h 79"/>
                  <a:gd name="T4" fmla="*/ 52 w 52"/>
                  <a:gd name="T5" fmla="*/ 0 h 79"/>
                  <a:gd name="T6" fmla="*/ 52 w 52"/>
                  <a:gd name="T7" fmla="*/ 10 h 79"/>
                  <a:gd name="T8" fmla="*/ 45 w 52"/>
                  <a:gd name="T9" fmla="*/ 17 h 79"/>
                  <a:gd name="T10" fmla="*/ 38 w 52"/>
                  <a:gd name="T11" fmla="*/ 31 h 79"/>
                  <a:gd name="T12" fmla="*/ 31 w 52"/>
                  <a:gd name="T13" fmla="*/ 45 h 79"/>
                  <a:gd name="T14" fmla="*/ 27 w 52"/>
                  <a:gd name="T15" fmla="*/ 59 h 79"/>
                  <a:gd name="T16" fmla="*/ 24 w 52"/>
                  <a:gd name="T17" fmla="*/ 69 h 79"/>
                  <a:gd name="T18" fmla="*/ 24 w 52"/>
                  <a:gd name="T19" fmla="*/ 79 h 79"/>
                  <a:gd name="T20" fmla="*/ 13 w 52"/>
                  <a:gd name="T21" fmla="*/ 79 h 79"/>
                  <a:gd name="T22" fmla="*/ 13 w 52"/>
                  <a:gd name="T23" fmla="*/ 69 h 79"/>
                  <a:gd name="T24" fmla="*/ 17 w 52"/>
                  <a:gd name="T25" fmla="*/ 59 h 79"/>
                  <a:gd name="T26" fmla="*/ 20 w 52"/>
                  <a:gd name="T27" fmla="*/ 45 h 79"/>
                  <a:gd name="T28" fmla="*/ 27 w 52"/>
                  <a:gd name="T29" fmla="*/ 31 h 79"/>
                  <a:gd name="T30" fmla="*/ 34 w 52"/>
                  <a:gd name="T31" fmla="*/ 21 h 79"/>
                  <a:gd name="T32" fmla="*/ 41 w 52"/>
                  <a:gd name="T33" fmla="*/ 10 h 79"/>
                  <a:gd name="T34" fmla="*/ 0 w 52"/>
                  <a:gd name="T35" fmla="*/ 10 h 7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2"/>
                  <a:gd name="T55" fmla="*/ 0 h 79"/>
                  <a:gd name="T56" fmla="*/ 52 w 52"/>
                  <a:gd name="T57" fmla="*/ 79 h 7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2" h="79">
                    <a:moveTo>
                      <a:pt x="0" y="10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45" y="17"/>
                    </a:lnTo>
                    <a:lnTo>
                      <a:pt x="38" y="31"/>
                    </a:lnTo>
                    <a:lnTo>
                      <a:pt x="31" y="45"/>
                    </a:lnTo>
                    <a:lnTo>
                      <a:pt x="27" y="59"/>
                    </a:lnTo>
                    <a:lnTo>
                      <a:pt x="24" y="69"/>
                    </a:lnTo>
                    <a:lnTo>
                      <a:pt x="24" y="79"/>
                    </a:lnTo>
                    <a:lnTo>
                      <a:pt x="13" y="79"/>
                    </a:lnTo>
                    <a:lnTo>
                      <a:pt x="13" y="69"/>
                    </a:lnTo>
                    <a:lnTo>
                      <a:pt x="17" y="59"/>
                    </a:lnTo>
                    <a:lnTo>
                      <a:pt x="20" y="45"/>
                    </a:lnTo>
                    <a:lnTo>
                      <a:pt x="27" y="31"/>
                    </a:lnTo>
                    <a:lnTo>
                      <a:pt x="34" y="21"/>
                    </a:lnTo>
                    <a:lnTo>
                      <a:pt x="41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5" name="Freeform 206"/>
              <p:cNvSpPr>
                <a:spLocks noEditPoints="1"/>
              </p:cNvSpPr>
              <p:nvPr/>
            </p:nvSpPr>
            <p:spPr bwMode="auto">
              <a:xfrm>
                <a:off x="2791" y="3559"/>
                <a:ext cx="51" cy="79"/>
              </a:xfrm>
              <a:custGeom>
                <a:avLst/>
                <a:gdLst>
                  <a:gd name="T0" fmla="*/ 51 w 51"/>
                  <a:gd name="T1" fmla="*/ 21 h 79"/>
                  <a:gd name="T2" fmla="*/ 41 w 51"/>
                  <a:gd name="T3" fmla="*/ 21 h 79"/>
                  <a:gd name="T4" fmla="*/ 38 w 51"/>
                  <a:gd name="T5" fmla="*/ 17 h 79"/>
                  <a:gd name="T6" fmla="*/ 38 w 51"/>
                  <a:gd name="T7" fmla="*/ 14 h 79"/>
                  <a:gd name="T8" fmla="*/ 31 w 51"/>
                  <a:gd name="T9" fmla="*/ 10 h 79"/>
                  <a:gd name="T10" fmla="*/ 27 w 51"/>
                  <a:gd name="T11" fmla="*/ 10 h 79"/>
                  <a:gd name="T12" fmla="*/ 20 w 51"/>
                  <a:gd name="T13" fmla="*/ 10 h 79"/>
                  <a:gd name="T14" fmla="*/ 17 w 51"/>
                  <a:gd name="T15" fmla="*/ 10 h 79"/>
                  <a:gd name="T16" fmla="*/ 13 w 51"/>
                  <a:gd name="T17" fmla="*/ 14 h 79"/>
                  <a:gd name="T18" fmla="*/ 10 w 51"/>
                  <a:gd name="T19" fmla="*/ 21 h 79"/>
                  <a:gd name="T20" fmla="*/ 10 w 51"/>
                  <a:gd name="T21" fmla="*/ 28 h 79"/>
                  <a:gd name="T22" fmla="*/ 10 w 51"/>
                  <a:gd name="T23" fmla="*/ 38 h 79"/>
                  <a:gd name="T24" fmla="*/ 13 w 51"/>
                  <a:gd name="T25" fmla="*/ 35 h 79"/>
                  <a:gd name="T26" fmla="*/ 17 w 51"/>
                  <a:gd name="T27" fmla="*/ 31 h 79"/>
                  <a:gd name="T28" fmla="*/ 24 w 51"/>
                  <a:gd name="T29" fmla="*/ 28 h 79"/>
                  <a:gd name="T30" fmla="*/ 27 w 51"/>
                  <a:gd name="T31" fmla="*/ 28 h 79"/>
                  <a:gd name="T32" fmla="*/ 38 w 51"/>
                  <a:gd name="T33" fmla="*/ 28 h 79"/>
                  <a:gd name="T34" fmla="*/ 45 w 51"/>
                  <a:gd name="T35" fmla="*/ 35 h 79"/>
                  <a:gd name="T36" fmla="*/ 48 w 51"/>
                  <a:gd name="T37" fmla="*/ 41 h 79"/>
                  <a:gd name="T38" fmla="*/ 51 w 51"/>
                  <a:gd name="T39" fmla="*/ 52 h 79"/>
                  <a:gd name="T40" fmla="*/ 51 w 51"/>
                  <a:gd name="T41" fmla="*/ 62 h 79"/>
                  <a:gd name="T42" fmla="*/ 48 w 51"/>
                  <a:gd name="T43" fmla="*/ 66 h 79"/>
                  <a:gd name="T44" fmla="*/ 45 w 51"/>
                  <a:gd name="T45" fmla="*/ 73 h 79"/>
                  <a:gd name="T46" fmla="*/ 38 w 51"/>
                  <a:gd name="T47" fmla="*/ 76 h 79"/>
                  <a:gd name="T48" fmla="*/ 34 w 51"/>
                  <a:gd name="T49" fmla="*/ 79 h 79"/>
                  <a:gd name="T50" fmla="*/ 27 w 51"/>
                  <a:gd name="T51" fmla="*/ 79 h 79"/>
                  <a:gd name="T52" fmla="*/ 13 w 51"/>
                  <a:gd name="T53" fmla="*/ 79 h 79"/>
                  <a:gd name="T54" fmla="*/ 6 w 51"/>
                  <a:gd name="T55" fmla="*/ 73 h 79"/>
                  <a:gd name="T56" fmla="*/ 3 w 51"/>
                  <a:gd name="T57" fmla="*/ 66 h 79"/>
                  <a:gd name="T58" fmla="*/ 0 w 51"/>
                  <a:gd name="T59" fmla="*/ 55 h 79"/>
                  <a:gd name="T60" fmla="*/ 0 w 51"/>
                  <a:gd name="T61" fmla="*/ 41 h 79"/>
                  <a:gd name="T62" fmla="*/ 0 w 51"/>
                  <a:gd name="T63" fmla="*/ 28 h 79"/>
                  <a:gd name="T64" fmla="*/ 3 w 51"/>
                  <a:gd name="T65" fmla="*/ 17 h 79"/>
                  <a:gd name="T66" fmla="*/ 6 w 51"/>
                  <a:gd name="T67" fmla="*/ 10 h 79"/>
                  <a:gd name="T68" fmla="*/ 13 w 51"/>
                  <a:gd name="T69" fmla="*/ 3 h 79"/>
                  <a:gd name="T70" fmla="*/ 20 w 51"/>
                  <a:gd name="T71" fmla="*/ 0 h 79"/>
                  <a:gd name="T72" fmla="*/ 27 w 51"/>
                  <a:gd name="T73" fmla="*/ 0 h 79"/>
                  <a:gd name="T74" fmla="*/ 34 w 51"/>
                  <a:gd name="T75" fmla="*/ 0 h 79"/>
                  <a:gd name="T76" fmla="*/ 41 w 51"/>
                  <a:gd name="T77" fmla="*/ 7 h 79"/>
                  <a:gd name="T78" fmla="*/ 48 w 51"/>
                  <a:gd name="T79" fmla="*/ 10 h 79"/>
                  <a:gd name="T80" fmla="*/ 51 w 51"/>
                  <a:gd name="T81" fmla="*/ 21 h 79"/>
                  <a:gd name="T82" fmla="*/ 10 w 51"/>
                  <a:gd name="T83" fmla="*/ 52 h 79"/>
                  <a:gd name="T84" fmla="*/ 10 w 51"/>
                  <a:gd name="T85" fmla="*/ 59 h 79"/>
                  <a:gd name="T86" fmla="*/ 10 w 51"/>
                  <a:gd name="T87" fmla="*/ 62 h 79"/>
                  <a:gd name="T88" fmla="*/ 13 w 51"/>
                  <a:gd name="T89" fmla="*/ 66 h 79"/>
                  <a:gd name="T90" fmla="*/ 17 w 51"/>
                  <a:gd name="T91" fmla="*/ 69 h 79"/>
                  <a:gd name="T92" fmla="*/ 20 w 51"/>
                  <a:gd name="T93" fmla="*/ 69 h 79"/>
                  <a:gd name="T94" fmla="*/ 24 w 51"/>
                  <a:gd name="T95" fmla="*/ 73 h 79"/>
                  <a:gd name="T96" fmla="*/ 31 w 51"/>
                  <a:gd name="T97" fmla="*/ 69 h 79"/>
                  <a:gd name="T98" fmla="*/ 38 w 51"/>
                  <a:gd name="T99" fmla="*/ 66 h 79"/>
                  <a:gd name="T100" fmla="*/ 41 w 51"/>
                  <a:gd name="T101" fmla="*/ 62 h 79"/>
                  <a:gd name="T102" fmla="*/ 41 w 51"/>
                  <a:gd name="T103" fmla="*/ 55 h 79"/>
                  <a:gd name="T104" fmla="*/ 41 w 51"/>
                  <a:gd name="T105" fmla="*/ 45 h 79"/>
                  <a:gd name="T106" fmla="*/ 38 w 51"/>
                  <a:gd name="T107" fmla="*/ 41 h 79"/>
                  <a:gd name="T108" fmla="*/ 31 w 51"/>
                  <a:gd name="T109" fmla="*/ 38 h 79"/>
                  <a:gd name="T110" fmla="*/ 24 w 51"/>
                  <a:gd name="T111" fmla="*/ 38 h 79"/>
                  <a:gd name="T112" fmla="*/ 17 w 51"/>
                  <a:gd name="T113" fmla="*/ 38 h 79"/>
                  <a:gd name="T114" fmla="*/ 13 w 51"/>
                  <a:gd name="T115" fmla="*/ 41 h 79"/>
                  <a:gd name="T116" fmla="*/ 10 w 51"/>
                  <a:gd name="T117" fmla="*/ 45 h 79"/>
                  <a:gd name="T118" fmla="*/ 10 w 51"/>
                  <a:gd name="T119" fmla="*/ 52 h 7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1"/>
                  <a:gd name="T181" fmla="*/ 0 h 79"/>
                  <a:gd name="T182" fmla="*/ 51 w 51"/>
                  <a:gd name="T183" fmla="*/ 79 h 7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1" h="79">
                    <a:moveTo>
                      <a:pt x="51" y="21"/>
                    </a:moveTo>
                    <a:lnTo>
                      <a:pt x="41" y="21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1" y="10"/>
                    </a:lnTo>
                    <a:lnTo>
                      <a:pt x="27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4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51" y="62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8" y="76"/>
                    </a:lnTo>
                    <a:lnTo>
                      <a:pt x="34" y="79"/>
                    </a:lnTo>
                    <a:lnTo>
                      <a:pt x="27" y="79"/>
                    </a:lnTo>
                    <a:lnTo>
                      <a:pt x="13" y="79"/>
                    </a:lnTo>
                    <a:lnTo>
                      <a:pt x="6" y="73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6" y="10"/>
                    </a:lnTo>
                    <a:lnTo>
                      <a:pt x="13" y="3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8" y="10"/>
                    </a:lnTo>
                    <a:lnTo>
                      <a:pt x="51" y="21"/>
                    </a:lnTo>
                    <a:close/>
                    <a:moveTo>
                      <a:pt x="10" y="52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8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5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6" name="Freeform 207"/>
              <p:cNvSpPr>
                <a:spLocks/>
              </p:cNvSpPr>
              <p:nvPr/>
            </p:nvSpPr>
            <p:spPr bwMode="auto">
              <a:xfrm>
                <a:off x="2957" y="3559"/>
                <a:ext cx="51" cy="79"/>
              </a:xfrm>
              <a:custGeom>
                <a:avLst/>
                <a:gdLst>
                  <a:gd name="T0" fmla="*/ 0 w 51"/>
                  <a:gd name="T1" fmla="*/ 59 h 79"/>
                  <a:gd name="T2" fmla="*/ 10 w 51"/>
                  <a:gd name="T3" fmla="*/ 59 h 79"/>
                  <a:gd name="T4" fmla="*/ 10 w 51"/>
                  <a:gd name="T5" fmla="*/ 62 h 79"/>
                  <a:gd name="T6" fmla="*/ 13 w 51"/>
                  <a:gd name="T7" fmla="*/ 69 h 79"/>
                  <a:gd name="T8" fmla="*/ 20 w 51"/>
                  <a:gd name="T9" fmla="*/ 69 h 79"/>
                  <a:gd name="T10" fmla="*/ 24 w 51"/>
                  <a:gd name="T11" fmla="*/ 73 h 79"/>
                  <a:gd name="T12" fmla="*/ 31 w 51"/>
                  <a:gd name="T13" fmla="*/ 69 h 79"/>
                  <a:gd name="T14" fmla="*/ 38 w 51"/>
                  <a:gd name="T15" fmla="*/ 66 h 79"/>
                  <a:gd name="T16" fmla="*/ 41 w 51"/>
                  <a:gd name="T17" fmla="*/ 59 h 79"/>
                  <a:gd name="T18" fmla="*/ 41 w 51"/>
                  <a:gd name="T19" fmla="*/ 52 h 79"/>
                  <a:gd name="T20" fmla="*/ 41 w 51"/>
                  <a:gd name="T21" fmla="*/ 45 h 79"/>
                  <a:gd name="T22" fmla="*/ 38 w 51"/>
                  <a:gd name="T23" fmla="*/ 41 h 79"/>
                  <a:gd name="T24" fmla="*/ 31 w 51"/>
                  <a:gd name="T25" fmla="*/ 38 h 79"/>
                  <a:gd name="T26" fmla="*/ 24 w 51"/>
                  <a:gd name="T27" fmla="*/ 35 h 79"/>
                  <a:gd name="T28" fmla="*/ 20 w 51"/>
                  <a:gd name="T29" fmla="*/ 35 h 79"/>
                  <a:gd name="T30" fmla="*/ 17 w 51"/>
                  <a:gd name="T31" fmla="*/ 38 h 79"/>
                  <a:gd name="T32" fmla="*/ 13 w 51"/>
                  <a:gd name="T33" fmla="*/ 41 h 79"/>
                  <a:gd name="T34" fmla="*/ 10 w 51"/>
                  <a:gd name="T35" fmla="*/ 41 h 79"/>
                  <a:gd name="T36" fmla="*/ 0 w 51"/>
                  <a:gd name="T37" fmla="*/ 41 h 79"/>
                  <a:gd name="T38" fmla="*/ 10 w 51"/>
                  <a:gd name="T39" fmla="*/ 0 h 79"/>
                  <a:gd name="T40" fmla="*/ 48 w 51"/>
                  <a:gd name="T41" fmla="*/ 0 h 79"/>
                  <a:gd name="T42" fmla="*/ 48 w 51"/>
                  <a:gd name="T43" fmla="*/ 10 h 79"/>
                  <a:gd name="T44" fmla="*/ 17 w 51"/>
                  <a:gd name="T45" fmla="*/ 10 h 79"/>
                  <a:gd name="T46" fmla="*/ 13 w 51"/>
                  <a:gd name="T47" fmla="*/ 31 h 79"/>
                  <a:gd name="T48" fmla="*/ 20 w 51"/>
                  <a:gd name="T49" fmla="*/ 28 h 79"/>
                  <a:gd name="T50" fmla="*/ 27 w 51"/>
                  <a:gd name="T51" fmla="*/ 28 h 79"/>
                  <a:gd name="T52" fmla="*/ 38 w 51"/>
                  <a:gd name="T53" fmla="*/ 28 h 79"/>
                  <a:gd name="T54" fmla="*/ 44 w 51"/>
                  <a:gd name="T55" fmla="*/ 35 h 79"/>
                  <a:gd name="T56" fmla="*/ 48 w 51"/>
                  <a:gd name="T57" fmla="*/ 41 h 79"/>
                  <a:gd name="T58" fmla="*/ 51 w 51"/>
                  <a:gd name="T59" fmla="*/ 52 h 79"/>
                  <a:gd name="T60" fmla="*/ 48 w 51"/>
                  <a:gd name="T61" fmla="*/ 62 h 79"/>
                  <a:gd name="T62" fmla="*/ 44 w 51"/>
                  <a:gd name="T63" fmla="*/ 73 h 79"/>
                  <a:gd name="T64" fmla="*/ 41 w 51"/>
                  <a:gd name="T65" fmla="*/ 76 h 79"/>
                  <a:gd name="T66" fmla="*/ 34 w 51"/>
                  <a:gd name="T67" fmla="*/ 79 h 79"/>
                  <a:gd name="T68" fmla="*/ 24 w 51"/>
                  <a:gd name="T69" fmla="*/ 79 h 79"/>
                  <a:gd name="T70" fmla="*/ 13 w 51"/>
                  <a:gd name="T71" fmla="*/ 79 h 79"/>
                  <a:gd name="T72" fmla="*/ 6 w 51"/>
                  <a:gd name="T73" fmla="*/ 76 h 79"/>
                  <a:gd name="T74" fmla="*/ 3 w 51"/>
                  <a:gd name="T75" fmla="*/ 69 h 79"/>
                  <a:gd name="T76" fmla="*/ 0 w 51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79"/>
                  <a:gd name="T119" fmla="*/ 51 w 51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79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79"/>
                    </a:lnTo>
                    <a:lnTo>
                      <a:pt x="24" y="79"/>
                    </a:lnTo>
                    <a:lnTo>
                      <a:pt x="13" y="79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7" name="Freeform 209"/>
              <p:cNvSpPr>
                <a:spLocks noEditPoints="1"/>
              </p:cNvSpPr>
              <p:nvPr/>
            </p:nvSpPr>
            <p:spPr bwMode="auto">
              <a:xfrm>
                <a:off x="3119" y="3559"/>
                <a:ext cx="55" cy="79"/>
              </a:xfrm>
              <a:custGeom>
                <a:avLst/>
                <a:gdLst>
                  <a:gd name="T0" fmla="*/ 35 w 55"/>
                  <a:gd name="T1" fmla="*/ 79 h 79"/>
                  <a:gd name="T2" fmla="*/ 35 w 55"/>
                  <a:gd name="T3" fmla="*/ 62 h 79"/>
                  <a:gd name="T4" fmla="*/ 0 w 55"/>
                  <a:gd name="T5" fmla="*/ 62 h 79"/>
                  <a:gd name="T6" fmla="*/ 0 w 55"/>
                  <a:gd name="T7" fmla="*/ 52 h 79"/>
                  <a:gd name="T8" fmla="*/ 38 w 55"/>
                  <a:gd name="T9" fmla="*/ 0 h 79"/>
                  <a:gd name="T10" fmla="*/ 45 w 55"/>
                  <a:gd name="T11" fmla="*/ 0 h 79"/>
                  <a:gd name="T12" fmla="*/ 45 w 55"/>
                  <a:gd name="T13" fmla="*/ 52 h 79"/>
                  <a:gd name="T14" fmla="*/ 55 w 55"/>
                  <a:gd name="T15" fmla="*/ 52 h 79"/>
                  <a:gd name="T16" fmla="*/ 55 w 55"/>
                  <a:gd name="T17" fmla="*/ 62 h 79"/>
                  <a:gd name="T18" fmla="*/ 45 w 55"/>
                  <a:gd name="T19" fmla="*/ 62 h 79"/>
                  <a:gd name="T20" fmla="*/ 45 w 55"/>
                  <a:gd name="T21" fmla="*/ 79 h 79"/>
                  <a:gd name="T22" fmla="*/ 35 w 55"/>
                  <a:gd name="T23" fmla="*/ 79 h 79"/>
                  <a:gd name="T24" fmla="*/ 35 w 55"/>
                  <a:gd name="T25" fmla="*/ 52 h 79"/>
                  <a:gd name="T26" fmla="*/ 35 w 55"/>
                  <a:gd name="T27" fmla="*/ 21 h 79"/>
                  <a:gd name="T28" fmla="*/ 14 w 55"/>
                  <a:gd name="T29" fmla="*/ 52 h 79"/>
                  <a:gd name="T30" fmla="*/ 35 w 55"/>
                  <a:gd name="T31" fmla="*/ 52 h 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"/>
                  <a:gd name="T49" fmla="*/ 0 h 79"/>
                  <a:gd name="T50" fmla="*/ 55 w 55"/>
                  <a:gd name="T51" fmla="*/ 79 h 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" h="79">
                    <a:moveTo>
                      <a:pt x="35" y="79"/>
                    </a:moveTo>
                    <a:lnTo>
                      <a:pt x="35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5" y="52"/>
                    </a:lnTo>
                    <a:lnTo>
                      <a:pt x="55" y="62"/>
                    </a:lnTo>
                    <a:lnTo>
                      <a:pt x="45" y="62"/>
                    </a:lnTo>
                    <a:lnTo>
                      <a:pt x="45" y="79"/>
                    </a:lnTo>
                    <a:lnTo>
                      <a:pt x="35" y="79"/>
                    </a:lnTo>
                    <a:close/>
                    <a:moveTo>
                      <a:pt x="35" y="52"/>
                    </a:moveTo>
                    <a:lnTo>
                      <a:pt x="35" y="21"/>
                    </a:lnTo>
                    <a:lnTo>
                      <a:pt x="14" y="52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8" name="Freeform 210"/>
              <p:cNvSpPr>
                <a:spLocks/>
              </p:cNvSpPr>
              <p:nvPr/>
            </p:nvSpPr>
            <p:spPr bwMode="auto">
              <a:xfrm>
                <a:off x="3288" y="3559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1 w 52"/>
                  <a:gd name="T3" fmla="*/ 59 h 79"/>
                  <a:gd name="T4" fmla="*/ 14 w 52"/>
                  <a:gd name="T5" fmla="*/ 62 h 79"/>
                  <a:gd name="T6" fmla="*/ 14 w 52"/>
                  <a:gd name="T7" fmla="*/ 69 h 79"/>
                  <a:gd name="T8" fmla="*/ 21 w 52"/>
                  <a:gd name="T9" fmla="*/ 69 h 79"/>
                  <a:gd name="T10" fmla="*/ 25 w 52"/>
                  <a:gd name="T11" fmla="*/ 73 h 79"/>
                  <a:gd name="T12" fmla="*/ 31 w 52"/>
                  <a:gd name="T13" fmla="*/ 69 h 79"/>
                  <a:gd name="T14" fmla="*/ 38 w 52"/>
                  <a:gd name="T15" fmla="*/ 66 h 79"/>
                  <a:gd name="T16" fmla="*/ 42 w 52"/>
                  <a:gd name="T17" fmla="*/ 62 h 79"/>
                  <a:gd name="T18" fmla="*/ 42 w 52"/>
                  <a:gd name="T19" fmla="*/ 55 h 79"/>
                  <a:gd name="T20" fmla="*/ 42 w 52"/>
                  <a:gd name="T21" fmla="*/ 48 h 79"/>
                  <a:gd name="T22" fmla="*/ 38 w 52"/>
                  <a:gd name="T23" fmla="*/ 45 h 79"/>
                  <a:gd name="T24" fmla="*/ 31 w 52"/>
                  <a:gd name="T25" fmla="*/ 41 h 79"/>
                  <a:gd name="T26" fmla="*/ 28 w 52"/>
                  <a:gd name="T27" fmla="*/ 41 h 79"/>
                  <a:gd name="T28" fmla="*/ 25 w 52"/>
                  <a:gd name="T29" fmla="*/ 41 h 79"/>
                  <a:gd name="T30" fmla="*/ 21 w 52"/>
                  <a:gd name="T31" fmla="*/ 41 h 79"/>
                  <a:gd name="T32" fmla="*/ 21 w 52"/>
                  <a:gd name="T33" fmla="*/ 31 h 79"/>
                  <a:gd name="T34" fmla="*/ 21 w 52"/>
                  <a:gd name="T35" fmla="*/ 31 h 79"/>
                  <a:gd name="T36" fmla="*/ 21 w 52"/>
                  <a:gd name="T37" fmla="*/ 31 h 79"/>
                  <a:gd name="T38" fmla="*/ 28 w 52"/>
                  <a:gd name="T39" fmla="*/ 31 h 79"/>
                  <a:gd name="T40" fmla="*/ 31 w 52"/>
                  <a:gd name="T41" fmla="*/ 28 h 79"/>
                  <a:gd name="T42" fmla="*/ 35 w 52"/>
                  <a:gd name="T43" fmla="*/ 24 h 79"/>
                  <a:gd name="T44" fmla="*/ 38 w 52"/>
                  <a:gd name="T45" fmla="*/ 21 h 79"/>
                  <a:gd name="T46" fmla="*/ 35 w 52"/>
                  <a:gd name="T47" fmla="*/ 17 h 79"/>
                  <a:gd name="T48" fmla="*/ 35 w 52"/>
                  <a:gd name="T49" fmla="*/ 14 h 79"/>
                  <a:gd name="T50" fmla="*/ 31 w 52"/>
                  <a:gd name="T51" fmla="*/ 10 h 79"/>
                  <a:gd name="T52" fmla="*/ 25 w 52"/>
                  <a:gd name="T53" fmla="*/ 10 h 79"/>
                  <a:gd name="T54" fmla="*/ 21 w 52"/>
                  <a:gd name="T55" fmla="*/ 10 h 79"/>
                  <a:gd name="T56" fmla="*/ 18 w 52"/>
                  <a:gd name="T57" fmla="*/ 14 h 79"/>
                  <a:gd name="T58" fmla="*/ 14 w 52"/>
                  <a:gd name="T59" fmla="*/ 17 h 79"/>
                  <a:gd name="T60" fmla="*/ 11 w 52"/>
                  <a:gd name="T61" fmla="*/ 21 h 79"/>
                  <a:gd name="T62" fmla="*/ 0 w 52"/>
                  <a:gd name="T63" fmla="*/ 21 h 79"/>
                  <a:gd name="T64" fmla="*/ 4 w 52"/>
                  <a:gd name="T65" fmla="*/ 10 h 79"/>
                  <a:gd name="T66" fmla="*/ 11 w 52"/>
                  <a:gd name="T67" fmla="*/ 7 h 79"/>
                  <a:gd name="T68" fmla="*/ 18 w 52"/>
                  <a:gd name="T69" fmla="*/ 0 h 79"/>
                  <a:gd name="T70" fmla="*/ 25 w 52"/>
                  <a:gd name="T71" fmla="*/ 0 h 79"/>
                  <a:gd name="T72" fmla="*/ 31 w 52"/>
                  <a:gd name="T73" fmla="*/ 0 h 79"/>
                  <a:gd name="T74" fmla="*/ 35 w 52"/>
                  <a:gd name="T75" fmla="*/ 3 h 79"/>
                  <a:gd name="T76" fmla="*/ 42 w 52"/>
                  <a:gd name="T77" fmla="*/ 7 h 79"/>
                  <a:gd name="T78" fmla="*/ 45 w 52"/>
                  <a:gd name="T79" fmla="*/ 10 h 79"/>
                  <a:gd name="T80" fmla="*/ 45 w 52"/>
                  <a:gd name="T81" fmla="*/ 14 h 79"/>
                  <a:gd name="T82" fmla="*/ 49 w 52"/>
                  <a:gd name="T83" fmla="*/ 21 h 79"/>
                  <a:gd name="T84" fmla="*/ 45 w 52"/>
                  <a:gd name="T85" fmla="*/ 24 h 79"/>
                  <a:gd name="T86" fmla="*/ 45 w 52"/>
                  <a:gd name="T87" fmla="*/ 28 h 79"/>
                  <a:gd name="T88" fmla="*/ 42 w 52"/>
                  <a:gd name="T89" fmla="*/ 31 h 79"/>
                  <a:gd name="T90" fmla="*/ 35 w 52"/>
                  <a:gd name="T91" fmla="*/ 35 h 79"/>
                  <a:gd name="T92" fmla="*/ 42 w 52"/>
                  <a:gd name="T93" fmla="*/ 38 h 79"/>
                  <a:gd name="T94" fmla="*/ 49 w 52"/>
                  <a:gd name="T95" fmla="*/ 41 h 79"/>
                  <a:gd name="T96" fmla="*/ 52 w 52"/>
                  <a:gd name="T97" fmla="*/ 48 h 79"/>
                  <a:gd name="T98" fmla="*/ 52 w 52"/>
                  <a:gd name="T99" fmla="*/ 55 h 79"/>
                  <a:gd name="T100" fmla="*/ 49 w 52"/>
                  <a:gd name="T101" fmla="*/ 66 h 79"/>
                  <a:gd name="T102" fmla="*/ 45 w 52"/>
                  <a:gd name="T103" fmla="*/ 73 h 79"/>
                  <a:gd name="T104" fmla="*/ 35 w 52"/>
                  <a:gd name="T105" fmla="*/ 79 h 79"/>
                  <a:gd name="T106" fmla="*/ 25 w 52"/>
                  <a:gd name="T107" fmla="*/ 79 h 79"/>
                  <a:gd name="T108" fmla="*/ 14 w 52"/>
                  <a:gd name="T109" fmla="*/ 79 h 79"/>
                  <a:gd name="T110" fmla="*/ 7 w 52"/>
                  <a:gd name="T111" fmla="*/ 76 h 79"/>
                  <a:gd name="T112" fmla="*/ 4 w 52"/>
                  <a:gd name="T113" fmla="*/ 69 h 79"/>
                  <a:gd name="T114" fmla="*/ 0 w 52"/>
                  <a:gd name="T115" fmla="*/ 59 h 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79"/>
                  <a:gd name="T176" fmla="*/ 52 w 52"/>
                  <a:gd name="T177" fmla="*/ 79 h 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79">
                    <a:moveTo>
                      <a:pt x="0" y="59"/>
                    </a:moveTo>
                    <a:lnTo>
                      <a:pt x="11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8"/>
                    </a:lnTo>
                    <a:lnTo>
                      <a:pt x="38" y="45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5" y="41"/>
                    </a:lnTo>
                    <a:lnTo>
                      <a:pt x="21" y="4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1" y="28"/>
                    </a:lnTo>
                    <a:lnTo>
                      <a:pt x="35" y="24"/>
                    </a:lnTo>
                    <a:lnTo>
                      <a:pt x="38" y="21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4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1" y="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35" y="35"/>
                    </a:lnTo>
                    <a:lnTo>
                      <a:pt x="42" y="38"/>
                    </a:lnTo>
                    <a:lnTo>
                      <a:pt x="49" y="41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5" y="79"/>
                    </a:lnTo>
                    <a:lnTo>
                      <a:pt x="25" y="79"/>
                    </a:lnTo>
                    <a:lnTo>
                      <a:pt x="14" y="79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19" name="Freeform 211"/>
              <p:cNvSpPr>
                <a:spLocks noEditPoints="1"/>
              </p:cNvSpPr>
              <p:nvPr/>
            </p:nvSpPr>
            <p:spPr bwMode="auto">
              <a:xfrm>
                <a:off x="2625" y="3393"/>
                <a:ext cx="52" cy="80"/>
              </a:xfrm>
              <a:custGeom>
                <a:avLst/>
                <a:gdLst>
                  <a:gd name="T0" fmla="*/ 52 w 52"/>
                  <a:gd name="T1" fmla="*/ 21 h 80"/>
                  <a:gd name="T2" fmla="*/ 41 w 52"/>
                  <a:gd name="T3" fmla="*/ 21 h 80"/>
                  <a:gd name="T4" fmla="*/ 38 w 52"/>
                  <a:gd name="T5" fmla="*/ 17 h 80"/>
                  <a:gd name="T6" fmla="*/ 38 w 52"/>
                  <a:gd name="T7" fmla="*/ 14 h 80"/>
                  <a:gd name="T8" fmla="*/ 31 w 52"/>
                  <a:gd name="T9" fmla="*/ 10 h 80"/>
                  <a:gd name="T10" fmla="*/ 27 w 52"/>
                  <a:gd name="T11" fmla="*/ 10 h 80"/>
                  <a:gd name="T12" fmla="*/ 20 w 52"/>
                  <a:gd name="T13" fmla="*/ 10 h 80"/>
                  <a:gd name="T14" fmla="*/ 17 w 52"/>
                  <a:gd name="T15" fmla="*/ 10 h 80"/>
                  <a:gd name="T16" fmla="*/ 13 w 52"/>
                  <a:gd name="T17" fmla="*/ 14 h 80"/>
                  <a:gd name="T18" fmla="*/ 10 w 52"/>
                  <a:gd name="T19" fmla="*/ 21 h 80"/>
                  <a:gd name="T20" fmla="*/ 10 w 52"/>
                  <a:gd name="T21" fmla="*/ 28 h 80"/>
                  <a:gd name="T22" fmla="*/ 10 w 52"/>
                  <a:gd name="T23" fmla="*/ 38 h 80"/>
                  <a:gd name="T24" fmla="*/ 13 w 52"/>
                  <a:gd name="T25" fmla="*/ 35 h 80"/>
                  <a:gd name="T26" fmla="*/ 17 w 52"/>
                  <a:gd name="T27" fmla="*/ 31 h 80"/>
                  <a:gd name="T28" fmla="*/ 24 w 52"/>
                  <a:gd name="T29" fmla="*/ 28 h 80"/>
                  <a:gd name="T30" fmla="*/ 27 w 52"/>
                  <a:gd name="T31" fmla="*/ 28 h 80"/>
                  <a:gd name="T32" fmla="*/ 38 w 52"/>
                  <a:gd name="T33" fmla="*/ 28 h 80"/>
                  <a:gd name="T34" fmla="*/ 45 w 52"/>
                  <a:gd name="T35" fmla="*/ 35 h 80"/>
                  <a:gd name="T36" fmla="*/ 48 w 52"/>
                  <a:gd name="T37" fmla="*/ 41 h 80"/>
                  <a:gd name="T38" fmla="*/ 52 w 52"/>
                  <a:gd name="T39" fmla="*/ 52 h 80"/>
                  <a:gd name="T40" fmla="*/ 52 w 52"/>
                  <a:gd name="T41" fmla="*/ 62 h 80"/>
                  <a:gd name="T42" fmla="*/ 48 w 52"/>
                  <a:gd name="T43" fmla="*/ 66 h 80"/>
                  <a:gd name="T44" fmla="*/ 45 w 52"/>
                  <a:gd name="T45" fmla="*/ 73 h 80"/>
                  <a:gd name="T46" fmla="*/ 38 w 52"/>
                  <a:gd name="T47" fmla="*/ 76 h 80"/>
                  <a:gd name="T48" fmla="*/ 34 w 52"/>
                  <a:gd name="T49" fmla="*/ 80 h 80"/>
                  <a:gd name="T50" fmla="*/ 27 w 52"/>
                  <a:gd name="T51" fmla="*/ 80 h 80"/>
                  <a:gd name="T52" fmla="*/ 13 w 52"/>
                  <a:gd name="T53" fmla="*/ 80 h 80"/>
                  <a:gd name="T54" fmla="*/ 7 w 52"/>
                  <a:gd name="T55" fmla="*/ 73 h 80"/>
                  <a:gd name="T56" fmla="*/ 3 w 52"/>
                  <a:gd name="T57" fmla="*/ 66 h 80"/>
                  <a:gd name="T58" fmla="*/ 0 w 52"/>
                  <a:gd name="T59" fmla="*/ 55 h 80"/>
                  <a:gd name="T60" fmla="*/ 0 w 52"/>
                  <a:gd name="T61" fmla="*/ 41 h 80"/>
                  <a:gd name="T62" fmla="*/ 0 w 52"/>
                  <a:gd name="T63" fmla="*/ 28 h 80"/>
                  <a:gd name="T64" fmla="*/ 3 w 52"/>
                  <a:gd name="T65" fmla="*/ 17 h 80"/>
                  <a:gd name="T66" fmla="*/ 7 w 52"/>
                  <a:gd name="T67" fmla="*/ 10 h 80"/>
                  <a:gd name="T68" fmla="*/ 13 w 52"/>
                  <a:gd name="T69" fmla="*/ 3 h 80"/>
                  <a:gd name="T70" fmla="*/ 20 w 52"/>
                  <a:gd name="T71" fmla="*/ 0 h 80"/>
                  <a:gd name="T72" fmla="*/ 27 w 52"/>
                  <a:gd name="T73" fmla="*/ 0 h 80"/>
                  <a:gd name="T74" fmla="*/ 34 w 52"/>
                  <a:gd name="T75" fmla="*/ 0 h 80"/>
                  <a:gd name="T76" fmla="*/ 41 w 52"/>
                  <a:gd name="T77" fmla="*/ 7 h 80"/>
                  <a:gd name="T78" fmla="*/ 48 w 52"/>
                  <a:gd name="T79" fmla="*/ 10 h 80"/>
                  <a:gd name="T80" fmla="*/ 52 w 52"/>
                  <a:gd name="T81" fmla="*/ 21 h 80"/>
                  <a:gd name="T82" fmla="*/ 10 w 52"/>
                  <a:gd name="T83" fmla="*/ 52 h 80"/>
                  <a:gd name="T84" fmla="*/ 10 w 52"/>
                  <a:gd name="T85" fmla="*/ 59 h 80"/>
                  <a:gd name="T86" fmla="*/ 10 w 52"/>
                  <a:gd name="T87" fmla="*/ 62 h 80"/>
                  <a:gd name="T88" fmla="*/ 13 w 52"/>
                  <a:gd name="T89" fmla="*/ 66 h 80"/>
                  <a:gd name="T90" fmla="*/ 17 w 52"/>
                  <a:gd name="T91" fmla="*/ 69 h 80"/>
                  <a:gd name="T92" fmla="*/ 20 w 52"/>
                  <a:gd name="T93" fmla="*/ 69 h 80"/>
                  <a:gd name="T94" fmla="*/ 24 w 52"/>
                  <a:gd name="T95" fmla="*/ 73 h 80"/>
                  <a:gd name="T96" fmla="*/ 31 w 52"/>
                  <a:gd name="T97" fmla="*/ 69 h 80"/>
                  <a:gd name="T98" fmla="*/ 38 w 52"/>
                  <a:gd name="T99" fmla="*/ 66 h 80"/>
                  <a:gd name="T100" fmla="*/ 41 w 52"/>
                  <a:gd name="T101" fmla="*/ 62 h 80"/>
                  <a:gd name="T102" fmla="*/ 41 w 52"/>
                  <a:gd name="T103" fmla="*/ 55 h 80"/>
                  <a:gd name="T104" fmla="*/ 41 w 52"/>
                  <a:gd name="T105" fmla="*/ 45 h 80"/>
                  <a:gd name="T106" fmla="*/ 38 w 52"/>
                  <a:gd name="T107" fmla="*/ 41 h 80"/>
                  <a:gd name="T108" fmla="*/ 31 w 52"/>
                  <a:gd name="T109" fmla="*/ 38 h 80"/>
                  <a:gd name="T110" fmla="*/ 24 w 52"/>
                  <a:gd name="T111" fmla="*/ 38 h 80"/>
                  <a:gd name="T112" fmla="*/ 17 w 52"/>
                  <a:gd name="T113" fmla="*/ 38 h 80"/>
                  <a:gd name="T114" fmla="*/ 13 w 52"/>
                  <a:gd name="T115" fmla="*/ 41 h 80"/>
                  <a:gd name="T116" fmla="*/ 10 w 52"/>
                  <a:gd name="T117" fmla="*/ 45 h 80"/>
                  <a:gd name="T118" fmla="*/ 10 w 52"/>
                  <a:gd name="T119" fmla="*/ 52 h 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"/>
                  <a:gd name="T181" fmla="*/ 0 h 80"/>
                  <a:gd name="T182" fmla="*/ 52 w 52"/>
                  <a:gd name="T183" fmla="*/ 80 h 8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" h="80">
                    <a:moveTo>
                      <a:pt x="52" y="21"/>
                    </a:moveTo>
                    <a:lnTo>
                      <a:pt x="41" y="21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1" y="10"/>
                    </a:lnTo>
                    <a:lnTo>
                      <a:pt x="27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4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52" y="62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8" y="76"/>
                    </a:lnTo>
                    <a:lnTo>
                      <a:pt x="34" y="80"/>
                    </a:lnTo>
                    <a:lnTo>
                      <a:pt x="27" y="80"/>
                    </a:lnTo>
                    <a:lnTo>
                      <a:pt x="13" y="80"/>
                    </a:lnTo>
                    <a:lnTo>
                      <a:pt x="7" y="73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7" y="10"/>
                    </a:lnTo>
                    <a:lnTo>
                      <a:pt x="13" y="3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8" y="10"/>
                    </a:lnTo>
                    <a:lnTo>
                      <a:pt x="52" y="21"/>
                    </a:lnTo>
                    <a:close/>
                    <a:moveTo>
                      <a:pt x="10" y="52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8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5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0" name="Freeform 212"/>
              <p:cNvSpPr>
                <a:spLocks/>
              </p:cNvSpPr>
              <p:nvPr/>
            </p:nvSpPr>
            <p:spPr bwMode="auto">
              <a:xfrm>
                <a:off x="2791" y="3393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1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1 h 80"/>
                  <a:gd name="T34" fmla="*/ 10 w 51"/>
                  <a:gd name="T35" fmla="*/ 41 h 80"/>
                  <a:gd name="T36" fmla="*/ 0 w 51"/>
                  <a:gd name="T37" fmla="*/ 41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5 w 51"/>
                  <a:gd name="T55" fmla="*/ 35 h 80"/>
                  <a:gd name="T56" fmla="*/ 48 w 51"/>
                  <a:gd name="T57" fmla="*/ 41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1" name="Freeform 213"/>
              <p:cNvSpPr>
                <a:spLocks noEditPoints="1"/>
              </p:cNvSpPr>
              <p:nvPr/>
            </p:nvSpPr>
            <p:spPr bwMode="auto">
              <a:xfrm>
                <a:off x="2953" y="3393"/>
                <a:ext cx="55" cy="80"/>
              </a:xfrm>
              <a:custGeom>
                <a:avLst/>
                <a:gdLst>
                  <a:gd name="T0" fmla="*/ 35 w 55"/>
                  <a:gd name="T1" fmla="*/ 80 h 80"/>
                  <a:gd name="T2" fmla="*/ 35 w 55"/>
                  <a:gd name="T3" fmla="*/ 62 h 80"/>
                  <a:gd name="T4" fmla="*/ 0 w 55"/>
                  <a:gd name="T5" fmla="*/ 62 h 80"/>
                  <a:gd name="T6" fmla="*/ 0 w 55"/>
                  <a:gd name="T7" fmla="*/ 52 h 80"/>
                  <a:gd name="T8" fmla="*/ 38 w 55"/>
                  <a:gd name="T9" fmla="*/ 0 h 80"/>
                  <a:gd name="T10" fmla="*/ 45 w 55"/>
                  <a:gd name="T11" fmla="*/ 0 h 80"/>
                  <a:gd name="T12" fmla="*/ 45 w 55"/>
                  <a:gd name="T13" fmla="*/ 52 h 80"/>
                  <a:gd name="T14" fmla="*/ 55 w 55"/>
                  <a:gd name="T15" fmla="*/ 52 h 80"/>
                  <a:gd name="T16" fmla="*/ 55 w 55"/>
                  <a:gd name="T17" fmla="*/ 62 h 80"/>
                  <a:gd name="T18" fmla="*/ 45 w 55"/>
                  <a:gd name="T19" fmla="*/ 62 h 80"/>
                  <a:gd name="T20" fmla="*/ 45 w 55"/>
                  <a:gd name="T21" fmla="*/ 80 h 80"/>
                  <a:gd name="T22" fmla="*/ 35 w 55"/>
                  <a:gd name="T23" fmla="*/ 80 h 80"/>
                  <a:gd name="T24" fmla="*/ 35 w 55"/>
                  <a:gd name="T25" fmla="*/ 52 h 80"/>
                  <a:gd name="T26" fmla="*/ 35 w 55"/>
                  <a:gd name="T27" fmla="*/ 21 h 80"/>
                  <a:gd name="T28" fmla="*/ 14 w 55"/>
                  <a:gd name="T29" fmla="*/ 52 h 80"/>
                  <a:gd name="T30" fmla="*/ 35 w 55"/>
                  <a:gd name="T31" fmla="*/ 5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"/>
                  <a:gd name="T49" fmla="*/ 0 h 80"/>
                  <a:gd name="T50" fmla="*/ 55 w 5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" h="80">
                    <a:moveTo>
                      <a:pt x="35" y="80"/>
                    </a:moveTo>
                    <a:lnTo>
                      <a:pt x="35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5" y="52"/>
                    </a:lnTo>
                    <a:lnTo>
                      <a:pt x="55" y="62"/>
                    </a:lnTo>
                    <a:lnTo>
                      <a:pt x="45" y="62"/>
                    </a:lnTo>
                    <a:lnTo>
                      <a:pt x="45" y="80"/>
                    </a:lnTo>
                    <a:lnTo>
                      <a:pt x="35" y="80"/>
                    </a:lnTo>
                    <a:close/>
                    <a:moveTo>
                      <a:pt x="35" y="52"/>
                    </a:moveTo>
                    <a:lnTo>
                      <a:pt x="35" y="21"/>
                    </a:lnTo>
                    <a:lnTo>
                      <a:pt x="14" y="52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2" name="Freeform 214"/>
              <p:cNvSpPr>
                <a:spLocks/>
              </p:cNvSpPr>
              <p:nvPr/>
            </p:nvSpPr>
            <p:spPr bwMode="auto">
              <a:xfrm>
                <a:off x="3122" y="339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4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62 h 80"/>
                  <a:gd name="T18" fmla="*/ 42 w 52"/>
                  <a:gd name="T19" fmla="*/ 55 h 80"/>
                  <a:gd name="T20" fmla="*/ 42 w 52"/>
                  <a:gd name="T21" fmla="*/ 48 h 80"/>
                  <a:gd name="T22" fmla="*/ 38 w 52"/>
                  <a:gd name="T23" fmla="*/ 45 h 80"/>
                  <a:gd name="T24" fmla="*/ 32 w 52"/>
                  <a:gd name="T25" fmla="*/ 41 h 80"/>
                  <a:gd name="T26" fmla="*/ 28 w 52"/>
                  <a:gd name="T27" fmla="*/ 41 h 80"/>
                  <a:gd name="T28" fmla="*/ 25 w 52"/>
                  <a:gd name="T29" fmla="*/ 41 h 80"/>
                  <a:gd name="T30" fmla="*/ 21 w 52"/>
                  <a:gd name="T31" fmla="*/ 41 h 80"/>
                  <a:gd name="T32" fmla="*/ 21 w 52"/>
                  <a:gd name="T33" fmla="*/ 31 h 80"/>
                  <a:gd name="T34" fmla="*/ 21 w 52"/>
                  <a:gd name="T35" fmla="*/ 31 h 80"/>
                  <a:gd name="T36" fmla="*/ 21 w 52"/>
                  <a:gd name="T37" fmla="*/ 31 h 80"/>
                  <a:gd name="T38" fmla="*/ 28 w 52"/>
                  <a:gd name="T39" fmla="*/ 31 h 80"/>
                  <a:gd name="T40" fmla="*/ 32 w 52"/>
                  <a:gd name="T41" fmla="*/ 28 h 80"/>
                  <a:gd name="T42" fmla="*/ 35 w 52"/>
                  <a:gd name="T43" fmla="*/ 24 h 80"/>
                  <a:gd name="T44" fmla="*/ 38 w 52"/>
                  <a:gd name="T45" fmla="*/ 21 h 80"/>
                  <a:gd name="T46" fmla="*/ 35 w 52"/>
                  <a:gd name="T47" fmla="*/ 17 h 80"/>
                  <a:gd name="T48" fmla="*/ 35 w 52"/>
                  <a:gd name="T49" fmla="*/ 14 h 80"/>
                  <a:gd name="T50" fmla="*/ 32 w 52"/>
                  <a:gd name="T51" fmla="*/ 10 h 80"/>
                  <a:gd name="T52" fmla="*/ 25 w 52"/>
                  <a:gd name="T53" fmla="*/ 10 h 80"/>
                  <a:gd name="T54" fmla="*/ 21 w 52"/>
                  <a:gd name="T55" fmla="*/ 10 h 80"/>
                  <a:gd name="T56" fmla="*/ 18 w 52"/>
                  <a:gd name="T57" fmla="*/ 14 h 80"/>
                  <a:gd name="T58" fmla="*/ 14 w 52"/>
                  <a:gd name="T59" fmla="*/ 17 h 80"/>
                  <a:gd name="T60" fmla="*/ 11 w 52"/>
                  <a:gd name="T61" fmla="*/ 21 h 80"/>
                  <a:gd name="T62" fmla="*/ 0 w 52"/>
                  <a:gd name="T63" fmla="*/ 21 h 80"/>
                  <a:gd name="T64" fmla="*/ 4 w 52"/>
                  <a:gd name="T65" fmla="*/ 10 h 80"/>
                  <a:gd name="T66" fmla="*/ 11 w 52"/>
                  <a:gd name="T67" fmla="*/ 7 h 80"/>
                  <a:gd name="T68" fmla="*/ 18 w 52"/>
                  <a:gd name="T69" fmla="*/ 0 h 80"/>
                  <a:gd name="T70" fmla="*/ 25 w 52"/>
                  <a:gd name="T71" fmla="*/ 0 h 80"/>
                  <a:gd name="T72" fmla="*/ 32 w 52"/>
                  <a:gd name="T73" fmla="*/ 0 h 80"/>
                  <a:gd name="T74" fmla="*/ 35 w 52"/>
                  <a:gd name="T75" fmla="*/ 3 h 80"/>
                  <a:gd name="T76" fmla="*/ 42 w 52"/>
                  <a:gd name="T77" fmla="*/ 7 h 80"/>
                  <a:gd name="T78" fmla="*/ 45 w 52"/>
                  <a:gd name="T79" fmla="*/ 10 h 80"/>
                  <a:gd name="T80" fmla="*/ 45 w 52"/>
                  <a:gd name="T81" fmla="*/ 14 h 80"/>
                  <a:gd name="T82" fmla="*/ 49 w 52"/>
                  <a:gd name="T83" fmla="*/ 21 h 80"/>
                  <a:gd name="T84" fmla="*/ 45 w 52"/>
                  <a:gd name="T85" fmla="*/ 24 h 80"/>
                  <a:gd name="T86" fmla="*/ 45 w 52"/>
                  <a:gd name="T87" fmla="*/ 28 h 80"/>
                  <a:gd name="T88" fmla="*/ 42 w 52"/>
                  <a:gd name="T89" fmla="*/ 31 h 80"/>
                  <a:gd name="T90" fmla="*/ 35 w 52"/>
                  <a:gd name="T91" fmla="*/ 35 h 80"/>
                  <a:gd name="T92" fmla="*/ 42 w 52"/>
                  <a:gd name="T93" fmla="*/ 38 h 80"/>
                  <a:gd name="T94" fmla="*/ 49 w 52"/>
                  <a:gd name="T95" fmla="*/ 41 h 80"/>
                  <a:gd name="T96" fmla="*/ 52 w 52"/>
                  <a:gd name="T97" fmla="*/ 48 h 80"/>
                  <a:gd name="T98" fmla="*/ 52 w 52"/>
                  <a:gd name="T99" fmla="*/ 55 h 80"/>
                  <a:gd name="T100" fmla="*/ 49 w 52"/>
                  <a:gd name="T101" fmla="*/ 66 h 80"/>
                  <a:gd name="T102" fmla="*/ 45 w 52"/>
                  <a:gd name="T103" fmla="*/ 73 h 80"/>
                  <a:gd name="T104" fmla="*/ 35 w 52"/>
                  <a:gd name="T105" fmla="*/ 80 h 80"/>
                  <a:gd name="T106" fmla="*/ 25 w 52"/>
                  <a:gd name="T107" fmla="*/ 80 h 80"/>
                  <a:gd name="T108" fmla="*/ 14 w 52"/>
                  <a:gd name="T109" fmla="*/ 80 h 80"/>
                  <a:gd name="T110" fmla="*/ 7 w 52"/>
                  <a:gd name="T111" fmla="*/ 76 h 80"/>
                  <a:gd name="T112" fmla="*/ 4 w 52"/>
                  <a:gd name="T113" fmla="*/ 69 h 80"/>
                  <a:gd name="T114" fmla="*/ 0 w 52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80"/>
                  <a:gd name="T176" fmla="*/ 52 w 52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8"/>
                    </a:lnTo>
                    <a:lnTo>
                      <a:pt x="38" y="45"/>
                    </a:lnTo>
                    <a:lnTo>
                      <a:pt x="32" y="41"/>
                    </a:lnTo>
                    <a:lnTo>
                      <a:pt x="28" y="41"/>
                    </a:lnTo>
                    <a:lnTo>
                      <a:pt x="25" y="41"/>
                    </a:lnTo>
                    <a:lnTo>
                      <a:pt x="21" y="4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2" y="28"/>
                    </a:lnTo>
                    <a:lnTo>
                      <a:pt x="35" y="24"/>
                    </a:lnTo>
                    <a:lnTo>
                      <a:pt x="38" y="21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4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1" y="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3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35" y="35"/>
                    </a:lnTo>
                    <a:lnTo>
                      <a:pt x="42" y="38"/>
                    </a:lnTo>
                    <a:lnTo>
                      <a:pt x="49" y="41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3" name="Freeform 215"/>
              <p:cNvSpPr>
                <a:spLocks/>
              </p:cNvSpPr>
              <p:nvPr/>
            </p:nvSpPr>
            <p:spPr bwMode="auto">
              <a:xfrm>
                <a:off x="2625" y="3227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59 h 80"/>
                  <a:gd name="T18" fmla="*/ 41 w 52"/>
                  <a:gd name="T19" fmla="*/ 52 h 80"/>
                  <a:gd name="T20" fmla="*/ 41 w 52"/>
                  <a:gd name="T21" fmla="*/ 45 h 80"/>
                  <a:gd name="T22" fmla="*/ 38 w 52"/>
                  <a:gd name="T23" fmla="*/ 41 h 80"/>
                  <a:gd name="T24" fmla="*/ 31 w 52"/>
                  <a:gd name="T25" fmla="*/ 38 h 80"/>
                  <a:gd name="T26" fmla="*/ 24 w 52"/>
                  <a:gd name="T27" fmla="*/ 35 h 80"/>
                  <a:gd name="T28" fmla="*/ 20 w 52"/>
                  <a:gd name="T29" fmla="*/ 35 h 80"/>
                  <a:gd name="T30" fmla="*/ 17 w 52"/>
                  <a:gd name="T31" fmla="*/ 38 h 80"/>
                  <a:gd name="T32" fmla="*/ 13 w 52"/>
                  <a:gd name="T33" fmla="*/ 41 h 80"/>
                  <a:gd name="T34" fmla="*/ 10 w 52"/>
                  <a:gd name="T35" fmla="*/ 41 h 80"/>
                  <a:gd name="T36" fmla="*/ 0 w 52"/>
                  <a:gd name="T37" fmla="*/ 41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0 h 80"/>
                  <a:gd name="T44" fmla="*/ 17 w 52"/>
                  <a:gd name="T45" fmla="*/ 10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1 w 52"/>
                  <a:gd name="T65" fmla="*/ 76 h 80"/>
                  <a:gd name="T66" fmla="*/ 34 w 52"/>
                  <a:gd name="T67" fmla="*/ 80 h 80"/>
                  <a:gd name="T68" fmla="*/ 24 w 52"/>
                  <a:gd name="T69" fmla="*/ 80 h 80"/>
                  <a:gd name="T70" fmla="*/ 13 w 52"/>
                  <a:gd name="T71" fmla="*/ 80 h 80"/>
                  <a:gd name="T72" fmla="*/ 7 w 52"/>
                  <a:gd name="T73" fmla="*/ 76 h 80"/>
                  <a:gd name="T74" fmla="*/ 3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4" name="Freeform 216"/>
              <p:cNvSpPr>
                <a:spLocks noEditPoints="1"/>
              </p:cNvSpPr>
              <p:nvPr/>
            </p:nvSpPr>
            <p:spPr bwMode="auto">
              <a:xfrm>
                <a:off x="2787" y="3227"/>
                <a:ext cx="55" cy="80"/>
              </a:xfrm>
              <a:custGeom>
                <a:avLst/>
                <a:gdLst>
                  <a:gd name="T0" fmla="*/ 35 w 55"/>
                  <a:gd name="T1" fmla="*/ 80 h 80"/>
                  <a:gd name="T2" fmla="*/ 35 w 55"/>
                  <a:gd name="T3" fmla="*/ 62 h 80"/>
                  <a:gd name="T4" fmla="*/ 0 w 55"/>
                  <a:gd name="T5" fmla="*/ 62 h 80"/>
                  <a:gd name="T6" fmla="*/ 0 w 55"/>
                  <a:gd name="T7" fmla="*/ 52 h 80"/>
                  <a:gd name="T8" fmla="*/ 38 w 55"/>
                  <a:gd name="T9" fmla="*/ 0 h 80"/>
                  <a:gd name="T10" fmla="*/ 45 w 55"/>
                  <a:gd name="T11" fmla="*/ 0 h 80"/>
                  <a:gd name="T12" fmla="*/ 45 w 55"/>
                  <a:gd name="T13" fmla="*/ 52 h 80"/>
                  <a:gd name="T14" fmla="*/ 55 w 55"/>
                  <a:gd name="T15" fmla="*/ 52 h 80"/>
                  <a:gd name="T16" fmla="*/ 55 w 55"/>
                  <a:gd name="T17" fmla="*/ 62 h 80"/>
                  <a:gd name="T18" fmla="*/ 45 w 55"/>
                  <a:gd name="T19" fmla="*/ 62 h 80"/>
                  <a:gd name="T20" fmla="*/ 45 w 55"/>
                  <a:gd name="T21" fmla="*/ 80 h 80"/>
                  <a:gd name="T22" fmla="*/ 35 w 55"/>
                  <a:gd name="T23" fmla="*/ 80 h 80"/>
                  <a:gd name="T24" fmla="*/ 35 w 55"/>
                  <a:gd name="T25" fmla="*/ 52 h 80"/>
                  <a:gd name="T26" fmla="*/ 35 w 55"/>
                  <a:gd name="T27" fmla="*/ 21 h 80"/>
                  <a:gd name="T28" fmla="*/ 14 w 55"/>
                  <a:gd name="T29" fmla="*/ 52 h 80"/>
                  <a:gd name="T30" fmla="*/ 35 w 55"/>
                  <a:gd name="T31" fmla="*/ 5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"/>
                  <a:gd name="T49" fmla="*/ 0 h 80"/>
                  <a:gd name="T50" fmla="*/ 55 w 5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" h="80">
                    <a:moveTo>
                      <a:pt x="35" y="80"/>
                    </a:moveTo>
                    <a:lnTo>
                      <a:pt x="35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5" y="52"/>
                    </a:lnTo>
                    <a:lnTo>
                      <a:pt x="55" y="62"/>
                    </a:lnTo>
                    <a:lnTo>
                      <a:pt x="45" y="62"/>
                    </a:lnTo>
                    <a:lnTo>
                      <a:pt x="45" y="80"/>
                    </a:lnTo>
                    <a:lnTo>
                      <a:pt x="35" y="80"/>
                    </a:lnTo>
                    <a:close/>
                    <a:moveTo>
                      <a:pt x="35" y="52"/>
                    </a:moveTo>
                    <a:lnTo>
                      <a:pt x="35" y="21"/>
                    </a:lnTo>
                    <a:lnTo>
                      <a:pt x="14" y="52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5" name="Freeform 217"/>
              <p:cNvSpPr>
                <a:spLocks/>
              </p:cNvSpPr>
              <p:nvPr/>
            </p:nvSpPr>
            <p:spPr bwMode="auto">
              <a:xfrm>
                <a:off x="2957" y="3227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3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62 h 80"/>
                  <a:gd name="T18" fmla="*/ 41 w 51"/>
                  <a:gd name="T19" fmla="*/ 55 h 80"/>
                  <a:gd name="T20" fmla="*/ 41 w 51"/>
                  <a:gd name="T21" fmla="*/ 48 h 80"/>
                  <a:gd name="T22" fmla="*/ 38 w 51"/>
                  <a:gd name="T23" fmla="*/ 45 h 80"/>
                  <a:gd name="T24" fmla="*/ 31 w 51"/>
                  <a:gd name="T25" fmla="*/ 41 h 80"/>
                  <a:gd name="T26" fmla="*/ 27 w 51"/>
                  <a:gd name="T27" fmla="*/ 41 h 80"/>
                  <a:gd name="T28" fmla="*/ 24 w 51"/>
                  <a:gd name="T29" fmla="*/ 41 h 80"/>
                  <a:gd name="T30" fmla="*/ 20 w 51"/>
                  <a:gd name="T31" fmla="*/ 41 h 80"/>
                  <a:gd name="T32" fmla="*/ 20 w 51"/>
                  <a:gd name="T33" fmla="*/ 31 h 80"/>
                  <a:gd name="T34" fmla="*/ 20 w 51"/>
                  <a:gd name="T35" fmla="*/ 31 h 80"/>
                  <a:gd name="T36" fmla="*/ 20 w 51"/>
                  <a:gd name="T37" fmla="*/ 31 h 80"/>
                  <a:gd name="T38" fmla="*/ 27 w 51"/>
                  <a:gd name="T39" fmla="*/ 31 h 80"/>
                  <a:gd name="T40" fmla="*/ 31 w 51"/>
                  <a:gd name="T41" fmla="*/ 28 h 80"/>
                  <a:gd name="T42" fmla="*/ 34 w 51"/>
                  <a:gd name="T43" fmla="*/ 24 h 80"/>
                  <a:gd name="T44" fmla="*/ 38 w 51"/>
                  <a:gd name="T45" fmla="*/ 21 h 80"/>
                  <a:gd name="T46" fmla="*/ 34 w 51"/>
                  <a:gd name="T47" fmla="*/ 17 h 80"/>
                  <a:gd name="T48" fmla="*/ 34 w 51"/>
                  <a:gd name="T49" fmla="*/ 14 h 80"/>
                  <a:gd name="T50" fmla="*/ 31 w 51"/>
                  <a:gd name="T51" fmla="*/ 10 h 80"/>
                  <a:gd name="T52" fmla="*/ 24 w 51"/>
                  <a:gd name="T53" fmla="*/ 10 h 80"/>
                  <a:gd name="T54" fmla="*/ 20 w 51"/>
                  <a:gd name="T55" fmla="*/ 10 h 80"/>
                  <a:gd name="T56" fmla="*/ 17 w 51"/>
                  <a:gd name="T57" fmla="*/ 14 h 80"/>
                  <a:gd name="T58" fmla="*/ 13 w 51"/>
                  <a:gd name="T59" fmla="*/ 17 h 80"/>
                  <a:gd name="T60" fmla="*/ 10 w 51"/>
                  <a:gd name="T61" fmla="*/ 21 h 80"/>
                  <a:gd name="T62" fmla="*/ 0 w 51"/>
                  <a:gd name="T63" fmla="*/ 21 h 80"/>
                  <a:gd name="T64" fmla="*/ 3 w 51"/>
                  <a:gd name="T65" fmla="*/ 10 h 80"/>
                  <a:gd name="T66" fmla="*/ 10 w 51"/>
                  <a:gd name="T67" fmla="*/ 7 h 80"/>
                  <a:gd name="T68" fmla="*/ 17 w 51"/>
                  <a:gd name="T69" fmla="*/ 0 h 80"/>
                  <a:gd name="T70" fmla="*/ 24 w 51"/>
                  <a:gd name="T71" fmla="*/ 0 h 80"/>
                  <a:gd name="T72" fmla="*/ 31 w 51"/>
                  <a:gd name="T73" fmla="*/ 0 h 80"/>
                  <a:gd name="T74" fmla="*/ 34 w 51"/>
                  <a:gd name="T75" fmla="*/ 3 h 80"/>
                  <a:gd name="T76" fmla="*/ 41 w 51"/>
                  <a:gd name="T77" fmla="*/ 7 h 80"/>
                  <a:gd name="T78" fmla="*/ 44 w 51"/>
                  <a:gd name="T79" fmla="*/ 10 h 80"/>
                  <a:gd name="T80" fmla="*/ 44 w 51"/>
                  <a:gd name="T81" fmla="*/ 14 h 80"/>
                  <a:gd name="T82" fmla="*/ 48 w 51"/>
                  <a:gd name="T83" fmla="*/ 21 h 80"/>
                  <a:gd name="T84" fmla="*/ 44 w 51"/>
                  <a:gd name="T85" fmla="*/ 24 h 80"/>
                  <a:gd name="T86" fmla="*/ 44 w 51"/>
                  <a:gd name="T87" fmla="*/ 28 h 80"/>
                  <a:gd name="T88" fmla="*/ 41 w 51"/>
                  <a:gd name="T89" fmla="*/ 31 h 80"/>
                  <a:gd name="T90" fmla="*/ 34 w 51"/>
                  <a:gd name="T91" fmla="*/ 35 h 80"/>
                  <a:gd name="T92" fmla="*/ 41 w 51"/>
                  <a:gd name="T93" fmla="*/ 38 h 80"/>
                  <a:gd name="T94" fmla="*/ 48 w 51"/>
                  <a:gd name="T95" fmla="*/ 41 h 80"/>
                  <a:gd name="T96" fmla="*/ 51 w 51"/>
                  <a:gd name="T97" fmla="*/ 48 h 80"/>
                  <a:gd name="T98" fmla="*/ 51 w 51"/>
                  <a:gd name="T99" fmla="*/ 55 h 80"/>
                  <a:gd name="T100" fmla="*/ 48 w 51"/>
                  <a:gd name="T101" fmla="*/ 66 h 80"/>
                  <a:gd name="T102" fmla="*/ 44 w 51"/>
                  <a:gd name="T103" fmla="*/ 73 h 80"/>
                  <a:gd name="T104" fmla="*/ 34 w 51"/>
                  <a:gd name="T105" fmla="*/ 80 h 80"/>
                  <a:gd name="T106" fmla="*/ 24 w 51"/>
                  <a:gd name="T107" fmla="*/ 80 h 80"/>
                  <a:gd name="T108" fmla="*/ 13 w 51"/>
                  <a:gd name="T109" fmla="*/ 80 h 80"/>
                  <a:gd name="T110" fmla="*/ 6 w 51"/>
                  <a:gd name="T111" fmla="*/ 76 h 80"/>
                  <a:gd name="T112" fmla="*/ 3 w 51"/>
                  <a:gd name="T113" fmla="*/ 69 h 80"/>
                  <a:gd name="T114" fmla="*/ 0 w 51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"/>
                  <a:gd name="T175" fmla="*/ 0 h 80"/>
                  <a:gd name="T176" fmla="*/ 51 w 51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3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8"/>
                    </a:lnTo>
                    <a:lnTo>
                      <a:pt x="38" y="45"/>
                    </a:lnTo>
                    <a:lnTo>
                      <a:pt x="31" y="41"/>
                    </a:lnTo>
                    <a:lnTo>
                      <a:pt x="27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3" y="17"/>
                    </a:lnTo>
                    <a:lnTo>
                      <a:pt x="10" y="21"/>
                    </a:lnTo>
                    <a:lnTo>
                      <a:pt x="0" y="21"/>
                    </a:lnTo>
                    <a:lnTo>
                      <a:pt x="3" y="10"/>
                    </a:lnTo>
                    <a:lnTo>
                      <a:pt x="10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41" y="7"/>
                    </a:lnTo>
                    <a:lnTo>
                      <a:pt x="44" y="10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4" y="24"/>
                    </a:lnTo>
                    <a:lnTo>
                      <a:pt x="44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1"/>
                    </a:lnTo>
                    <a:lnTo>
                      <a:pt x="51" y="48"/>
                    </a:lnTo>
                    <a:lnTo>
                      <a:pt x="51" y="55"/>
                    </a:lnTo>
                    <a:lnTo>
                      <a:pt x="48" y="66"/>
                    </a:lnTo>
                    <a:lnTo>
                      <a:pt x="44" y="73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6" name="Freeform 218"/>
              <p:cNvSpPr>
                <a:spLocks noEditPoints="1"/>
              </p:cNvSpPr>
              <p:nvPr/>
            </p:nvSpPr>
            <p:spPr bwMode="auto">
              <a:xfrm>
                <a:off x="2621" y="3061"/>
                <a:ext cx="56" cy="80"/>
              </a:xfrm>
              <a:custGeom>
                <a:avLst/>
                <a:gdLst>
                  <a:gd name="T0" fmla="*/ 35 w 56"/>
                  <a:gd name="T1" fmla="*/ 80 h 80"/>
                  <a:gd name="T2" fmla="*/ 35 w 56"/>
                  <a:gd name="T3" fmla="*/ 62 h 80"/>
                  <a:gd name="T4" fmla="*/ 0 w 56"/>
                  <a:gd name="T5" fmla="*/ 62 h 80"/>
                  <a:gd name="T6" fmla="*/ 0 w 56"/>
                  <a:gd name="T7" fmla="*/ 52 h 80"/>
                  <a:gd name="T8" fmla="*/ 38 w 56"/>
                  <a:gd name="T9" fmla="*/ 0 h 80"/>
                  <a:gd name="T10" fmla="*/ 45 w 56"/>
                  <a:gd name="T11" fmla="*/ 0 h 80"/>
                  <a:gd name="T12" fmla="*/ 45 w 56"/>
                  <a:gd name="T13" fmla="*/ 52 h 80"/>
                  <a:gd name="T14" fmla="*/ 56 w 56"/>
                  <a:gd name="T15" fmla="*/ 52 h 80"/>
                  <a:gd name="T16" fmla="*/ 56 w 56"/>
                  <a:gd name="T17" fmla="*/ 62 h 80"/>
                  <a:gd name="T18" fmla="*/ 45 w 56"/>
                  <a:gd name="T19" fmla="*/ 62 h 80"/>
                  <a:gd name="T20" fmla="*/ 45 w 56"/>
                  <a:gd name="T21" fmla="*/ 80 h 80"/>
                  <a:gd name="T22" fmla="*/ 35 w 56"/>
                  <a:gd name="T23" fmla="*/ 80 h 80"/>
                  <a:gd name="T24" fmla="*/ 35 w 56"/>
                  <a:gd name="T25" fmla="*/ 52 h 80"/>
                  <a:gd name="T26" fmla="*/ 35 w 56"/>
                  <a:gd name="T27" fmla="*/ 21 h 80"/>
                  <a:gd name="T28" fmla="*/ 14 w 56"/>
                  <a:gd name="T29" fmla="*/ 52 h 80"/>
                  <a:gd name="T30" fmla="*/ 35 w 56"/>
                  <a:gd name="T31" fmla="*/ 5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6"/>
                  <a:gd name="T49" fmla="*/ 0 h 80"/>
                  <a:gd name="T50" fmla="*/ 56 w 56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6" h="80">
                    <a:moveTo>
                      <a:pt x="35" y="80"/>
                    </a:moveTo>
                    <a:lnTo>
                      <a:pt x="35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62"/>
                    </a:lnTo>
                    <a:lnTo>
                      <a:pt x="45" y="62"/>
                    </a:lnTo>
                    <a:lnTo>
                      <a:pt x="45" y="80"/>
                    </a:lnTo>
                    <a:lnTo>
                      <a:pt x="35" y="80"/>
                    </a:lnTo>
                    <a:close/>
                    <a:moveTo>
                      <a:pt x="35" y="52"/>
                    </a:moveTo>
                    <a:lnTo>
                      <a:pt x="35" y="21"/>
                    </a:lnTo>
                    <a:lnTo>
                      <a:pt x="14" y="52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7" name="Freeform 219"/>
              <p:cNvSpPr>
                <a:spLocks/>
              </p:cNvSpPr>
              <p:nvPr/>
            </p:nvSpPr>
            <p:spPr bwMode="auto">
              <a:xfrm>
                <a:off x="2791" y="3061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3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62 h 80"/>
                  <a:gd name="T18" fmla="*/ 41 w 51"/>
                  <a:gd name="T19" fmla="*/ 55 h 80"/>
                  <a:gd name="T20" fmla="*/ 41 w 51"/>
                  <a:gd name="T21" fmla="*/ 48 h 80"/>
                  <a:gd name="T22" fmla="*/ 38 w 51"/>
                  <a:gd name="T23" fmla="*/ 45 h 80"/>
                  <a:gd name="T24" fmla="*/ 31 w 51"/>
                  <a:gd name="T25" fmla="*/ 42 h 80"/>
                  <a:gd name="T26" fmla="*/ 27 w 51"/>
                  <a:gd name="T27" fmla="*/ 42 h 80"/>
                  <a:gd name="T28" fmla="*/ 24 w 51"/>
                  <a:gd name="T29" fmla="*/ 42 h 80"/>
                  <a:gd name="T30" fmla="*/ 20 w 51"/>
                  <a:gd name="T31" fmla="*/ 42 h 80"/>
                  <a:gd name="T32" fmla="*/ 20 w 51"/>
                  <a:gd name="T33" fmla="*/ 31 h 80"/>
                  <a:gd name="T34" fmla="*/ 20 w 51"/>
                  <a:gd name="T35" fmla="*/ 31 h 80"/>
                  <a:gd name="T36" fmla="*/ 20 w 51"/>
                  <a:gd name="T37" fmla="*/ 31 h 80"/>
                  <a:gd name="T38" fmla="*/ 27 w 51"/>
                  <a:gd name="T39" fmla="*/ 31 h 80"/>
                  <a:gd name="T40" fmla="*/ 31 w 51"/>
                  <a:gd name="T41" fmla="*/ 28 h 80"/>
                  <a:gd name="T42" fmla="*/ 34 w 51"/>
                  <a:gd name="T43" fmla="*/ 24 h 80"/>
                  <a:gd name="T44" fmla="*/ 38 w 51"/>
                  <a:gd name="T45" fmla="*/ 21 h 80"/>
                  <a:gd name="T46" fmla="*/ 34 w 51"/>
                  <a:gd name="T47" fmla="*/ 17 h 80"/>
                  <a:gd name="T48" fmla="*/ 34 w 51"/>
                  <a:gd name="T49" fmla="*/ 14 h 80"/>
                  <a:gd name="T50" fmla="*/ 31 w 51"/>
                  <a:gd name="T51" fmla="*/ 10 h 80"/>
                  <a:gd name="T52" fmla="*/ 24 w 51"/>
                  <a:gd name="T53" fmla="*/ 10 h 80"/>
                  <a:gd name="T54" fmla="*/ 20 w 51"/>
                  <a:gd name="T55" fmla="*/ 10 h 80"/>
                  <a:gd name="T56" fmla="*/ 17 w 51"/>
                  <a:gd name="T57" fmla="*/ 14 h 80"/>
                  <a:gd name="T58" fmla="*/ 13 w 51"/>
                  <a:gd name="T59" fmla="*/ 17 h 80"/>
                  <a:gd name="T60" fmla="*/ 10 w 51"/>
                  <a:gd name="T61" fmla="*/ 21 h 80"/>
                  <a:gd name="T62" fmla="*/ 0 w 51"/>
                  <a:gd name="T63" fmla="*/ 21 h 80"/>
                  <a:gd name="T64" fmla="*/ 3 w 51"/>
                  <a:gd name="T65" fmla="*/ 10 h 80"/>
                  <a:gd name="T66" fmla="*/ 10 w 51"/>
                  <a:gd name="T67" fmla="*/ 7 h 80"/>
                  <a:gd name="T68" fmla="*/ 17 w 51"/>
                  <a:gd name="T69" fmla="*/ 0 h 80"/>
                  <a:gd name="T70" fmla="*/ 24 w 51"/>
                  <a:gd name="T71" fmla="*/ 0 h 80"/>
                  <a:gd name="T72" fmla="*/ 31 w 51"/>
                  <a:gd name="T73" fmla="*/ 0 h 80"/>
                  <a:gd name="T74" fmla="*/ 34 w 51"/>
                  <a:gd name="T75" fmla="*/ 3 h 80"/>
                  <a:gd name="T76" fmla="*/ 41 w 51"/>
                  <a:gd name="T77" fmla="*/ 7 h 80"/>
                  <a:gd name="T78" fmla="*/ 45 w 51"/>
                  <a:gd name="T79" fmla="*/ 10 h 80"/>
                  <a:gd name="T80" fmla="*/ 45 w 51"/>
                  <a:gd name="T81" fmla="*/ 14 h 80"/>
                  <a:gd name="T82" fmla="*/ 48 w 51"/>
                  <a:gd name="T83" fmla="*/ 21 h 80"/>
                  <a:gd name="T84" fmla="*/ 45 w 51"/>
                  <a:gd name="T85" fmla="*/ 24 h 80"/>
                  <a:gd name="T86" fmla="*/ 45 w 51"/>
                  <a:gd name="T87" fmla="*/ 28 h 80"/>
                  <a:gd name="T88" fmla="*/ 41 w 51"/>
                  <a:gd name="T89" fmla="*/ 31 h 80"/>
                  <a:gd name="T90" fmla="*/ 34 w 51"/>
                  <a:gd name="T91" fmla="*/ 35 h 80"/>
                  <a:gd name="T92" fmla="*/ 41 w 51"/>
                  <a:gd name="T93" fmla="*/ 38 h 80"/>
                  <a:gd name="T94" fmla="*/ 48 w 51"/>
                  <a:gd name="T95" fmla="*/ 42 h 80"/>
                  <a:gd name="T96" fmla="*/ 51 w 51"/>
                  <a:gd name="T97" fmla="*/ 48 h 80"/>
                  <a:gd name="T98" fmla="*/ 51 w 51"/>
                  <a:gd name="T99" fmla="*/ 55 h 80"/>
                  <a:gd name="T100" fmla="*/ 48 w 51"/>
                  <a:gd name="T101" fmla="*/ 66 h 80"/>
                  <a:gd name="T102" fmla="*/ 45 w 51"/>
                  <a:gd name="T103" fmla="*/ 73 h 80"/>
                  <a:gd name="T104" fmla="*/ 34 w 51"/>
                  <a:gd name="T105" fmla="*/ 80 h 80"/>
                  <a:gd name="T106" fmla="*/ 24 w 51"/>
                  <a:gd name="T107" fmla="*/ 80 h 80"/>
                  <a:gd name="T108" fmla="*/ 13 w 51"/>
                  <a:gd name="T109" fmla="*/ 80 h 80"/>
                  <a:gd name="T110" fmla="*/ 6 w 51"/>
                  <a:gd name="T111" fmla="*/ 76 h 80"/>
                  <a:gd name="T112" fmla="*/ 3 w 51"/>
                  <a:gd name="T113" fmla="*/ 69 h 80"/>
                  <a:gd name="T114" fmla="*/ 0 w 51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"/>
                  <a:gd name="T175" fmla="*/ 0 h 80"/>
                  <a:gd name="T176" fmla="*/ 51 w 51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3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8"/>
                    </a:lnTo>
                    <a:lnTo>
                      <a:pt x="38" y="45"/>
                    </a:lnTo>
                    <a:lnTo>
                      <a:pt x="31" y="42"/>
                    </a:lnTo>
                    <a:lnTo>
                      <a:pt x="27" y="42"/>
                    </a:lnTo>
                    <a:lnTo>
                      <a:pt x="24" y="42"/>
                    </a:lnTo>
                    <a:lnTo>
                      <a:pt x="20" y="42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3" y="17"/>
                    </a:lnTo>
                    <a:lnTo>
                      <a:pt x="10" y="21"/>
                    </a:lnTo>
                    <a:lnTo>
                      <a:pt x="0" y="21"/>
                    </a:lnTo>
                    <a:lnTo>
                      <a:pt x="3" y="10"/>
                    </a:lnTo>
                    <a:lnTo>
                      <a:pt x="10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41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2"/>
                    </a:lnTo>
                    <a:lnTo>
                      <a:pt x="51" y="48"/>
                    </a:lnTo>
                    <a:lnTo>
                      <a:pt x="51" y="55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28" name="Freeform 220"/>
              <p:cNvSpPr>
                <a:spLocks/>
              </p:cNvSpPr>
              <p:nvPr/>
            </p:nvSpPr>
            <p:spPr bwMode="auto">
              <a:xfrm>
                <a:off x="2625" y="2895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3 w 52"/>
                  <a:gd name="T5" fmla="*/ 62 h 80"/>
                  <a:gd name="T6" fmla="*/ 13 w 52"/>
                  <a:gd name="T7" fmla="*/ 69 h 80"/>
                  <a:gd name="T8" fmla="*/ 20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1 w 52"/>
                  <a:gd name="T17" fmla="*/ 62 h 80"/>
                  <a:gd name="T18" fmla="*/ 41 w 52"/>
                  <a:gd name="T19" fmla="*/ 55 h 80"/>
                  <a:gd name="T20" fmla="*/ 41 w 52"/>
                  <a:gd name="T21" fmla="*/ 48 h 80"/>
                  <a:gd name="T22" fmla="*/ 38 w 52"/>
                  <a:gd name="T23" fmla="*/ 45 h 80"/>
                  <a:gd name="T24" fmla="*/ 31 w 52"/>
                  <a:gd name="T25" fmla="*/ 42 h 80"/>
                  <a:gd name="T26" fmla="*/ 27 w 52"/>
                  <a:gd name="T27" fmla="*/ 42 h 80"/>
                  <a:gd name="T28" fmla="*/ 24 w 52"/>
                  <a:gd name="T29" fmla="*/ 42 h 80"/>
                  <a:gd name="T30" fmla="*/ 20 w 52"/>
                  <a:gd name="T31" fmla="*/ 42 h 80"/>
                  <a:gd name="T32" fmla="*/ 20 w 52"/>
                  <a:gd name="T33" fmla="*/ 31 h 80"/>
                  <a:gd name="T34" fmla="*/ 20 w 52"/>
                  <a:gd name="T35" fmla="*/ 31 h 80"/>
                  <a:gd name="T36" fmla="*/ 20 w 52"/>
                  <a:gd name="T37" fmla="*/ 31 h 80"/>
                  <a:gd name="T38" fmla="*/ 27 w 52"/>
                  <a:gd name="T39" fmla="*/ 31 h 80"/>
                  <a:gd name="T40" fmla="*/ 31 w 52"/>
                  <a:gd name="T41" fmla="*/ 28 h 80"/>
                  <a:gd name="T42" fmla="*/ 34 w 52"/>
                  <a:gd name="T43" fmla="*/ 24 h 80"/>
                  <a:gd name="T44" fmla="*/ 38 w 52"/>
                  <a:gd name="T45" fmla="*/ 21 h 80"/>
                  <a:gd name="T46" fmla="*/ 34 w 52"/>
                  <a:gd name="T47" fmla="*/ 17 h 80"/>
                  <a:gd name="T48" fmla="*/ 34 w 52"/>
                  <a:gd name="T49" fmla="*/ 14 h 80"/>
                  <a:gd name="T50" fmla="*/ 31 w 52"/>
                  <a:gd name="T51" fmla="*/ 10 h 80"/>
                  <a:gd name="T52" fmla="*/ 24 w 52"/>
                  <a:gd name="T53" fmla="*/ 10 h 80"/>
                  <a:gd name="T54" fmla="*/ 20 w 52"/>
                  <a:gd name="T55" fmla="*/ 10 h 80"/>
                  <a:gd name="T56" fmla="*/ 17 w 52"/>
                  <a:gd name="T57" fmla="*/ 14 h 80"/>
                  <a:gd name="T58" fmla="*/ 13 w 52"/>
                  <a:gd name="T59" fmla="*/ 17 h 80"/>
                  <a:gd name="T60" fmla="*/ 10 w 52"/>
                  <a:gd name="T61" fmla="*/ 21 h 80"/>
                  <a:gd name="T62" fmla="*/ 0 w 52"/>
                  <a:gd name="T63" fmla="*/ 21 h 80"/>
                  <a:gd name="T64" fmla="*/ 3 w 52"/>
                  <a:gd name="T65" fmla="*/ 10 h 80"/>
                  <a:gd name="T66" fmla="*/ 10 w 52"/>
                  <a:gd name="T67" fmla="*/ 7 h 80"/>
                  <a:gd name="T68" fmla="*/ 17 w 52"/>
                  <a:gd name="T69" fmla="*/ 0 h 80"/>
                  <a:gd name="T70" fmla="*/ 24 w 52"/>
                  <a:gd name="T71" fmla="*/ 0 h 80"/>
                  <a:gd name="T72" fmla="*/ 31 w 52"/>
                  <a:gd name="T73" fmla="*/ 0 h 80"/>
                  <a:gd name="T74" fmla="*/ 34 w 52"/>
                  <a:gd name="T75" fmla="*/ 3 h 80"/>
                  <a:gd name="T76" fmla="*/ 41 w 52"/>
                  <a:gd name="T77" fmla="*/ 7 h 80"/>
                  <a:gd name="T78" fmla="*/ 45 w 52"/>
                  <a:gd name="T79" fmla="*/ 10 h 80"/>
                  <a:gd name="T80" fmla="*/ 45 w 52"/>
                  <a:gd name="T81" fmla="*/ 14 h 80"/>
                  <a:gd name="T82" fmla="*/ 48 w 52"/>
                  <a:gd name="T83" fmla="*/ 21 h 80"/>
                  <a:gd name="T84" fmla="*/ 45 w 52"/>
                  <a:gd name="T85" fmla="*/ 24 h 80"/>
                  <a:gd name="T86" fmla="*/ 45 w 52"/>
                  <a:gd name="T87" fmla="*/ 28 h 80"/>
                  <a:gd name="T88" fmla="*/ 41 w 52"/>
                  <a:gd name="T89" fmla="*/ 31 h 80"/>
                  <a:gd name="T90" fmla="*/ 34 w 52"/>
                  <a:gd name="T91" fmla="*/ 35 h 80"/>
                  <a:gd name="T92" fmla="*/ 41 w 52"/>
                  <a:gd name="T93" fmla="*/ 38 h 80"/>
                  <a:gd name="T94" fmla="*/ 48 w 52"/>
                  <a:gd name="T95" fmla="*/ 42 h 80"/>
                  <a:gd name="T96" fmla="*/ 52 w 52"/>
                  <a:gd name="T97" fmla="*/ 48 h 80"/>
                  <a:gd name="T98" fmla="*/ 52 w 52"/>
                  <a:gd name="T99" fmla="*/ 55 h 80"/>
                  <a:gd name="T100" fmla="*/ 48 w 52"/>
                  <a:gd name="T101" fmla="*/ 66 h 80"/>
                  <a:gd name="T102" fmla="*/ 45 w 52"/>
                  <a:gd name="T103" fmla="*/ 73 h 80"/>
                  <a:gd name="T104" fmla="*/ 34 w 52"/>
                  <a:gd name="T105" fmla="*/ 80 h 80"/>
                  <a:gd name="T106" fmla="*/ 24 w 52"/>
                  <a:gd name="T107" fmla="*/ 80 h 80"/>
                  <a:gd name="T108" fmla="*/ 13 w 52"/>
                  <a:gd name="T109" fmla="*/ 80 h 80"/>
                  <a:gd name="T110" fmla="*/ 7 w 52"/>
                  <a:gd name="T111" fmla="*/ 76 h 80"/>
                  <a:gd name="T112" fmla="*/ 3 w 52"/>
                  <a:gd name="T113" fmla="*/ 69 h 80"/>
                  <a:gd name="T114" fmla="*/ 0 w 52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80"/>
                  <a:gd name="T176" fmla="*/ 52 w 52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3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8"/>
                    </a:lnTo>
                    <a:lnTo>
                      <a:pt x="38" y="45"/>
                    </a:lnTo>
                    <a:lnTo>
                      <a:pt x="31" y="42"/>
                    </a:lnTo>
                    <a:lnTo>
                      <a:pt x="27" y="42"/>
                    </a:lnTo>
                    <a:lnTo>
                      <a:pt x="24" y="42"/>
                    </a:lnTo>
                    <a:lnTo>
                      <a:pt x="20" y="42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3" y="17"/>
                    </a:lnTo>
                    <a:lnTo>
                      <a:pt x="10" y="21"/>
                    </a:lnTo>
                    <a:lnTo>
                      <a:pt x="0" y="21"/>
                    </a:lnTo>
                    <a:lnTo>
                      <a:pt x="3" y="10"/>
                    </a:lnTo>
                    <a:lnTo>
                      <a:pt x="10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41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2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8" y="66"/>
                    </a:lnTo>
                    <a:lnTo>
                      <a:pt x="45" y="73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7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7" name="Group 431"/>
            <p:cNvGrpSpPr>
              <a:grpSpLocks/>
            </p:cNvGrpSpPr>
            <p:nvPr/>
          </p:nvGrpSpPr>
          <p:grpSpPr bwMode="auto">
            <a:xfrm>
              <a:off x="803" y="1104"/>
              <a:ext cx="1327" cy="1328"/>
              <a:chOff x="803" y="1104"/>
              <a:chExt cx="1327" cy="1328"/>
            </a:xfrm>
          </p:grpSpPr>
          <p:sp>
            <p:nvSpPr>
              <p:cNvPr id="49414" name="Freeform 26"/>
              <p:cNvSpPr>
                <a:spLocks noEditPoints="1"/>
              </p:cNvSpPr>
              <p:nvPr/>
            </p:nvSpPr>
            <p:spPr bwMode="auto">
              <a:xfrm>
                <a:off x="1021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5" name="Freeform 27"/>
              <p:cNvSpPr>
                <a:spLocks noEditPoints="1"/>
              </p:cNvSpPr>
              <p:nvPr/>
            </p:nvSpPr>
            <p:spPr bwMode="auto">
              <a:xfrm>
                <a:off x="1021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6" name="Freeform 28"/>
              <p:cNvSpPr>
                <a:spLocks noEditPoints="1"/>
              </p:cNvSpPr>
              <p:nvPr/>
            </p:nvSpPr>
            <p:spPr bwMode="auto">
              <a:xfrm>
                <a:off x="1021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7" name="Freeform 29"/>
              <p:cNvSpPr>
                <a:spLocks noEditPoints="1"/>
              </p:cNvSpPr>
              <p:nvPr/>
            </p:nvSpPr>
            <p:spPr bwMode="auto">
              <a:xfrm>
                <a:off x="1021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8" name="Freeform 30"/>
              <p:cNvSpPr>
                <a:spLocks noEditPoints="1"/>
              </p:cNvSpPr>
              <p:nvPr/>
            </p:nvSpPr>
            <p:spPr bwMode="auto">
              <a:xfrm>
                <a:off x="1021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9" name="Freeform 31"/>
              <p:cNvSpPr>
                <a:spLocks noEditPoints="1"/>
              </p:cNvSpPr>
              <p:nvPr/>
            </p:nvSpPr>
            <p:spPr bwMode="auto">
              <a:xfrm>
                <a:off x="1187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0" name="Freeform 32"/>
              <p:cNvSpPr>
                <a:spLocks noEditPoints="1"/>
              </p:cNvSpPr>
              <p:nvPr/>
            </p:nvSpPr>
            <p:spPr bwMode="auto">
              <a:xfrm>
                <a:off x="1353" y="1159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1 h 80"/>
                  <a:gd name="T82" fmla="*/ 24 w 51"/>
                  <a:gd name="T83" fmla="*/ 7 h 80"/>
                  <a:gd name="T84" fmla="*/ 17 w 51"/>
                  <a:gd name="T85" fmla="*/ 11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1" name="Freeform 33"/>
              <p:cNvSpPr>
                <a:spLocks noEditPoints="1"/>
              </p:cNvSpPr>
              <p:nvPr/>
            </p:nvSpPr>
            <p:spPr bwMode="auto">
              <a:xfrm>
                <a:off x="1519" y="1159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1 h 80"/>
                  <a:gd name="T82" fmla="*/ 24 w 51"/>
                  <a:gd name="T83" fmla="*/ 7 h 80"/>
                  <a:gd name="T84" fmla="*/ 17 w 51"/>
                  <a:gd name="T85" fmla="*/ 11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2" name="Freeform 34"/>
              <p:cNvSpPr>
                <a:spLocks noEditPoints="1"/>
              </p:cNvSpPr>
              <p:nvPr/>
            </p:nvSpPr>
            <p:spPr bwMode="auto">
              <a:xfrm>
                <a:off x="1684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1 h 80"/>
                  <a:gd name="T82" fmla="*/ 25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1"/>
                    </a:lnTo>
                    <a:lnTo>
                      <a:pt x="25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3" name="Freeform 35"/>
              <p:cNvSpPr>
                <a:spLocks noEditPoints="1"/>
              </p:cNvSpPr>
              <p:nvPr/>
            </p:nvSpPr>
            <p:spPr bwMode="auto">
              <a:xfrm>
                <a:off x="1850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5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5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4" name="Freeform 36"/>
              <p:cNvSpPr>
                <a:spLocks noEditPoints="1"/>
              </p:cNvSpPr>
              <p:nvPr/>
            </p:nvSpPr>
            <p:spPr bwMode="auto">
              <a:xfrm>
                <a:off x="2016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5" name="Freeform 37"/>
              <p:cNvSpPr>
                <a:spLocks noEditPoints="1"/>
              </p:cNvSpPr>
              <p:nvPr/>
            </p:nvSpPr>
            <p:spPr bwMode="auto">
              <a:xfrm>
                <a:off x="1187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6" name="Freeform 38"/>
              <p:cNvSpPr>
                <a:spLocks noEditPoints="1"/>
              </p:cNvSpPr>
              <p:nvPr/>
            </p:nvSpPr>
            <p:spPr bwMode="auto">
              <a:xfrm>
                <a:off x="1353" y="1325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1 h 80"/>
                  <a:gd name="T82" fmla="*/ 24 w 51"/>
                  <a:gd name="T83" fmla="*/ 7 h 80"/>
                  <a:gd name="T84" fmla="*/ 17 w 51"/>
                  <a:gd name="T85" fmla="*/ 11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7" name="Freeform 39"/>
              <p:cNvSpPr>
                <a:spLocks noEditPoints="1"/>
              </p:cNvSpPr>
              <p:nvPr/>
            </p:nvSpPr>
            <p:spPr bwMode="auto">
              <a:xfrm>
                <a:off x="1519" y="1325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1 h 80"/>
                  <a:gd name="T82" fmla="*/ 24 w 51"/>
                  <a:gd name="T83" fmla="*/ 7 h 80"/>
                  <a:gd name="T84" fmla="*/ 17 w 51"/>
                  <a:gd name="T85" fmla="*/ 11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8" name="Freeform 40"/>
              <p:cNvSpPr>
                <a:spLocks noEditPoints="1"/>
              </p:cNvSpPr>
              <p:nvPr/>
            </p:nvSpPr>
            <p:spPr bwMode="auto">
              <a:xfrm>
                <a:off x="1684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1 h 80"/>
                  <a:gd name="T82" fmla="*/ 25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1"/>
                    </a:lnTo>
                    <a:lnTo>
                      <a:pt x="25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9" name="Freeform 41"/>
              <p:cNvSpPr>
                <a:spLocks noEditPoints="1"/>
              </p:cNvSpPr>
              <p:nvPr/>
            </p:nvSpPr>
            <p:spPr bwMode="auto">
              <a:xfrm>
                <a:off x="1850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5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5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0" name="Freeform 42"/>
              <p:cNvSpPr>
                <a:spLocks noEditPoints="1"/>
              </p:cNvSpPr>
              <p:nvPr/>
            </p:nvSpPr>
            <p:spPr bwMode="auto">
              <a:xfrm>
                <a:off x="2016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8 w 52"/>
                  <a:gd name="T85" fmla="*/ 11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8" y="11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1" name="Freeform 43"/>
              <p:cNvSpPr>
                <a:spLocks noEditPoints="1"/>
              </p:cNvSpPr>
              <p:nvPr/>
            </p:nvSpPr>
            <p:spPr bwMode="auto">
              <a:xfrm>
                <a:off x="1187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2" name="Freeform 44"/>
              <p:cNvSpPr>
                <a:spLocks noEditPoints="1"/>
              </p:cNvSpPr>
              <p:nvPr/>
            </p:nvSpPr>
            <p:spPr bwMode="auto">
              <a:xfrm>
                <a:off x="1353" y="1491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3" name="Freeform 45"/>
              <p:cNvSpPr>
                <a:spLocks noEditPoints="1"/>
              </p:cNvSpPr>
              <p:nvPr/>
            </p:nvSpPr>
            <p:spPr bwMode="auto">
              <a:xfrm>
                <a:off x="1519" y="1491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4" name="Freeform 46"/>
              <p:cNvSpPr>
                <a:spLocks noEditPoints="1"/>
              </p:cNvSpPr>
              <p:nvPr/>
            </p:nvSpPr>
            <p:spPr bwMode="auto">
              <a:xfrm>
                <a:off x="1684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5" name="Freeform 47"/>
              <p:cNvSpPr>
                <a:spLocks noEditPoints="1"/>
              </p:cNvSpPr>
              <p:nvPr/>
            </p:nvSpPr>
            <p:spPr bwMode="auto">
              <a:xfrm>
                <a:off x="1850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6" name="Freeform 48"/>
              <p:cNvSpPr>
                <a:spLocks noEditPoints="1"/>
              </p:cNvSpPr>
              <p:nvPr/>
            </p:nvSpPr>
            <p:spPr bwMode="auto">
              <a:xfrm>
                <a:off x="2016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7" name="Freeform 49"/>
              <p:cNvSpPr>
                <a:spLocks noEditPoints="1"/>
              </p:cNvSpPr>
              <p:nvPr/>
            </p:nvSpPr>
            <p:spPr bwMode="auto">
              <a:xfrm>
                <a:off x="1187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8" name="Freeform 50"/>
              <p:cNvSpPr>
                <a:spLocks noEditPoints="1"/>
              </p:cNvSpPr>
              <p:nvPr/>
            </p:nvSpPr>
            <p:spPr bwMode="auto">
              <a:xfrm>
                <a:off x="1353" y="1657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9" name="Freeform 51"/>
              <p:cNvSpPr>
                <a:spLocks noEditPoints="1"/>
              </p:cNvSpPr>
              <p:nvPr/>
            </p:nvSpPr>
            <p:spPr bwMode="auto">
              <a:xfrm>
                <a:off x="1519" y="1657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0" name="Freeform 52"/>
              <p:cNvSpPr>
                <a:spLocks noEditPoints="1"/>
              </p:cNvSpPr>
              <p:nvPr/>
            </p:nvSpPr>
            <p:spPr bwMode="auto">
              <a:xfrm>
                <a:off x="1684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1" name="Freeform 53"/>
              <p:cNvSpPr>
                <a:spLocks noEditPoints="1"/>
              </p:cNvSpPr>
              <p:nvPr/>
            </p:nvSpPr>
            <p:spPr bwMode="auto">
              <a:xfrm>
                <a:off x="1850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2" name="Freeform 54"/>
              <p:cNvSpPr>
                <a:spLocks noEditPoints="1"/>
              </p:cNvSpPr>
              <p:nvPr/>
            </p:nvSpPr>
            <p:spPr bwMode="auto">
              <a:xfrm>
                <a:off x="2016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3" name="Freeform 55"/>
              <p:cNvSpPr>
                <a:spLocks noEditPoints="1"/>
              </p:cNvSpPr>
              <p:nvPr/>
            </p:nvSpPr>
            <p:spPr bwMode="auto">
              <a:xfrm>
                <a:off x="1187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4" name="Freeform 56"/>
              <p:cNvSpPr>
                <a:spLocks noEditPoints="1"/>
              </p:cNvSpPr>
              <p:nvPr/>
            </p:nvSpPr>
            <p:spPr bwMode="auto">
              <a:xfrm>
                <a:off x="1353" y="1823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5" name="Freeform 57"/>
              <p:cNvSpPr>
                <a:spLocks noEditPoints="1"/>
              </p:cNvSpPr>
              <p:nvPr/>
            </p:nvSpPr>
            <p:spPr bwMode="auto">
              <a:xfrm>
                <a:off x="1519" y="1823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6" name="Freeform 58"/>
              <p:cNvSpPr>
                <a:spLocks noEditPoints="1"/>
              </p:cNvSpPr>
              <p:nvPr/>
            </p:nvSpPr>
            <p:spPr bwMode="auto">
              <a:xfrm>
                <a:off x="1684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7" name="Freeform 59"/>
              <p:cNvSpPr>
                <a:spLocks noEditPoints="1"/>
              </p:cNvSpPr>
              <p:nvPr/>
            </p:nvSpPr>
            <p:spPr bwMode="auto">
              <a:xfrm>
                <a:off x="1850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8" name="Freeform 60"/>
              <p:cNvSpPr>
                <a:spLocks noEditPoints="1"/>
              </p:cNvSpPr>
              <p:nvPr/>
            </p:nvSpPr>
            <p:spPr bwMode="auto">
              <a:xfrm>
                <a:off x="2016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9" name="Freeform 74"/>
              <p:cNvSpPr>
                <a:spLocks noEditPoints="1"/>
              </p:cNvSpPr>
              <p:nvPr/>
            </p:nvSpPr>
            <p:spPr bwMode="auto">
              <a:xfrm>
                <a:off x="855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0" name="Freeform 75"/>
              <p:cNvSpPr>
                <a:spLocks noEditPoints="1"/>
              </p:cNvSpPr>
              <p:nvPr/>
            </p:nvSpPr>
            <p:spPr bwMode="auto">
              <a:xfrm>
                <a:off x="855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1" name="Freeform 76"/>
              <p:cNvSpPr>
                <a:spLocks noEditPoints="1"/>
              </p:cNvSpPr>
              <p:nvPr/>
            </p:nvSpPr>
            <p:spPr bwMode="auto">
              <a:xfrm>
                <a:off x="855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2" name="Freeform 77"/>
              <p:cNvSpPr>
                <a:spLocks noEditPoints="1"/>
              </p:cNvSpPr>
              <p:nvPr/>
            </p:nvSpPr>
            <p:spPr bwMode="auto">
              <a:xfrm>
                <a:off x="855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3" name="Freeform 78"/>
              <p:cNvSpPr>
                <a:spLocks noEditPoints="1"/>
              </p:cNvSpPr>
              <p:nvPr/>
            </p:nvSpPr>
            <p:spPr bwMode="auto">
              <a:xfrm>
                <a:off x="855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4" name="Rectangle 79"/>
              <p:cNvSpPr>
                <a:spLocks noChangeArrowheads="1"/>
              </p:cNvSpPr>
              <p:nvPr/>
            </p:nvSpPr>
            <p:spPr bwMode="auto">
              <a:xfrm>
                <a:off x="803" y="1104"/>
                <a:ext cx="1327" cy="132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455" name="Freeform 80"/>
              <p:cNvSpPr>
                <a:spLocks noEditPoints="1"/>
              </p:cNvSpPr>
              <p:nvPr/>
            </p:nvSpPr>
            <p:spPr bwMode="auto">
              <a:xfrm>
                <a:off x="1021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6" name="Freeform 81"/>
              <p:cNvSpPr>
                <a:spLocks noEditPoints="1"/>
              </p:cNvSpPr>
              <p:nvPr/>
            </p:nvSpPr>
            <p:spPr bwMode="auto">
              <a:xfrm>
                <a:off x="1187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7" name="Freeform 82"/>
              <p:cNvSpPr>
                <a:spLocks noEditPoints="1"/>
              </p:cNvSpPr>
              <p:nvPr/>
            </p:nvSpPr>
            <p:spPr bwMode="auto">
              <a:xfrm>
                <a:off x="1353" y="1989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8" name="Freeform 83"/>
              <p:cNvSpPr>
                <a:spLocks noEditPoints="1"/>
              </p:cNvSpPr>
              <p:nvPr/>
            </p:nvSpPr>
            <p:spPr bwMode="auto">
              <a:xfrm>
                <a:off x="1519" y="1989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4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4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9" name="Freeform 84"/>
              <p:cNvSpPr>
                <a:spLocks noEditPoints="1"/>
              </p:cNvSpPr>
              <p:nvPr/>
            </p:nvSpPr>
            <p:spPr bwMode="auto">
              <a:xfrm>
                <a:off x="1684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0" name="Freeform 85"/>
              <p:cNvSpPr>
                <a:spLocks noEditPoints="1"/>
              </p:cNvSpPr>
              <p:nvPr/>
            </p:nvSpPr>
            <p:spPr bwMode="auto">
              <a:xfrm>
                <a:off x="1850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1" name="Freeform 86"/>
              <p:cNvSpPr>
                <a:spLocks noEditPoints="1"/>
              </p:cNvSpPr>
              <p:nvPr/>
            </p:nvSpPr>
            <p:spPr bwMode="auto">
              <a:xfrm>
                <a:off x="2016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2" name="Freeform 87"/>
              <p:cNvSpPr>
                <a:spLocks noEditPoints="1"/>
              </p:cNvSpPr>
              <p:nvPr/>
            </p:nvSpPr>
            <p:spPr bwMode="auto">
              <a:xfrm>
                <a:off x="855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3" name="Freeform 88"/>
              <p:cNvSpPr>
                <a:spLocks noEditPoints="1"/>
              </p:cNvSpPr>
              <p:nvPr/>
            </p:nvSpPr>
            <p:spPr bwMode="auto">
              <a:xfrm>
                <a:off x="1021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4" name="Freeform 89"/>
              <p:cNvSpPr>
                <a:spLocks noEditPoints="1"/>
              </p:cNvSpPr>
              <p:nvPr/>
            </p:nvSpPr>
            <p:spPr bwMode="auto">
              <a:xfrm>
                <a:off x="1187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5" name="Freeform 90"/>
              <p:cNvSpPr>
                <a:spLocks noEditPoints="1"/>
              </p:cNvSpPr>
              <p:nvPr/>
            </p:nvSpPr>
            <p:spPr bwMode="auto">
              <a:xfrm>
                <a:off x="1353" y="2155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3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3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6" name="Freeform 91"/>
              <p:cNvSpPr>
                <a:spLocks noEditPoints="1"/>
              </p:cNvSpPr>
              <p:nvPr/>
            </p:nvSpPr>
            <p:spPr bwMode="auto">
              <a:xfrm>
                <a:off x="1519" y="2155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3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3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7" name="Freeform 92"/>
              <p:cNvSpPr>
                <a:spLocks noEditPoints="1"/>
              </p:cNvSpPr>
              <p:nvPr/>
            </p:nvSpPr>
            <p:spPr bwMode="auto">
              <a:xfrm>
                <a:off x="1684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8" name="Freeform 93"/>
              <p:cNvSpPr>
                <a:spLocks noEditPoints="1"/>
              </p:cNvSpPr>
              <p:nvPr/>
            </p:nvSpPr>
            <p:spPr bwMode="auto">
              <a:xfrm>
                <a:off x="1850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9" name="Freeform 94"/>
              <p:cNvSpPr>
                <a:spLocks noEditPoints="1"/>
              </p:cNvSpPr>
              <p:nvPr/>
            </p:nvSpPr>
            <p:spPr bwMode="auto">
              <a:xfrm>
                <a:off x="2016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0" name="Freeform 95"/>
              <p:cNvSpPr>
                <a:spLocks noEditPoints="1"/>
              </p:cNvSpPr>
              <p:nvPr/>
            </p:nvSpPr>
            <p:spPr bwMode="auto">
              <a:xfrm>
                <a:off x="855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1" name="Freeform 96"/>
              <p:cNvSpPr>
                <a:spLocks noEditPoints="1"/>
              </p:cNvSpPr>
              <p:nvPr/>
            </p:nvSpPr>
            <p:spPr bwMode="auto">
              <a:xfrm>
                <a:off x="1021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2" name="Freeform 97"/>
              <p:cNvSpPr>
                <a:spLocks noEditPoints="1"/>
              </p:cNvSpPr>
              <p:nvPr/>
            </p:nvSpPr>
            <p:spPr bwMode="auto">
              <a:xfrm>
                <a:off x="1187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3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3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3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3" name="Freeform 98"/>
              <p:cNvSpPr>
                <a:spLocks noEditPoints="1"/>
              </p:cNvSpPr>
              <p:nvPr/>
            </p:nvSpPr>
            <p:spPr bwMode="auto">
              <a:xfrm>
                <a:off x="1353" y="2321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3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3 h 80"/>
                  <a:gd name="T20" fmla="*/ 45 w 51"/>
                  <a:gd name="T21" fmla="*/ 7 h 80"/>
                  <a:gd name="T22" fmla="*/ 45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5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7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4" name="Freeform 99"/>
              <p:cNvSpPr>
                <a:spLocks noEditPoints="1"/>
              </p:cNvSpPr>
              <p:nvPr/>
            </p:nvSpPr>
            <p:spPr bwMode="auto">
              <a:xfrm>
                <a:off x="1519" y="2321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3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3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5" name="Freeform 100"/>
              <p:cNvSpPr>
                <a:spLocks noEditPoints="1"/>
              </p:cNvSpPr>
              <p:nvPr/>
            </p:nvSpPr>
            <p:spPr bwMode="auto">
              <a:xfrm>
                <a:off x="1684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6" name="Freeform 101"/>
              <p:cNvSpPr>
                <a:spLocks noEditPoints="1"/>
              </p:cNvSpPr>
              <p:nvPr/>
            </p:nvSpPr>
            <p:spPr bwMode="auto">
              <a:xfrm>
                <a:off x="1850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7" name="Freeform 102"/>
              <p:cNvSpPr>
                <a:spLocks noEditPoints="1"/>
              </p:cNvSpPr>
              <p:nvPr/>
            </p:nvSpPr>
            <p:spPr bwMode="auto">
              <a:xfrm>
                <a:off x="2016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8" name="Freeform 103"/>
              <p:cNvSpPr>
                <a:spLocks noEditPoints="1"/>
              </p:cNvSpPr>
              <p:nvPr/>
            </p:nvSpPr>
            <p:spPr bwMode="auto">
              <a:xfrm>
                <a:off x="855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4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4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4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9" name="Line 370"/>
              <p:cNvSpPr>
                <a:spLocks noChangeShapeType="1"/>
              </p:cNvSpPr>
              <p:nvPr/>
            </p:nvSpPr>
            <p:spPr bwMode="auto">
              <a:xfrm>
                <a:off x="806" y="1273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0" name="Line 371"/>
              <p:cNvSpPr>
                <a:spLocks noChangeShapeType="1"/>
              </p:cNvSpPr>
              <p:nvPr/>
            </p:nvSpPr>
            <p:spPr bwMode="auto">
              <a:xfrm>
                <a:off x="803" y="1439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1" name="Line 372"/>
              <p:cNvSpPr>
                <a:spLocks noChangeShapeType="1"/>
              </p:cNvSpPr>
              <p:nvPr/>
            </p:nvSpPr>
            <p:spPr bwMode="auto">
              <a:xfrm>
                <a:off x="803" y="1605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2" name="Line 373"/>
              <p:cNvSpPr>
                <a:spLocks noChangeShapeType="1"/>
              </p:cNvSpPr>
              <p:nvPr/>
            </p:nvSpPr>
            <p:spPr bwMode="auto">
              <a:xfrm>
                <a:off x="806" y="1771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3" name="Line 374"/>
              <p:cNvSpPr>
                <a:spLocks noChangeShapeType="1"/>
              </p:cNvSpPr>
              <p:nvPr/>
            </p:nvSpPr>
            <p:spPr bwMode="auto">
              <a:xfrm>
                <a:off x="803" y="1937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4" name="Line 375"/>
              <p:cNvSpPr>
                <a:spLocks noChangeShapeType="1"/>
              </p:cNvSpPr>
              <p:nvPr/>
            </p:nvSpPr>
            <p:spPr bwMode="auto">
              <a:xfrm>
                <a:off x="806" y="2103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5" name="Line 376"/>
              <p:cNvSpPr>
                <a:spLocks noChangeShapeType="1"/>
              </p:cNvSpPr>
              <p:nvPr/>
            </p:nvSpPr>
            <p:spPr bwMode="auto">
              <a:xfrm>
                <a:off x="806" y="2269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6" name="Line 377"/>
              <p:cNvSpPr>
                <a:spLocks noChangeShapeType="1"/>
              </p:cNvSpPr>
              <p:nvPr/>
            </p:nvSpPr>
            <p:spPr bwMode="auto">
              <a:xfrm>
                <a:off x="969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7" name="Line 378"/>
              <p:cNvSpPr>
                <a:spLocks noChangeShapeType="1"/>
              </p:cNvSpPr>
              <p:nvPr/>
            </p:nvSpPr>
            <p:spPr bwMode="auto">
              <a:xfrm>
                <a:off x="1135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8" name="Line 379"/>
              <p:cNvSpPr>
                <a:spLocks noChangeShapeType="1"/>
              </p:cNvSpPr>
              <p:nvPr/>
            </p:nvSpPr>
            <p:spPr bwMode="auto">
              <a:xfrm>
                <a:off x="1301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9" name="Line 380"/>
              <p:cNvSpPr>
                <a:spLocks noChangeShapeType="1"/>
              </p:cNvSpPr>
              <p:nvPr/>
            </p:nvSpPr>
            <p:spPr bwMode="auto">
              <a:xfrm>
                <a:off x="1467" y="1111"/>
                <a:ext cx="1" cy="13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0" name="Line 381"/>
              <p:cNvSpPr>
                <a:spLocks noChangeShapeType="1"/>
              </p:cNvSpPr>
              <p:nvPr/>
            </p:nvSpPr>
            <p:spPr bwMode="auto">
              <a:xfrm>
                <a:off x="1633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1" name="Line 382"/>
              <p:cNvSpPr>
                <a:spLocks noChangeShapeType="1"/>
              </p:cNvSpPr>
              <p:nvPr/>
            </p:nvSpPr>
            <p:spPr bwMode="auto">
              <a:xfrm>
                <a:off x="1799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2" name="Line 383"/>
              <p:cNvSpPr>
                <a:spLocks noChangeShapeType="1"/>
              </p:cNvSpPr>
              <p:nvPr/>
            </p:nvSpPr>
            <p:spPr bwMode="auto">
              <a:xfrm>
                <a:off x="1964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8" name="Group 435"/>
            <p:cNvGrpSpPr>
              <a:grpSpLocks/>
            </p:cNvGrpSpPr>
            <p:nvPr/>
          </p:nvGrpSpPr>
          <p:grpSpPr bwMode="auto">
            <a:xfrm>
              <a:off x="3859" y="1104"/>
              <a:ext cx="1327" cy="1328"/>
              <a:chOff x="3859" y="1104"/>
              <a:chExt cx="1327" cy="1328"/>
            </a:xfrm>
          </p:grpSpPr>
          <p:sp>
            <p:nvSpPr>
              <p:cNvPr id="49334" name="Freeform 21"/>
              <p:cNvSpPr>
                <a:spLocks/>
              </p:cNvSpPr>
              <p:nvPr/>
            </p:nvSpPr>
            <p:spPr bwMode="auto">
              <a:xfrm>
                <a:off x="3859" y="1104"/>
                <a:ext cx="1161" cy="1165"/>
              </a:xfrm>
              <a:custGeom>
                <a:avLst/>
                <a:gdLst>
                  <a:gd name="T0" fmla="*/ 0 w 1161"/>
                  <a:gd name="T1" fmla="*/ 0 h 1165"/>
                  <a:gd name="T2" fmla="*/ 1161 w 1161"/>
                  <a:gd name="T3" fmla="*/ 0 h 1165"/>
                  <a:gd name="T4" fmla="*/ 1161 w 1161"/>
                  <a:gd name="T5" fmla="*/ 166 h 1165"/>
                  <a:gd name="T6" fmla="*/ 995 w 1161"/>
                  <a:gd name="T7" fmla="*/ 166 h 1165"/>
                  <a:gd name="T8" fmla="*/ 995 w 1161"/>
                  <a:gd name="T9" fmla="*/ 335 h 1165"/>
                  <a:gd name="T10" fmla="*/ 829 w 1161"/>
                  <a:gd name="T11" fmla="*/ 335 h 1165"/>
                  <a:gd name="T12" fmla="*/ 829 w 1161"/>
                  <a:gd name="T13" fmla="*/ 501 h 1165"/>
                  <a:gd name="T14" fmla="*/ 663 w 1161"/>
                  <a:gd name="T15" fmla="*/ 501 h 1165"/>
                  <a:gd name="T16" fmla="*/ 663 w 1161"/>
                  <a:gd name="T17" fmla="*/ 667 h 1165"/>
                  <a:gd name="T18" fmla="*/ 497 w 1161"/>
                  <a:gd name="T19" fmla="*/ 667 h 1165"/>
                  <a:gd name="T20" fmla="*/ 497 w 1161"/>
                  <a:gd name="T21" fmla="*/ 833 h 1165"/>
                  <a:gd name="T22" fmla="*/ 328 w 1161"/>
                  <a:gd name="T23" fmla="*/ 833 h 1165"/>
                  <a:gd name="T24" fmla="*/ 328 w 1161"/>
                  <a:gd name="T25" fmla="*/ 999 h 1165"/>
                  <a:gd name="T26" fmla="*/ 166 w 1161"/>
                  <a:gd name="T27" fmla="*/ 999 h 1165"/>
                  <a:gd name="T28" fmla="*/ 166 w 1161"/>
                  <a:gd name="T29" fmla="*/ 1165 h 1165"/>
                  <a:gd name="T30" fmla="*/ 0 w 1161"/>
                  <a:gd name="T31" fmla="*/ 1165 h 1165"/>
                  <a:gd name="T32" fmla="*/ 0 w 1161"/>
                  <a:gd name="T33" fmla="*/ 0 h 1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61"/>
                  <a:gd name="T52" fmla="*/ 0 h 1165"/>
                  <a:gd name="T53" fmla="*/ 1161 w 1161"/>
                  <a:gd name="T54" fmla="*/ 1165 h 116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61" h="1165">
                    <a:moveTo>
                      <a:pt x="0" y="0"/>
                    </a:moveTo>
                    <a:lnTo>
                      <a:pt x="1161" y="0"/>
                    </a:lnTo>
                    <a:lnTo>
                      <a:pt x="1161" y="166"/>
                    </a:lnTo>
                    <a:lnTo>
                      <a:pt x="995" y="166"/>
                    </a:lnTo>
                    <a:lnTo>
                      <a:pt x="995" y="335"/>
                    </a:lnTo>
                    <a:lnTo>
                      <a:pt x="829" y="335"/>
                    </a:lnTo>
                    <a:lnTo>
                      <a:pt x="829" y="501"/>
                    </a:lnTo>
                    <a:lnTo>
                      <a:pt x="663" y="501"/>
                    </a:lnTo>
                    <a:lnTo>
                      <a:pt x="663" y="667"/>
                    </a:lnTo>
                    <a:lnTo>
                      <a:pt x="497" y="667"/>
                    </a:lnTo>
                    <a:lnTo>
                      <a:pt x="497" y="833"/>
                    </a:lnTo>
                    <a:lnTo>
                      <a:pt x="328" y="833"/>
                    </a:lnTo>
                    <a:lnTo>
                      <a:pt x="328" y="999"/>
                    </a:lnTo>
                    <a:lnTo>
                      <a:pt x="166" y="999"/>
                    </a:lnTo>
                    <a:lnTo>
                      <a:pt x="166" y="1165"/>
                    </a:lnTo>
                    <a:lnTo>
                      <a:pt x="0" y="11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5" name="Freeform 104"/>
              <p:cNvSpPr>
                <a:spLocks noEditPoints="1"/>
              </p:cNvSpPr>
              <p:nvPr/>
            </p:nvSpPr>
            <p:spPr bwMode="auto">
              <a:xfrm>
                <a:off x="5072" y="115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6" name="Freeform 105"/>
              <p:cNvSpPr>
                <a:spLocks noEditPoints="1"/>
              </p:cNvSpPr>
              <p:nvPr/>
            </p:nvSpPr>
            <p:spPr bwMode="auto">
              <a:xfrm>
                <a:off x="4906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7" name="Freeform 106"/>
              <p:cNvSpPr>
                <a:spLocks noEditPoints="1"/>
              </p:cNvSpPr>
              <p:nvPr/>
            </p:nvSpPr>
            <p:spPr bwMode="auto">
              <a:xfrm>
                <a:off x="5072" y="132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1 h 80"/>
                  <a:gd name="T82" fmla="*/ 24 w 52"/>
                  <a:gd name="T83" fmla="*/ 7 h 80"/>
                  <a:gd name="T84" fmla="*/ 17 w 52"/>
                  <a:gd name="T85" fmla="*/ 11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1"/>
                    </a:lnTo>
                    <a:lnTo>
                      <a:pt x="24" y="7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8" name="Freeform 107"/>
              <p:cNvSpPr>
                <a:spLocks noEditPoints="1"/>
              </p:cNvSpPr>
              <p:nvPr/>
            </p:nvSpPr>
            <p:spPr bwMode="auto">
              <a:xfrm>
                <a:off x="4740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9" name="Freeform 108"/>
              <p:cNvSpPr>
                <a:spLocks noEditPoints="1"/>
              </p:cNvSpPr>
              <p:nvPr/>
            </p:nvSpPr>
            <p:spPr bwMode="auto">
              <a:xfrm>
                <a:off x="4906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0" name="Freeform 109"/>
              <p:cNvSpPr>
                <a:spLocks noEditPoints="1"/>
              </p:cNvSpPr>
              <p:nvPr/>
            </p:nvSpPr>
            <p:spPr bwMode="auto">
              <a:xfrm>
                <a:off x="5072" y="149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1" name="Freeform 110"/>
              <p:cNvSpPr>
                <a:spLocks noEditPoints="1"/>
              </p:cNvSpPr>
              <p:nvPr/>
            </p:nvSpPr>
            <p:spPr bwMode="auto">
              <a:xfrm>
                <a:off x="4574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2" name="Freeform 111"/>
              <p:cNvSpPr>
                <a:spLocks noEditPoints="1"/>
              </p:cNvSpPr>
              <p:nvPr/>
            </p:nvSpPr>
            <p:spPr bwMode="auto">
              <a:xfrm>
                <a:off x="4740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3" name="Freeform 112"/>
              <p:cNvSpPr>
                <a:spLocks noEditPoints="1"/>
              </p:cNvSpPr>
              <p:nvPr/>
            </p:nvSpPr>
            <p:spPr bwMode="auto">
              <a:xfrm>
                <a:off x="4906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4" name="Freeform 113"/>
              <p:cNvSpPr>
                <a:spLocks noEditPoints="1"/>
              </p:cNvSpPr>
              <p:nvPr/>
            </p:nvSpPr>
            <p:spPr bwMode="auto">
              <a:xfrm>
                <a:off x="5072" y="1657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5" name="Freeform 114"/>
              <p:cNvSpPr>
                <a:spLocks noEditPoints="1"/>
              </p:cNvSpPr>
              <p:nvPr/>
            </p:nvSpPr>
            <p:spPr bwMode="auto">
              <a:xfrm>
                <a:off x="4408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6" name="Freeform 115"/>
              <p:cNvSpPr>
                <a:spLocks noEditPoints="1"/>
              </p:cNvSpPr>
              <p:nvPr/>
            </p:nvSpPr>
            <p:spPr bwMode="auto">
              <a:xfrm>
                <a:off x="4574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7" name="Freeform 116"/>
              <p:cNvSpPr>
                <a:spLocks noEditPoints="1"/>
              </p:cNvSpPr>
              <p:nvPr/>
            </p:nvSpPr>
            <p:spPr bwMode="auto">
              <a:xfrm>
                <a:off x="4740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8" name="Freeform 117"/>
              <p:cNvSpPr>
                <a:spLocks noEditPoints="1"/>
              </p:cNvSpPr>
              <p:nvPr/>
            </p:nvSpPr>
            <p:spPr bwMode="auto">
              <a:xfrm>
                <a:off x="4906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9" name="Freeform 118"/>
              <p:cNvSpPr>
                <a:spLocks noEditPoints="1"/>
              </p:cNvSpPr>
              <p:nvPr/>
            </p:nvSpPr>
            <p:spPr bwMode="auto">
              <a:xfrm>
                <a:off x="5072" y="1823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0" name="Rectangle 119"/>
              <p:cNvSpPr>
                <a:spLocks noChangeArrowheads="1"/>
              </p:cNvSpPr>
              <p:nvPr/>
            </p:nvSpPr>
            <p:spPr bwMode="auto">
              <a:xfrm>
                <a:off x="3859" y="1104"/>
                <a:ext cx="1327" cy="132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351" name="Freeform 120"/>
              <p:cNvSpPr>
                <a:spLocks noEditPoints="1"/>
              </p:cNvSpPr>
              <p:nvPr/>
            </p:nvSpPr>
            <p:spPr bwMode="auto">
              <a:xfrm>
                <a:off x="4242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2" name="Freeform 121"/>
              <p:cNvSpPr>
                <a:spLocks noEditPoints="1"/>
              </p:cNvSpPr>
              <p:nvPr/>
            </p:nvSpPr>
            <p:spPr bwMode="auto">
              <a:xfrm>
                <a:off x="4408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3" name="Freeform 122"/>
              <p:cNvSpPr>
                <a:spLocks noEditPoints="1"/>
              </p:cNvSpPr>
              <p:nvPr/>
            </p:nvSpPr>
            <p:spPr bwMode="auto">
              <a:xfrm>
                <a:off x="4574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4" name="Freeform 123"/>
              <p:cNvSpPr>
                <a:spLocks noEditPoints="1"/>
              </p:cNvSpPr>
              <p:nvPr/>
            </p:nvSpPr>
            <p:spPr bwMode="auto">
              <a:xfrm>
                <a:off x="4740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5" name="Freeform 124"/>
              <p:cNvSpPr>
                <a:spLocks noEditPoints="1"/>
              </p:cNvSpPr>
              <p:nvPr/>
            </p:nvSpPr>
            <p:spPr bwMode="auto">
              <a:xfrm>
                <a:off x="4906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6" name="Freeform 125"/>
              <p:cNvSpPr>
                <a:spLocks noEditPoints="1"/>
              </p:cNvSpPr>
              <p:nvPr/>
            </p:nvSpPr>
            <p:spPr bwMode="auto">
              <a:xfrm>
                <a:off x="5072" y="1989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4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4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4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7" name="Freeform 126"/>
              <p:cNvSpPr>
                <a:spLocks noEditPoints="1"/>
              </p:cNvSpPr>
              <p:nvPr/>
            </p:nvSpPr>
            <p:spPr bwMode="auto">
              <a:xfrm>
                <a:off x="4076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9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9 w 52"/>
                  <a:gd name="T69" fmla="*/ 59 h 80"/>
                  <a:gd name="T70" fmla="*/ 39 w 52"/>
                  <a:gd name="T71" fmla="*/ 52 h 80"/>
                  <a:gd name="T72" fmla="*/ 42 w 52"/>
                  <a:gd name="T73" fmla="*/ 38 h 80"/>
                  <a:gd name="T74" fmla="*/ 39 w 52"/>
                  <a:gd name="T75" fmla="*/ 28 h 80"/>
                  <a:gd name="T76" fmla="*/ 39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9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9" y="59"/>
                    </a:lnTo>
                    <a:lnTo>
                      <a:pt x="39" y="52"/>
                    </a:lnTo>
                    <a:lnTo>
                      <a:pt x="42" y="38"/>
                    </a:lnTo>
                    <a:lnTo>
                      <a:pt x="39" y="28"/>
                    </a:lnTo>
                    <a:lnTo>
                      <a:pt x="39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8" name="Freeform 127"/>
              <p:cNvSpPr>
                <a:spLocks noEditPoints="1"/>
              </p:cNvSpPr>
              <p:nvPr/>
            </p:nvSpPr>
            <p:spPr bwMode="auto">
              <a:xfrm>
                <a:off x="4242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9" name="Freeform 128"/>
              <p:cNvSpPr>
                <a:spLocks noEditPoints="1"/>
              </p:cNvSpPr>
              <p:nvPr/>
            </p:nvSpPr>
            <p:spPr bwMode="auto">
              <a:xfrm>
                <a:off x="4408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0" name="Freeform 129"/>
              <p:cNvSpPr>
                <a:spLocks noEditPoints="1"/>
              </p:cNvSpPr>
              <p:nvPr/>
            </p:nvSpPr>
            <p:spPr bwMode="auto">
              <a:xfrm>
                <a:off x="4574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1" name="Freeform 130"/>
              <p:cNvSpPr>
                <a:spLocks noEditPoints="1"/>
              </p:cNvSpPr>
              <p:nvPr/>
            </p:nvSpPr>
            <p:spPr bwMode="auto">
              <a:xfrm>
                <a:off x="4740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2" name="Freeform 131"/>
              <p:cNvSpPr>
                <a:spLocks noEditPoints="1"/>
              </p:cNvSpPr>
              <p:nvPr/>
            </p:nvSpPr>
            <p:spPr bwMode="auto">
              <a:xfrm>
                <a:off x="4906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3" name="Freeform 132"/>
              <p:cNvSpPr>
                <a:spLocks noEditPoints="1"/>
              </p:cNvSpPr>
              <p:nvPr/>
            </p:nvSpPr>
            <p:spPr bwMode="auto">
              <a:xfrm>
                <a:off x="5072" y="2155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4" name="Freeform 133"/>
              <p:cNvSpPr>
                <a:spLocks noEditPoints="1"/>
              </p:cNvSpPr>
              <p:nvPr/>
            </p:nvSpPr>
            <p:spPr bwMode="auto">
              <a:xfrm>
                <a:off x="4076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9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9 w 52"/>
                  <a:gd name="T69" fmla="*/ 59 h 80"/>
                  <a:gd name="T70" fmla="*/ 39 w 52"/>
                  <a:gd name="T71" fmla="*/ 52 h 80"/>
                  <a:gd name="T72" fmla="*/ 42 w 52"/>
                  <a:gd name="T73" fmla="*/ 38 h 80"/>
                  <a:gd name="T74" fmla="*/ 39 w 52"/>
                  <a:gd name="T75" fmla="*/ 28 h 80"/>
                  <a:gd name="T76" fmla="*/ 39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9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9" y="59"/>
                    </a:lnTo>
                    <a:lnTo>
                      <a:pt x="39" y="52"/>
                    </a:lnTo>
                    <a:lnTo>
                      <a:pt x="42" y="38"/>
                    </a:lnTo>
                    <a:lnTo>
                      <a:pt x="39" y="28"/>
                    </a:lnTo>
                    <a:lnTo>
                      <a:pt x="39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5" name="Freeform 134"/>
              <p:cNvSpPr>
                <a:spLocks noEditPoints="1"/>
              </p:cNvSpPr>
              <p:nvPr/>
            </p:nvSpPr>
            <p:spPr bwMode="auto">
              <a:xfrm>
                <a:off x="4242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2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2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2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2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6" name="Freeform 135"/>
              <p:cNvSpPr>
                <a:spLocks noEditPoints="1"/>
              </p:cNvSpPr>
              <p:nvPr/>
            </p:nvSpPr>
            <p:spPr bwMode="auto">
              <a:xfrm>
                <a:off x="4408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7" name="Freeform 136"/>
              <p:cNvSpPr>
                <a:spLocks noEditPoints="1"/>
              </p:cNvSpPr>
              <p:nvPr/>
            </p:nvSpPr>
            <p:spPr bwMode="auto">
              <a:xfrm>
                <a:off x="4574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8" name="Freeform 137"/>
              <p:cNvSpPr>
                <a:spLocks noEditPoints="1"/>
              </p:cNvSpPr>
              <p:nvPr/>
            </p:nvSpPr>
            <p:spPr bwMode="auto">
              <a:xfrm>
                <a:off x="4740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9" name="Freeform 138"/>
              <p:cNvSpPr>
                <a:spLocks noEditPoints="1"/>
              </p:cNvSpPr>
              <p:nvPr/>
            </p:nvSpPr>
            <p:spPr bwMode="auto">
              <a:xfrm>
                <a:off x="4906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0" name="Freeform 139"/>
              <p:cNvSpPr>
                <a:spLocks noEditPoints="1"/>
              </p:cNvSpPr>
              <p:nvPr/>
            </p:nvSpPr>
            <p:spPr bwMode="auto">
              <a:xfrm>
                <a:off x="5072" y="2321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1" name="Freeform 140"/>
              <p:cNvSpPr>
                <a:spLocks noEditPoints="1"/>
              </p:cNvSpPr>
              <p:nvPr/>
            </p:nvSpPr>
            <p:spPr bwMode="auto">
              <a:xfrm>
                <a:off x="3911" y="2321"/>
                <a:ext cx="51" cy="80"/>
              </a:xfrm>
              <a:custGeom>
                <a:avLst/>
                <a:gdLst>
                  <a:gd name="T0" fmla="*/ 0 w 51"/>
                  <a:gd name="T1" fmla="*/ 38 h 80"/>
                  <a:gd name="T2" fmla="*/ 0 w 51"/>
                  <a:gd name="T3" fmla="*/ 28 h 80"/>
                  <a:gd name="T4" fmla="*/ 0 w 51"/>
                  <a:gd name="T5" fmla="*/ 17 h 80"/>
                  <a:gd name="T6" fmla="*/ 3 w 51"/>
                  <a:gd name="T7" fmla="*/ 7 h 80"/>
                  <a:gd name="T8" fmla="*/ 10 w 51"/>
                  <a:gd name="T9" fmla="*/ 3 h 80"/>
                  <a:gd name="T10" fmla="*/ 17 w 51"/>
                  <a:gd name="T11" fmla="*/ 0 h 80"/>
                  <a:gd name="T12" fmla="*/ 24 w 51"/>
                  <a:gd name="T13" fmla="*/ 0 h 80"/>
                  <a:gd name="T14" fmla="*/ 31 w 51"/>
                  <a:gd name="T15" fmla="*/ 0 h 80"/>
                  <a:gd name="T16" fmla="*/ 34 w 51"/>
                  <a:gd name="T17" fmla="*/ 0 h 80"/>
                  <a:gd name="T18" fmla="*/ 41 w 51"/>
                  <a:gd name="T19" fmla="*/ 3 h 80"/>
                  <a:gd name="T20" fmla="*/ 44 w 51"/>
                  <a:gd name="T21" fmla="*/ 7 h 80"/>
                  <a:gd name="T22" fmla="*/ 44 w 51"/>
                  <a:gd name="T23" fmla="*/ 14 h 80"/>
                  <a:gd name="T24" fmla="*/ 48 w 51"/>
                  <a:gd name="T25" fmla="*/ 21 h 80"/>
                  <a:gd name="T26" fmla="*/ 48 w 51"/>
                  <a:gd name="T27" fmla="*/ 28 h 80"/>
                  <a:gd name="T28" fmla="*/ 51 w 51"/>
                  <a:gd name="T29" fmla="*/ 38 h 80"/>
                  <a:gd name="T30" fmla="*/ 48 w 51"/>
                  <a:gd name="T31" fmla="*/ 52 h 80"/>
                  <a:gd name="T32" fmla="*/ 48 w 51"/>
                  <a:gd name="T33" fmla="*/ 62 h 80"/>
                  <a:gd name="T34" fmla="*/ 44 w 51"/>
                  <a:gd name="T35" fmla="*/ 69 h 80"/>
                  <a:gd name="T36" fmla="*/ 38 w 51"/>
                  <a:gd name="T37" fmla="*/ 76 h 80"/>
                  <a:gd name="T38" fmla="*/ 31 w 51"/>
                  <a:gd name="T39" fmla="*/ 80 h 80"/>
                  <a:gd name="T40" fmla="*/ 24 w 51"/>
                  <a:gd name="T41" fmla="*/ 80 h 80"/>
                  <a:gd name="T42" fmla="*/ 13 w 51"/>
                  <a:gd name="T43" fmla="*/ 76 h 80"/>
                  <a:gd name="T44" fmla="*/ 6 w 51"/>
                  <a:gd name="T45" fmla="*/ 73 h 80"/>
                  <a:gd name="T46" fmla="*/ 3 w 51"/>
                  <a:gd name="T47" fmla="*/ 62 h 80"/>
                  <a:gd name="T48" fmla="*/ 0 w 51"/>
                  <a:gd name="T49" fmla="*/ 52 h 80"/>
                  <a:gd name="T50" fmla="*/ 0 w 51"/>
                  <a:gd name="T51" fmla="*/ 38 h 80"/>
                  <a:gd name="T52" fmla="*/ 10 w 51"/>
                  <a:gd name="T53" fmla="*/ 38 h 80"/>
                  <a:gd name="T54" fmla="*/ 10 w 51"/>
                  <a:gd name="T55" fmla="*/ 52 h 80"/>
                  <a:gd name="T56" fmla="*/ 10 w 51"/>
                  <a:gd name="T57" fmla="*/ 59 h 80"/>
                  <a:gd name="T58" fmla="*/ 13 w 51"/>
                  <a:gd name="T59" fmla="*/ 66 h 80"/>
                  <a:gd name="T60" fmla="*/ 17 w 51"/>
                  <a:gd name="T61" fmla="*/ 69 h 80"/>
                  <a:gd name="T62" fmla="*/ 24 w 51"/>
                  <a:gd name="T63" fmla="*/ 69 h 80"/>
                  <a:gd name="T64" fmla="*/ 31 w 51"/>
                  <a:gd name="T65" fmla="*/ 69 h 80"/>
                  <a:gd name="T66" fmla="*/ 34 w 51"/>
                  <a:gd name="T67" fmla="*/ 66 h 80"/>
                  <a:gd name="T68" fmla="*/ 38 w 51"/>
                  <a:gd name="T69" fmla="*/ 59 h 80"/>
                  <a:gd name="T70" fmla="*/ 38 w 51"/>
                  <a:gd name="T71" fmla="*/ 52 h 80"/>
                  <a:gd name="T72" fmla="*/ 41 w 51"/>
                  <a:gd name="T73" fmla="*/ 38 h 80"/>
                  <a:gd name="T74" fmla="*/ 38 w 51"/>
                  <a:gd name="T75" fmla="*/ 28 h 80"/>
                  <a:gd name="T76" fmla="*/ 38 w 51"/>
                  <a:gd name="T77" fmla="*/ 21 h 80"/>
                  <a:gd name="T78" fmla="*/ 34 w 51"/>
                  <a:gd name="T79" fmla="*/ 14 h 80"/>
                  <a:gd name="T80" fmla="*/ 31 w 51"/>
                  <a:gd name="T81" fmla="*/ 10 h 80"/>
                  <a:gd name="T82" fmla="*/ 24 w 51"/>
                  <a:gd name="T83" fmla="*/ 7 h 80"/>
                  <a:gd name="T84" fmla="*/ 17 w 51"/>
                  <a:gd name="T85" fmla="*/ 10 h 80"/>
                  <a:gd name="T86" fmla="*/ 13 w 51"/>
                  <a:gd name="T87" fmla="*/ 14 h 80"/>
                  <a:gd name="T88" fmla="*/ 10 w 51"/>
                  <a:gd name="T89" fmla="*/ 21 h 80"/>
                  <a:gd name="T90" fmla="*/ 10 w 51"/>
                  <a:gd name="T91" fmla="*/ 28 h 80"/>
                  <a:gd name="T92" fmla="*/ 10 w 51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80"/>
                  <a:gd name="T143" fmla="*/ 51 w 51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2" name="Freeform 336"/>
              <p:cNvSpPr>
                <a:spLocks/>
              </p:cNvSpPr>
              <p:nvPr/>
            </p:nvSpPr>
            <p:spPr bwMode="auto">
              <a:xfrm>
                <a:off x="3911" y="1152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3" name="Freeform 337"/>
              <p:cNvSpPr>
                <a:spLocks/>
              </p:cNvSpPr>
              <p:nvPr/>
            </p:nvSpPr>
            <p:spPr bwMode="auto">
              <a:xfrm>
                <a:off x="4076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4" name="Freeform 338"/>
              <p:cNvSpPr>
                <a:spLocks/>
              </p:cNvSpPr>
              <p:nvPr/>
            </p:nvSpPr>
            <p:spPr bwMode="auto">
              <a:xfrm>
                <a:off x="4242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5" name="Freeform 339"/>
              <p:cNvSpPr>
                <a:spLocks/>
              </p:cNvSpPr>
              <p:nvPr/>
            </p:nvSpPr>
            <p:spPr bwMode="auto">
              <a:xfrm>
                <a:off x="4408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6" name="Freeform 340"/>
              <p:cNvSpPr>
                <a:spLocks/>
              </p:cNvSpPr>
              <p:nvPr/>
            </p:nvSpPr>
            <p:spPr bwMode="auto">
              <a:xfrm>
                <a:off x="4574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7" name="Freeform 341"/>
              <p:cNvSpPr>
                <a:spLocks/>
              </p:cNvSpPr>
              <p:nvPr/>
            </p:nvSpPr>
            <p:spPr bwMode="auto">
              <a:xfrm>
                <a:off x="4740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8" name="Freeform 342"/>
              <p:cNvSpPr>
                <a:spLocks/>
              </p:cNvSpPr>
              <p:nvPr/>
            </p:nvSpPr>
            <p:spPr bwMode="auto">
              <a:xfrm>
                <a:off x="4906" y="115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9" name="Freeform 343"/>
              <p:cNvSpPr>
                <a:spLocks/>
              </p:cNvSpPr>
              <p:nvPr/>
            </p:nvSpPr>
            <p:spPr bwMode="auto">
              <a:xfrm>
                <a:off x="3911" y="1318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0" name="Freeform 344"/>
              <p:cNvSpPr>
                <a:spLocks/>
              </p:cNvSpPr>
              <p:nvPr/>
            </p:nvSpPr>
            <p:spPr bwMode="auto">
              <a:xfrm>
                <a:off x="4076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1" name="Freeform 345"/>
              <p:cNvSpPr>
                <a:spLocks/>
              </p:cNvSpPr>
              <p:nvPr/>
            </p:nvSpPr>
            <p:spPr bwMode="auto">
              <a:xfrm>
                <a:off x="4242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2" name="Freeform 346"/>
              <p:cNvSpPr>
                <a:spLocks/>
              </p:cNvSpPr>
              <p:nvPr/>
            </p:nvSpPr>
            <p:spPr bwMode="auto">
              <a:xfrm>
                <a:off x="4408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3" name="Freeform 347"/>
              <p:cNvSpPr>
                <a:spLocks/>
              </p:cNvSpPr>
              <p:nvPr/>
            </p:nvSpPr>
            <p:spPr bwMode="auto">
              <a:xfrm>
                <a:off x="4574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4" name="Freeform 348"/>
              <p:cNvSpPr>
                <a:spLocks/>
              </p:cNvSpPr>
              <p:nvPr/>
            </p:nvSpPr>
            <p:spPr bwMode="auto">
              <a:xfrm>
                <a:off x="4740" y="1318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7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7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5" name="Freeform 349"/>
              <p:cNvSpPr>
                <a:spLocks/>
              </p:cNvSpPr>
              <p:nvPr/>
            </p:nvSpPr>
            <p:spPr bwMode="auto">
              <a:xfrm>
                <a:off x="3911" y="1484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6" name="Freeform 350"/>
              <p:cNvSpPr>
                <a:spLocks/>
              </p:cNvSpPr>
              <p:nvPr/>
            </p:nvSpPr>
            <p:spPr bwMode="auto">
              <a:xfrm>
                <a:off x="4076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7" name="Freeform 351"/>
              <p:cNvSpPr>
                <a:spLocks/>
              </p:cNvSpPr>
              <p:nvPr/>
            </p:nvSpPr>
            <p:spPr bwMode="auto">
              <a:xfrm>
                <a:off x="4242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8" name="Freeform 352"/>
              <p:cNvSpPr>
                <a:spLocks/>
              </p:cNvSpPr>
              <p:nvPr/>
            </p:nvSpPr>
            <p:spPr bwMode="auto">
              <a:xfrm>
                <a:off x="4408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9" name="Freeform 353"/>
              <p:cNvSpPr>
                <a:spLocks/>
              </p:cNvSpPr>
              <p:nvPr/>
            </p:nvSpPr>
            <p:spPr bwMode="auto">
              <a:xfrm>
                <a:off x="4574" y="1484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0" name="Freeform 354"/>
              <p:cNvSpPr>
                <a:spLocks/>
              </p:cNvSpPr>
              <p:nvPr/>
            </p:nvSpPr>
            <p:spPr bwMode="auto">
              <a:xfrm>
                <a:off x="3911" y="1650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1" name="Freeform 355"/>
              <p:cNvSpPr>
                <a:spLocks/>
              </p:cNvSpPr>
              <p:nvPr/>
            </p:nvSpPr>
            <p:spPr bwMode="auto">
              <a:xfrm>
                <a:off x="4076" y="165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2" name="Freeform 356"/>
              <p:cNvSpPr>
                <a:spLocks/>
              </p:cNvSpPr>
              <p:nvPr/>
            </p:nvSpPr>
            <p:spPr bwMode="auto">
              <a:xfrm>
                <a:off x="4242" y="165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3" name="Freeform 357"/>
              <p:cNvSpPr>
                <a:spLocks/>
              </p:cNvSpPr>
              <p:nvPr/>
            </p:nvSpPr>
            <p:spPr bwMode="auto">
              <a:xfrm>
                <a:off x="4408" y="165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4" name="Freeform 358"/>
              <p:cNvSpPr>
                <a:spLocks/>
              </p:cNvSpPr>
              <p:nvPr/>
            </p:nvSpPr>
            <p:spPr bwMode="auto">
              <a:xfrm>
                <a:off x="3911" y="1816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5" name="Freeform 359"/>
              <p:cNvSpPr>
                <a:spLocks/>
              </p:cNvSpPr>
              <p:nvPr/>
            </p:nvSpPr>
            <p:spPr bwMode="auto">
              <a:xfrm>
                <a:off x="4076" y="181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6" name="Freeform 360"/>
              <p:cNvSpPr>
                <a:spLocks/>
              </p:cNvSpPr>
              <p:nvPr/>
            </p:nvSpPr>
            <p:spPr bwMode="auto">
              <a:xfrm>
                <a:off x="4242" y="181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7" name="Freeform 361"/>
              <p:cNvSpPr>
                <a:spLocks/>
              </p:cNvSpPr>
              <p:nvPr/>
            </p:nvSpPr>
            <p:spPr bwMode="auto">
              <a:xfrm>
                <a:off x="3911" y="1982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1 h 80"/>
                  <a:gd name="T44" fmla="*/ 17 w 51"/>
                  <a:gd name="T45" fmla="*/ 11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1"/>
                    </a:lnTo>
                    <a:lnTo>
                      <a:pt x="17" y="11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8" name="Freeform 362"/>
              <p:cNvSpPr>
                <a:spLocks/>
              </p:cNvSpPr>
              <p:nvPr/>
            </p:nvSpPr>
            <p:spPr bwMode="auto">
              <a:xfrm>
                <a:off x="4076" y="1982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1 h 80"/>
                  <a:gd name="T44" fmla="*/ 18 w 52"/>
                  <a:gd name="T45" fmla="*/ 11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18" y="11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9" name="Freeform 363"/>
              <p:cNvSpPr>
                <a:spLocks/>
              </p:cNvSpPr>
              <p:nvPr/>
            </p:nvSpPr>
            <p:spPr bwMode="auto">
              <a:xfrm>
                <a:off x="3911" y="2148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0" name="Line 384"/>
              <p:cNvSpPr>
                <a:spLocks noChangeShapeType="1"/>
              </p:cNvSpPr>
              <p:nvPr/>
            </p:nvSpPr>
            <p:spPr bwMode="auto">
              <a:xfrm>
                <a:off x="3862" y="1273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1" name="Line 385"/>
              <p:cNvSpPr>
                <a:spLocks noChangeShapeType="1"/>
              </p:cNvSpPr>
              <p:nvPr/>
            </p:nvSpPr>
            <p:spPr bwMode="auto">
              <a:xfrm>
                <a:off x="3859" y="1439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2" name="Line 386"/>
              <p:cNvSpPr>
                <a:spLocks noChangeShapeType="1"/>
              </p:cNvSpPr>
              <p:nvPr/>
            </p:nvSpPr>
            <p:spPr bwMode="auto">
              <a:xfrm>
                <a:off x="3859" y="1605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3" name="Line 387"/>
              <p:cNvSpPr>
                <a:spLocks noChangeShapeType="1"/>
              </p:cNvSpPr>
              <p:nvPr/>
            </p:nvSpPr>
            <p:spPr bwMode="auto">
              <a:xfrm>
                <a:off x="3862" y="1771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4" name="Line 388"/>
              <p:cNvSpPr>
                <a:spLocks noChangeShapeType="1"/>
              </p:cNvSpPr>
              <p:nvPr/>
            </p:nvSpPr>
            <p:spPr bwMode="auto">
              <a:xfrm>
                <a:off x="3859" y="1937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5" name="Line 389"/>
              <p:cNvSpPr>
                <a:spLocks noChangeShapeType="1"/>
              </p:cNvSpPr>
              <p:nvPr/>
            </p:nvSpPr>
            <p:spPr bwMode="auto">
              <a:xfrm>
                <a:off x="3862" y="2103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6" name="Line 390"/>
              <p:cNvSpPr>
                <a:spLocks noChangeShapeType="1"/>
              </p:cNvSpPr>
              <p:nvPr/>
            </p:nvSpPr>
            <p:spPr bwMode="auto">
              <a:xfrm>
                <a:off x="3862" y="2269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7" name="Line 391"/>
              <p:cNvSpPr>
                <a:spLocks noChangeShapeType="1"/>
              </p:cNvSpPr>
              <p:nvPr/>
            </p:nvSpPr>
            <p:spPr bwMode="auto">
              <a:xfrm>
                <a:off x="4025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8" name="Line 392"/>
              <p:cNvSpPr>
                <a:spLocks noChangeShapeType="1"/>
              </p:cNvSpPr>
              <p:nvPr/>
            </p:nvSpPr>
            <p:spPr bwMode="auto">
              <a:xfrm>
                <a:off x="4191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09" name="Line 393"/>
              <p:cNvSpPr>
                <a:spLocks noChangeShapeType="1"/>
              </p:cNvSpPr>
              <p:nvPr/>
            </p:nvSpPr>
            <p:spPr bwMode="auto">
              <a:xfrm>
                <a:off x="4356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0" name="Line 394"/>
              <p:cNvSpPr>
                <a:spLocks noChangeShapeType="1"/>
              </p:cNvSpPr>
              <p:nvPr/>
            </p:nvSpPr>
            <p:spPr bwMode="auto">
              <a:xfrm>
                <a:off x="4522" y="1111"/>
                <a:ext cx="1" cy="13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1" name="Line 395"/>
              <p:cNvSpPr>
                <a:spLocks noChangeShapeType="1"/>
              </p:cNvSpPr>
              <p:nvPr/>
            </p:nvSpPr>
            <p:spPr bwMode="auto">
              <a:xfrm>
                <a:off x="4688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2" name="Line 396"/>
              <p:cNvSpPr>
                <a:spLocks noChangeShapeType="1"/>
              </p:cNvSpPr>
              <p:nvPr/>
            </p:nvSpPr>
            <p:spPr bwMode="auto">
              <a:xfrm>
                <a:off x="4854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3" name="Line 397"/>
              <p:cNvSpPr>
                <a:spLocks noChangeShapeType="1"/>
              </p:cNvSpPr>
              <p:nvPr/>
            </p:nvSpPr>
            <p:spPr bwMode="auto">
              <a:xfrm>
                <a:off x="5020" y="1107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9" name="Group 432"/>
            <p:cNvGrpSpPr>
              <a:grpSpLocks/>
            </p:cNvGrpSpPr>
            <p:nvPr/>
          </p:nvGrpSpPr>
          <p:grpSpPr bwMode="auto">
            <a:xfrm>
              <a:off x="803" y="2515"/>
              <a:ext cx="1327" cy="1328"/>
              <a:chOff x="803" y="2515"/>
              <a:chExt cx="1327" cy="1328"/>
            </a:xfrm>
          </p:grpSpPr>
          <p:sp>
            <p:nvSpPr>
              <p:cNvPr id="49248" name="Rectangle 12"/>
              <p:cNvSpPr>
                <a:spLocks noChangeArrowheads="1"/>
              </p:cNvSpPr>
              <p:nvPr/>
            </p:nvSpPr>
            <p:spPr bwMode="auto">
              <a:xfrm>
                <a:off x="803" y="2684"/>
                <a:ext cx="992" cy="166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49" name="Rectangle 13"/>
              <p:cNvSpPr>
                <a:spLocks noChangeArrowheads="1"/>
              </p:cNvSpPr>
              <p:nvPr/>
            </p:nvSpPr>
            <p:spPr bwMode="auto">
              <a:xfrm>
                <a:off x="803" y="2850"/>
                <a:ext cx="830" cy="163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0" name="Rectangle 14"/>
              <p:cNvSpPr>
                <a:spLocks noChangeArrowheads="1"/>
              </p:cNvSpPr>
              <p:nvPr/>
            </p:nvSpPr>
            <p:spPr bwMode="auto">
              <a:xfrm>
                <a:off x="803" y="3016"/>
                <a:ext cx="664" cy="163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1" name="Rectangle 15"/>
              <p:cNvSpPr>
                <a:spLocks noChangeArrowheads="1"/>
              </p:cNvSpPr>
              <p:nvPr/>
            </p:nvSpPr>
            <p:spPr bwMode="auto">
              <a:xfrm>
                <a:off x="803" y="3182"/>
                <a:ext cx="494" cy="163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2" name="Rectangle 16"/>
              <p:cNvSpPr>
                <a:spLocks noChangeArrowheads="1"/>
              </p:cNvSpPr>
              <p:nvPr/>
            </p:nvSpPr>
            <p:spPr bwMode="auto">
              <a:xfrm>
                <a:off x="803" y="3348"/>
                <a:ext cx="332" cy="163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3" name="Rectangle 17"/>
              <p:cNvSpPr>
                <a:spLocks noChangeArrowheads="1"/>
              </p:cNvSpPr>
              <p:nvPr/>
            </p:nvSpPr>
            <p:spPr bwMode="auto">
              <a:xfrm>
                <a:off x="803" y="3514"/>
                <a:ext cx="166" cy="163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4" name="Rectangle 18"/>
              <p:cNvSpPr>
                <a:spLocks noChangeArrowheads="1"/>
              </p:cNvSpPr>
              <p:nvPr/>
            </p:nvSpPr>
            <p:spPr bwMode="auto">
              <a:xfrm>
                <a:off x="803" y="2515"/>
                <a:ext cx="1161" cy="166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55" name="Freeform 170"/>
              <p:cNvSpPr>
                <a:spLocks noEditPoints="1"/>
              </p:cNvSpPr>
              <p:nvPr/>
            </p:nvSpPr>
            <p:spPr bwMode="auto">
              <a:xfrm>
                <a:off x="2016" y="2570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6" name="Freeform 171"/>
              <p:cNvSpPr>
                <a:spLocks noEditPoints="1"/>
              </p:cNvSpPr>
              <p:nvPr/>
            </p:nvSpPr>
            <p:spPr bwMode="auto">
              <a:xfrm>
                <a:off x="1850" y="2736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5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5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5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5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7" name="Freeform 172"/>
              <p:cNvSpPr>
                <a:spLocks noEditPoints="1"/>
              </p:cNvSpPr>
              <p:nvPr/>
            </p:nvSpPr>
            <p:spPr bwMode="auto">
              <a:xfrm>
                <a:off x="2016" y="2736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1 w 52"/>
                  <a:gd name="T9" fmla="*/ 3 h 80"/>
                  <a:gd name="T10" fmla="*/ 18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9 w 52"/>
                  <a:gd name="T25" fmla="*/ 21 h 80"/>
                  <a:gd name="T26" fmla="*/ 49 w 52"/>
                  <a:gd name="T27" fmla="*/ 28 h 80"/>
                  <a:gd name="T28" fmla="*/ 52 w 52"/>
                  <a:gd name="T29" fmla="*/ 38 h 80"/>
                  <a:gd name="T30" fmla="*/ 49 w 52"/>
                  <a:gd name="T31" fmla="*/ 52 h 80"/>
                  <a:gd name="T32" fmla="*/ 49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1 w 52"/>
                  <a:gd name="T53" fmla="*/ 38 h 80"/>
                  <a:gd name="T54" fmla="*/ 11 w 52"/>
                  <a:gd name="T55" fmla="*/ 52 h 80"/>
                  <a:gd name="T56" fmla="*/ 11 w 52"/>
                  <a:gd name="T57" fmla="*/ 59 h 80"/>
                  <a:gd name="T58" fmla="*/ 14 w 52"/>
                  <a:gd name="T59" fmla="*/ 66 h 80"/>
                  <a:gd name="T60" fmla="*/ 18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8 w 52"/>
                  <a:gd name="T85" fmla="*/ 10 h 80"/>
                  <a:gd name="T86" fmla="*/ 14 w 52"/>
                  <a:gd name="T87" fmla="*/ 14 h 80"/>
                  <a:gd name="T88" fmla="*/ 11 w 52"/>
                  <a:gd name="T89" fmla="*/ 21 h 80"/>
                  <a:gd name="T90" fmla="*/ 11 w 52"/>
                  <a:gd name="T91" fmla="*/ 28 h 80"/>
                  <a:gd name="T92" fmla="*/ 11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Freeform 173"/>
              <p:cNvSpPr>
                <a:spLocks noEditPoints="1"/>
              </p:cNvSpPr>
              <p:nvPr/>
            </p:nvSpPr>
            <p:spPr bwMode="auto">
              <a:xfrm>
                <a:off x="1684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Freeform 174"/>
              <p:cNvSpPr>
                <a:spLocks noEditPoints="1"/>
              </p:cNvSpPr>
              <p:nvPr/>
            </p:nvSpPr>
            <p:spPr bwMode="auto">
              <a:xfrm>
                <a:off x="1850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Freeform 175"/>
              <p:cNvSpPr>
                <a:spLocks noEditPoints="1"/>
              </p:cNvSpPr>
              <p:nvPr/>
            </p:nvSpPr>
            <p:spPr bwMode="auto">
              <a:xfrm>
                <a:off x="2016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Freeform 176"/>
              <p:cNvSpPr>
                <a:spLocks noEditPoints="1"/>
              </p:cNvSpPr>
              <p:nvPr/>
            </p:nvSpPr>
            <p:spPr bwMode="auto">
              <a:xfrm>
                <a:off x="1519" y="3068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3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Freeform 177"/>
              <p:cNvSpPr>
                <a:spLocks noEditPoints="1"/>
              </p:cNvSpPr>
              <p:nvPr/>
            </p:nvSpPr>
            <p:spPr bwMode="auto">
              <a:xfrm>
                <a:off x="1684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3" name="Freeform 178"/>
              <p:cNvSpPr>
                <a:spLocks noEditPoints="1"/>
              </p:cNvSpPr>
              <p:nvPr/>
            </p:nvSpPr>
            <p:spPr bwMode="auto">
              <a:xfrm>
                <a:off x="1850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4" name="Freeform 179"/>
              <p:cNvSpPr>
                <a:spLocks noEditPoints="1"/>
              </p:cNvSpPr>
              <p:nvPr/>
            </p:nvSpPr>
            <p:spPr bwMode="auto">
              <a:xfrm>
                <a:off x="2016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Freeform 180"/>
              <p:cNvSpPr>
                <a:spLocks noEditPoints="1"/>
              </p:cNvSpPr>
              <p:nvPr/>
            </p:nvSpPr>
            <p:spPr bwMode="auto">
              <a:xfrm>
                <a:off x="1353" y="3234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5 w 51"/>
                  <a:gd name="T21" fmla="*/ 7 h 79"/>
                  <a:gd name="T22" fmla="*/ 45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5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7 w 51"/>
                  <a:gd name="T45" fmla="*/ 73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Freeform 181"/>
              <p:cNvSpPr>
                <a:spLocks noEditPoints="1"/>
              </p:cNvSpPr>
              <p:nvPr/>
            </p:nvSpPr>
            <p:spPr bwMode="auto">
              <a:xfrm>
                <a:off x="1519" y="3234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3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Freeform 182"/>
              <p:cNvSpPr>
                <a:spLocks noEditPoints="1"/>
              </p:cNvSpPr>
              <p:nvPr/>
            </p:nvSpPr>
            <p:spPr bwMode="auto">
              <a:xfrm>
                <a:off x="1684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Freeform 183"/>
              <p:cNvSpPr>
                <a:spLocks noEditPoints="1"/>
              </p:cNvSpPr>
              <p:nvPr/>
            </p:nvSpPr>
            <p:spPr bwMode="auto">
              <a:xfrm>
                <a:off x="1850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Freeform 184"/>
              <p:cNvSpPr>
                <a:spLocks noEditPoints="1"/>
              </p:cNvSpPr>
              <p:nvPr/>
            </p:nvSpPr>
            <p:spPr bwMode="auto">
              <a:xfrm>
                <a:off x="2016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0" name="Freeform 221"/>
              <p:cNvSpPr>
                <a:spLocks/>
              </p:cNvSpPr>
              <p:nvPr/>
            </p:nvSpPr>
            <p:spPr bwMode="auto">
              <a:xfrm>
                <a:off x="855" y="257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4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1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1" name="Freeform 222"/>
              <p:cNvSpPr>
                <a:spLocks/>
              </p:cNvSpPr>
              <p:nvPr/>
            </p:nvSpPr>
            <p:spPr bwMode="auto">
              <a:xfrm>
                <a:off x="855" y="273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4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1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2" name="Freeform 223"/>
              <p:cNvSpPr>
                <a:spLocks/>
              </p:cNvSpPr>
              <p:nvPr/>
            </p:nvSpPr>
            <p:spPr bwMode="auto">
              <a:xfrm>
                <a:off x="855" y="2902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1 w 52"/>
                  <a:gd name="T29" fmla="*/ 35 h 79"/>
                  <a:gd name="T30" fmla="*/ 14 w 52"/>
                  <a:gd name="T31" fmla="*/ 35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3" name="Freeform 224"/>
              <p:cNvSpPr>
                <a:spLocks/>
              </p:cNvSpPr>
              <p:nvPr/>
            </p:nvSpPr>
            <p:spPr bwMode="auto">
              <a:xfrm>
                <a:off x="855" y="3068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1 w 52"/>
                  <a:gd name="T29" fmla="*/ 35 h 79"/>
                  <a:gd name="T30" fmla="*/ 14 w 52"/>
                  <a:gd name="T31" fmla="*/ 35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4" name="Freeform 225"/>
              <p:cNvSpPr>
                <a:spLocks/>
              </p:cNvSpPr>
              <p:nvPr/>
            </p:nvSpPr>
            <p:spPr bwMode="auto">
              <a:xfrm>
                <a:off x="855" y="3234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1 w 52"/>
                  <a:gd name="T29" fmla="*/ 34 h 79"/>
                  <a:gd name="T30" fmla="*/ 14 w 52"/>
                  <a:gd name="T31" fmla="*/ 34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5" name="Rectangle 226"/>
              <p:cNvSpPr>
                <a:spLocks noChangeArrowheads="1"/>
              </p:cNvSpPr>
              <p:nvPr/>
            </p:nvSpPr>
            <p:spPr bwMode="auto">
              <a:xfrm>
                <a:off x="803" y="2515"/>
                <a:ext cx="1327" cy="132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276" name="Freeform 227"/>
              <p:cNvSpPr>
                <a:spLocks noEditPoints="1"/>
              </p:cNvSpPr>
              <p:nvPr/>
            </p:nvSpPr>
            <p:spPr bwMode="auto">
              <a:xfrm>
                <a:off x="1187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3 w 52"/>
                  <a:gd name="T43" fmla="*/ 76 h 79"/>
                  <a:gd name="T44" fmla="*/ 7 w 52"/>
                  <a:gd name="T45" fmla="*/ 73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3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3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7" name="Freeform 228"/>
              <p:cNvSpPr>
                <a:spLocks noEditPoints="1"/>
              </p:cNvSpPr>
              <p:nvPr/>
            </p:nvSpPr>
            <p:spPr bwMode="auto">
              <a:xfrm>
                <a:off x="1353" y="3400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5 w 51"/>
                  <a:gd name="T21" fmla="*/ 7 h 79"/>
                  <a:gd name="T22" fmla="*/ 45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5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7 w 51"/>
                  <a:gd name="T45" fmla="*/ 73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8" name="Freeform 229"/>
              <p:cNvSpPr>
                <a:spLocks noEditPoints="1"/>
              </p:cNvSpPr>
              <p:nvPr/>
            </p:nvSpPr>
            <p:spPr bwMode="auto">
              <a:xfrm>
                <a:off x="1519" y="3400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3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9" name="Freeform 230"/>
              <p:cNvSpPr>
                <a:spLocks noEditPoints="1"/>
              </p:cNvSpPr>
              <p:nvPr/>
            </p:nvSpPr>
            <p:spPr bwMode="auto">
              <a:xfrm>
                <a:off x="1684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0" name="Freeform 231"/>
              <p:cNvSpPr>
                <a:spLocks noEditPoints="1"/>
              </p:cNvSpPr>
              <p:nvPr/>
            </p:nvSpPr>
            <p:spPr bwMode="auto">
              <a:xfrm>
                <a:off x="1850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Freeform 232"/>
              <p:cNvSpPr>
                <a:spLocks noEditPoints="1"/>
              </p:cNvSpPr>
              <p:nvPr/>
            </p:nvSpPr>
            <p:spPr bwMode="auto">
              <a:xfrm>
                <a:off x="2016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Freeform 233"/>
              <p:cNvSpPr>
                <a:spLocks/>
              </p:cNvSpPr>
              <p:nvPr/>
            </p:nvSpPr>
            <p:spPr bwMode="auto">
              <a:xfrm>
                <a:off x="855" y="3400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1 w 52"/>
                  <a:gd name="T29" fmla="*/ 34 h 79"/>
                  <a:gd name="T30" fmla="*/ 14 w 52"/>
                  <a:gd name="T31" fmla="*/ 34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Freeform 234"/>
              <p:cNvSpPr>
                <a:spLocks noEditPoints="1"/>
              </p:cNvSpPr>
              <p:nvPr/>
            </p:nvSpPr>
            <p:spPr bwMode="auto">
              <a:xfrm>
                <a:off x="1021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Freeform 235"/>
              <p:cNvSpPr>
                <a:spLocks noEditPoints="1"/>
              </p:cNvSpPr>
              <p:nvPr/>
            </p:nvSpPr>
            <p:spPr bwMode="auto">
              <a:xfrm>
                <a:off x="1187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3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3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3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Freeform 236"/>
              <p:cNvSpPr>
                <a:spLocks noEditPoints="1"/>
              </p:cNvSpPr>
              <p:nvPr/>
            </p:nvSpPr>
            <p:spPr bwMode="auto">
              <a:xfrm>
                <a:off x="1353" y="3566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5 w 51"/>
                  <a:gd name="T21" fmla="*/ 7 h 79"/>
                  <a:gd name="T22" fmla="*/ 45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5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7 w 51"/>
                  <a:gd name="T45" fmla="*/ 72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6" name="Freeform 237"/>
              <p:cNvSpPr>
                <a:spLocks noEditPoints="1"/>
              </p:cNvSpPr>
              <p:nvPr/>
            </p:nvSpPr>
            <p:spPr bwMode="auto">
              <a:xfrm>
                <a:off x="1519" y="3566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2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7" name="Freeform 238"/>
              <p:cNvSpPr>
                <a:spLocks noEditPoints="1"/>
              </p:cNvSpPr>
              <p:nvPr/>
            </p:nvSpPr>
            <p:spPr bwMode="auto">
              <a:xfrm>
                <a:off x="1684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Freeform 239"/>
              <p:cNvSpPr>
                <a:spLocks noEditPoints="1"/>
              </p:cNvSpPr>
              <p:nvPr/>
            </p:nvSpPr>
            <p:spPr bwMode="auto">
              <a:xfrm>
                <a:off x="1850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Freeform 240"/>
              <p:cNvSpPr>
                <a:spLocks noEditPoints="1"/>
              </p:cNvSpPr>
              <p:nvPr/>
            </p:nvSpPr>
            <p:spPr bwMode="auto">
              <a:xfrm>
                <a:off x="2016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Freeform 241"/>
              <p:cNvSpPr>
                <a:spLocks/>
              </p:cNvSpPr>
              <p:nvPr/>
            </p:nvSpPr>
            <p:spPr bwMode="auto">
              <a:xfrm>
                <a:off x="855" y="3566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1 w 52"/>
                  <a:gd name="T29" fmla="*/ 34 h 79"/>
                  <a:gd name="T30" fmla="*/ 14 w 52"/>
                  <a:gd name="T31" fmla="*/ 34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2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Freeform 242"/>
              <p:cNvSpPr>
                <a:spLocks noEditPoints="1"/>
              </p:cNvSpPr>
              <p:nvPr/>
            </p:nvSpPr>
            <p:spPr bwMode="auto">
              <a:xfrm>
                <a:off x="1021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Freeform 243"/>
              <p:cNvSpPr>
                <a:spLocks noEditPoints="1"/>
              </p:cNvSpPr>
              <p:nvPr/>
            </p:nvSpPr>
            <p:spPr bwMode="auto">
              <a:xfrm>
                <a:off x="1187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3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3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3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3" name="Freeform 244"/>
              <p:cNvSpPr>
                <a:spLocks noEditPoints="1"/>
              </p:cNvSpPr>
              <p:nvPr/>
            </p:nvSpPr>
            <p:spPr bwMode="auto">
              <a:xfrm>
                <a:off x="1353" y="3732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5 w 51"/>
                  <a:gd name="T21" fmla="*/ 7 h 79"/>
                  <a:gd name="T22" fmla="*/ 45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5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7 w 51"/>
                  <a:gd name="T45" fmla="*/ 72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4" name="Freeform 245"/>
              <p:cNvSpPr>
                <a:spLocks noEditPoints="1"/>
              </p:cNvSpPr>
              <p:nvPr/>
            </p:nvSpPr>
            <p:spPr bwMode="auto">
              <a:xfrm>
                <a:off x="1519" y="3732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2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5" name="Freeform 246"/>
              <p:cNvSpPr>
                <a:spLocks noEditPoints="1"/>
              </p:cNvSpPr>
              <p:nvPr/>
            </p:nvSpPr>
            <p:spPr bwMode="auto">
              <a:xfrm>
                <a:off x="1684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6" name="Freeform 247"/>
              <p:cNvSpPr>
                <a:spLocks noEditPoints="1"/>
              </p:cNvSpPr>
              <p:nvPr/>
            </p:nvSpPr>
            <p:spPr bwMode="auto">
              <a:xfrm>
                <a:off x="1850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7" name="Freeform 248"/>
              <p:cNvSpPr>
                <a:spLocks noEditPoints="1"/>
              </p:cNvSpPr>
              <p:nvPr/>
            </p:nvSpPr>
            <p:spPr bwMode="auto">
              <a:xfrm>
                <a:off x="2016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8" name="Freeform 249"/>
              <p:cNvSpPr>
                <a:spLocks noEditPoints="1"/>
              </p:cNvSpPr>
              <p:nvPr/>
            </p:nvSpPr>
            <p:spPr bwMode="auto">
              <a:xfrm>
                <a:off x="855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4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4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4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9" name="Freeform 278"/>
              <p:cNvSpPr>
                <a:spLocks/>
              </p:cNvSpPr>
              <p:nvPr/>
            </p:nvSpPr>
            <p:spPr bwMode="auto">
              <a:xfrm>
                <a:off x="1021" y="257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4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0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0" name="Freeform 279"/>
              <p:cNvSpPr>
                <a:spLocks/>
              </p:cNvSpPr>
              <p:nvPr/>
            </p:nvSpPr>
            <p:spPr bwMode="auto">
              <a:xfrm>
                <a:off x="1187" y="257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3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0 w 52"/>
                  <a:gd name="T29" fmla="*/ 35 h 80"/>
                  <a:gd name="T30" fmla="*/ 13 w 52"/>
                  <a:gd name="T31" fmla="*/ 35 h 80"/>
                  <a:gd name="T32" fmla="*/ 13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3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1" name="Freeform 280"/>
              <p:cNvSpPr>
                <a:spLocks/>
              </p:cNvSpPr>
              <p:nvPr/>
            </p:nvSpPr>
            <p:spPr bwMode="auto">
              <a:xfrm>
                <a:off x="1353" y="2570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5 h 80"/>
                  <a:gd name="T4" fmla="*/ 10 w 51"/>
                  <a:gd name="T5" fmla="*/ 62 h 80"/>
                  <a:gd name="T6" fmla="*/ 13 w 51"/>
                  <a:gd name="T7" fmla="*/ 66 h 80"/>
                  <a:gd name="T8" fmla="*/ 17 w 51"/>
                  <a:gd name="T9" fmla="*/ 69 h 80"/>
                  <a:gd name="T10" fmla="*/ 24 w 51"/>
                  <a:gd name="T11" fmla="*/ 69 h 80"/>
                  <a:gd name="T12" fmla="*/ 31 w 51"/>
                  <a:gd name="T13" fmla="*/ 69 h 80"/>
                  <a:gd name="T14" fmla="*/ 34 w 51"/>
                  <a:gd name="T15" fmla="*/ 66 h 80"/>
                  <a:gd name="T16" fmla="*/ 38 w 51"/>
                  <a:gd name="T17" fmla="*/ 59 h 80"/>
                  <a:gd name="T18" fmla="*/ 41 w 51"/>
                  <a:gd name="T19" fmla="*/ 52 h 80"/>
                  <a:gd name="T20" fmla="*/ 38 w 51"/>
                  <a:gd name="T21" fmla="*/ 45 h 80"/>
                  <a:gd name="T22" fmla="*/ 34 w 51"/>
                  <a:gd name="T23" fmla="*/ 38 h 80"/>
                  <a:gd name="T24" fmla="*/ 31 w 51"/>
                  <a:gd name="T25" fmla="*/ 35 h 80"/>
                  <a:gd name="T26" fmla="*/ 24 w 51"/>
                  <a:gd name="T27" fmla="*/ 35 h 80"/>
                  <a:gd name="T28" fmla="*/ 20 w 51"/>
                  <a:gd name="T29" fmla="*/ 35 h 80"/>
                  <a:gd name="T30" fmla="*/ 13 w 51"/>
                  <a:gd name="T31" fmla="*/ 35 h 80"/>
                  <a:gd name="T32" fmla="*/ 13 w 51"/>
                  <a:gd name="T33" fmla="*/ 38 h 80"/>
                  <a:gd name="T34" fmla="*/ 10 w 51"/>
                  <a:gd name="T35" fmla="*/ 41 h 80"/>
                  <a:gd name="T36" fmla="*/ 0 w 51"/>
                  <a:gd name="T37" fmla="*/ 41 h 80"/>
                  <a:gd name="T38" fmla="*/ 7 w 51"/>
                  <a:gd name="T39" fmla="*/ 0 h 80"/>
                  <a:gd name="T40" fmla="*/ 45 w 51"/>
                  <a:gd name="T41" fmla="*/ 0 h 80"/>
                  <a:gd name="T42" fmla="*/ 45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4 h 80"/>
                  <a:gd name="T52" fmla="*/ 34 w 51"/>
                  <a:gd name="T53" fmla="*/ 28 h 80"/>
                  <a:gd name="T54" fmla="*/ 45 w 51"/>
                  <a:gd name="T55" fmla="*/ 31 h 80"/>
                  <a:gd name="T56" fmla="*/ 48 w 51"/>
                  <a:gd name="T57" fmla="*/ 41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69 h 80"/>
                  <a:gd name="T64" fmla="*/ 38 w 51"/>
                  <a:gd name="T65" fmla="*/ 76 h 80"/>
                  <a:gd name="T66" fmla="*/ 31 w 51"/>
                  <a:gd name="T67" fmla="*/ 80 h 80"/>
                  <a:gd name="T68" fmla="*/ 24 w 51"/>
                  <a:gd name="T69" fmla="*/ 80 h 80"/>
                  <a:gd name="T70" fmla="*/ 13 w 51"/>
                  <a:gd name="T71" fmla="*/ 76 h 80"/>
                  <a:gd name="T72" fmla="*/ 7 w 51"/>
                  <a:gd name="T73" fmla="*/ 73 h 80"/>
                  <a:gd name="T74" fmla="*/ 0 w 51"/>
                  <a:gd name="T75" fmla="*/ 66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2" name="Freeform 281"/>
              <p:cNvSpPr>
                <a:spLocks/>
              </p:cNvSpPr>
              <p:nvPr/>
            </p:nvSpPr>
            <p:spPr bwMode="auto">
              <a:xfrm>
                <a:off x="1519" y="2570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5 h 80"/>
                  <a:gd name="T4" fmla="*/ 10 w 51"/>
                  <a:gd name="T5" fmla="*/ 62 h 80"/>
                  <a:gd name="T6" fmla="*/ 13 w 51"/>
                  <a:gd name="T7" fmla="*/ 66 h 80"/>
                  <a:gd name="T8" fmla="*/ 17 w 51"/>
                  <a:gd name="T9" fmla="*/ 69 h 80"/>
                  <a:gd name="T10" fmla="*/ 24 w 51"/>
                  <a:gd name="T11" fmla="*/ 69 h 80"/>
                  <a:gd name="T12" fmla="*/ 31 w 51"/>
                  <a:gd name="T13" fmla="*/ 69 h 80"/>
                  <a:gd name="T14" fmla="*/ 34 w 51"/>
                  <a:gd name="T15" fmla="*/ 66 h 80"/>
                  <a:gd name="T16" fmla="*/ 38 w 51"/>
                  <a:gd name="T17" fmla="*/ 59 h 80"/>
                  <a:gd name="T18" fmla="*/ 41 w 51"/>
                  <a:gd name="T19" fmla="*/ 52 h 80"/>
                  <a:gd name="T20" fmla="*/ 38 w 51"/>
                  <a:gd name="T21" fmla="*/ 45 h 80"/>
                  <a:gd name="T22" fmla="*/ 34 w 51"/>
                  <a:gd name="T23" fmla="*/ 38 h 80"/>
                  <a:gd name="T24" fmla="*/ 31 w 51"/>
                  <a:gd name="T25" fmla="*/ 35 h 80"/>
                  <a:gd name="T26" fmla="*/ 24 w 51"/>
                  <a:gd name="T27" fmla="*/ 35 h 80"/>
                  <a:gd name="T28" fmla="*/ 20 w 51"/>
                  <a:gd name="T29" fmla="*/ 35 h 80"/>
                  <a:gd name="T30" fmla="*/ 13 w 51"/>
                  <a:gd name="T31" fmla="*/ 35 h 80"/>
                  <a:gd name="T32" fmla="*/ 13 w 51"/>
                  <a:gd name="T33" fmla="*/ 38 h 80"/>
                  <a:gd name="T34" fmla="*/ 10 w 51"/>
                  <a:gd name="T35" fmla="*/ 41 h 80"/>
                  <a:gd name="T36" fmla="*/ 0 w 51"/>
                  <a:gd name="T37" fmla="*/ 41 h 80"/>
                  <a:gd name="T38" fmla="*/ 6 w 51"/>
                  <a:gd name="T39" fmla="*/ 0 h 80"/>
                  <a:gd name="T40" fmla="*/ 44 w 51"/>
                  <a:gd name="T41" fmla="*/ 0 h 80"/>
                  <a:gd name="T42" fmla="*/ 44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4 h 80"/>
                  <a:gd name="T52" fmla="*/ 34 w 51"/>
                  <a:gd name="T53" fmla="*/ 28 h 80"/>
                  <a:gd name="T54" fmla="*/ 44 w 51"/>
                  <a:gd name="T55" fmla="*/ 31 h 80"/>
                  <a:gd name="T56" fmla="*/ 48 w 51"/>
                  <a:gd name="T57" fmla="*/ 41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69 h 80"/>
                  <a:gd name="T64" fmla="*/ 38 w 51"/>
                  <a:gd name="T65" fmla="*/ 76 h 80"/>
                  <a:gd name="T66" fmla="*/ 31 w 51"/>
                  <a:gd name="T67" fmla="*/ 80 h 80"/>
                  <a:gd name="T68" fmla="*/ 24 w 51"/>
                  <a:gd name="T69" fmla="*/ 80 h 80"/>
                  <a:gd name="T70" fmla="*/ 13 w 51"/>
                  <a:gd name="T71" fmla="*/ 76 h 80"/>
                  <a:gd name="T72" fmla="*/ 6 w 51"/>
                  <a:gd name="T73" fmla="*/ 73 h 80"/>
                  <a:gd name="T74" fmla="*/ 0 w 51"/>
                  <a:gd name="T75" fmla="*/ 66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44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4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3" name="Freeform 282"/>
              <p:cNvSpPr>
                <a:spLocks/>
              </p:cNvSpPr>
              <p:nvPr/>
            </p:nvSpPr>
            <p:spPr bwMode="auto">
              <a:xfrm>
                <a:off x="1684" y="257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5 h 80"/>
                  <a:gd name="T4" fmla="*/ 11 w 52"/>
                  <a:gd name="T5" fmla="*/ 62 h 80"/>
                  <a:gd name="T6" fmla="*/ 14 w 52"/>
                  <a:gd name="T7" fmla="*/ 66 h 80"/>
                  <a:gd name="T8" fmla="*/ 18 w 52"/>
                  <a:gd name="T9" fmla="*/ 69 h 80"/>
                  <a:gd name="T10" fmla="*/ 25 w 52"/>
                  <a:gd name="T11" fmla="*/ 69 h 80"/>
                  <a:gd name="T12" fmla="*/ 32 w 52"/>
                  <a:gd name="T13" fmla="*/ 69 h 80"/>
                  <a:gd name="T14" fmla="*/ 35 w 52"/>
                  <a:gd name="T15" fmla="*/ 66 h 80"/>
                  <a:gd name="T16" fmla="*/ 38 w 52"/>
                  <a:gd name="T17" fmla="*/ 59 h 80"/>
                  <a:gd name="T18" fmla="*/ 42 w 52"/>
                  <a:gd name="T19" fmla="*/ 52 h 80"/>
                  <a:gd name="T20" fmla="*/ 38 w 52"/>
                  <a:gd name="T21" fmla="*/ 45 h 80"/>
                  <a:gd name="T22" fmla="*/ 35 w 52"/>
                  <a:gd name="T23" fmla="*/ 38 h 80"/>
                  <a:gd name="T24" fmla="*/ 32 w 52"/>
                  <a:gd name="T25" fmla="*/ 35 h 80"/>
                  <a:gd name="T26" fmla="*/ 25 w 52"/>
                  <a:gd name="T27" fmla="*/ 35 h 80"/>
                  <a:gd name="T28" fmla="*/ 21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1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4 h 80"/>
                  <a:gd name="T52" fmla="*/ 35 w 52"/>
                  <a:gd name="T53" fmla="*/ 28 h 80"/>
                  <a:gd name="T54" fmla="*/ 45 w 52"/>
                  <a:gd name="T55" fmla="*/ 31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2 w 52"/>
                  <a:gd name="T67" fmla="*/ 80 h 80"/>
                  <a:gd name="T68" fmla="*/ 25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5"/>
                    </a:lnTo>
                    <a:lnTo>
                      <a:pt x="11" y="62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42" y="52"/>
                    </a:lnTo>
                    <a:lnTo>
                      <a:pt x="38" y="45"/>
                    </a:lnTo>
                    <a:lnTo>
                      <a:pt x="35" y="38"/>
                    </a:lnTo>
                    <a:lnTo>
                      <a:pt x="32" y="35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4"/>
                    </a:lnTo>
                    <a:lnTo>
                      <a:pt x="35" y="28"/>
                    </a:lnTo>
                    <a:lnTo>
                      <a:pt x="45" y="31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Freeform 283"/>
              <p:cNvSpPr>
                <a:spLocks/>
              </p:cNvSpPr>
              <p:nvPr/>
            </p:nvSpPr>
            <p:spPr bwMode="auto">
              <a:xfrm>
                <a:off x="1850" y="2570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5 h 80"/>
                  <a:gd name="T4" fmla="*/ 11 w 52"/>
                  <a:gd name="T5" fmla="*/ 62 h 80"/>
                  <a:gd name="T6" fmla="*/ 14 w 52"/>
                  <a:gd name="T7" fmla="*/ 66 h 80"/>
                  <a:gd name="T8" fmla="*/ 18 w 52"/>
                  <a:gd name="T9" fmla="*/ 69 h 80"/>
                  <a:gd name="T10" fmla="*/ 25 w 52"/>
                  <a:gd name="T11" fmla="*/ 69 h 80"/>
                  <a:gd name="T12" fmla="*/ 31 w 52"/>
                  <a:gd name="T13" fmla="*/ 69 h 80"/>
                  <a:gd name="T14" fmla="*/ 35 w 52"/>
                  <a:gd name="T15" fmla="*/ 66 h 80"/>
                  <a:gd name="T16" fmla="*/ 38 w 52"/>
                  <a:gd name="T17" fmla="*/ 59 h 80"/>
                  <a:gd name="T18" fmla="*/ 42 w 52"/>
                  <a:gd name="T19" fmla="*/ 52 h 80"/>
                  <a:gd name="T20" fmla="*/ 38 w 52"/>
                  <a:gd name="T21" fmla="*/ 45 h 80"/>
                  <a:gd name="T22" fmla="*/ 35 w 52"/>
                  <a:gd name="T23" fmla="*/ 38 h 80"/>
                  <a:gd name="T24" fmla="*/ 31 w 52"/>
                  <a:gd name="T25" fmla="*/ 35 h 80"/>
                  <a:gd name="T26" fmla="*/ 25 w 52"/>
                  <a:gd name="T27" fmla="*/ 35 h 80"/>
                  <a:gd name="T28" fmla="*/ 21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1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4 h 80"/>
                  <a:gd name="T52" fmla="*/ 35 w 52"/>
                  <a:gd name="T53" fmla="*/ 28 h 80"/>
                  <a:gd name="T54" fmla="*/ 45 w 52"/>
                  <a:gd name="T55" fmla="*/ 31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5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5"/>
                    </a:lnTo>
                    <a:lnTo>
                      <a:pt x="11" y="62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42" y="52"/>
                    </a:lnTo>
                    <a:lnTo>
                      <a:pt x="38" y="45"/>
                    </a:lnTo>
                    <a:lnTo>
                      <a:pt x="35" y="38"/>
                    </a:lnTo>
                    <a:lnTo>
                      <a:pt x="31" y="35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4"/>
                    </a:lnTo>
                    <a:lnTo>
                      <a:pt x="35" y="28"/>
                    </a:lnTo>
                    <a:lnTo>
                      <a:pt x="45" y="31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5" name="Freeform 284"/>
              <p:cNvSpPr>
                <a:spLocks/>
              </p:cNvSpPr>
              <p:nvPr/>
            </p:nvSpPr>
            <p:spPr bwMode="auto">
              <a:xfrm>
                <a:off x="1021" y="273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4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0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0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6" name="Freeform 285"/>
              <p:cNvSpPr>
                <a:spLocks/>
              </p:cNvSpPr>
              <p:nvPr/>
            </p:nvSpPr>
            <p:spPr bwMode="auto">
              <a:xfrm>
                <a:off x="1187" y="273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5 h 80"/>
                  <a:gd name="T4" fmla="*/ 10 w 52"/>
                  <a:gd name="T5" fmla="*/ 62 h 80"/>
                  <a:gd name="T6" fmla="*/ 13 w 52"/>
                  <a:gd name="T7" fmla="*/ 66 h 80"/>
                  <a:gd name="T8" fmla="*/ 17 w 52"/>
                  <a:gd name="T9" fmla="*/ 69 h 80"/>
                  <a:gd name="T10" fmla="*/ 24 w 52"/>
                  <a:gd name="T11" fmla="*/ 69 h 80"/>
                  <a:gd name="T12" fmla="*/ 31 w 52"/>
                  <a:gd name="T13" fmla="*/ 69 h 80"/>
                  <a:gd name="T14" fmla="*/ 34 w 52"/>
                  <a:gd name="T15" fmla="*/ 66 h 80"/>
                  <a:gd name="T16" fmla="*/ 38 w 52"/>
                  <a:gd name="T17" fmla="*/ 59 h 80"/>
                  <a:gd name="T18" fmla="*/ 41 w 52"/>
                  <a:gd name="T19" fmla="*/ 52 h 80"/>
                  <a:gd name="T20" fmla="*/ 38 w 52"/>
                  <a:gd name="T21" fmla="*/ 45 h 80"/>
                  <a:gd name="T22" fmla="*/ 34 w 52"/>
                  <a:gd name="T23" fmla="*/ 38 h 80"/>
                  <a:gd name="T24" fmla="*/ 31 w 52"/>
                  <a:gd name="T25" fmla="*/ 35 h 80"/>
                  <a:gd name="T26" fmla="*/ 24 w 52"/>
                  <a:gd name="T27" fmla="*/ 35 h 80"/>
                  <a:gd name="T28" fmla="*/ 20 w 52"/>
                  <a:gd name="T29" fmla="*/ 35 h 80"/>
                  <a:gd name="T30" fmla="*/ 13 w 52"/>
                  <a:gd name="T31" fmla="*/ 35 h 80"/>
                  <a:gd name="T32" fmla="*/ 13 w 52"/>
                  <a:gd name="T33" fmla="*/ 38 h 80"/>
                  <a:gd name="T34" fmla="*/ 10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7 w 52"/>
                  <a:gd name="T45" fmla="*/ 10 h 80"/>
                  <a:gd name="T46" fmla="*/ 13 w 52"/>
                  <a:gd name="T47" fmla="*/ 31 h 80"/>
                  <a:gd name="T48" fmla="*/ 20 w 52"/>
                  <a:gd name="T49" fmla="*/ 28 h 80"/>
                  <a:gd name="T50" fmla="*/ 27 w 52"/>
                  <a:gd name="T51" fmla="*/ 24 h 80"/>
                  <a:gd name="T52" fmla="*/ 34 w 52"/>
                  <a:gd name="T53" fmla="*/ 28 h 80"/>
                  <a:gd name="T54" fmla="*/ 45 w 52"/>
                  <a:gd name="T55" fmla="*/ 31 h 80"/>
                  <a:gd name="T56" fmla="*/ 48 w 52"/>
                  <a:gd name="T57" fmla="*/ 41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1 w 52"/>
                  <a:gd name="T67" fmla="*/ 80 h 80"/>
                  <a:gd name="T68" fmla="*/ 24 w 52"/>
                  <a:gd name="T69" fmla="*/ 80 h 80"/>
                  <a:gd name="T70" fmla="*/ 13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7" name="Freeform 286"/>
              <p:cNvSpPr>
                <a:spLocks/>
              </p:cNvSpPr>
              <p:nvPr/>
            </p:nvSpPr>
            <p:spPr bwMode="auto">
              <a:xfrm>
                <a:off x="1353" y="2736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5 h 80"/>
                  <a:gd name="T4" fmla="*/ 10 w 51"/>
                  <a:gd name="T5" fmla="*/ 62 h 80"/>
                  <a:gd name="T6" fmla="*/ 13 w 51"/>
                  <a:gd name="T7" fmla="*/ 66 h 80"/>
                  <a:gd name="T8" fmla="*/ 17 w 51"/>
                  <a:gd name="T9" fmla="*/ 69 h 80"/>
                  <a:gd name="T10" fmla="*/ 24 w 51"/>
                  <a:gd name="T11" fmla="*/ 69 h 80"/>
                  <a:gd name="T12" fmla="*/ 31 w 51"/>
                  <a:gd name="T13" fmla="*/ 69 h 80"/>
                  <a:gd name="T14" fmla="*/ 34 w 51"/>
                  <a:gd name="T15" fmla="*/ 66 h 80"/>
                  <a:gd name="T16" fmla="*/ 38 w 51"/>
                  <a:gd name="T17" fmla="*/ 59 h 80"/>
                  <a:gd name="T18" fmla="*/ 41 w 51"/>
                  <a:gd name="T19" fmla="*/ 52 h 80"/>
                  <a:gd name="T20" fmla="*/ 38 w 51"/>
                  <a:gd name="T21" fmla="*/ 45 h 80"/>
                  <a:gd name="T22" fmla="*/ 34 w 51"/>
                  <a:gd name="T23" fmla="*/ 38 h 80"/>
                  <a:gd name="T24" fmla="*/ 31 w 51"/>
                  <a:gd name="T25" fmla="*/ 35 h 80"/>
                  <a:gd name="T26" fmla="*/ 24 w 51"/>
                  <a:gd name="T27" fmla="*/ 35 h 80"/>
                  <a:gd name="T28" fmla="*/ 20 w 51"/>
                  <a:gd name="T29" fmla="*/ 35 h 80"/>
                  <a:gd name="T30" fmla="*/ 13 w 51"/>
                  <a:gd name="T31" fmla="*/ 35 h 80"/>
                  <a:gd name="T32" fmla="*/ 13 w 51"/>
                  <a:gd name="T33" fmla="*/ 38 h 80"/>
                  <a:gd name="T34" fmla="*/ 10 w 51"/>
                  <a:gd name="T35" fmla="*/ 41 h 80"/>
                  <a:gd name="T36" fmla="*/ 0 w 51"/>
                  <a:gd name="T37" fmla="*/ 41 h 80"/>
                  <a:gd name="T38" fmla="*/ 7 w 51"/>
                  <a:gd name="T39" fmla="*/ 0 h 80"/>
                  <a:gd name="T40" fmla="*/ 45 w 51"/>
                  <a:gd name="T41" fmla="*/ 0 h 80"/>
                  <a:gd name="T42" fmla="*/ 45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4 h 80"/>
                  <a:gd name="T52" fmla="*/ 34 w 51"/>
                  <a:gd name="T53" fmla="*/ 28 h 80"/>
                  <a:gd name="T54" fmla="*/ 45 w 51"/>
                  <a:gd name="T55" fmla="*/ 31 h 80"/>
                  <a:gd name="T56" fmla="*/ 48 w 51"/>
                  <a:gd name="T57" fmla="*/ 41 h 80"/>
                  <a:gd name="T58" fmla="*/ 51 w 51"/>
                  <a:gd name="T59" fmla="*/ 52 h 80"/>
                  <a:gd name="T60" fmla="*/ 48 w 51"/>
                  <a:gd name="T61" fmla="*/ 62 h 80"/>
                  <a:gd name="T62" fmla="*/ 45 w 51"/>
                  <a:gd name="T63" fmla="*/ 69 h 80"/>
                  <a:gd name="T64" fmla="*/ 38 w 51"/>
                  <a:gd name="T65" fmla="*/ 76 h 80"/>
                  <a:gd name="T66" fmla="*/ 31 w 51"/>
                  <a:gd name="T67" fmla="*/ 80 h 80"/>
                  <a:gd name="T68" fmla="*/ 24 w 51"/>
                  <a:gd name="T69" fmla="*/ 80 h 80"/>
                  <a:gd name="T70" fmla="*/ 13 w 51"/>
                  <a:gd name="T71" fmla="*/ 76 h 80"/>
                  <a:gd name="T72" fmla="*/ 7 w 51"/>
                  <a:gd name="T73" fmla="*/ 73 h 80"/>
                  <a:gd name="T74" fmla="*/ 0 w 51"/>
                  <a:gd name="T75" fmla="*/ 66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8" name="Freeform 287"/>
              <p:cNvSpPr>
                <a:spLocks/>
              </p:cNvSpPr>
              <p:nvPr/>
            </p:nvSpPr>
            <p:spPr bwMode="auto">
              <a:xfrm>
                <a:off x="1519" y="2736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5 h 80"/>
                  <a:gd name="T4" fmla="*/ 10 w 51"/>
                  <a:gd name="T5" fmla="*/ 62 h 80"/>
                  <a:gd name="T6" fmla="*/ 13 w 51"/>
                  <a:gd name="T7" fmla="*/ 66 h 80"/>
                  <a:gd name="T8" fmla="*/ 17 w 51"/>
                  <a:gd name="T9" fmla="*/ 69 h 80"/>
                  <a:gd name="T10" fmla="*/ 24 w 51"/>
                  <a:gd name="T11" fmla="*/ 69 h 80"/>
                  <a:gd name="T12" fmla="*/ 31 w 51"/>
                  <a:gd name="T13" fmla="*/ 69 h 80"/>
                  <a:gd name="T14" fmla="*/ 34 w 51"/>
                  <a:gd name="T15" fmla="*/ 66 h 80"/>
                  <a:gd name="T16" fmla="*/ 38 w 51"/>
                  <a:gd name="T17" fmla="*/ 59 h 80"/>
                  <a:gd name="T18" fmla="*/ 41 w 51"/>
                  <a:gd name="T19" fmla="*/ 52 h 80"/>
                  <a:gd name="T20" fmla="*/ 38 w 51"/>
                  <a:gd name="T21" fmla="*/ 45 h 80"/>
                  <a:gd name="T22" fmla="*/ 34 w 51"/>
                  <a:gd name="T23" fmla="*/ 38 h 80"/>
                  <a:gd name="T24" fmla="*/ 31 w 51"/>
                  <a:gd name="T25" fmla="*/ 35 h 80"/>
                  <a:gd name="T26" fmla="*/ 24 w 51"/>
                  <a:gd name="T27" fmla="*/ 35 h 80"/>
                  <a:gd name="T28" fmla="*/ 20 w 51"/>
                  <a:gd name="T29" fmla="*/ 35 h 80"/>
                  <a:gd name="T30" fmla="*/ 13 w 51"/>
                  <a:gd name="T31" fmla="*/ 35 h 80"/>
                  <a:gd name="T32" fmla="*/ 13 w 51"/>
                  <a:gd name="T33" fmla="*/ 38 h 80"/>
                  <a:gd name="T34" fmla="*/ 10 w 51"/>
                  <a:gd name="T35" fmla="*/ 41 h 80"/>
                  <a:gd name="T36" fmla="*/ 0 w 51"/>
                  <a:gd name="T37" fmla="*/ 41 h 80"/>
                  <a:gd name="T38" fmla="*/ 6 w 51"/>
                  <a:gd name="T39" fmla="*/ 0 h 80"/>
                  <a:gd name="T40" fmla="*/ 44 w 51"/>
                  <a:gd name="T41" fmla="*/ 0 h 80"/>
                  <a:gd name="T42" fmla="*/ 44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4 h 80"/>
                  <a:gd name="T52" fmla="*/ 34 w 51"/>
                  <a:gd name="T53" fmla="*/ 28 h 80"/>
                  <a:gd name="T54" fmla="*/ 44 w 51"/>
                  <a:gd name="T55" fmla="*/ 31 h 80"/>
                  <a:gd name="T56" fmla="*/ 48 w 51"/>
                  <a:gd name="T57" fmla="*/ 41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69 h 80"/>
                  <a:gd name="T64" fmla="*/ 38 w 51"/>
                  <a:gd name="T65" fmla="*/ 76 h 80"/>
                  <a:gd name="T66" fmla="*/ 31 w 51"/>
                  <a:gd name="T67" fmla="*/ 80 h 80"/>
                  <a:gd name="T68" fmla="*/ 24 w 51"/>
                  <a:gd name="T69" fmla="*/ 80 h 80"/>
                  <a:gd name="T70" fmla="*/ 13 w 51"/>
                  <a:gd name="T71" fmla="*/ 76 h 80"/>
                  <a:gd name="T72" fmla="*/ 6 w 51"/>
                  <a:gd name="T73" fmla="*/ 73 h 80"/>
                  <a:gd name="T74" fmla="*/ 0 w 51"/>
                  <a:gd name="T75" fmla="*/ 66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44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4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9" name="Freeform 288"/>
              <p:cNvSpPr>
                <a:spLocks/>
              </p:cNvSpPr>
              <p:nvPr/>
            </p:nvSpPr>
            <p:spPr bwMode="auto">
              <a:xfrm>
                <a:off x="1684" y="2736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5 h 80"/>
                  <a:gd name="T4" fmla="*/ 11 w 52"/>
                  <a:gd name="T5" fmla="*/ 62 h 80"/>
                  <a:gd name="T6" fmla="*/ 14 w 52"/>
                  <a:gd name="T7" fmla="*/ 66 h 80"/>
                  <a:gd name="T8" fmla="*/ 18 w 52"/>
                  <a:gd name="T9" fmla="*/ 69 h 80"/>
                  <a:gd name="T10" fmla="*/ 25 w 52"/>
                  <a:gd name="T11" fmla="*/ 69 h 80"/>
                  <a:gd name="T12" fmla="*/ 32 w 52"/>
                  <a:gd name="T13" fmla="*/ 69 h 80"/>
                  <a:gd name="T14" fmla="*/ 35 w 52"/>
                  <a:gd name="T15" fmla="*/ 66 h 80"/>
                  <a:gd name="T16" fmla="*/ 38 w 52"/>
                  <a:gd name="T17" fmla="*/ 59 h 80"/>
                  <a:gd name="T18" fmla="*/ 42 w 52"/>
                  <a:gd name="T19" fmla="*/ 52 h 80"/>
                  <a:gd name="T20" fmla="*/ 38 w 52"/>
                  <a:gd name="T21" fmla="*/ 45 h 80"/>
                  <a:gd name="T22" fmla="*/ 35 w 52"/>
                  <a:gd name="T23" fmla="*/ 38 h 80"/>
                  <a:gd name="T24" fmla="*/ 32 w 52"/>
                  <a:gd name="T25" fmla="*/ 35 h 80"/>
                  <a:gd name="T26" fmla="*/ 25 w 52"/>
                  <a:gd name="T27" fmla="*/ 35 h 80"/>
                  <a:gd name="T28" fmla="*/ 21 w 52"/>
                  <a:gd name="T29" fmla="*/ 35 h 80"/>
                  <a:gd name="T30" fmla="*/ 14 w 52"/>
                  <a:gd name="T31" fmla="*/ 35 h 80"/>
                  <a:gd name="T32" fmla="*/ 14 w 52"/>
                  <a:gd name="T33" fmla="*/ 38 h 80"/>
                  <a:gd name="T34" fmla="*/ 11 w 52"/>
                  <a:gd name="T35" fmla="*/ 41 h 80"/>
                  <a:gd name="T36" fmla="*/ 0 w 52"/>
                  <a:gd name="T37" fmla="*/ 41 h 80"/>
                  <a:gd name="T38" fmla="*/ 7 w 52"/>
                  <a:gd name="T39" fmla="*/ 0 h 80"/>
                  <a:gd name="T40" fmla="*/ 45 w 52"/>
                  <a:gd name="T41" fmla="*/ 0 h 80"/>
                  <a:gd name="T42" fmla="*/ 45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4 h 80"/>
                  <a:gd name="T52" fmla="*/ 35 w 52"/>
                  <a:gd name="T53" fmla="*/ 28 h 80"/>
                  <a:gd name="T54" fmla="*/ 45 w 52"/>
                  <a:gd name="T55" fmla="*/ 31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69 h 80"/>
                  <a:gd name="T64" fmla="*/ 38 w 52"/>
                  <a:gd name="T65" fmla="*/ 76 h 80"/>
                  <a:gd name="T66" fmla="*/ 32 w 52"/>
                  <a:gd name="T67" fmla="*/ 80 h 80"/>
                  <a:gd name="T68" fmla="*/ 25 w 52"/>
                  <a:gd name="T69" fmla="*/ 80 h 80"/>
                  <a:gd name="T70" fmla="*/ 14 w 52"/>
                  <a:gd name="T71" fmla="*/ 76 h 80"/>
                  <a:gd name="T72" fmla="*/ 7 w 52"/>
                  <a:gd name="T73" fmla="*/ 73 h 80"/>
                  <a:gd name="T74" fmla="*/ 0 w 52"/>
                  <a:gd name="T75" fmla="*/ 66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5"/>
                    </a:lnTo>
                    <a:lnTo>
                      <a:pt x="11" y="62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42" y="52"/>
                    </a:lnTo>
                    <a:lnTo>
                      <a:pt x="38" y="45"/>
                    </a:lnTo>
                    <a:lnTo>
                      <a:pt x="35" y="38"/>
                    </a:lnTo>
                    <a:lnTo>
                      <a:pt x="32" y="35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4"/>
                    </a:lnTo>
                    <a:lnTo>
                      <a:pt x="35" y="28"/>
                    </a:lnTo>
                    <a:lnTo>
                      <a:pt x="45" y="31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80"/>
                    </a:lnTo>
                    <a:lnTo>
                      <a:pt x="25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0" name="Freeform 289"/>
              <p:cNvSpPr>
                <a:spLocks/>
              </p:cNvSpPr>
              <p:nvPr/>
            </p:nvSpPr>
            <p:spPr bwMode="auto">
              <a:xfrm>
                <a:off x="1021" y="2902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0 w 52"/>
                  <a:gd name="T29" fmla="*/ 35 h 79"/>
                  <a:gd name="T30" fmla="*/ 14 w 52"/>
                  <a:gd name="T31" fmla="*/ 35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1" name="Freeform 290"/>
              <p:cNvSpPr>
                <a:spLocks/>
              </p:cNvSpPr>
              <p:nvPr/>
            </p:nvSpPr>
            <p:spPr bwMode="auto">
              <a:xfrm>
                <a:off x="1187" y="2902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3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0 w 52"/>
                  <a:gd name="T29" fmla="*/ 35 h 79"/>
                  <a:gd name="T30" fmla="*/ 13 w 52"/>
                  <a:gd name="T31" fmla="*/ 35 h 79"/>
                  <a:gd name="T32" fmla="*/ 13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3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3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2" name="Freeform 291"/>
              <p:cNvSpPr>
                <a:spLocks/>
              </p:cNvSpPr>
              <p:nvPr/>
            </p:nvSpPr>
            <p:spPr bwMode="auto">
              <a:xfrm>
                <a:off x="1353" y="2902"/>
                <a:ext cx="51" cy="79"/>
              </a:xfrm>
              <a:custGeom>
                <a:avLst/>
                <a:gdLst>
                  <a:gd name="T0" fmla="*/ 0 w 51"/>
                  <a:gd name="T1" fmla="*/ 59 h 79"/>
                  <a:gd name="T2" fmla="*/ 10 w 51"/>
                  <a:gd name="T3" fmla="*/ 55 h 79"/>
                  <a:gd name="T4" fmla="*/ 10 w 51"/>
                  <a:gd name="T5" fmla="*/ 62 h 79"/>
                  <a:gd name="T6" fmla="*/ 13 w 51"/>
                  <a:gd name="T7" fmla="*/ 66 h 79"/>
                  <a:gd name="T8" fmla="*/ 17 w 51"/>
                  <a:gd name="T9" fmla="*/ 69 h 79"/>
                  <a:gd name="T10" fmla="*/ 24 w 51"/>
                  <a:gd name="T11" fmla="*/ 69 h 79"/>
                  <a:gd name="T12" fmla="*/ 31 w 51"/>
                  <a:gd name="T13" fmla="*/ 69 h 79"/>
                  <a:gd name="T14" fmla="*/ 34 w 51"/>
                  <a:gd name="T15" fmla="*/ 66 h 79"/>
                  <a:gd name="T16" fmla="*/ 38 w 51"/>
                  <a:gd name="T17" fmla="*/ 59 h 79"/>
                  <a:gd name="T18" fmla="*/ 41 w 51"/>
                  <a:gd name="T19" fmla="*/ 52 h 79"/>
                  <a:gd name="T20" fmla="*/ 38 w 51"/>
                  <a:gd name="T21" fmla="*/ 45 h 79"/>
                  <a:gd name="T22" fmla="*/ 34 w 51"/>
                  <a:gd name="T23" fmla="*/ 38 h 79"/>
                  <a:gd name="T24" fmla="*/ 31 w 51"/>
                  <a:gd name="T25" fmla="*/ 35 h 79"/>
                  <a:gd name="T26" fmla="*/ 24 w 51"/>
                  <a:gd name="T27" fmla="*/ 35 h 79"/>
                  <a:gd name="T28" fmla="*/ 20 w 51"/>
                  <a:gd name="T29" fmla="*/ 35 h 79"/>
                  <a:gd name="T30" fmla="*/ 13 w 51"/>
                  <a:gd name="T31" fmla="*/ 35 h 79"/>
                  <a:gd name="T32" fmla="*/ 13 w 51"/>
                  <a:gd name="T33" fmla="*/ 38 h 79"/>
                  <a:gd name="T34" fmla="*/ 10 w 51"/>
                  <a:gd name="T35" fmla="*/ 41 h 79"/>
                  <a:gd name="T36" fmla="*/ 0 w 51"/>
                  <a:gd name="T37" fmla="*/ 41 h 79"/>
                  <a:gd name="T38" fmla="*/ 7 w 51"/>
                  <a:gd name="T39" fmla="*/ 0 h 79"/>
                  <a:gd name="T40" fmla="*/ 45 w 51"/>
                  <a:gd name="T41" fmla="*/ 0 h 79"/>
                  <a:gd name="T42" fmla="*/ 45 w 51"/>
                  <a:gd name="T43" fmla="*/ 10 h 79"/>
                  <a:gd name="T44" fmla="*/ 17 w 51"/>
                  <a:gd name="T45" fmla="*/ 10 h 79"/>
                  <a:gd name="T46" fmla="*/ 13 w 51"/>
                  <a:gd name="T47" fmla="*/ 31 h 79"/>
                  <a:gd name="T48" fmla="*/ 20 w 51"/>
                  <a:gd name="T49" fmla="*/ 28 h 79"/>
                  <a:gd name="T50" fmla="*/ 27 w 51"/>
                  <a:gd name="T51" fmla="*/ 24 h 79"/>
                  <a:gd name="T52" fmla="*/ 34 w 51"/>
                  <a:gd name="T53" fmla="*/ 28 h 79"/>
                  <a:gd name="T54" fmla="*/ 45 w 51"/>
                  <a:gd name="T55" fmla="*/ 31 h 79"/>
                  <a:gd name="T56" fmla="*/ 48 w 51"/>
                  <a:gd name="T57" fmla="*/ 41 h 79"/>
                  <a:gd name="T58" fmla="*/ 51 w 51"/>
                  <a:gd name="T59" fmla="*/ 52 h 79"/>
                  <a:gd name="T60" fmla="*/ 48 w 51"/>
                  <a:gd name="T61" fmla="*/ 62 h 79"/>
                  <a:gd name="T62" fmla="*/ 45 w 51"/>
                  <a:gd name="T63" fmla="*/ 69 h 79"/>
                  <a:gd name="T64" fmla="*/ 38 w 51"/>
                  <a:gd name="T65" fmla="*/ 76 h 79"/>
                  <a:gd name="T66" fmla="*/ 31 w 51"/>
                  <a:gd name="T67" fmla="*/ 79 h 79"/>
                  <a:gd name="T68" fmla="*/ 24 w 51"/>
                  <a:gd name="T69" fmla="*/ 79 h 79"/>
                  <a:gd name="T70" fmla="*/ 13 w 51"/>
                  <a:gd name="T71" fmla="*/ 76 h 79"/>
                  <a:gd name="T72" fmla="*/ 7 w 51"/>
                  <a:gd name="T73" fmla="*/ 73 h 79"/>
                  <a:gd name="T74" fmla="*/ 0 w 51"/>
                  <a:gd name="T75" fmla="*/ 66 h 79"/>
                  <a:gd name="T76" fmla="*/ 0 w 51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79"/>
                  <a:gd name="T119" fmla="*/ 51 w 51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3" name="Freeform 292"/>
              <p:cNvSpPr>
                <a:spLocks/>
              </p:cNvSpPr>
              <p:nvPr/>
            </p:nvSpPr>
            <p:spPr bwMode="auto">
              <a:xfrm>
                <a:off x="1519" y="2902"/>
                <a:ext cx="51" cy="79"/>
              </a:xfrm>
              <a:custGeom>
                <a:avLst/>
                <a:gdLst>
                  <a:gd name="T0" fmla="*/ 0 w 51"/>
                  <a:gd name="T1" fmla="*/ 59 h 79"/>
                  <a:gd name="T2" fmla="*/ 10 w 51"/>
                  <a:gd name="T3" fmla="*/ 55 h 79"/>
                  <a:gd name="T4" fmla="*/ 10 w 51"/>
                  <a:gd name="T5" fmla="*/ 62 h 79"/>
                  <a:gd name="T6" fmla="*/ 13 w 51"/>
                  <a:gd name="T7" fmla="*/ 66 h 79"/>
                  <a:gd name="T8" fmla="*/ 17 w 51"/>
                  <a:gd name="T9" fmla="*/ 69 h 79"/>
                  <a:gd name="T10" fmla="*/ 24 w 51"/>
                  <a:gd name="T11" fmla="*/ 69 h 79"/>
                  <a:gd name="T12" fmla="*/ 31 w 51"/>
                  <a:gd name="T13" fmla="*/ 69 h 79"/>
                  <a:gd name="T14" fmla="*/ 34 w 51"/>
                  <a:gd name="T15" fmla="*/ 66 h 79"/>
                  <a:gd name="T16" fmla="*/ 38 w 51"/>
                  <a:gd name="T17" fmla="*/ 59 h 79"/>
                  <a:gd name="T18" fmla="*/ 41 w 51"/>
                  <a:gd name="T19" fmla="*/ 52 h 79"/>
                  <a:gd name="T20" fmla="*/ 38 w 51"/>
                  <a:gd name="T21" fmla="*/ 45 h 79"/>
                  <a:gd name="T22" fmla="*/ 34 w 51"/>
                  <a:gd name="T23" fmla="*/ 38 h 79"/>
                  <a:gd name="T24" fmla="*/ 31 w 51"/>
                  <a:gd name="T25" fmla="*/ 35 h 79"/>
                  <a:gd name="T26" fmla="*/ 24 w 51"/>
                  <a:gd name="T27" fmla="*/ 35 h 79"/>
                  <a:gd name="T28" fmla="*/ 20 w 51"/>
                  <a:gd name="T29" fmla="*/ 35 h 79"/>
                  <a:gd name="T30" fmla="*/ 13 w 51"/>
                  <a:gd name="T31" fmla="*/ 35 h 79"/>
                  <a:gd name="T32" fmla="*/ 13 w 51"/>
                  <a:gd name="T33" fmla="*/ 38 h 79"/>
                  <a:gd name="T34" fmla="*/ 10 w 51"/>
                  <a:gd name="T35" fmla="*/ 41 h 79"/>
                  <a:gd name="T36" fmla="*/ 0 w 51"/>
                  <a:gd name="T37" fmla="*/ 41 h 79"/>
                  <a:gd name="T38" fmla="*/ 6 w 51"/>
                  <a:gd name="T39" fmla="*/ 0 h 79"/>
                  <a:gd name="T40" fmla="*/ 44 w 51"/>
                  <a:gd name="T41" fmla="*/ 0 h 79"/>
                  <a:gd name="T42" fmla="*/ 44 w 51"/>
                  <a:gd name="T43" fmla="*/ 10 h 79"/>
                  <a:gd name="T44" fmla="*/ 17 w 51"/>
                  <a:gd name="T45" fmla="*/ 10 h 79"/>
                  <a:gd name="T46" fmla="*/ 13 w 51"/>
                  <a:gd name="T47" fmla="*/ 31 h 79"/>
                  <a:gd name="T48" fmla="*/ 20 w 51"/>
                  <a:gd name="T49" fmla="*/ 28 h 79"/>
                  <a:gd name="T50" fmla="*/ 27 w 51"/>
                  <a:gd name="T51" fmla="*/ 24 h 79"/>
                  <a:gd name="T52" fmla="*/ 34 w 51"/>
                  <a:gd name="T53" fmla="*/ 28 h 79"/>
                  <a:gd name="T54" fmla="*/ 44 w 51"/>
                  <a:gd name="T55" fmla="*/ 31 h 79"/>
                  <a:gd name="T56" fmla="*/ 48 w 51"/>
                  <a:gd name="T57" fmla="*/ 41 h 79"/>
                  <a:gd name="T58" fmla="*/ 51 w 51"/>
                  <a:gd name="T59" fmla="*/ 52 h 79"/>
                  <a:gd name="T60" fmla="*/ 48 w 51"/>
                  <a:gd name="T61" fmla="*/ 62 h 79"/>
                  <a:gd name="T62" fmla="*/ 44 w 51"/>
                  <a:gd name="T63" fmla="*/ 69 h 79"/>
                  <a:gd name="T64" fmla="*/ 38 w 51"/>
                  <a:gd name="T65" fmla="*/ 76 h 79"/>
                  <a:gd name="T66" fmla="*/ 31 w 51"/>
                  <a:gd name="T67" fmla="*/ 79 h 79"/>
                  <a:gd name="T68" fmla="*/ 24 w 51"/>
                  <a:gd name="T69" fmla="*/ 79 h 79"/>
                  <a:gd name="T70" fmla="*/ 13 w 51"/>
                  <a:gd name="T71" fmla="*/ 76 h 79"/>
                  <a:gd name="T72" fmla="*/ 6 w 51"/>
                  <a:gd name="T73" fmla="*/ 73 h 79"/>
                  <a:gd name="T74" fmla="*/ 0 w 51"/>
                  <a:gd name="T75" fmla="*/ 66 h 79"/>
                  <a:gd name="T76" fmla="*/ 0 w 51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79"/>
                  <a:gd name="T119" fmla="*/ 51 w 51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44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4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4" name="Freeform 293"/>
              <p:cNvSpPr>
                <a:spLocks/>
              </p:cNvSpPr>
              <p:nvPr/>
            </p:nvSpPr>
            <p:spPr bwMode="auto">
              <a:xfrm>
                <a:off x="1021" y="3068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0 w 52"/>
                  <a:gd name="T29" fmla="*/ 35 h 79"/>
                  <a:gd name="T30" fmla="*/ 14 w 52"/>
                  <a:gd name="T31" fmla="*/ 35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5" name="Freeform 294"/>
              <p:cNvSpPr>
                <a:spLocks/>
              </p:cNvSpPr>
              <p:nvPr/>
            </p:nvSpPr>
            <p:spPr bwMode="auto">
              <a:xfrm>
                <a:off x="1187" y="3068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3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5 h 79"/>
                  <a:gd name="T26" fmla="*/ 24 w 52"/>
                  <a:gd name="T27" fmla="*/ 35 h 79"/>
                  <a:gd name="T28" fmla="*/ 20 w 52"/>
                  <a:gd name="T29" fmla="*/ 35 h 79"/>
                  <a:gd name="T30" fmla="*/ 13 w 52"/>
                  <a:gd name="T31" fmla="*/ 35 h 79"/>
                  <a:gd name="T32" fmla="*/ 13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3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3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6" name="Freeform 295"/>
              <p:cNvSpPr>
                <a:spLocks/>
              </p:cNvSpPr>
              <p:nvPr/>
            </p:nvSpPr>
            <p:spPr bwMode="auto">
              <a:xfrm>
                <a:off x="1353" y="3068"/>
                <a:ext cx="51" cy="79"/>
              </a:xfrm>
              <a:custGeom>
                <a:avLst/>
                <a:gdLst>
                  <a:gd name="T0" fmla="*/ 0 w 51"/>
                  <a:gd name="T1" fmla="*/ 59 h 79"/>
                  <a:gd name="T2" fmla="*/ 10 w 51"/>
                  <a:gd name="T3" fmla="*/ 55 h 79"/>
                  <a:gd name="T4" fmla="*/ 10 w 51"/>
                  <a:gd name="T5" fmla="*/ 62 h 79"/>
                  <a:gd name="T6" fmla="*/ 13 w 51"/>
                  <a:gd name="T7" fmla="*/ 66 h 79"/>
                  <a:gd name="T8" fmla="*/ 17 w 51"/>
                  <a:gd name="T9" fmla="*/ 69 h 79"/>
                  <a:gd name="T10" fmla="*/ 24 w 51"/>
                  <a:gd name="T11" fmla="*/ 69 h 79"/>
                  <a:gd name="T12" fmla="*/ 31 w 51"/>
                  <a:gd name="T13" fmla="*/ 69 h 79"/>
                  <a:gd name="T14" fmla="*/ 34 w 51"/>
                  <a:gd name="T15" fmla="*/ 66 h 79"/>
                  <a:gd name="T16" fmla="*/ 38 w 51"/>
                  <a:gd name="T17" fmla="*/ 59 h 79"/>
                  <a:gd name="T18" fmla="*/ 41 w 51"/>
                  <a:gd name="T19" fmla="*/ 52 h 79"/>
                  <a:gd name="T20" fmla="*/ 38 w 51"/>
                  <a:gd name="T21" fmla="*/ 45 h 79"/>
                  <a:gd name="T22" fmla="*/ 34 w 51"/>
                  <a:gd name="T23" fmla="*/ 38 h 79"/>
                  <a:gd name="T24" fmla="*/ 31 w 51"/>
                  <a:gd name="T25" fmla="*/ 35 h 79"/>
                  <a:gd name="T26" fmla="*/ 24 w 51"/>
                  <a:gd name="T27" fmla="*/ 35 h 79"/>
                  <a:gd name="T28" fmla="*/ 20 w 51"/>
                  <a:gd name="T29" fmla="*/ 35 h 79"/>
                  <a:gd name="T30" fmla="*/ 13 w 51"/>
                  <a:gd name="T31" fmla="*/ 35 h 79"/>
                  <a:gd name="T32" fmla="*/ 13 w 51"/>
                  <a:gd name="T33" fmla="*/ 38 h 79"/>
                  <a:gd name="T34" fmla="*/ 10 w 51"/>
                  <a:gd name="T35" fmla="*/ 41 h 79"/>
                  <a:gd name="T36" fmla="*/ 0 w 51"/>
                  <a:gd name="T37" fmla="*/ 41 h 79"/>
                  <a:gd name="T38" fmla="*/ 7 w 51"/>
                  <a:gd name="T39" fmla="*/ 0 h 79"/>
                  <a:gd name="T40" fmla="*/ 45 w 51"/>
                  <a:gd name="T41" fmla="*/ 0 h 79"/>
                  <a:gd name="T42" fmla="*/ 45 w 51"/>
                  <a:gd name="T43" fmla="*/ 10 h 79"/>
                  <a:gd name="T44" fmla="*/ 17 w 51"/>
                  <a:gd name="T45" fmla="*/ 10 h 79"/>
                  <a:gd name="T46" fmla="*/ 13 w 51"/>
                  <a:gd name="T47" fmla="*/ 31 h 79"/>
                  <a:gd name="T48" fmla="*/ 20 w 51"/>
                  <a:gd name="T49" fmla="*/ 28 h 79"/>
                  <a:gd name="T50" fmla="*/ 27 w 51"/>
                  <a:gd name="T51" fmla="*/ 24 h 79"/>
                  <a:gd name="T52" fmla="*/ 34 w 51"/>
                  <a:gd name="T53" fmla="*/ 28 h 79"/>
                  <a:gd name="T54" fmla="*/ 45 w 51"/>
                  <a:gd name="T55" fmla="*/ 31 h 79"/>
                  <a:gd name="T56" fmla="*/ 48 w 51"/>
                  <a:gd name="T57" fmla="*/ 41 h 79"/>
                  <a:gd name="T58" fmla="*/ 51 w 51"/>
                  <a:gd name="T59" fmla="*/ 52 h 79"/>
                  <a:gd name="T60" fmla="*/ 48 w 51"/>
                  <a:gd name="T61" fmla="*/ 62 h 79"/>
                  <a:gd name="T62" fmla="*/ 45 w 51"/>
                  <a:gd name="T63" fmla="*/ 69 h 79"/>
                  <a:gd name="T64" fmla="*/ 38 w 51"/>
                  <a:gd name="T65" fmla="*/ 76 h 79"/>
                  <a:gd name="T66" fmla="*/ 31 w 51"/>
                  <a:gd name="T67" fmla="*/ 79 h 79"/>
                  <a:gd name="T68" fmla="*/ 24 w 51"/>
                  <a:gd name="T69" fmla="*/ 79 h 79"/>
                  <a:gd name="T70" fmla="*/ 13 w 51"/>
                  <a:gd name="T71" fmla="*/ 76 h 79"/>
                  <a:gd name="T72" fmla="*/ 7 w 51"/>
                  <a:gd name="T73" fmla="*/ 73 h 79"/>
                  <a:gd name="T74" fmla="*/ 0 w 51"/>
                  <a:gd name="T75" fmla="*/ 66 h 79"/>
                  <a:gd name="T76" fmla="*/ 0 w 51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79"/>
                  <a:gd name="T119" fmla="*/ 51 w 51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5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3" y="35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7" name="Freeform 296"/>
              <p:cNvSpPr>
                <a:spLocks/>
              </p:cNvSpPr>
              <p:nvPr/>
            </p:nvSpPr>
            <p:spPr bwMode="auto">
              <a:xfrm>
                <a:off x="1021" y="3234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0 w 52"/>
                  <a:gd name="T29" fmla="*/ 34 h 79"/>
                  <a:gd name="T30" fmla="*/ 14 w 52"/>
                  <a:gd name="T31" fmla="*/ 34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0" y="34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8" name="Freeform 297"/>
              <p:cNvSpPr>
                <a:spLocks/>
              </p:cNvSpPr>
              <p:nvPr/>
            </p:nvSpPr>
            <p:spPr bwMode="auto">
              <a:xfrm>
                <a:off x="1187" y="3234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3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0 w 52"/>
                  <a:gd name="T29" fmla="*/ 34 h 79"/>
                  <a:gd name="T30" fmla="*/ 13 w 52"/>
                  <a:gd name="T31" fmla="*/ 34 h 79"/>
                  <a:gd name="T32" fmla="*/ 13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3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3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0" y="34"/>
                    </a:lnTo>
                    <a:lnTo>
                      <a:pt x="13" y="34"/>
                    </a:lnTo>
                    <a:lnTo>
                      <a:pt x="13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9" name="Freeform 298"/>
              <p:cNvSpPr>
                <a:spLocks/>
              </p:cNvSpPr>
              <p:nvPr/>
            </p:nvSpPr>
            <p:spPr bwMode="auto">
              <a:xfrm>
                <a:off x="1021" y="3400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0 w 52"/>
                  <a:gd name="T3" fmla="*/ 55 h 79"/>
                  <a:gd name="T4" fmla="*/ 10 w 52"/>
                  <a:gd name="T5" fmla="*/ 62 h 79"/>
                  <a:gd name="T6" fmla="*/ 14 w 52"/>
                  <a:gd name="T7" fmla="*/ 66 h 79"/>
                  <a:gd name="T8" fmla="*/ 17 w 52"/>
                  <a:gd name="T9" fmla="*/ 69 h 79"/>
                  <a:gd name="T10" fmla="*/ 24 w 52"/>
                  <a:gd name="T11" fmla="*/ 69 h 79"/>
                  <a:gd name="T12" fmla="*/ 31 w 52"/>
                  <a:gd name="T13" fmla="*/ 69 h 79"/>
                  <a:gd name="T14" fmla="*/ 34 w 52"/>
                  <a:gd name="T15" fmla="*/ 66 h 79"/>
                  <a:gd name="T16" fmla="*/ 38 w 52"/>
                  <a:gd name="T17" fmla="*/ 59 h 79"/>
                  <a:gd name="T18" fmla="*/ 41 w 52"/>
                  <a:gd name="T19" fmla="*/ 52 h 79"/>
                  <a:gd name="T20" fmla="*/ 38 w 52"/>
                  <a:gd name="T21" fmla="*/ 45 h 79"/>
                  <a:gd name="T22" fmla="*/ 34 w 52"/>
                  <a:gd name="T23" fmla="*/ 38 h 79"/>
                  <a:gd name="T24" fmla="*/ 31 w 52"/>
                  <a:gd name="T25" fmla="*/ 34 h 79"/>
                  <a:gd name="T26" fmla="*/ 24 w 52"/>
                  <a:gd name="T27" fmla="*/ 34 h 79"/>
                  <a:gd name="T28" fmla="*/ 20 w 52"/>
                  <a:gd name="T29" fmla="*/ 34 h 79"/>
                  <a:gd name="T30" fmla="*/ 14 w 52"/>
                  <a:gd name="T31" fmla="*/ 34 h 79"/>
                  <a:gd name="T32" fmla="*/ 14 w 52"/>
                  <a:gd name="T33" fmla="*/ 38 h 79"/>
                  <a:gd name="T34" fmla="*/ 10 w 52"/>
                  <a:gd name="T35" fmla="*/ 41 h 79"/>
                  <a:gd name="T36" fmla="*/ 0 w 52"/>
                  <a:gd name="T37" fmla="*/ 41 h 79"/>
                  <a:gd name="T38" fmla="*/ 7 w 52"/>
                  <a:gd name="T39" fmla="*/ 0 h 79"/>
                  <a:gd name="T40" fmla="*/ 45 w 52"/>
                  <a:gd name="T41" fmla="*/ 0 h 79"/>
                  <a:gd name="T42" fmla="*/ 45 w 52"/>
                  <a:gd name="T43" fmla="*/ 10 h 79"/>
                  <a:gd name="T44" fmla="*/ 17 w 52"/>
                  <a:gd name="T45" fmla="*/ 10 h 79"/>
                  <a:gd name="T46" fmla="*/ 14 w 52"/>
                  <a:gd name="T47" fmla="*/ 31 h 79"/>
                  <a:gd name="T48" fmla="*/ 20 w 52"/>
                  <a:gd name="T49" fmla="*/ 28 h 79"/>
                  <a:gd name="T50" fmla="*/ 27 w 52"/>
                  <a:gd name="T51" fmla="*/ 24 h 79"/>
                  <a:gd name="T52" fmla="*/ 34 w 52"/>
                  <a:gd name="T53" fmla="*/ 28 h 79"/>
                  <a:gd name="T54" fmla="*/ 45 w 52"/>
                  <a:gd name="T55" fmla="*/ 31 h 79"/>
                  <a:gd name="T56" fmla="*/ 48 w 52"/>
                  <a:gd name="T57" fmla="*/ 41 h 79"/>
                  <a:gd name="T58" fmla="*/ 52 w 52"/>
                  <a:gd name="T59" fmla="*/ 52 h 79"/>
                  <a:gd name="T60" fmla="*/ 48 w 52"/>
                  <a:gd name="T61" fmla="*/ 62 h 79"/>
                  <a:gd name="T62" fmla="*/ 45 w 52"/>
                  <a:gd name="T63" fmla="*/ 69 h 79"/>
                  <a:gd name="T64" fmla="*/ 38 w 52"/>
                  <a:gd name="T65" fmla="*/ 76 h 79"/>
                  <a:gd name="T66" fmla="*/ 31 w 52"/>
                  <a:gd name="T67" fmla="*/ 79 h 79"/>
                  <a:gd name="T68" fmla="*/ 24 w 52"/>
                  <a:gd name="T69" fmla="*/ 79 h 79"/>
                  <a:gd name="T70" fmla="*/ 14 w 52"/>
                  <a:gd name="T71" fmla="*/ 76 h 79"/>
                  <a:gd name="T72" fmla="*/ 7 w 52"/>
                  <a:gd name="T73" fmla="*/ 73 h 79"/>
                  <a:gd name="T74" fmla="*/ 0 w 52"/>
                  <a:gd name="T75" fmla="*/ 66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0" y="55"/>
                    </a:lnTo>
                    <a:lnTo>
                      <a:pt x="10" y="62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41" y="52"/>
                    </a:lnTo>
                    <a:lnTo>
                      <a:pt x="38" y="45"/>
                    </a:lnTo>
                    <a:lnTo>
                      <a:pt x="34" y="38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0" y="34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1"/>
                    </a:lnTo>
                    <a:lnTo>
                      <a:pt x="7" y="0"/>
                    </a:lnTo>
                    <a:lnTo>
                      <a:pt x="45" y="0"/>
                    </a:lnTo>
                    <a:lnTo>
                      <a:pt x="45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0" y="28"/>
                    </a:lnTo>
                    <a:lnTo>
                      <a:pt x="27" y="24"/>
                    </a:lnTo>
                    <a:lnTo>
                      <a:pt x="34" y="28"/>
                    </a:lnTo>
                    <a:lnTo>
                      <a:pt x="45" y="31"/>
                    </a:lnTo>
                    <a:lnTo>
                      <a:pt x="48" y="41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0" name="Line 398"/>
              <p:cNvSpPr>
                <a:spLocks noChangeShapeType="1"/>
              </p:cNvSpPr>
              <p:nvPr/>
            </p:nvSpPr>
            <p:spPr bwMode="auto">
              <a:xfrm>
                <a:off x="806" y="2684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1" name="Line 399"/>
              <p:cNvSpPr>
                <a:spLocks noChangeShapeType="1"/>
              </p:cNvSpPr>
              <p:nvPr/>
            </p:nvSpPr>
            <p:spPr bwMode="auto">
              <a:xfrm>
                <a:off x="803" y="2850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2" name="Line 400"/>
              <p:cNvSpPr>
                <a:spLocks noChangeShapeType="1"/>
              </p:cNvSpPr>
              <p:nvPr/>
            </p:nvSpPr>
            <p:spPr bwMode="auto">
              <a:xfrm>
                <a:off x="803" y="3016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3" name="Line 401"/>
              <p:cNvSpPr>
                <a:spLocks noChangeShapeType="1"/>
              </p:cNvSpPr>
              <p:nvPr/>
            </p:nvSpPr>
            <p:spPr bwMode="auto">
              <a:xfrm>
                <a:off x="806" y="3182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4" name="Line 402"/>
              <p:cNvSpPr>
                <a:spLocks noChangeShapeType="1"/>
              </p:cNvSpPr>
              <p:nvPr/>
            </p:nvSpPr>
            <p:spPr bwMode="auto">
              <a:xfrm>
                <a:off x="803" y="3348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5" name="Line 403"/>
              <p:cNvSpPr>
                <a:spLocks noChangeShapeType="1"/>
              </p:cNvSpPr>
              <p:nvPr/>
            </p:nvSpPr>
            <p:spPr bwMode="auto">
              <a:xfrm>
                <a:off x="806" y="3514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6" name="Line 404"/>
              <p:cNvSpPr>
                <a:spLocks noChangeShapeType="1"/>
              </p:cNvSpPr>
              <p:nvPr/>
            </p:nvSpPr>
            <p:spPr bwMode="auto">
              <a:xfrm>
                <a:off x="806" y="3680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7" name="Line 405"/>
              <p:cNvSpPr>
                <a:spLocks noChangeShapeType="1"/>
              </p:cNvSpPr>
              <p:nvPr/>
            </p:nvSpPr>
            <p:spPr bwMode="auto">
              <a:xfrm>
                <a:off x="969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8" name="Line 406"/>
              <p:cNvSpPr>
                <a:spLocks noChangeShapeType="1"/>
              </p:cNvSpPr>
              <p:nvPr/>
            </p:nvSpPr>
            <p:spPr bwMode="auto">
              <a:xfrm>
                <a:off x="1135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9" name="Line 407"/>
              <p:cNvSpPr>
                <a:spLocks noChangeShapeType="1"/>
              </p:cNvSpPr>
              <p:nvPr/>
            </p:nvSpPr>
            <p:spPr bwMode="auto">
              <a:xfrm>
                <a:off x="1301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0" name="Line 408"/>
              <p:cNvSpPr>
                <a:spLocks noChangeShapeType="1"/>
              </p:cNvSpPr>
              <p:nvPr/>
            </p:nvSpPr>
            <p:spPr bwMode="auto">
              <a:xfrm>
                <a:off x="1467" y="2522"/>
                <a:ext cx="1" cy="13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1" name="Line 410"/>
              <p:cNvSpPr>
                <a:spLocks noChangeShapeType="1"/>
              </p:cNvSpPr>
              <p:nvPr/>
            </p:nvSpPr>
            <p:spPr bwMode="auto">
              <a:xfrm>
                <a:off x="1633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2" name="Line 411"/>
              <p:cNvSpPr>
                <a:spLocks noChangeShapeType="1"/>
              </p:cNvSpPr>
              <p:nvPr/>
            </p:nvSpPr>
            <p:spPr bwMode="auto">
              <a:xfrm>
                <a:off x="1799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3" name="Line 412"/>
              <p:cNvSpPr>
                <a:spLocks noChangeShapeType="1"/>
              </p:cNvSpPr>
              <p:nvPr/>
            </p:nvSpPr>
            <p:spPr bwMode="auto">
              <a:xfrm>
                <a:off x="1964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60" name="Group 436"/>
            <p:cNvGrpSpPr>
              <a:grpSpLocks/>
            </p:cNvGrpSpPr>
            <p:nvPr/>
          </p:nvGrpSpPr>
          <p:grpSpPr bwMode="auto">
            <a:xfrm>
              <a:off x="3859" y="2515"/>
              <a:ext cx="1327" cy="1328"/>
              <a:chOff x="3859" y="2515"/>
              <a:chExt cx="1327" cy="1328"/>
            </a:xfrm>
          </p:grpSpPr>
          <p:sp>
            <p:nvSpPr>
              <p:cNvPr id="49165" name="Freeform 9"/>
              <p:cNvSpPr>
                <a:spLocks/>
              </p:cNvSpPr>
              <p:nvPr/>
            </p:nvSpPr>
            <p:spPr bwMode="auto">
              <a:xfrm>
                <a:off x="3859" y="2515"/>
                <a:ext cx="1161" cy="830"/>
              </a:xfrm>
              <a:custGeom>
                <a:avLst/>
                <a:gdLst>
                  <a:gd name="T0" fmla="*/ 0 w 1161"/>
                  <a:gd name="T1" fmla="*/ 0 h 830"/>
                  <a:gd name="T2" fmla="*/ 1161 w 1161"/>
                  <a:gd name="T3" fmla="*/ 3 h 830"/>
                  <a:gd name="T4" fmla="*/ 1161 w 1161"/>
                  <a:gd name="T5" fmla="*/ 166 h 830"/>
                  <a:gd name="T6" fmla="*/ 992 w 1161"/>
                  <a:gd name="T7" fmla="*/ 166 h 830"/>
                  <a:gd name="T8" fmla="*/ 992 w 1161"/>
                  <a:gd name="T9" fmla="*/ 332 h 830"/>
                  <a:gd name="T10" fmla="*/ 829 w 1161"/>
                  <a:gd name="T11" fmla="*/ 332 h 830"/>
                  <a:gd name="T12" fmla="*/ 829 w 1161"/>
                  <a:gd name="T13" fmla="*/ 498 h 830"/>
                  <a:gd name="T14" fmla="*/ 663 w 1161"/>
                  <a:gd name="T15" fmla="*/ 498 h 830"/>
                  <a:gd name="T16" fmla="*/ 663 w 1161"/>
                  <a:gd name="T17" fmla="*/ 664 h 830"/>
                  <a:gd name="T18" fmla="*/ 497 w 1161"/>
                  <a:gd name="T19" fmla="*/ 664 h 830"/>
                  <a:gd name="T20" fmla="*/ 497 w 1161"/>
                  <a:gd name="T21" fmla="*/ 830 h 830"/>
                  <a:gd name="T22" fmla="*/ 166 w 1161"/>
                  <a:gd name="T23" fmla="*/ 830 h 830"/>
                  <a:gd name="T24" fmla="*/ 166 w 1161"/>
                  <a:gd name="T25" fmla="*/ 667 h 830"/>
                  <a:gd name="T26" fmla="*/ 0 w 1161"/>
                  <a:gd name="T27" fmla="*/ 667 h 830"/>
                  <a:gd name="T28" fmla="*/ 0 w 1161"/>
                  <a:gd name="T29" fmla="*/ 0 h 83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61"/>
                  <a:gd name="T46" fmla="*/ 0 h 830"/>
                  <a:gd name="T47" fmla="*/ 1161 w 1161"/>
                  <a:gd name="T48" fmla="*/ 830 h 83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61" h="830">
                    <a:moveTo>
                      <a:pt x="0" y="0"/>
                    </a:moveTo>
                    <a:lnTo>
                      <a:pt x="1161" y="3"/>
                    </a:lnTo>
                    <a:lnTo>
                      <a:pt x="1161" y="166"/>
                    </a:lnTo>
                    <a:lnTo>
                      <a:pt x="992" y="166"/>
                    </a:lnTo>
                    <a:lnTo>
                      <a:pt x="992" y="332"/>
                    </a:lnTo>
                    <a:lnTo>
                      <a:pt x="829" y="332"/>
                    </a:lnTo>
                    <a:lnTo>
                      <a:pt x="829" y="498"/>
                    </a:lnTo>
                    <a:lnTo>
                      <a:pt x="663" y="498"/>
                    </a:lnTo>
                    <a:lnTo>
                      <a:pt x="663" y="664"/>
                    </a:lnTo>
                    <a:lnTo>
                      <a:pt x="497" y="664"/>
                    </a:lnTo>
                    <a:lnTo>
                      <a:pt x="497" y="830"/>
                    </a:lnTo>
                    <a:lnTo>
                      <a:pt x="166" y="830"/>
                    </a:lnTo>
                    <a:lnTo>
                      <a:pt x="166" y="667"/>
                    </a:lnTo>
                    <a:lnTo>
                      <a:pt x="0" y="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6" name="Rectangle 10"/>
              <p:cNvSpPr>
                <a:spLocks noChangeArrowheads="1"/>
              </p:cNvSpPr>
              <p:nvPr/>
            </p:nvSpPr>
            <p:spPr bwMode="auto">
              <a:xfrm>
                <a:off x="3859" y="3020"/>
                <a:ext cx="166" cy="159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99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167" name="Rectangle 11"/>
              <p:cNvSpPr>
                <a:spLocks noChangeArrowheads="1"/>
              </p:cNvSpPr>
              <p:nvPr/>
            </p:nvSpPr>
            <p:spPr bwMode="auto">
              <a:xfrm>
                <a:off x="4025" y="3182"/>
                <a:ext cx="166" cy="163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99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168" name="Freeform 22"/>
              <p:cNvSpPr>
                <a:spLocks/>
              </p:cNvSpPr>
              <p:nvPr/>
            </p:nvSpPr>
            <p:spPr bwMode="auto">
              <a:xfrm>
                <a:off x="3859" y="3179"/>
                <a:ext cx="992" cy="501"/>
              </a:xfrm>
              <a:custGeom>
                <a:avLst/>
                <a:gdLst>
                  <a:gd name="T0" fmla="*/ 0 w 992"/>
                  <a:gd name="T1" fmla="*/ 501 h 501"/>
                  <a:gd name="T2" fmla="*/ 992 w 992"/>
                  <a:gd name="T3" fmla="*/ 501 h 501"/>
                  <a:gd name="T4" fmla="*/ 992 w 992"/>
                  <a:gd name="T5" fmla="*/ 332 h 501"/>
                  <a:gd name="T6" fmla="*/ 829 w 992"/>
                  <a:gd name="T7" fmla="*/ 332 h 501"/>
                  <a:gd name="T8" fmla="*/ 829 w 992"/>
                  <a:gd name="T9" fmla="*/ 166 h 501"/>
                  <a:gd name="T10" fmla="*/ 663 w 992"/>
                  <a:gd name="T11" fmla="*/ 166 h 501"/>
                  <a:gd name="T12" fmla="*/ 663 w 992"/>
                  <a:gd name="T13" fmla="*/ 0 h 501"/>
                  <a:gd name="T14" fmla="*/ 497 w 992"/>
                  <a:gd name="T15" fmla="*/ 0 h 501"/>
                  <a:gd name="T16" fmla="*/ 497 w 992"/>
                  <a:gd name="T17" fmla="*/ 166 h 501"/>
                  <a:gd name="T18" fmla="*/ 166 w 992"/>
                  <a:gd name="T19" fmla="*/ 166 h 501"/>
                  <a:gd name="T20" fmla="*/ 166 w 992"/>
                  <a:gd name="T21" fmla="*/ 3 h 501"/>
                  <a:gd name="T22" fmla="*/ 0 w 992"/>
                  <a:gd name="T23" fmla="*/ 3 h 501"/>
                  <a:gd name="T24" fmla="*/ 0 w 992"/>
                  <a:gd name="T25" fmla="*/ 501 h 5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92"/>
                  <a:gd name="T40" fmla="*/ 0 h 501"/>
                  <a:gd name="T41" fmla="*/ 992 w 992"/>
                  <a:gd name="T42" fmla="*/ 501 h 5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2" h="501">
                    <a:moveTo>
                      <a:pt x="0" y="501"/>
                    </a:moveTo>
                    <a:lnTo>
                      <a:pt x="992" y="501"/>
                    </a:lnTo>
                    <a:lnTo>
                      <a:pt x="992" y="332"/>
                    </a:lnTo>
                    <a:lnTo>
                      <a:pt x="829" y="332"/>
                    </a:lnTo>
                    <a:lnTo>
                      <a:pt x="829" y="166"/>
                    </a:lnTo>
                    <a:lnTo>
                      <a:pt x="663" y="166"/>
                    </a:lnTo>
                    <a:lnTo>
                      <a:pt x="663" y="0"/>
                    </a:lnTo>
                    <a:lnTo>
                      <a:pt x="497" y="0"/>
                    </a:lnTo>
                    <a:lnTo>
                      <a:pt x="497" y="166"/>
                    </a:lnTo>
                    <a:lnTo>
                      <a:pt x="166" y="166"/>
                    </a:lnTo>
                    <a:lnTo>
                      <a:pt x="166" y="3"/>
                    </a:lnTo>
                    <a:lnTo>
                      <a:pt x="0" y="3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solidFill>
                  <a:srgbClr val="9999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9" name="Freeform 250"/>
              <p:cNvSpPr>
                <a:spLocks noEditPoints="1"/>
              </p:cNvSpPr>
              <p:nvPr/>
            </p:nvSpPr>
            <p:spPr bwMode="auto">
              <a:xfrm>
                <a:off x="5072" y="2570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0" name="Freeform 251"/>
              <p:cNvSpPr>
                <a:spLocks noEditPoints="1"/>
              </p:cNvSpPr>
              <p:nvPr/>
            </p:nvSpPr>
            <p:spPr bwMode="auto">
              <a:xfrm>
                <a:off x="4906" y="2736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4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2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4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2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1" name="Freeform 252"/>
              <p:cNvSpPr>
                <a:spLocks noEditPoints="1"/>
              </p:cNvSpPr>
              <p:nvPr/>
            </p:nvSpPr>
            <p:spPr bwMode="auto">
              <a:xfrm>
                <a:off x="5072" y="2736"/>
                <a:ext cx="52" cy="80"/>
              </a:xfrm>
              <a:custGeom>
                <a:avLst/>
                <a:gdLst>
                  <a:gd name="T0" fmla="*/ 0 w 52"/>
                  <a:gd name="T1" fmla="*/ 38 h 80"/>
                  <a:gd name="T2" fmla="*/ 0 w 52"/>
                  <a:gd name="T3" fmla="*/ 28 h 80"/>
                  <a:gd name="T4" fmla="*/ 0 w 52"/>
                  <a:gd name="T5" fmla="*/ 17 h 80"/>
                  <a:gd name="T6" fmla="*/ 3 w 52"/>
                  <a:gd name="T7" fmla="*/ 7 h 80"/>
                  <a:gd name="T8" fmla="*/ 10 w 52"/>
                  <a:gd name="T9" fmla="*/ 3 h 80"/>
                  <a:gd name="T10" fmla="*/ 17 w 52"/>
                  <a:gd name="T11" fmla="*/ 0 h 80"/>
                  <a:gd name="T12" fmla="*/ 24 w 52"/>
                  <a:gd name="T13" fmla="*/ 0 h 80"/>
                  <a:gd name="T14" fmla="*/ 31 w 52"/>
                  <a:gd name="T15" fmla="*/ 0 h 80"/>
                  <a:gd name="T16" fmla="*/ 35 w 52"/>
                  <a:gd name="T17" fmla="*/ 0 h 80"/>
                  <a:gd name="T18" fmla="*/ 41 w 52"/>
                  <a:gd name="T19" fmla="*/ 3 h 80"/>
                  <a:gd name="T20" fmla="*/ 45 w 52"/>
                  <a:gd name="T21" fmla="*/ 7 h 80"/>
                  <a:gd name="T22" fmla="*/ 45 w 52"/>
                  <a:gd name="T23" fmla="*/ 14 h 80"/>
                  <a:gd name="T24" fmla="*/ 48 w 52"/>
                  <a:gd name="T25" fmla="*/ 21 h 80"/>
                  <a:gd name="T26" fmla="*/ 48 w 52"/>
                  <a:gd name="T27" fmla="*/ 28 h 80"/>
                  <a:gd name="T28" fmla="*/ 52 w 52"/>
                  <a:gd name="T29" fmla="*/ 38 h 80"/>
                  <a:gd name="T30" fmla="*/ 48 w 52"/>
                  <a:gd name="T31" fmla="*/ 52 h 80"/>
                  <a:gd name="T32" fmla="*/ 48 w 52"/>
                  <a:gd name="T33" fmla="*/ 62 h 80"/>
                  <a:gd name="T34" fmla="*/ 45 w 52"/>
                  <a:gd name="T35" fmla="*/ 69 h 80"/>
                  <a:gd name="T36" fmla="*/ 38 w 52"/>
                  <a:gd name="T37" fmla="*/ 76 h 80"/>
                  <a:gd name="T38" fmla="*/ 31 w 52"/>
                  <a:gd name="T39" fmla="*/ 80 h 80"/>
                  <a:gd name="T40" fmla="*/ 24 w 52"/>
                  <a:gd name="T41" fmla="*/ 80 h 80"/>
                  <a:gd name="T42" fmla="*/ 14 w 52"/>
                  <a:gd name="T43" fmla="*/ 76 h 80"/>
                  <a:gd name="T44" fmla="*/ 7 w 52"/>
                  <a:gd name="T45" fmla="*/ 73 h 80"/>
                  <a:gd name="T46" fmla="*/ 3 w 52"/>
                  <a:gd name="T47" fmla="*/ 62 h 80"/>
                  <a:gd name="T48" fmla="*/ 0 w 52"/>
                  <a:gd name="T49" fmla="*/ 52 h 80"/>
                  <a:gd name="T50" fmla="*/ 0 w 52"/>
                  <a:gd name="T51" fmla="*/ 38 h 80"/>
                  <a:gd name="T52" fmla="*/ 10 w 52"/>
                  <a:gd name="T53" fmla="*/ 38 h 80"/>
                  <a:gd name="T54" fmla="*/ 10 w 52"/>
                  <a:gd name="T55" fmla="*/ 52 h 80"/>
                  <a:gd name="T56" fmla="*/ 10 w 52"/>
                  <a:gd name="T57" fmla="*/ 59 h 80"/>
                  <a:gd name="T58" fmla="*/ 14 w 52"/>
                  <a:gd name="T59" fmla="*/ 66 h 80"/>
                  <a:gd name="T60" fmla="*/ 17 w 52"/>
                  <a:gd name="T61" fmla="*/ 69 h 80"/>
                  <a:gd name="T62" fmla="*/ 24 w 52"/>
                  <a:gd name="T63" fmla="*/ 69 h 80"/>
                  <a:gd name="T64" fmla="*/ 31 w 52"/>
                  <a:gd name="T65" fmla="*/ 69 h 80"/>
                  <a:gd name="T66" fmla="*/ 35 w 52"/>
                  <a:gd name="T67" fmla="*/ 66 h 80"/>
                  <a:gd name="T68" fmla="*/ 38 w 52"/>
                  <a:gd name="T69" fmla="*/ 59 h 80"/>
                  <a:gd name="T70" fmla="*/ 38 w 52"/>
                  <a:gd name="T71" fmla="*/ 52 h 80"/>
                  <a:gd name="T72" fmla="*/ 41 w 52"/>
                  <a:gd name="T73" fmla="*/ 38 h 80"/>
                  <a:gd name="T74" fmla="*/ 38 w 52"/>
                  <a:gd name="T75" fmla="*/ 28 h 80"/>
                  <a:gd name="T76" fmla="*/ 38 w 52"/>
                  <a:gd name="T77" fmla="*/ 21 h 80"/>
                  <a:gd name="T78" fmla="*/ 35 w 52"/>
                  <a:gd name="T79" fmla="*/ 14 h 80"/>
                  <a:gd name="T80" fmla="*/ 31 w 52"/>
                  <a:gd name="T81" fmla="*/ 10 h 80"/>
                  <a:gd name="T82" fmla="*/ 24 w 52"/>
                  <a:gd name="T83" fmla="*/ 7 h 80"/>
                  <a:gd name="T84" fmla="*/ 17 w 52"/>
                  <a:gd name="T85" fmla="*/ 10 h 80"/>
                  <a:gd name="T86" fmla="*/ 14 w 52"/>
                  <a:gd name="T87" fmla="*/ 14 h 80"/>
                  <a:gd name="T88" fmla="*/ 10 w 52"/>
                  <a:gd name="T89" fmla="*/ 21 h 80"/>
                  <a:gd name="T90" fmla="*/ 10 w 52"/>
                  <a:gd name="T91" fmla="*/ 28 h 80"/>
                  <a:gd name="T92" fmla="*/ 10 w 52"/>
                  <a:gd name="T93" fmla="*/ 38 h 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80"/>
                  <a:gd name="T143" fmla="*/ 52 w 52"/>
                  <a:gd name="T144" fmla="*/ 80 h 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80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80"/>
                    </a:lnTo>
                    <a:lnTo>
                      <a:pt x="24" y="80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2" name="Freeform 253"/>
              <p:cNvSpPr>
                <a:spLocks noEditPoints="1"/>
              </p:cNvSpPr>
              <p:nvPr/>
            </p:nvSpPr>
            <p:spPr bwMode="auto">
              <a:xfrm>
                <a:off x="4740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3" name="Freeform 254"/>
              <p:cNvSpPr>
                <a:spLocks noEditPoints="1"/>
              </p:cNvSpPr>
              <p:nvPr/>
            </p:nvSpPr>
            <p:spPr bwMode="auto">
              <a:xfrm>
                <a:off x="4906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4" name="Freeform 255"/>
              <p:cNvSpPr>
                <a:spLocks noEditPoints="1"/>
              </p:cNvSpPr>
              <p:nvPr/>
            </p:nvSpPr>
            <p:spPr bwMode="auto">
              <a:xfrm>
                <a:off x="5072" y="290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5" name="Freeform 256"/>
              <p:cNvSpPr>
                <a:spLocks noEditPoints="1"/>
              </p:cNvSpPr>
              <p:nvPr/>
            </p:nvSpPr>
            <p:spPr bwMode="auto">
              <a:xfrm>
                <a:off x="4574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6" name="Freeform 257"/>
              <p:cNvSpPr>
                <a:spLocks noEditPoints="1"/>
              </p:cNvSpPr>
              <p:nvPr/>
            </p:nvSpPr>
            <p:spPr bwMode="auto">
              <a:xfrm>
                <a:off x="4740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7" name="Freeform 258"/>
              <p:cNvSpPr>
                <a:spLocks noEditPoints="1"/>
              </p:cNvSpPr>
              <p:nvPr/>
            </p:nvSpPr>
            <p:spPr bwMode="auto">
              <a:xfrm>
                <a:off x="4906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8" name="Freeform 259"/>
              <p:cNvSpPr>
                <a:spLocks noEditPoints="1"/>
              </p:cNvSpPr>
              <p:nvPr/>
            </p:nvSpPr>
            <p:spPr bwMode="auto">
              <a:xfrm>
                <a:off x="5072" y="3068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9" name="Freeform 260"/>
              <p:cNvSpPr>
                <a:spLocks noEditPoints="1"/>
              </p:cNvSpPr>
              <p:nvPr/>
            </p:nvSpPr>
            <p:spPr bwMode="auto">
              <a:xfrm>
                <a:off x="4574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Freeform 261"/>
              <p:cNvSpPr>
                <a:spLocks noEditPoints="1"/>
              </p:cNvSpPr>
              <p:nvPr/>
            </p:nvSpPr>
            <p:spPr bwMode="auto">
              <a:xfrm>
                <a:off x="4740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1" name="Freeform 262"/>
              <p:cNvSpPr>
                <a:spLocks noEditPoints="1"/>
              </p:cNvSpPr>
              <p:nvPr/>
            </p:nvSpPr>
            <p:spPr bwMode="auto">
              <a:xfrm>
                <a:off x="4906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Freeform 263"/>
              <p:cNvSpPr>
                <a:spLocks noEditPoints="1"/>
              </p:cNvSpPr>
              <p:nvPr/>
            </p:nvSpPr>
            <p:spPr bwMode="auto">
              <a:xfrm>
                <a:off x="5072" y="3234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Rectangle 264"/>
              <p:cNvSpPr>
                <a:spLocks noChangeArrowheads="1"/>
              </p:cNvSpPr>
              <p:nvPr/>
            </p:nvSpPr>
            <p:spPr bwMode="auto">
              <a:xfrm>
                <a:off x="3859" y="2515"/>
                <a:ext cx="1327" cy="132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184" name="Freeform 265"/>
              <p:cNvSpPr>
                <a:spLocks noEditPoints="1"/>
              </p:cNvSpPr>
              <p:nvPr/>
            </p:nvSpPr>
            <p:spPr bwMode="auto">
              <a:xfrm>
                <a:off x="4740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Freeform 266"/>
              <p:cNvSpPr>
                <a:spLocks noEditPoints="1"/>
              </p:cNvSpPr>
              <p:nvPr/>
            </p:nvSpPr>
            <p:spPr bwMode="auto">
              <a:xfrm>
                <a:off x="4906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Freeform 267"/>
              <p:cNvSpPr>
                <a:spLocks noEditPoints="1"/>
              </p:cNvSpPr>
              <p:nvPr/>
            </p:nvSpPr>
            <p:spPr bwMode="auto">
              <a:xfrm>
                <a:off x="5072" y="3400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3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3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Freeform 268"/>
              <p:cNvSpPr>
                <a:spLocks noEditPoints="1"/>
              </p:cNvSpPr>
              <p:nvPr/>
            </p:nvSpPr>
            <p:spPr bwMode="auto">
              <a:xfrm>
                <a:off x="4906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Freeform 269"/>
              <p:cNvSpPr>
                <a:spLocks noEditPoints="1"/>
              </p:cNvSpPr>
              <p:nvPr/>
            </p:nvSpPr>
            <p:spPr bwMode="auto">
              <a:xfrm>
                <a:off x="5072" y="3566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Freeform 270"/>
              <p:cNvSpPr>
                <a:spLocks noEditPoints="1"/>
              </p:cNvSpPr>
              <p:nvPr/>
            </p:nvSpPr>
            <p:spPr bwMode="auto">
              <a:xfrm>
                <a:off x="4076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9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9 w 52"/>
                  <a:gd name="T69" fmla="*/ 59 h 79"/>
                  <a:gd name="T70" fmla="*/ 39 w 52"/>
                  <a:gd name="T71" fmla="*/ 52 h 79"/>
                  <a:gd name="T72" fmla="*/ 42 w 52"/>
                  <a:gd name="T73" fmla="*/ 38 h 79"/>
                  <a:gd name="T74" fmla="*/ 39 w 52"/>
                  <a:gd name="T75" fmla="*/ 28 h 79"/>
                  <a:gd name="T76" fmla="*/ 39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9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9" y="59"/>
                    </a:lnTo>
                    <a:lnTo>
                      <a:pt x="39" y="52"/>
                    </a:lnTo>
                    <a:lnTo>
                      <a:pt x="42" y="38"/>
                    </a:lnTo>
                    <a:lnTo>
                      <a:pt x="39" y="28"/>
                    </a:lnTo>
                    <a:lnTo>
                      <a:pt x="39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Freeform 271"/>
              <p:cNvSpPr>
                <a:spLocks noEditPoints="1"/>
              </p:cNvSpPr>
              <p:nvPr/>
            </p:nvSpPr>
            <p:spPr bwMode="auto">
              <a:xfrm>
                <a:off x="4242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2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2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2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2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2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2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2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Freeform 272"/>
              <p:cNvSpPr>
                <a:spLocks noEditPoints="1"/>
              </p:cNvSpPr>
              <p:nvPr/>
            </p:nvSpPr>
            <p:spPr bwMode="auto">
              <a:xfrm>
                <a:off x="4408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5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5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5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5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5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5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Freeform 273"/>
              <p:cNvSpPr>
                <a:spLocks noEditPoints="1"/>
              </p:cNvSpPr>
              <p:nvPr/>
            </p:nvSpPr>
            <p:spPr bwMode="auto">
              <a:xfrm>
                <a:off x="4574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8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8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8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Freeform 274"/>
              <p:cNvSpPr>
                <a:spLocks noEditPoints="1"/>
              </p:cNvSpPr>
              <p:nvPr/>
            </p:nvSpPr>
            <p:spPr bwMode="auto">
              <a:xfrm>
                <a:off x="4740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1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9 w 52"/>
                  <a:gd name="T25" fmla="*/ 21 h 79"/>
                  <a:gd name="T26" fmla="*/ 49 w 52"/>
                  <a:gd name="T27" fmla="*/ 28 h 79"/>
                  <a:gd name="T28" fmla="*/ 52 w 52"/>
                  <a:gd name="T29" fmla="*/ 38 h 79"/>
                  <a:gd name="T30" fmla="*/ 49 w 52"/>
                  <a:gd name="T31" fmla="*/ 52 h 79"/>
                  <a:gd name="T32" fmla="*/ 49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1 w 52"/>
                  <a:gd name="T53" fmla="*/ 38 h 79"/>
                  <a:gd name="T54" fmla="*/ 11 w 52"/>
                  <a:gd name="T55" fmla="*/ 52 h 79"/>
                  <a:gd name="T56" fmla="*/ 11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1 w 52"/>
                  <a:gd name="T89" fmla="*/ 21 h 79"/>
                  <a:gd name="T90" fmla="*/ 11 w 52"/>
                  <a:gd name="T91" fmla="*/ 28 h 79"/>
                  <a:gd name="T92" fmla="*/ 11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9" y="28"/>
                    </a:lnTo>
                    <a:lnTo>
                      <a:pt x="52" y="38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1" y="38"/>
                    </a:moveTo>
                    <a:lnTo>
                      <a:pt x="11" y="52"/>
                    </a:lnTo>
                    <a:lnTo>
                      <a:pt x="11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Freeform 275"/>
              <p:cNvSpPr>
                <a:spLocks noEditPoints="1"/>
              </p:cNvSpPr>
              <p:nvPr/>
            </p:nvSpPr>
            <p:spPr bwMode="auto">
              <a:xfrm>
                <a:off x="4906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4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2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4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2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4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4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2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Freeform 276"/>
              <p:cNvSpPr>
                <a:spLocks noEditPoints="1"/>
              </p:cNvSpPr>
              <p:nvPr/>
            </p:nvSpPr>
            <p:spPr bwMode="auto">
              <a:xfrm>
                <a:off x="5072" y="3732"/>
                <a:ext cx="52" cy="79"/>
              </a:xfrm>
              <a:custGeom>
                <a:avLst/>
                <a:gdLst>
                  <a:gd name="T0" fmla="*/ 0 w 52"/>
                  <a:gd name="T1" fmla="*/ 38 h 79"/>
                  <a:gd name="T2" fmla="*/ 0 w 52"/>
                  <a:gd name="T3" fmla="*/ 28 h 79"/>
                  <a:gd name="T4" fmla="*/ 0 w 52"/>
                  <a:gd name="T5" fmla="*/ 17 h 79"/>
                  <a:gd name="T6" fmla="*/ 3 w 52"/>
                  <a:gd name="T7" fmla="*/ 7 h 79"/>
                  <a:gd name="T8" fmla="*/ 10 w 52"/>
                  <a:gd name="T9" fmla="*/ 3 h 79"/>
                  <a:gd name="T10" fmla="*/ 17 w 52"/>
                  <a:gd name="T11" fmla="*/ 0 h 79"/>
                  <a:gd name="T12" fmla="*/ 24 w 52"/>
                  <a:gd name="T13" fmla="*/ 0 h 79"/>
                  <a:gd name="T14" fmla="*/ 31 w 52"/>
                  <a:gd name="T15" fmla="*/ 0 h 79"/>
                  <a:gd name="T16" fmla="*/ 35 w 52"/>
                  <a:gd name="T17" fmla="*/ 0 h 79"/>
                  <a:gd name="T18" fmla="*/ 41 w 52"/>
                  <a:gd name="T19" fmla="*/ 3 h 79"/>
                  <a:gd name="T20" fmla="*/ 45 w 52"/>
                  <a:gd name="T21" fmla="*/ 7 h 79"/>
                  <a:gd name="T22" fmla="*/ 45 w 52"/>
                  <a:gd name="T23" fmla="*/ 14 h 79"/>
                  <a:gd name="T24" fmla="*/ 48 w 52"/>
                  <a:gd name="T25" fmla="*/ 21 h 79"/>
                  <a:gd name="T26" fmla="*/ 48 w 52"/>
                  <a:gd name="T27" fmla="*/ 28 h 79"/>
                  <a:gd name="T28" fmla="*/ 52 w 52"/>
                  <a:gd name="T29" fmla="*/ 38 h 79"/>
                  <a:gd name="T30" fmla="*/ 48 w 52"/>
                  <a:gd name="T31" fmla="*/ 52 h 79"/>
                  <a:gd name="T32" fmla="*/ 48 w 52"/>
                  <a:gd name="T33" fmla="*/ 62 h 79"/>
                  <a:gd name="T34" fmla="*/ 45 w 52"/>
                  <a:gd name="T35" fmla="*/ 69 h 79"/>
                  <a:gd name="T36" fmla="*/ 38 w 52"/>
                  <a:gd name="T37" fmla="*/ 76 h 79"/>
                  <a:gd name="T38" fmla="*/ 31 w 52"/>
                  <a:gd name="T39" fmla="*/ 79 h 79"/>
                  <a:gd name="T40" fmla="*/ 24 w 52"/>
                  <a:gd name="T41" fmla="*/ 79 h 79"/>
                  <a:gd name="T42" fmla="*/ 14 w 52"/>
                  <a:gd name="T43" fmla="*/ 76 h 79"/>
                  <a:gd name="T44" fmla="*/ 7 w 52"/>
                  <a:gd name="T45" fmla="*/ 72 h 79"/>
                  <a:gd name="T46" fmla="*/ 3 w 52"/>
                  <a:gd name="T47" fmla="*/ 62 h 79"/>
                  <a:gd name="T48" fmla="*/ 0 w 52"/>
                  <a:gd name="T49" fmla="*/ 52 h 79"/>
                  <a:gd name="T50" fmla="*/ 0 w 52"/>
                  <a:gd name="T51" fmla="*/ 38 h 79"/>
                  <a:gd name="T52" fmla="*/ 10 w 52"/>
                  <a:gd name="T53" fmla="*/ 38 h 79"/>
                  <a:gd name="T54" fmla="*/ 10 w 52"/>
                  <a:gd name="T55" fmla="*/ 52 h 79"/>
                  <a:gd name="T56" fmla="*/ 10 w 52"/>
                  <a:gd name="T57" fmla="*/ 59 h 79"/>
                  <a:gd name="T58" fmla="*/ 14 w 52"/>
                  <a:gd name="T59" fmla="*/ 66 h 79"/>
                  <a:gd name="T60" fmla="*/ 17 w 52"/>
                  <a:gd name="T61" fmla="*/ 69 h 79"/>
                  <a:gd name="T62" fmla="*/ 24 w 52"/>
                  <a:gd name="T63" fmla="*/ 69 h 79"/>
                  <a:gd name="T64" fmla="*/ 31 w 52"/>
                  <a:gd name="T65" fmla="*/ 69 h 79"/>
                  <a:gd name="T66" fmla="*/ 35 w 52"/>
                  <a:gd name="T67" fmla="*/ 66 h 79"/>
                  <a:gd name="T68" fmla="*/ 38 w 52"/>
                  <a:gd name="T69" fmla="*/ 59 h 79"/>
                  <a:gd name="T70" fmla="*/ 38 w 52"/>
                  <a:gd name="T71" fmla="*/ 52 h 79"/>
                  <a:gd name="T72" fmla="*/ 41 w 52"/>
                  <a:gd name="T73" fmla="*/ 38 h 79"/>
                  <a:gd name="T74" fmla="*/ 38 w 52"/>
                  <a:gd name="T75" fmla="*/ 28 h 79"/>
                  <a:gd name="T76" fmla="*/ 38 w 52"/>
                  <a:gd name="T77" fmla="*/ 21 h 79"/>
                  <a:gd name="T78" fmla="*/ 35 w 52"/>
                  <a:gd name="T79" fmla="*/ 14 h 79"/>
                  <a:gd name="T80" fmla="*/ 31 w 52"/>
                  <a:gd name="T81" fmla="*/ 10 h 79"/>
                  <a:gd name="T82" fmla="*/ 24 w 52"/>
                  <a:gd name="T83" fmla="*/ 7 h 79"/>
                  <a:gd name="T84" fmla="*/ 17 w 52"/>
                  <a:gd name="T85" fmla="*/ 10 h 79"/>
                  <a:gd name="T86" fmla="*/ 14 w 52"/>
                  <a:gd name="T87" fmla="*/ 14 h 79"/>
                  <a:gd name="T88" fmla="*/ 10 w 52"/>
                  <a:gd name="T89" fmla="*/ 21 h 79"/>
                  <a:gd name="T90" fmla="*/ 10 w 52"/>
                  <a:gd name="T91" fmla="*/ 28 h 79"/>
                  <a:gd name="T92" fmla="*/ 10 w 52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"/>
                  <a:gd name="T142" fmla="*/ 0 h 79"/>
                  <a:gd name="T143" fmla="*/ 52 w 52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2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5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4" y="76"/>
                    </a:lnTo>
                    <a:lnTo>
                      <a:pt x="7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4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5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4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Freeform 277"/>
              <p:cNvSpPr>
                <a:spLocks noEditPoints="1"/>
              </p:cNvSpPr>
              <p:nvPr/>
            </p:nvSpPr>
            <p:spPr bwMode="auto">
              <a:xfrm>
                <a:off x="3911" y="3732"/>
                <a:ext cx="51" cy="79"/>
              </a:xfrm>
              <a:custGeom>
                <a:avLst/>
                <a:gdLst>
                  <a:gd name="T0" fmla="*/ 0 w 51"/>
                  <a:gd name="T1" fmla="*/ 38 h 79"/>
                  <a:gd name="T2" fmla="*/ 0 w 51"/>
                  <a:gd name="T3" fmla="*/ 28 h 79"/>
                  <a:gd name="T4" fmla="*/ 0 w 51"/>
                  <a:gd name="T5" fmla="*/ 17 h 79"/>
                  <a:gd name="T6" fmla="*/ 3 w 51"/>
                  <a:gd name="T7" fmla="*/ 7 h 79"/>
                  <a:gd name="T8" fmla="*/ 10 w 51"/>
                  <a:gd name="T9" fmla="*/ 3 h 79"/>
                  <a:gd name="T10" fmla="*/ 17 w 51"/>
                  <a:gd name="T11" fmla="*/ 0 h 79"/>
                  <a:gd name="T12" fmla="*/ 24 w 51"/>
                  <a:gd name="T13" fmla="*/ 0 h 79"/>
                  <a:gd name="T14" fmla="*/ 31 w 51"/>
                  <a:gd name="T15" fmla="*/ 0 h 79"/>
                  <a:gd name="T16" fmla="*/ 34 w 51"/>
                  <a:gd name="T17" fmla="*/ 0 h 79"/>
                  <a:gd name="T18" fmla="*/ 41 w 51"/>
                  <a:gd name="T19" fmla="*/ 3 h 79"/>
                  <a:gd name="T20" fmla="*/ 44 w 51"/>
                  <a:gd name="T21" fmla="*/ 7 h 79"/>
                  <a:gd name="T22" fmla="*/ 44 w 51"/>
                  <a:gd name="T23" fmla="*/ 14 h 79"/>
                  <a:gd name="T24" fmla="*/ 48 w 51"/>
                  <a:gd name="T25" fmla="*/ 21 h 79"/>
                  <a:gd name="T26" fmla="*/ 48 w 51"/>
                  <a:gd name="T27" fmla="*/ 28 h 79"/>
                  <a:gd name="T28" fmla="*/ 51 w 51"/>
                  <a:gd name="T29" fmla="*/ 38 h 79"/>
                  <a:gd name="T30" fmla="*/ 48 w 51"/>
                  <a:gd name="T31" fmla="*/ 52 h 79"/>
                  <a:gd name="T32" fmla="*/ 48 w 51"/>
                  <a:gd name="T33" fmla="*/ 62 h 79"/>
                  <a:gd name="T34" fmla="*/ 44 w 51"/>
                  <a:gd name="T35" fmla="*/ 69 h 79"/>
                  <a:gd name="T36" fmla="*/ 38 w 51"/>
                  <a:gd name="T37" fmla="*/ 76 h 79"/>
                  <a:gd name="T38" fmla="*/ 31 w 51"/>
                  <a:gd name="T39" fmla="*/ 79 h 79"/>
                  <a:gd name="T40" fmla="*/ 24 w 51"/>
                  <a:gd name="T41" fmla="*/ 79 h 79"/>
                  <a:gd name="T42" fmla="*/ 13 w 51"/>
                  <a:gd name="T43" fmla="*/ 76 h 79"/>
                  <a:gd name="T44" fmla="*/ 6 w 51"/>
                  <a:gd name="T45" fmla="*/ 72 h 79"/>
                  <a:gd name="T46" fmla="*/ 3 w 51"/>
                  <a:gd name="T47" fmla="*/ 62 h 79"/>
                  <a:gd name="T48" fmla="*/ 0 w 51"/>
                  <a:gd name="T49" fmla="*/ 52 h 79"/>
                  <a:gd name="T50" fmla="*/ 0 w 51"/>
                  <a:gd name="T51" fmla="*/ 38 h 79"/>
                  <a:gd name="T52" fmla="*/ 10 w 51"/>
                  <a:gd name="T53" fmla="*/ 38 h 79"/>
                  <a:gd name="T54" fmla="*/ 10 w 51"/>
                  <a:gd name="T55" fmla="*/ 52 h 79"/>
                  <a:gd name="T56" fmla="*/ 10 w 51"/>
                  <a:gd name="T57" fmla="*/ 59 h 79"/>
                  <a:gd name="T58" fmla="*/ 13 w 51"/>
                  <a:gd name="T59" fmla="*/ 66 h 79"/>
                  <a:gd name="T60" fmla="*/ 17 w 51"/>
                  <a:gd name="T61" fmla="*/ 69 h 79"/>
                  <a:gd name="T62" fmla="*/ 24 w 51"/>
                  <a:gd name="T63" fmla="*/ 69 h 79"/>
                  <a:gd name="T64" fmla="*/ 31 w 51"/>
                  <a:gd name="T65" fmla="*/ 69 h 79"/>
                  <a:gd name="T66" fmla="*/ 34 w 51"/>
                  <a:gd name="T67" fmla="*/ 66 h 79"/>
                  <a:gd name="T68" fmla="*/ 38 w 51"/>
                  <a:gd name="T69" fmla="*/ 59 h 79"/>
                  <a:gd name="T70" fmla="*/ 38 w 51"/>
                  <a:gd name="T71" fmla="*/ 52 h 79"/>
                  <a:gd name="T72" fmla="*/ 41 w 51"/>
                  <a:gd name="T73" fmla="*/ 38 h 79"/>
                  <a:gd name="T74" fmla="*/ 38 w 51"/>
                  <a:gd name="T75" fmla="*/ 28 h 79"/>
                  <a:gd name="T76" fmla="*/ 38 w 51"/>
                  <a:gd name="T77" fmla="*/ 21 h 79"/>
                  <a:gd name="T78" fmla="*/ 34 w 51"/>
                  <a:gd name="T79" fmla="*/ 14 h 79"/>
                  <a:gd name="T80" fmla="*/ 31 w 51"/>
                  <a:gd name="T81" fmla="*/ 10 h 79"/>
                  <a:gd name="T82" fmla="*/ 24 w 51"/>
                  <a:gd name="T83" fmla="*/ 7 h 79"/>
                  <a:gd name="T84" fmla="*/ 17 w 51"/>
                  <a:gd name="T85" fmla="*/ 10 h 79"/>
                  <a:gd name="T86" fmla="*/ 13 w 51"/>
                  <a:gd name="T87" fmla="*/ 14 h 79"/>
                  <a:gd name="T88" fmla="*/ 10 w 51"/>
                  <a:gd name="T89" fmla="*/ 21 h 79"/>
                  <a:gd name="T90" fmla="*/ 10 w 51"/>
                  <a:gd name="T91" fmla="*/ 28 h 79"/>
                  <a:gd name="T92" fmla="*/ 10 w 51"/>
                  <a:gd name="T93" fmla="*/ 38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"/>
                  <a:gd name="T142" fmla="*/ 0 h 79"/>
                  <a:gd name="T143" fmla="*/ 51 w 51"/>
                  <a:gd name="T144" fmla="*/ 79 h 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" h="79">
                    <a:moveTo>
                      <a:pt x="0" y="38"/>
                    </a:moveTo>
                    <a:lnTo>
                      <a:pt x="0" y="28"/>
                    </a:lnTo>
                    <a:lnTo>
                      <a:pt x="0" y="17"/>
                    </a:lnTo>
                    <a:lnTo>
                      <a:pt x="3" y="7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41" y="3"/>
                    </a:lnTo>
                    <a:lnTo>
                      <a:pt x="44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8"/>
                    </a:lnTo>
                    <a:lnTo>
                      <a:pt x="51" y="38"/>
                    </a:lnTo>
                    <a:lnTo>
                      <a:pt x="48" y="52"/>
                    </a:lnTo>
                    <a:lnTo>
                      <a:pt x="48" y="62"/>
                    </a:lnTo>
                    <a:lnTo>
                      <a:pt x="44" y="69"/>
                    </a:lnTo>
                    <a:lnTo>
                      <a:pt x="38" y="76"/>
                    </a:lnTo>
                    <a:lnTo>
                      <a:pt x="31" y="79"/>
                    </a:lnTo>
                    <a:lnTo>
                      <a:pt x="24" y="79"/>
                    </a:lnTo>
                    <a:lnTo>
                      <a:pt x="13" y="76"/>
                    </a:lnTo>
                    <a:lnTo>
                      <a:pt x="6" y="72"/>
                    </a:lnTo>
                    <a:lnTo>
                      <a:pt x="3" y="62"/>
                    </a:lnTo>
                    <a:lnTo>
                      <a:pt x="0" y="52"/>
                    </a:lnTo>
                    <a:lnTo>
                      <a:pt x="0" y="38"/>
                    </a:lnTo>
                    <a:close/>
                    <a:moveTo>
                      <a:pt x="10" y="38"/>
                    </a:moveTo>
                    <a:lnTo>
                      <a:pt x="10" y="52"/>
                    </a:lnTo>
                    <a:lnTo>
                      <a:pt x="10" y="59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4" y="69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59"/>
                    </a:lnTo>
                    <a:lnTo>
                      <a:pt x="38" y="52"/>
                    </a:lnTo>
                    <a:lnTo>
                      <a:pt x="41" y="38"/>
                    </a:lnTo>
                    <a:lnTo>
                      <a:pt x="38" y="28"/>
                    </a:lnTo>
                    <a:lnTo>
                      <a:pt x="38" y="21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7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7" name="Freeform 299"/>
              <p:cNvSpPr>
                <a:spLocks/>
              </p:cNvSpPr>
              <p:nvPr/>
            </p:nvSpPr>
            <p:spPr bwMode="auto">
              <a:xfrm>
                <a:off x="3911" y="3061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Freeform 300"/>
              <p:cNvSpPr>
                <a:spLocks noEditPoints="1"/>
              </p:cNvSpPr>
              <p:nvPr/>
            </p:nvSpPr>
            <p:spPr bwMode="auto">
              <a:xfrm>
                <a:off x="3911" y="3227"/>
                <a:ext cx="51" cy="80"/>
              </a:xfrm>
              <a:custGeom>
                <a:avLst/>
                <a:gdLst>
                  <a:gd name="T0" fmla="*/ 51 w 51"/>
                  <a:gd name="T1" fmla="*/ 21 h 80"/>
                  <a:gd name="T2" fmla="*/ 41 w 51"/>
                  <a:gd name="T3" fmla="*/ 21 h 80"/>
                  <a:gd name="T4" fmla="*/ 38 w 51"/>
                  <a:gd name="T5" fmla="*/ 17 h 80"/>
                  <a:gd name="T6" fmla="*/ 38 w 51"/>
                  <a:gd name="T7" fmla="*/ 14 h 80"/>
                  <a:gd name="T8" fmla="*/ 31 w 51"/>
                  <a:gd name="T9" fmla="*/ 10 h 80"/>
                  <a:gd name="T10" fmla="*/ 27 w 51"/>
                  <a:gd name="T11" fmla="*/ 10 h 80"/>
                  <a:gd name="T12" fmla="*/ 20 w 51"/>
                  <a:gd name="T13" fmla="*/ 10 h 80"/>
                  <a:gd name="T14" fmla="*/ 17 w 51"/>
                  <a:gd name="T15" fmla="*/ 10 h 80"/>
                  <a:gd name="T16" fmla="*/ 13 w 51"/>
                  <a:gd name="T17" fmla="*/ 14 h 80"/>
                  <a:gd name="T18" fmla="*/ 10 w 51"/>
                  <a:gd name="T19" fmla="*/ 21 h 80"/>
                  <a:gd name="T20" fmla="*/ 10 w 51"/>
                  <a:gd name="T21" fmla="*/ 28 h 80"/>
                  <a:gd name="T22" fmla="*/ 10 w 51"/>
                  <a:gd name="T23" fmla="*/ 38 h 80"/>
                  <a:gd name="T24" fmla="*/ 13 w 51"/>
                  <a:gd name="T25" fmla="*/ 35 h 80"/>
                  <a:gd name="T26" fmla="*/ 17 w 51"/>
                  <a:gd name="T27" fmla="*/ 31 h 80"/>
                  <a:gd name="T28" fmla="*/ 24 w 51"/>
                  <a:gd name="T29" fmla="*/ 28 h 80"/>
                  <a:gd name="T30" fmla="*/ 27 w 51"/>
                  <a:gd name="T31" fmla="*/ 28 h 80"/>
                  <a:gd name="T32" fmla="*/ 38 w 51"/>
                  <a:gd name="T33" fmla="*/ 28 h 80"/>
                  <a:gd name="T34" fmla="*/ 44 w 51"/>
                  <a:gd name="T35" fmla="*/ 35 h 80"/>
                  <a:gd name="T36" fmla="*/ 48 w 51"/>
                  <a:gd name="T37" fmla="*/ 41 h 80"/>
                  <a:gd name="T38" fmla="*/ 51 w 51"/>
                  <a:gd name="T39" fmla="*/ 52 h 80"/>
                  <a:gd name="T40" fmla="*/ 51 w 51"/>
                  <a:gd name="T41" fmla="*/ 62 h 80"/>
                  <a:gd name="T42" fmla="*/ 48 w 51"/>
                  <a:gd name="T43" fmla="*/ 66 h 80"/>
                  <a:gd name="T44" fmla="*/ 44 w 51"/>
                  <a:gd name="T45" fmla="*/ 73 h 80"/>
                  <a:gd name="T46" fmla="*/ 38 w 51"/>
                  <a:gd name="T47" fmla="*/ 76 h 80"/>
                  <a:gd name="T48" fmla="*/ 34 w 51"/>
                  <a:gd name="T49" fmla="*/ 80 h 80"/>
                  <a:gd name="T50" fmla="*/ 27 w 51"/>
                  <a:gd name="T51" fmla="*/ 80 h 80"/>
                  <a:gd name="T52" fmla="*/ 13 w 51"/>
                  <a:gd name="T53" fmla="*/ 80 h 80"/>
                  <a:gd name="T54" fmla="*/ 6 w 51"/>
                  <a:gd name="T55" fmla="*/ 73 h 80"/>
                  <a:gd name="T56" fmla="*/ 3 w 51"/>
                  <a:gd name="T57" fmla="*/ 66 h 80"/>
                  <a:gd name="T58" fmla="*/ 0 w 51"/>
                  <a:gd name="T59" fmla="*/ 55 h 80"/>
                  <a:gd name="T60" fmla="*/ 0 w 51"/>
                  <a:gd name="T61" fmla="*/ 41 h 80"/>
                  <a:gd name="T62" fmla="*/ 0 w 51"/>
                  <a:gd name="T63" fmla="*/ 28 h 80"/>
                  <a:gd name="T64" fmla="*/ 3 w 51"/>
                  <a:gd name="T65" fmla="*/ 17 h 80"/>
                  <a:gd name="T66" fmla="*/ 6 w 51"/>
                  <a:gd name="T67" fmla="*/ 10 h 80"/>
                  <a:gd name="T68" fmla="*/ 13 w 51"/>
                  <a:gd name="T69" fmla="*/ 3 h 80"/>
                  <a:gd name="T70" fmla="*/ 20 w 51"/>
                  <a:gd name="T71" fmla="*/ 0 h 80"/>
                  <a:gd name="T72" fmla="*/ 27 w 51"/>
                  <a:gd name="T73" fmla="*/ 0 h 80"/>
                  <a:gd name="T74" fmla="*/ 34 w 51"/>
                  <a:gd name="T75" fmla="*/ 0 h 80"/>
                  <a:gd name="T76" fmla="*/ 41 w 51"/>
                  <a:gd name="T77" fmla="*/ 7 h 80"/>
                  <a:gd name="T78" fmla="*/ 48 w 51"/>
                  <a:gd name="T79" fmla="*/ 10 h 80"/>
                  <a:gd name="T80" fmla="*/ 51 w 51"/>
                  <a:gd name="T81" fmla="*/ 21 h 80"/>
                  <a:gd name="T82" fmla="*/ 10 w 51"/>
                  <a:gd name="T83" fmla="*/ 52 h 80"/>
                  <a:gd name="T84" fmla="*/ 10 w 51"/>
                  <a:gd name="T85" fmla="*/ 59 h 80"/>
                  <a:gd name="T86" fmla="*/ 10 w 51"/>
                  <a:gd name="T87" fmla="*/ 62 h 80"/>
                  <a:gd name="T88" fmla="*/ 13 w 51"/>
                  <a:gd name="T89" fmla="*/ 66 h 80"/>
                  <a:gd name="T90" fmla="*/ 17 w 51"/>
                  <a:gd name="T91" fmla="*/ 69 h 80"/>
                  <a:gd name="T92" fmla="*/ 20 w 51"/>
                  <a:gd name="T93" fmla="*/ 69 h 80"/>
                  <a:gd name="T94" fmla="*/ 24 w 51"/>
                  <a:gd name="T95" fmla="*/ 73 h 80"/>
                  <a:gd name="T96" fmla="*/ 31 w 51"/>
                  <a:gd name="T97" fmla="*/ 69 h 80"/>
                  <a:gd name="T98" fmla="*/ 38 w 51"/>
                  <a:gd name="T99" fmla="*/ 66 h 80"/>
                  <a:gd name="T100" fmla="*/ 41 w 51"/>
                  <a:gd name="T101" fmla="*/ 62 h 80"/>
                  <a:gd name="T102" fmla="*/ 41 w 51"/>
                  <a:gd name="T103" fmla="*/ 55 h 80"/>
                  <a:gd name="T104" fmla="*/ 41 w 51"/>
                  <a:gd name="T105" fmla="*/ 45 h 80"/>
                  <a:gd name="T106" fmla="*/ 38 w 51"/>
                  <a:gd name="T107" fmla="*/ 41 h 80"/>
                  <a:gd name="T108" fmla="*/ 31 w 51"/>
                  <a:gd name="T109" fmla="*/ 38 h 80"/>
                  <a:gd name="T110" fmla="*/ 24 w 51"/>
                  <a:gd name="T111" fmla="*/ 38 h 80"/>
                  <a:gd name="T112" fmla="*/ 17 w 51"/>
                  <a:gd name="T113" fmla="*/ 38 h 80"/>
                  <a:gd name="T114" fmla="*/ 13 w 51"/>
                  <a:gd name="T115" fmla="*/ 41 h 80"/>
                  <a:gd name="T116" fmla="*/ 10 w 51"/>
                  <a:gd name="T117" fmla="*/ 45 h 80"/>
                  <a:gd name="T118" fmla="*/ 10 w 51"/>
                  <a:gd name="T119" fmla="*/ 52 h 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1"/>
                  <a:gd name="T181" fmla="*/ 0 h 80"/>
                  <a:gd name="T182" fmla="*/ 51 w 51"/>
                  <a:gd name="T183" fmla="*/ 80 h 8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1" h="80">
                    <a:moveTo>
                      <a:pt x="51" y="21"/>
                    </a:moveTo>
                    <a:lnTo>
                      <a:pt x="41" y="21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1" y="10"/>
                    </a:lnTo>
                    <a:lnTo>
                      <a:pt x="27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3" y="14"/>
                    </a:lnTo>
                    <a:lnTo>
                      <a:pt x="10" y="21"/>
                    </a:lnTo>
                    <a:lnTo>
                      <a:pt x="10" y="28"/>
                    </a:lnTo>
                    <a:lnTo>
                      <a:pt x="10" y="38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4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1"/>
                    </a:lnTo>
                    <a:lnTo>
                      <a:pt x="51" y="52"/>
                    </a:lnTo>
                    <a:lnTo>
                      <a:pt x="51" y="62"/>
                    </a:lnTo>
                    <a:lnTo>
                      <a:pt x="48" y="66"/>
                    </a:lnTo>
                    <a:lnTo>
                      <a:pt x="44" y="73"/>
                    </a:lnTo>
                    <a:lnTo>
                      <a:pt x="38" y="76"/>
                    </a:lnTo>
                    <a:lnTo>
                      <a:pt x="34" y="80"/>
                    </a:lnTo>
                    <a:lnTo>
                      <a:pt x="27" y="80"/>
                    </a:lnTo>
                    <a:lnTo>
                      <a:pt x="13" y="80"/>
                    </a:lnTo>
                    <a:lnTo>
                      <a:pt x="6" y="73"/>
                    </a:lnTo>
                    <a:lnTo>
                      <a:pt x="3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6" y="10"/>
                    </a:lnTo>
                    <a:lnTo>
                      <a:pt x="13" y="3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8" y="10"/>
                    </a:lnTo>
                    <a:lnTo>
                      <a:pt x="51" y="21"/>
                    </a:lnTo>
                    <a:close/>
                    <a:moveTo>
                      <a:pt x="10" y="52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62"/>
                    </a:lnTo>
                    <a:lnTo>
                      <a:pt x="41" y="55"/>
                    </a:lnTo>
                    <a:lnTo>
                      <a:pt x="41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4" y="38"/>
                    </a:lnTo>
                    <a:lnTo>
                      <a:pt x="17" y="38"/>
                    </a:lnTo>
                    <a:lnTo>
                      <a:pt x="13" y="41"/>
                    </a:lnTo>
                    <a:lnTo>
                      <a:pt x="10" y="45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Freeform 301"/>
              <p:cNvSpPr>
                <a:spLocks/>
              </p:cNvSpPr>
              <p:nvPr/>
            </p:nvSpPr>
            <p:spPr bwMode="auto">
              <a:xfrm>
                <a:off x="3911" y="3393"/>
                <a:ext cx="51" cy="80"/>
              </a:xfrm>
              <a:custGeom>
                <a:avLst/>
                <a:gdLst>
                  <a:gd name="T0" fmla="*/ 0 w 51"/>
                  <a:gd name="T1" fmla="*/ 10 h 80"/>
                  <a:gd name="T2" fmla="*/ 0 w 51"/>
                  <a:gd name="T3" fmla="*/ 0 h 80"/>
                  <a:gd name="T4" fmla="*/ 51 w 51"/>
                  <a:gd name="T5" fmla="*/ 0 h 80"/>
                  <a:gd name="T6" fmla="*/ 51 w 51"/>
                  <a:gd name="T7" fmla="*/ 10 h 80"/>
                  <a:gd name="T8" fmla="*/ 44 w 51"/>
                  <a:gd name="T9" fmla="*/ 17 h 80"/>
                  <a:gd name="T10" fmla="*/ 38 w 51"/>
                  <a:gd name="T11" fmla="*/ 31 h 80"/>
                  <a:gd name="T12" fmla="*/ 31 w 51"/>
                  <a:gd name="T13" fmla="*/ 45 h 80"/>
                  <a:gd name="T14" fmla="*/ 27 w 51"/>
                  <a:gd name="T15" fmla="*/ 59 h 80"/>
                  <a:gd name="T16" fmla="*/ 24 w 51"/>
                  <a:gd name="T17" fmla="*/ 69 h 80"/>
                  <a:gd name="T18" fmla="*/ 24 w 51"/>
                  <a:gd name="T19" fmla="*/ 80 h 80"/>
                  <a:gd name="T20" fmla="*/ 13 w 51"/>
                  <a:gd name="T21" fmla="*/ 80 h 80"/>
                  <a:gd name="T22" fmla="*/ 13 w 51"/>
                  <a:gd name="T23" fmla="*/ 69 h 80"/>
                  <a:gd name="T24" fmla="*/ 17 w 51"/>
                  <a:gd name="T25" fmla="*/ 59 h 80"/>
                  <a:gd name="T26" fmla="*/ 20 w 51"/>
                  <a:gd name="T27" fmla="*/ 45 h 80"/>
                  <a:gd name="T28" fmla="*/ 27 w 51"/>
                  <a:gd name="T29" fmla="*/ 31 h 80"/>
                  <a:gd name="T30" fmla="*/ 34 w 51"/>
                  <a:gd name="T31" fmla="*/ 21 h 80"/>
                  <a:gd name="T32" fmla="*/ 41 w 51"/>
                  <a:gd name="T33" fmla="*/ 10 h 80"/>
                  <a:gd name="T34" fmla="*/ 0 w 51"/>
                  <a:gd name="T35" fmla="*/ 10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1"/>
                  <a:gd name="T55" fmla="*/ 0 h 80"/>
                  <a:gd name="T56" fmla="*/ 51 w 51"/>
                  <a:gd name="T57" fmla="*/ 80 h 8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1" h="80">
                    <a:moveTo>
                      <a:pt x="0" y="10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10"/>
                    </a:lnTo>
                    <a:lnTo>
                      <a:pt x="44" y="17"/>
                    </a:lnTo>
                    <a:lnTo>
                      <a:pt x="38" y="31"/>
                    </a:lnTo>
                    <a:lnTo>
                      <a:pt x="31" y="45"/>
                    </a:lnTo>
                    <a:lnTo>
                      <a:pt x="27" y="59"/>
                    </a:lnTo>
                    <a:lnTo>
                      <a:pt x="24" y="69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13" y="69"/>
                    </a:lnTo>
                    <a:lnTo>
                      <a:pt x="17" y="59"/>
                    </a:lnTo>
                    <a:lnTo>
                      <a:pt x="20" y="45"/>
                    </a:lnTo>
                    <a:lnTo>
                      <a:pt x="27" y="31"/>
                    </a:lnTo>
                    <a:lnTo>
                      <a:pt x="34" y="21"/>
                    </a:lnTo>
                    <a:lnTo>
                      <a:pt x="41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Freeform 302"/>
              <p:cNvSpPr>
                <a:spLocks noEditPoints="1"/>
              </p:cNvSpPr>
              <p:nvPr/>
            </p:nvSpPr>
            <p:spPr bwMode="auto">
              <a:xfrm>
                <a:off x="3911" y="3559"/>
                <a:ext cx="51" cy="79"/>
              </a:xfrm>
              <a:custGeom>
                <a:avLst/>
                <a:gdLst>
                  <a:gd name="T0" fmla="*/ 10 w 51"/>
                  <a:gd name="T1" fmla="*/ 31 h 79"/>
                  <a:gd name="T2" fmla="*/ 3 w 51"/>
                  <a:gd name="T3" fmla="*/ 24 h 79"/>
                  <a:gd name="T4" fmla="*/ 3 w 51"/>
                  <a:gd name="T5" fmla="*/ 10 h 79"/>
                  <a:gd name="T6" fmla="*/ 17 w 51"/>
                  <a:gd name="T7" fmla="*/ 0 h 79"/>
                  <a:gd name="T8" fmla="*/ 34 w 51"/>
                  <a:gd name="T9" fmla="*/ 0 h 79"/>
                  <a:gd name="T10" fmla="*/ 44 w 51"/>
                  <a:gd name="T11" fmla="*/ 14 h 79"/>
                  <a:gd name="T12" fmla="*/ 48 w 51"/>
                  <a:gd name="T13" fmla="*/ 24 h 79"/>
                  <a:gd name="T14" fmla="*/ 41 w 51"/>
                  <a:gd name="T15" fmla="*/ 31 h 79"/>
                  <a:gd name="T16" fmla="*/ 41 w 51"/>
                  <a:gd name="T17" fmla="*/ 38 h 79"/>
                  <a:gd name="T18" fmla="*/ 48 w 51"/>
                  <a:gd name="T19" fmla="*/ 48 h 79"/>
                  <a:gd name="T20" fmla="*/ 48 w 51"/>
                  <a:gd name="T21" fmla="*/ 66 h 79"/>
                  <a:gd name="T22" fmla="*/ 34 w 51"/>
                  <a:gd name="T23" fmla="*/ 79 h 79"/>
                  <a:gd name="T24" fmla="*/ 13 w 51"/>
                  <a:gd name="T25" fmla="*/ 79 h 79"/>
                  <a:gd name="T26" fmla="*/ 0 w 51"/>
                  <a:gd name="T27" fmla="*/ 66 h 79"/>
                  <a:gd name="T28" fmla="*/ 0 w 51"/>
                  <a:gd name="T29" fmla="*/ 48 h 79"/>
                  <a:gd name="T30" fmla="*/ 6 w 51"/>
                  <a:gd name="T31" fmla="*/ 38 h 79"/>
                  <a:gd name="T32" fmla="*/ 13 w 51"/>
                  <a:gd name="T33" fmla="*/ 21 h 79"/>
                  <a:gd name="T34" fmla="*/ 17 w 51"/>
                  <a:gd name="T35" fmla="*/ 28 h 79"/>
                  <a:gd name="T36" fmla="*/ 24 w 51"/>
                  <a:gd name="T37" fmla="*/ 31 h 79"/>
                  <a:gd name="T38" fmla="*/ 34 w 51"/>
                  <a:gd name="T39" fmla="*/ 28 h 79"/>
                  <a:gd name="T40" fmla="*/ 38 w 51"/>
                  <a:gd name="T41" fmla="*/ 21 h 79"/>
                  <a:gd name="T42" fmla="*/ 34 w 51"/>
                  <a:gd name="T43" fmla="*/ 14 h 79"/>
                  <a:gd name="T44" fmla="*/ 24 w 51"/>
                  <a:gd name="T45" fmla="*/ 10 h 79"/>
                  <a:gd name="T46" fmla="*/ 17 w 51"/>
                  <a:gd name="T47" fmla="*/ 14 h 79"/>
                  <a:gd name="T48" fmla="*/ 13 w 51"/>
                  <a:gd name="T49" fmla="*/ 21 h 79"/>
                  <a:gd name="T50" fmla="*/ 10 w 51"/>
                  <a:gd name="T51" fmla="*/ 59 h 79"/>
                  <a:gd name="T52" fmla="*/ 13 w 51"/>
                  <a:gd name="T53" fmla="*/ 66 h 79"/>
                  <a:gd name="T54" fmla="*/ 20 w 51"/>
                  <a:gd name="T55" fmla="*/ 69 h 79"/>
                  <a:gd name="T56" fmla="*/ 31 w 51"/>
                  <a:gd name="T57" fmla="*/ 69 h 79"/>
                  <a:gd name="T58" fmla="*/ 38 w 51"/>
                  <a:gd name="T59" fmla="*/ 62 h 79"/>
                  <a:gd name="T60" fmla="*/ 38 w 51"/>
                  <a:gd name="T61" fmla="*/ 48 h 79"/>
                  <a:gd name="T62" fmla="*/ 31 w 51"/>
                  <a:gd name="T63" fmla="*/ 41 h 79"/>
                  <a:gd name="T64" fmla="*/ 17 w 51"/>
                  <a:gd name="T65" fmla="*/ 41 h 79"/>
                  <a:gd name="T66" fmla="*/ 10 w 51"/>
                  <a:gd name="T67" fmla="*/ 48 h 7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"/>
                  <a:gd name="T103" fmla="*/ 0 h 79"/>
                  <a:gd name="T104" fmla="*/ 51 w 51"/>
                  <a:gd name="T105" fmla="*/ 79 h 7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" h="79">
                    <a:moveTo>
                      <a:pt x="13" y="35"/>
                    </a:moveTo>
                    <a:lnTo>
                      <a:pt x="10" y="31"/>
                    </a:lnTo>
                    <a:lnTo>
                      <a:pt x="3" y="28"/>
                    </a:lnTo>
                    <a:lnTo>
                      <a:pt x="3" y="24"/>
                    </a:lnTo>
                    <a:lnTo>
                      <a:pt x="3" y="21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1" y="7"/>
                    </a:lnTo>
                    <a:lnTo>
                      <a:pt x="44" y="14"/>
                    </a:lnTo>
                    <a:lnTo>
                      <a:pt x="48" y="21"/>
                    </a:lnTo>
                    <a:lnTo>
                      <a:pt x="48" y="24"/>
                    </a:lnTo>
                    <a:lnTo>
                      <a:pt x="44" y="28"/>
                    </a:lnTo>
                    <a:lnTo>
                      <a:pt x="41" y="31"/>
                    </a:lnTo>
                    <a:lnTo>
                      <a:pt x="34" y="35"/>
                    </a:lnTo>
                    <a:lnTo>
                      <a:pt x="41" y="38"/>
                    </a:lnTo>
                    <a:lnTo>
                      <a:pt x="48" y="41"/>
                    </a:lnTo>
                    <a:lnTo>
                      <a:pt x="48" y="48"/>
                    </a:lnTo>
                    <a:lnTo>
                      <a:pt x="51" y="55"/>
                    </a:lnTo>
                    <a:lnTo>
                      <a:pt x="48" y="66"/>
                    </a:lnTo>
                    <a:lnTo>
                      <a:pt x="44" y="73"/>
                    </a:lnTo>
                    <a:lnTo>
                      <a:pt x="34" y="79"/>
                    </a:lnTo>
                    <a:lnTo>
                      <a:pt x="24" y="79"/>
                    </a:lnTo>
                    <a:lnTo>
                      <a:pt x="13" y="79"/>
                    </a:lnTo>
                    <a:lnTo>
                      <a:pt x="6" y="73"/>
                    </a:lnTo>
                    <a:lnTo>
                      <a:pt x="0" y="66"/>
                    </a:lnTo>
                    <a:lnTo>
                      <a:pt x="0" y="55"/>
                    </a:lnTo>
                    <a:lnTo>
                      <a:pt x="0" y="48"/>
                    </a:lnTo>
                    <a:lnTo>
                      <a:pt x="3" y="41"/>
                    </a:lnTo>
                    <a:lnTo>
                      <a:pt x="6" y="38"/>
                    </a:lnTo>
                    <a:lnTo>
                      <a:pt x="13" y="35"/>
                    </a:lnTo>
                    <a:close/>
                    <a:moveTo>
                      <a:pt x="13" y="21"/>
                    </a:moveTo>
                    <a:lnTo>
                      <a:pt x="13" y="24"/>
                    </a:lnTo>
                    <a:lnTo>
                      <a:pt x="17" y="28"/>
                    </a:lnTo>
                    <a:lnTo>
                      <a:pt x="20" y="31"/>
                    </a:lnTo>
                    <a:lnTo>
                      <a:pt x="24" y="31"/>
                    </a:lnTo>
                    <a:lnTo>
                      <a:pt x="31" y="31"/>
                    </a:lnTo>
                    <a:lnTo>
                      <a:pt x="34" y="28"/>
                    </a:lnTo>
                    <a:lnTo>
                      <a:pt x="38" y="24"/>
                    </a:lnTo>
                    <a:lnTo>
                      <a:pt x="38" y="21"/>
                    </a:lnTo>
                    <a:lnTo>
                      <a:pt x="38" y="17"/>
                    </a:lnTo>
                    <a:lnTo>
                      <a:pt x="34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7" y="14"/>
                    </a:lnTo>
                    <a:lnTo>
                      <a:pt x="13" y="17"/>
                    </a:lnTo>
                    <a:lnTo>
                      <a:pt x="13" y="21"/>
                    </a:lnTo>
                    <a:close/>
                    <a:moveTo>
                      <a:pt x="10" y="55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6"/>
                    </a:lnTo>
                    <a:lnTo>
                      <a:pt x="17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4" y="66"/>
                    </a:lnTo>
                    <a:lnTo>
                      <a:pt x="38" y="62"/>
                    </a:lnTo>
                    <a:lnTo>
                      <a:pt x="41" y="55"/>
                    </a:lnTo>
                    <a:lnTo>
                      <a:pt x="38" y="48"/>
                    </a:lnTo>
                    <a:lnTo>
                      <a:pt x="34" y="45"/>
                    </a:lnTo>
                    <a:lnTo>
                      <a:pt x="31" y="41"/>
                    </a:lnTo>
                    <a:lnTo>
                      <a:pt x="24" y="41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0" y="48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Freeform 303"/>
              <p:cNvSpPr>
                <a:spLocks/>
              </p:cNvSpPr>
              <p:nvPr/>
            </p:nvSpPr>
            <p:spPr bwMode="auto">
              <a:xfrm>
                <a:off x="4076" y="3559"/>
                <a:ext cx="52" cy="79"/>
              </a:xfrm>
              <a:custGeom>
                <a:avLst/>
                <a:gdLst>
                  <a:gd name="T0" fmla="*/ 0 w 52"/>
                  <a:gd name="T1" fmla="*/ 10 h 79"/>
                  <a:gd name="T2" fmla="*/ 0 w 52"/>
                  <a:gd name="T3" fmla="*/ 0 h 79"/>
                  <a:gd name="T4" fmla="*/ 52 w 52"/>
                  <a:gd name="T5" fmla="*/ 0 h 79"/>
                  <a:gd name="T6" fmla="*/ 52 w 52"/>
                  <a:gd name="T7" fmla="*/ 10 h 79"/>
                  <a:gd name="T8" fmla="*/ 45 w 52"/>
                  <a:gd name="T9" fmla="*/ 17 h 79"/>
                  <a:gd name="T10" fmla="*/ 39 w 52"/>
                  <a:gd name="T11" fmla="*/ 31 h 79"/>
                  <a:gd name="T12" fmla="*/ 32 w 52"/>
                  <a:gd name="T13" fmla="*/ 45 h 79"/>
                  <a:gd name="T14" fmla="*/ 28 w 52"/>
                  <a:gd name="T15" fmla="*/ 59 h 79"/>
                  <a:gd name="T16" fmla="*/ 25 w 52"/>
                  <a:gd name="T17" fmla="*/ 69 h 79"/>
                  <a:gd name="T18" fmla="*/ 25 w 52"/>
                  <a:gd name="T19" fmla="*/ 79 h 79"/>
                  <a:gd name="T20" fmla="*/ 14 w 52"/>
                  <a:gd name="T21" fmla="*/ 79 h 79"/>
                  <a:gd name="T22" fmla="*/ 14 w 52"/>
                  <a:gd name="T23" fmla="*/ 69 h 79"/>
                  <a:gd name="T24" fmla="*/ 18 w 52"/>
                  <a:gd name="T25" fmla="*/ 59 h 79"/>
                  <a:gd name="T26" fmla="*/ 21 w 52"/>
                  <a:gd name="T27" fmla="*/ 45 h 79"/>
                  <a:gd name="T28" fmla="*/ 28 w 52"/>
                  <a:gd name="T29" fmla="*/ 31 h 79"/>
                  <a:gd name="T30" fmla="*/ 35 w 52"/>
                  <a:gd name="T31" fmla="*/ 21 h 79"/>
                  <a:gd name="T32" fmla="*/ 42 w 52"/>
                  <a:gd name="T33" fmla="*/ 10 h 79"/>
                  <a:gd name="T34" fmla="*/ 0 w 52"/>
                  <a:gd name="T35" fmla="*/ 10 h 7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2"/>
                  <a:gd name="T55" fmla="*/ 0 h 79"/>
                  <a:gd name="T56" fmla="*/ 52 w 52"/>
                  <a:gd name="T57" fmla="*/ 79 h 7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2" h="79">
                    <a:moveTo>
                      <a:pt x="0" y="10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45" y="17"/>
                    </a:lnTo>
                    <a:lnTo>
                      <a:pt x="39" y="31"/>
                    </a:lnTo>
                    <a:lnTo>
                      <a:pt x="32" y="45"/>
                    </a:lnTo>
                    <a:lnTo>
                      <a:pt x="28" y="59"/>
                    </a:lnTo>
                    <a:lnTo>
                      <a:pt x="25" y="69"/>
                    </a:lnTo>
                    <a:lnTo>
                      <a:pt x="25" y="79"/>
                    </a:lnTo>
                    <a:lnTo>
                      <a:pt x="14" y="79"/>
                    </a:lnTo>
                    <a:lnTo>
                      <a:pt x="14" y="69"/>
                    </a:lnTo>
                    <a:lnTo>
                      <a:pt x="18" y="59"/>
                    </a:lnTo>
                    <a:lnTo>
                      <a:pt x="21" y="45"/>
                    </a:lnTo>
                    <a:lnTo>
                      <a:pt x="28" y="31"/>
                    </a:lnTo>
                    <a:lnTo>
                      <a:pt x="35" y="21"/>
                    </a:lnTo>
                    <a:lnTo>
                      <a:pt x="4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Freeform 304"/>
              <p:cNvSpPr>
                <a:spLocks noEditPoints="1"/>
              </p:cNvSpPr>
              <p:nvPr/>
            </p:nvSpPr>
            <p:spPr bwMode="auto">
              <a:xfrm>
                <a:off x="4242" y="3559"/>
                <a:ext cx="52" cy="79"/>
              </a:xfrm>
              <a:custGeom>
                <a:avLst/>
                <a:gdLst>
                  <a:gd name="T0" fmla="*/ 52 w 52"/>
                  <a:gd name="T1" fmla="*/ 21 h 79"/>
                  <a:gd name="T2" fmla="*/ 42 w 52"/>
                  <a:gd name="T3" fmla="*/ 21 h 79"/>
                  <a:gd name="T4" fmla="*/ 38 w 52"/>
                  <a:gd name="T5" fmla="*/ 17 h 79"/>
                  <a:gd name="T6" fmla="*/ 38 w 52"/>
                  <a:gd name="T7" fmla="*/ 14 h 79"/>
                  <a:gd name="T8" fmla="*/ 32 w 52"/>
                  <a:gd name="T9" fmla="*/ 10 h 79"/>
                  <a:gd name="T10" fmla="*/ 28 w 52"/>
                  <a:gd name="T11" fmla="*/ 10 h 79"/>
                  <a:gd name="T12" fmla="*/ 21 w 52"/>
                  <a:gd name="T13" fmla="*/ 10 h 79"/>
                  <a:gd name="T14" fmla="*/ 18 w 52"/>
                  <a:gd name="T15" fmla="*/ 10 h 79"/>
                  <a:gd name="T16" fmla="*/ 14 w 52"/>
                  <a:gd name="T17" fmla="*/ 14 h 79"/>
                  <a:gd name="T18" fmla="*/ 11 w 52"/>
                  <a:gd name="T19" fmla="*/ 21 h 79"/>
                  <a:gd name="T20" fmla="*/ 11 w 52"/>
                  <a:gd name="T21" fmla="*/ 28 h 79"/>
                  <a:gd name="T22" fmla="*/ 11 w 52"/>
                  <a:gd name="T23" fmla="*/ 38 h 79"/>
                  <a:gd name="T24" fmla="*/ 14 w 52"/>
                  <a:gd name="T25" fmla="*/ 35 h 79"/>
                  <a:gd name="T26" fmla="*/ 18 w 52"/>
                  <a:gd name="T27" fmla="*/ 31 h 79"/>
                  <a:gd name="T28" fmla="*/ 25 w 52"/>
                  <a:gd name="T29" fmla="*/ 28 h 79"/>
                  <a:gd name="T30" fmla="*/ 28 w 52"/>
                  <a:gd name="T31" fmla="*/ 28 h 79"/>
                  <a:gd name="T32" fmla="*/ 38 w 52"/>
                  <a:gd name="T33" fmla="*/ 28 h 79"/>
                  <a:gd name="T34" fmla="*/ 45 w 52"/>
                  <a:gd name="T35" fmla="*/ 35 h 79"/>
                  <a:gd name="T36" fmla="*/ 49 w 52"/>
                  <a:gd name="T37" fmla="*/ 41 h 79"/>
                  <a:gd name="T38" fmla="*/ 52 w 52"/>
                  <a:gd name="T39" fmla="*/ 52 h 79"/>
                  <a:gd name="T40" fmla="*/ 52 w 52"/>
                  <a:gd name="T41" fmla="*/ 62 h 79"/>
                  <a:gd name="T42" fmla="*/ 49 w 52"/>
                  <a:gd name="T43" fmla="*/ 66 h 79"/>
                  <a:gd name="T44" fmla="*/ 45 w 52"/>
                  <a:gd name="T45" fmla="*/ 73 h 79"/>
                  <a:gd name="T46" fmla="*/ 38 w 52"/>
                  <a:gd name="T47" fmla="*/ 76 h 79"/>
                  <a:gd name="T48" fmla="*/ 35 w 52"/>
                  <a:gd name="T49" fmla="*/ 79 h 79"/>
                  <a:gd name="T50" fmla="*/ 28 w 52"/>
                  <a:gd name="T51" fmla="*/ 79 h 79"/>
                  <a:gd name="T52" fmla="*/ 14 w 52"/>
                  <a:gd name="T53" fmla="*/ 79 h 79"/>
                  <a:gd name="T54" fmla="*/ 7 w 52"/>
                  <a:gd name="T55" fmla="*/ 73 h 79"/>
                  <a:gd name="T56" fmla="*/ 4 w 52"/>
                  <a:gd name="T57" fmla="*/ 66 h 79"/>
                  <a:gd name="T58" fmla="*/ 0 w 52"/>
                  <a:gd name="T59" fmla="*/ 55 h 79"/>
                  <a:gd name="T60" fmla="*/ 0 w 52"/>
                  <a:gd name="T61" fmla="*/ 41 h 79"/>
                  <a:gd name="T62" fmla="*/ 0 w 52"/>
                  <a:gd name="T63" fmla="*/ 28 h 79"/>
                  <a:gd name="T64" fmla="*/ 4 w 52"/>
                  <a:gd name="T65" fmla="*/ 17 h 79"/>
                  <a:gd name="T66" fmla="*/ 7 w 52"/>
                  <a:gd name="T67" fmla="*/ 10 h 79"/>
                  <a:gd name="T68" fmla="*/ 14 w 52"/>
                  <a:gd name="T69" fmla="*/ 3 h 79"/>
                  <a:gd name="T70" fmla="*/ 21 w 52"/>
                  <a:gd name="T71" fmla="*/ 0 h 79"/>
                  <a:gd name="T72" fmla="*/ 28 w 52"/>
                  <a:gd name="T73" fmla="*/ 0 h 79"/>
                  <a:gd name="T74" fmla="*/ 35 w 52"/>
                  <a:gd name="T75" fmla="*/ 0 h 79"/>
                  <a:gd name="T76" fmla="*/ 42 w 52"/>
                  <a:gd name="T77" fmla="*/ 7 h 79"/>
                  <a:gd name="T78" fmla="*/ 49 w 52"/>
                  <a:gd name="T79" fmla="*/ 10 h 79"/>
                  <a:gd name="T80" fmla="*/ 52 w 52"/>
                  <a:gd name="T81" fmla="*/ 21 h 79"/>
                  <a:gd name="T82" fmla="*/ 11 w 52"/>
                  <a:gd name="T83" fmla="*/ 52 h 79"/>
                  <a:gd name="T84" fmla="*/ 11 w 52"/>
                  <a:gd name="T85" fmla="*/ 59 h 79"/>
                  <a:gd name="T86" fmla="*/ 11 w 52"/>
                  <a:gd name="T87" fmla="*/ 62 h 79"/>
                  <a:gd name="T88" fmla="*/ 14 w 52"/>
                  <a:gd name="T89" fmla="*/ 66 h 79"/>
                  <a:gd name="T90" fmla="*/ 18 w 52"/>
                  <a:gd name="T91" fmla="*/ 69 h 79"/>
                  <a:gd name="T92" fmla="*/ 21 w 52"/>
                  <a:gd name="T93" fmla="*/ 69 h 79"/>
                  <a:gd name="T94" fmla="*/ 25 w 52"/>
                  <a:gd name="T95" fmla="*/ 73 h 79"/>
                  <a:gd name="T96" fmla="*/ 32 w 52"/>
                  <a:gd name="T97" fmla="*/ 69 h 79"/>
                  <a:gd name="T98" fmla="*/ 38 w 52"/>
                  <a:gd name="T99" fmla="*/ 66 h 79"/>
                  <a:gd name="T100" fmla="*/ 42 w 52"/>
                  <a:gd name="T101" fmla="*/ 62 h 79"/>
                  <a:gd name="T102" fmla="*/ 42 w 52"/>
                  <a:gd name="T103" fmla="*/ 55 h 79"/>
                  <a:gd name="T104" fmla="*/ 42 w 52"/>
                  <a:gd name="T105" fmla="*/ 45 h 79"/>
                  <a:gd name="T106" fmla="*/ 38 w 52"/>
                  <a:gd name="T107" fmla="*/ 41 h 79"/>
                  <a:gd name="T108" fmla="*/ 32 w 52"/>
                  <a:gd name="T109" fmla="*/ 38 h 79"/>
                  <a:gd name="T110" fmla="*/ 25 w 52"/>
                  <a:gd name="T111" fmla="*/ 38 h 79"/>
                  <a:gd name="T112" fmla="*/ 18 w 52"/>
                  <a:gd name="T113" fmla="*/ 38 h 79"/>
                  <a:gd name="T114" fmla="*/ 14 w 52"/>
                  <a:gd name="T115" fmla="*/ 41 h 79"/>
                  <a:gd name="T116" fmla="*/ 11 w 52"/>
                  <a:gd name="T117" fmla="*/ 45 h 79"/>
                  <a:gd name="T118" fmla="*/ 11 w 52"/>
                  <a:gd name="T119" fmla="*/ 52 h 7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"/>
                  <a:gd name="T181" fmla="*/ 0 h 79"/>
                  <a:gd name="T182" fmla="*/ 52 w 52"/>
                  <a:gd name="T183" fmla="*/ 79 h 7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" h="79">
                    <a:moveTo>
                      <a:pt x="52" y="21"/>
                    </a:moveTo>
                    <a:lnTo>
                      <a:pt x="42" y="21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2" y="10"/>
                    </a:lnTo>
                    <a:lnTo>
                      <a:pt x="28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lnTo>
                      <a:pt x="14" y="35"/>
                    </a:lnTo>
                    <a:lnTo>
                      <a:pt x="18" y="31"/>
                    </a:lnTo>
                    <a:lnTo>
                      <a:pt x="25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52" y="62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8" y="76"/>
                    </a:lnTo>
                    <a:lnTo>
                      <a:pt x="35" y="79"/>
                    </a:lnTo>
                    <a:lnTo>
                      <a:pt x="28" y="79"/>
                    </a:lnTo>
                    <a:lnTo>
                      <a:pt x="14" y="79"/>
                    </a:lnTo>
                    <a:lnTo>
                      <a:pt x="7" y="73"/>
                    </a:lnTo>
                    <a:lnTo>
                      <a:pt x="4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4" y="17"/>
                    </a:lnTo>
                    <a:lnTo>
                      <a:pt x="7" y="10"/>
                    </a:lnTo>
                    <a:lnTo>
                      <a:pt x="14" y="3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42" y="7"/>
                    </a:lnTo>
                    <a:lnTo>
                      <a:pt x="49" y="10"/>
                    </a:lnTo>
                    <a:lnTo>
                      <a:pt x="52" y="21"/>
                    </a:lnTo>
                    <a:close/>
                    <a:moveTo>
                      <a:pt x="11" y="52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5"/>
                    </a:lnTo>
                    <a:lnTo>
                      <a:pt x="38" y="41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5"/>
                    </a:ln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Freeform 305"/>
              <p:cNvSpPr>
                <a:spLocks/>
              </p:cNvSpPr>
              <p:nvPr/>
            </p:nvSpPr>
            <p:spPr bwMode="auto">
              <a:xfrm>
                <a:off x="4408" y="3559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1 w 52"/>
                  <a:gd name="T3" fmla="*/ 59 h 79"/>
                  <a:gd name="T4" fmla="*/ 11 w 52"/>
                  <a:gd name="T5" fmla="*/ 62 h 79"/>
                  <a:gd name="T6" fmla="*/ 14 w 52"/>
                  <a:gd name="T7" fmla="*/ 69 h 79"/>
                  <a:gd name="T8" fmla="*/ 21 w 52"/>
                  <a:gd name="T9" fmla="*/ 69 h 79"/>
                  <a:gd name="T10" fmla="*/ 25 w 52"/>
                  <a:gd name="T11" fmla="*/ 73 h 79"/>
                  <a:gd name="T12" fmla="*/ 31 w 52"/>
                  <a:gd name="T13" fmla="*/ 69 h 79"/>
                  <a:gd name="T14" fmla="*/ 38 w 52"/>
                  <a:gd name="T15" fmla="*/ 66 h 79"/>
                  <a:gd name="T16" fmla="*/ 42 w 52"/>
                  <a:gd name="T17" fmla="*/ 59 h 79"/>
                  <a:gd name="T18" fmla="*/ 42 w 52"/>
                  <a:gd name="T19" fmla="*/ 52 h 79"/>
                  <a:gd name="T20" fmla="*/ 42 w 52"/>
                  <a:gd name="T21" fmla="*/ 45 h 79"/>
                  <a:gd name="T22" fmla="*/ 38 w 52"/>
                  <a:gd name="T23" fmla="*/ 41 h 79"/>
                  <a:gd name="T24" fmla="*/ 31 w 52"/>
                  <a:gd name="T25" fmla="*/ 38 h 79"/>
                  <a:gd name="T26" fmla="*/ 25 w 52"/>
                  <a:gd name="T27" fmla="*/ 35 h 79"/>
                  <a:gd name="T28" fmla="*/ 21 w 52"/>
                  <a:gd name="T29" fmla="*/ 35 h 79"/>
                  <a:gd name="T30" fmla="*/ 18 w 52"/>
                  <a:gd name="T31" fmla="*/ 38 h 79"/>
                  <a:gd name="T32" fmla="*/ 14 w 52"/>
                  <a:gd name="T33" fmla="*/ 41 h 79"/>
                  <a:gd name="T34" fmla="*/ 11 w 52"/>
                  <a:gd name="T35" fmla="*/ 41 h 79"/>
                  <a:gd name="T36" fmla="*/ 0 w 52"/>
                  <a:gd name="T37" fmla="*/ 41 h 79"/>
                  <a:gd name="T38" fmla="*/ 11 w 52"/>
                  <a:gd name="T39" fmla="*/ 0 h 79"/>
                  <a:gd name="T40" fmla="*/ 49 w 52"/>
                  <a:gd name="T41" fmla="*/ 0 h 79"/>
                  <a:gd name="T42" fmla="*/ 49 w 52"/>
                  <a:gd name="T43" fmla="*/ 10 h 79"/>
                  <a:gd name="T44" fmla="*/ 18 w 52"/>
                  <a:gd name="T45" fmla="*/ 10 h 79"/>
                  <a:gd name="T46" fmla="*/ 14 w 52"/>
                  <a:gd name="T47" fmla="*/ 31 h 79"/>
                  <a:gd name="T48" fmla="*/ 21 w 52"/>
                  <a:gd name="T49" fmla="*/ 28 h 79"/>
                  <a:gd name="T50" fmla="*/ 28 w 52"/>
                  <a:gd name="T51" fmla="*/ 28 h 79"/>
                  <a:gd name="T52" fmla="*/ 38 w 52"/>
                  <a:gd name="T53" fmla="*/ 28 h 79"/>
                  <a:gd name="T54" fmla="*/ 45 w 52"/>
                  <a:gd name="T55" fmla="*/ 35 h 79"/>
                  <a:gd name="T56" fmla="*/ 49 w 52"/>
                  <a:gd name="T57" fmla="*/ 41 h 79"/>
                  <a:gd name="T58" fmla="*/ 52 w 52"/>
                  <a:gd name="T59" fmla="*/ 52 h 79"/>
                  <a:gd name="T60" fmla="*/ 49 w 52"/>
                  <a:gd name="T61" fmla="*/ 62 h 79"/>
                  <a:gd name="T62" fmla="*/ 45 w 52"/>
                  <a:gd name="T63" fmla="*/ 73 h 79"/>
                  <a:gd name="T64" fmla="*/ 42 w 52"/>
                  <a:gd name="T65" fmla="*/ 76 h 79"/>
                  <a:gd name="T66" fmla="*/ 35 w 52"/>
                  <a:gd name="T67" fmla="*/ 79 h 79"/>
                  <a:gd name="T68" fmla="*/ 25 w 52"/>
                  <a:gd name="T69" fmla="*/ 79 h 79"/>
                  <a:gd name="T70" fmla="*/ 14 w 52"/>
                  <a:gd name="T71" fmla="*/ 79 h 79"/>
                  <a:gd name="T72" fmla="*/ 7 w 52"/>
                  <a:gd name="T73" fmla="*/ 76 h 79"/>
                  <a:gd name="T74" fmla="*/ 4 w 52"/>
                  <a:gd name="T75" fmla="*/ 69 h 79"/>
                  <a:gd name="T76" fmla="*/ 0 w 52"/>
                  <a:gd name="T77" fmla="*/ 59 h 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79"/>
                  <a:gd name="T119" fmla="*/ 52 w 52"/>
                  <a:gd name="T120" fmla="*/ 79 h 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79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1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79"/>
                    </a:lnTo>
                    <a:lnTo>
                      <a:pt x="25" y="79"/>
                    </a:lnTo>
                    <a:lnTo>
                      <a:pt x="14" y="79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Freeform 306"/>
              <p:cNvSpPr>
                <a:spLocks noEditPoints="1"/>
              </p:cNvSpPr>
              <p:nvPr/>
            </p:nvSpPr>
            <p:spPr bwMode="auto">
              <a:xfrm>
                <a:off x="4571" y="3559"/>
                <a:ext cx="55" cy="79"/>
              </a:xfrm>
              <a:custGeom>
                <a:avLst/>
                <a:gdLst>
                  <a:gd name="T0" fmla="*/ 34 w 55"/>
                  <a:gd name="T1" fmla="*/ 79 h 79"/>
                  <a:gd name="T2" fmla="*/ 34 w 55"/>
                  <a:gd name="T3" fmla="*/ 62 h 79"/>
                  <a:gd name="T4" fmla="*/ 0 w 55"/>
                  <a:gd name="T5" fmla="*/ 62 h 79"/>
                  <a:gd name="T6" fmla="*/ 0 w 55"/>
                  <a:gd name="T7" fmla="*/ 52 h 79"/>
                  <a:gd name="T8" fmla="*/ 38 w 55"/>
                  <a:gd name="T9" fmla="*/ 0 h 79"/>
                  <a:gd name="T10" fmla="*/ 45 w 55"/>
                  <a:gd name="T11" fmla="*/ 0 h 79"/>
                  <a:gd name="T12" fmla="*/ 45 w 55"/>
                  <a:gd name="T13" fmla="*/ 52 h 79"/>
                  <a:gd name="T14" fmla="*/ 55 w 55"/>
                  <a:gd name="T15" fmla="*/ 52 h 79"/>
                  <a:gd name="T16" fmla="*/ 55 w 55"/>
                  <a:gd name="T17" fmla="*/ 62 h 79"/>
                  <a:gd name="T18" fmla="*/ 45 w 55"/>
                  <a:gd name="T19" fmla="*/ 62 h 79"/>
                  <a:gd name="T20" fmla="*/ 45 w 55"/>
                  <a:gd name="T21" fmla="*/ 79 h 79"/>
                  <a:gd name="T22" fmla="*/ 34 w 55"/>
                  <a:gd name="T23" fmla="*/ 79 h 79"/>
                  <a:gd name="T24" fmla="*/ 34 w 55"/>
                  <a:gd name="T25" fmla="*/ 52 h 79"/>
                  <a:gd name="T26" fmla="*/ 34 w 55"/>
                  <a:gd name="T27" fmla="*/ 21 h 79"/>
                  <a:gd name="T28" fmla="*/ 14 w 55"/>
                  <a:gd name="T29" fmla="*/ 52 h 79"/>
                  <a:gd name="T30" fmla="*/ 34 w 55"/>
                  <a:gd name="T31" fmla="*/ 52 h 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"/>
                  <a:gd name="T49" fmla="*/ 0 h 79"/>
                  <a:gd name="T50" fmla="*/ 55 w 55"/>
                  <a:gd name="T51" fmla="*/ 79 h 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" h="79">
                    <a:moveTo>
                      <a:pt x="34" y="79"/>
                    </a:moveTo>
                    <a:lnTo>
                      <a:pt x="34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5" y="52"/>
                    </a:lnTo>
                    <a:lnTo>
                      <a:pt x="55" y="62"/>
                    </a:lnTo>
                    <a:lnTo>
                      <a:pt x="45" y="62"/>
                    </a:lnTo>
                    <a:lnTo>
                      <a:pt x="45" y="79"/>
                    </a:lnTo>
                    <a:lnTo>
                      <a:pt x="34" y="79"/>
                    </a:lnTo>
                    <a:close/>
                    <a:moveTo>
                      <a:pt x="34" y="52"/>
                    </a:moveTo>
                    <a:lnTo>
                      <a:pt x="34" y="21"/>
                    </a:lnTo>
                    <a:lnTo>
                      <a:pt x="14" y="52"/>
                    </a:lnTo>
                    <a:lnTo>
                      <a:pt x="3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5" name="Freeform 307"/>
              <p:cNvSpPr>
                <a:spLocks/>
              </p:cNvSpPr>
              <p:nvPr/>
            </p:nvSpPr>
            <p:spPr bwMode="auto">
              <a:xfrm>
                <a:off x="4740" y="3559"/>
                <a:ext cx="52" cy="79"/>
              </a:xfrm>
              <a:custGeom>
                <a:avLst/>
                <a:gdLst>
                  <a:gd name="T0" fmla="*/ 0 w 52"/>
                  <a:gd name="T1" fmla="*/ 59 h 79"/>
                  <a:gd name="T2" fmla="*/ 11 w 52"/>
                  <a:gd name="T3" fmla="*/ 59 h 79"/>
                  <a:gd name="T4" fmla="*/ 14 w 52"/>
                  <a:gd name="T5" fmla="*/ 62 h 79"/>
                  <a:gd name="T6" fmla="*/ 14 w 52"/>
                  <a:gd name="T7" fmla="*/ 69 h 79"/>
                  <a:gd name="T8" fmla="*/ 21 w 52"/>
                  <a:gd name="T9" fmla="*/ 69 h 79"/>
                  <a:gd name="T10" fmla="*/ 24 w 52"/>
                  <a:gd name="T11" fmla="*/ 73 h 79"/>
                  <a:gd name="T12" fmla="*/ 31 w 52"/>
                  <a:gd name="T13" fmla="*/ 69 h 79"/>
                  <a:gd name="T14" fmla="*/ 38 w 52"/>
                  <a:gd name="T15" fmla="*/ 66 h 79"/>
                  <a:gd name="T16" fmla="*/ 42 w 52"/>
                  <a:gd name="T17" fmla="*/ 62 h 79"/>
                  <a:gd name="T18" fmla="*/ 42 w 52"/>
                  <a:gd name="T19" fmla="*/ 55 h 79"/>
                  <a:gd name="T20" fmla="*/ 42 w 52"/>
                  <a:gd name="T21" fmla="*/ 48 h 79"/>
                  <a:gd name="T22" fmla="*/ 38 w 52"/>
                  <a:gd name="T23" fmla="*/ 45 h 79"/>
                  <a:gd name="T24" fmla="*/ 31 w 52"/>
                  <a:gd name="T25" fmla="*/ 41 h 79"/>
                  <a:gd name="T26" fmla="*/ 28 w 52"/>
                  <a:gd name="T27" fmla="*/ 41 h 79"/>
                  <a:gd name="T28" fmla="*/ 24 w 52"/>
                  <a:gd name="T29" fmla="*/ 41 h 79"/>
                  <a:gd name="T30" fmla="*/ 21 w 52"/>
                  <a:gd name="T31" fmla="*/ 41 h 79"/>
                  <a:gd name="T32" fmla="*/ 21 w 52"/>
                  <a:gd name="T33" fmla="*/ 31 h 79"/>
                  <a:gd name="T34" fmla="*/ 21 w 52"/>
                  <a:gd name="T35" fmla="*/ 31 h 79"/>
                  <a:gd name="T36" fmla="*/ 21 w 52"/>
                  <a:gd name="T37" fmla="*/ 31 h 79"/>
                  <a:gd name="T38" fmla="*/ 28 w 52"/>
                  <a:gd name="T39" fmla="*/ 31 h 79"/>
                  <a:gd name="T40" fmla="*/ 31 w 52"/>
                  <a:gd name="T41" fmla="*/ 28 h 79"/>
                  <a:gd name="T42" fmla="*/ 35 w 52"/>
                  <a:gd name="T43" fmla="*/ 24 h 79"/>
                  <a:gd name="T44" fmla="*/ 38 w 52"/>
                  <a:gd name="T45" fmla="*/ 21 h 79"/>
                  <a:gd name="T46" fmla="*/ 35 w 52"/>
                  <a:gd name="T47" fmla="*/ 17 h 79"/>
                  <a:gd name="T48" fmla="*/ 35 w 52"/>
                  <a:gd name="T49" fmla="*/ 14 h 79"/>
                  <a:gd name="T50" fmla="*/ 31 w 52"/>
                  <a:gd name="T51" fmla="*/ 10 h 79"/>
                  <a:gd name="T52" fmla="*/ 24 w 52"/>
                  <a:gd name="T53" fmla="*/ 10 h 79"/>
                  <a:gd name="T54" fmla="*/ 21 w 52"/>
                  <a:gd name="T55" fmla="*/ 10 h 79"/>
                  <a:gd name="T56" fmla="*/ 17 w 52"/>
                  <a:gd name="T57" fmla="*/ 14 h 79"/>
                  <a:gd name="T58" fmla="*/ 14 w 52"/>
                  <a:gd name="T59" fmla="*/ 17 h 79"/>
                  <a:gd name="T60" fmla="*/ 11 w 52"/>
                  <a:gd name="T61" fmla="*/ 21 h 79"/>
                  <a:gd name="T62" fmla="*/ 0 w 52"/>
                  <a:gd name="T63" fmla="*/ 21 h 79"/>
                  <a:gd name="T64" fmla="*/ 4 w 52"/>
                  <a:gd name="T65" fmla="*/ 10 h 79"/>
                  <a:gd name="T66" fmla="*/ 11 w 52"/>
                  <a:gd name="T67" fmla="*/ 7 h 79"/>
                  <a:gd name="T68" fmla="*/ 17 w 52"/>
                  <a:gd name="T69" fmla="*/ 0 h 79"/>
                  <a:gd name="T70" fmla="*/ 24 w 52"/>
                  <a:gd name="T71" fmla="*/ 0 h 79"/>
                  <a:gd name="T72" fmla="*/ 31 w 52"/>
                  <a:gd name="T73" fmla="*/ 0 h 79"/>
                  <a:gd name="T74" fmla="*/ 35 w 52"/>
                  <a:gd name="T75" fmla="*/ 3 h 79"/>
                  <a:gd name="T76" fmla="*/ 42 w 52"/>
                  <a:gd name="T77" fmla="*/ 7 h 79"/>
                  <a:gd name="T78" fmla="*/ 45 w 52"/>
                  <a:gd name="T79" fmla="*/ 10 h 79"/>
                  <a:gd name="T80" fmla="*/ 45 w 52"/>
                  <a:gd name="T81" fmla="*/ 14 h 79"/>
                  <a:gd name="T82" fmla="*/ 49 w 52"/>
                  <a:gd name="T83" fmla="*/ 21 h 79"/>
                  <a:gd name="T84" fmla="*/ 45 w 52"/>
                  <a:gd name="T85" fmla="*/ 24 h 79"/>
                  <a:gd name="T86" fmla="*/ 45 w 52"/>
                  <a:gd name="T87" fmla="*/ 28 h 79"/>
                  <a:gd name="T88" fmla="*/ 42 w 52"/>
                  <a:gd name="T89" fmla="*/ 31 h 79"/>
                  <a:gd name="T90" fmla="*/ 35 w 52"/>
                  <a:gd name="T91" fmla="*/ 35 h 79"/>
                  <a:gd name="T92" fmla="*/ 42 w 52"/>
                  <a:gd name="T93" fmla="*/ 38 h 79"/>
                  <a:gd name="T94" fmla="*/ 49 w 52"/>
                  <a:gd name="T95" fmla="*/ 41 h 79"/>
                  <a:gd name="T96" fmla="*/ 52 w 52"/>
                  <a:gd name="T97" fmla="*/ 48 h 79"/>
                  <a:gd name="T98" fmla="*/ 52 w 52"/>
                  <a:gd name="T99" fmla="*/ 55 h 79"/>
                  <a:gd name="T100" fmla="*/ 49 w 52"/>
                  <a:gd name="T101" fmla="*/ 66 h 79"/>
                  <a:gd name="T102" fmla="*/ 45 w 52"/>
                  <a:gd name="T103" fmla="*/ 73 h 79"/>
                  <a:gd name="T104" fmla="*/ 35 w 52"/>
                  <a:gd name="T105" fmla="*/ 79 h 79"/>
                  <a:gd name="T106" fmla="*/ 24 w 52"/>
                  <a:gd name="T107" fmla="*/ 79 h 79"/>
                  <a:gd name="T108" fmla="*/ 14 w 52"/>
                  <a:gd name="T109" fmla="*/ 79 h 79"/>
                  <a:gd name="T110" fmla="*/ 7 w 52"/>
                  <a:gd name="T111" fmla="*/ 76 h 79"/>
                  <a:gd name="T112" fmla="*/ 4 w 52"/>
                  <a:gd name="T113" fmla="*/ 69 h 79"/>
                  <a:gd name="T114" fmla="*/ 0 w 52"/>
                  <a:gd name="T115" fmla="*/ 59 h 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79"/>
                  <a:gd name="T176" fmla="*/ 52 w 52"/>
                  <a:gd name="T177" fmla="*/ 79 h 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79">
                    <a:moveTo>
                      <a:pt x="0" y="59"/>
                    </a:moveTo>
                    <a:lnTo>
                      <a:pt x="11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8"/>
                    </a:lnTo>
                    <a:lnTo>
                      <a:pt x="38" y="45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1" y="4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1" y="28"/>
                    </a:lnTo>
                    <a:lnTo>
                      <a:pt x="35" y="24"/>
                    </a:lnTo>
                    <a:lnTo>
                      <a:pt x="38" y="21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7" y="14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1" y="7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35" y="35"/>
                    </a:lnTo>
                    <a:lnTo>
                      <a:pt x="42" y="38"/>
                    </a:lnTo>
                    <a:lnTo>
                      <a:pt x="49" y="41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5" y="79"/>
                    </a:lnTo>
                    <a:lnTo>
                      <a:pt x="24" y="79"/>
                    </a:lnTo>
                    <a:lnTo>
                      <a:pt x="14" y="79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Freeform 308"/>
              <p:cNvSpPr>
                <a:spLocks noEditPoints="1"/>
              </p:cNvSpPr>
              <p:nvPr/>
            </p:nvSpPr>
            <p:spPr bwMode="auto">
              <a:xfrm>
                <a:off x="4076" y="3393"/>
                <a:ext cx="52" cy="80"/>
              </a:xfrm>
              <a:custGeom>
                <a:avLst/>
                <a:gdLst>
                  <a:gd name="T0" fmla="*/ 52 w 52"/>
                  <a:gd name="T1" fmla="*/ 21 h 80"/>
                  <a:gd name="T2" fmla="*/ 42 w 52"/>
                  <a:gd name="T3" fmla="*/ 21 h 80"/>
                  <a:gd name="T4" fmla="*/ 39 w 52"/>
                  <a:gd name="T5" fmla="*/ 17 h 80"/>
                  <a:gd name="T6" fmla="*/ 39 w 52"/>
                  <a:gd name="T7" fmla="*/ 14 h 80"/>
                  <a:gd name="T8" fmla="*/ 32 w 52"/>
                  <a:gd name="T9" fmla="*/ 10 h 80"/>
                  <a:gd name="T10" fmla="*/ 28 w 52"/>
                  <a:gd name="T11" fmla="*/ 10 h 80"/>
                  <a:gd name="T12" fmla="*/ 21 w 52"/>
                  <a:gd name="T13" fmla="*/ 10 h 80"/>
                  <a:gd name="T14" fmla="*/ 18 w 52"/>
                  <a:gd name="T15" fmla="*/ 10 h 80"/>
                  <a:gd name="T16" fmla="*/ 14 w 52"/>
                  <a:gd name="T17" fmla="*/ 14 h 80"/>
                  <a:gd name="T18" fmla="*/ 11 w 52"/>
                  <a:gd name="T19" fmla="*/ 21 h 80"/>
                  <a:gd name="T20" fmla="*/ 11 w 52"/>
                  <a:gd name="T21" fmla="*/ 28 h 80"/>
                  <a:gd name="T22" fmla="*/ 11 w 52"/>
                  <a:gd name="T23" fmla="*/ 38 h 80"/>
                  <a:gd name="T24" fmla="*/ 14 w 52"/>
                  <a:gd name="T25" fmla="*/ 35 h 80"/>
                  <a:gd name="T26" fmla="*/ 18 w 52"/>
                  <a:gd name="T27" fmla="*/ 31 h 80"/>
                  <a:gd name="T28" fmla="*/ 25 w 52"/>
                  <a:gd name="T29" fmla="*/ 28 h 80"/>
                  <a:gd name="T30" fmla="*/ 28 w 52"/>
                  <a:gd name="T31" fmla="*/ 28 h 80"/>
                  <a:gd name="T32" fmla="*/ 39 w 52"/>
                  <a:gd name="T33" fmla="*/ 28 h 80"/>
                  <a:gd name="T34" fmla="*/ 45 w 52"/>
                  <a:gd name="T35" fmla="*/ 35 h 80"/>
                  <a:gd name="T36" fmla="*/ 49 w 52"/>
                  <a:gd name="T37" fmla="*/ 41 h 80"/>
                  <a:gd name="T38" fmla="*/ 52 w 52"/>
                  <a:gd name="T39" fmla="*/ 52 h 80"/>
                  <a:gd name="T40" fmla="*/ 52 w 52"/>
                  <a:gd name="T41" fmla="*/ 62 h 80"/>
                  <a:gd name="T42" fmla="*/ 49 w 52"/>
                  <a:gd name="T43" fmla="*/ 66 h 80"/>
                  <a:gd name="T44" fmla="*/ 45 w 52"/>
                  <a:gd name="T45" fmla="*/ 73 h 80"/>
                  <a:gd name="T46" fmla="*/ 39 w 52"/>
                  <a:gd name="T47" fmla="*/ 76 h 80"/>
                  <a:gd name="T48" fmla="*/ 35 w 52"/>
                  <a:gd name="T49" fmla="*/ 80 h 80"/>
                  <a:gd name="T50" fmla="*/ 28 w 52"/>
                  <a:gd name="T51" fmla="*/ 80 h 80"/>
                  <a:gd name="T52" fmla="*/ 14 w 52"/>
                  <a:gd name="T53" fmla="*/ 80 h 80"/>
                  <a:gd name="T54" fmla="*/ 7 w 52"/>
                  <a:gd name="T55" fmla="*/ 73 h 80"/>
                  <a:gd name="T56" fmla="*/ 4 w 52"/>
                  <a:gd name="T57" fmla="*/ 66 h 80"/>
                  <a:gd name="T58" fmla="*/ 0 w 52"/>
                  <a:gd name="T59" fmla="*/ 55 h 80"/>
                  <a:gd name="T60" fmla="*/ 0 w 52"/>
                  <a:gd name="T61" fmla="*/ 41 h 80"/>
                  <a:gd name="T62" fmla="*/ 0 w 52"/>
                  <a:gd name="T63" fmla="*/ 28 h 80"/>
                  <a:gd name="T64" fmla="*/ 4 w 52"/>
                  <a:gd name="T65" fmla="*/ 17 h 80"/>
                  <a:gd name="T66" fmla="*/ 7 w 52"/>
                  <a:gd name="T67" fmla="*/ 10 h 80"/>
                  <a:gd name="T68" fmla="*/ 14 w 52"/>
                  <a:gd name="T69" fmla="*/ 3 h 80"/>
                  <a:gd name="T70" fmla="*/ 21 w 52"/>
                  <a:gd name="T71" fmla="*/ 0 h 80"/>
                  <a:gd name="T72" fmla="*/ 28 w 52"/>
                  <a:gd name="T73" fmla="*/ 0 h 80"/>
                  <a:gd name="T74" fmla="*/ 35 w 52"/>
                  <a:gd name="T75" fmla="*/ 0 h 80"/>
                  <a:gd name="T76" fmla="*/ 42 w 52"/>
                  <a:gd name="T77" fmla="*/ 7 h 80"/>
                  <a:gd name="T78" fmla="*/ 49 w 52"/>
                  <a:gd name="T79" fmla="*/ 10 h 80"/>
                  <a:gd name="T80" fmla="*/ 52 w 52"/>
                  <a:gd name="T81" fmla="*/ 21 h 80"/>
                  <a:gd name="T82" fmla="*/ 11 w 52"/>
                  <a:gd name="T83" fmla="*/ 52 h 80"/>
                  <a:gd name="T84" fmla="*/ 11 w 52"/>
                  <a:gd name="T85" fmla="*/ 59 h 80"/>
                  <a:gd name="T86" fmla="*/ 11 w 52"/>
                  <a:gd name="T87" fmla="*/ 62 h 80"/>
                  <a:gd name="T88" fmla="*/ 14 w 52"/>
                  <a:gd name="T89" fmla="*/ 66 h 80"/>
                  <a:gd name="T90" fmla="*/ 18 w 52"/>
                  <a:gd name="T91" fmla="*/ 69 h 80"/>
                  <a:gd name="T92" fmla="*/ 21 w 52"/>
                  <a:gd name="T93" fmla="*/ 69 h 80"/>
                  <a:gd name="T94" fmla="*/ 25 w 52"/>
                  <a:gd name="T95" fmla="*/ 73 h 80"/>
                  <a:gd name="T96" fmla="*/ 32 w 52"/>
                  <a:gd name="T97" fmla="*/ 69 h 80"/>
                  <a:gd name="T98" fmla="*/ 39 w 52"/>
                  <a:gd name="T99" fmla="*/ 66 h 80"/>
                  <a:gd name="T100" fmla="*/ 42 w 52"/>
                  <a:gd name="T101" fmla="*/ 62 h 80"/>
                  <a:gd name="T102" fmla="*/ 42 w 52"/>
                  <a:gd name="T103" fmla="*/ 55 h 80"/>
                  <a:gd name="T104" fmla="*/ 42 w 52"/>
                  <a:gd name="T105" fmla="*/ 45 h 80"/>
                  <a:gd name="T106" fmla="*/ 39 w 52"/>
                  <a:gd name="T107" fmla="*/ 41 h 80"/>
                  <a:gd name="T108" fmla="*/ 32 w 52"/>
                  <a:gd name="T109" fmla="*/ 38 h 80"/>
                  <a:gd name="T110" fmla="*/ 25 w 52"/>
                  <a:gd name="T111" fmla="*/ 38 h 80"/>
                  <a:gd name="T112" fmla="*/ 18 w 52"/>
                  <a:gd name="T113" fmla="*/ 38 h 80"/>
                  <a:gd name="T114" fmla="*/ 14 w 52"/>
                  <a:gd name="T115" fmla="*/ 41 h 80"/>
                  <a:gd name="T116" fmla="*/ 11 w 52"/>
                  <a:gd name="T117" fmla="*/ 45 h 80"/>
                  <a:gd name="T118" fmla="*/ 11 w 52"/>
                  <a:gd name="T119" fmla="*/ 52 h 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"/>
                  <a:gd name="T181" fmla="*/ 0 h 80"/>
                  <a:gd name="T182" fmla="*/ 52 w 52"/>
                  <a:gd name="T183" fmla="*/ 80 h 8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" h="80">
                    <a:moveTo>
                      <a:pt x="52" y="21"/>
                    </a:moveTo>
                    <a:lnTo>
                      <a:pt x="42" y="21"/>
                    </a:lnTo>
                    <a:lnTo>
                      <a:pt x="39" y="17"/>
                    </a:lnTo>
                    <a:lnTo>
                      <a:pt x="39" y="14"/>
                    </a:lnTo>
                    <a:lnTo>
                      <a:pt x="32" y="10"/>
                    </a:lnTo>
                    <a:lnTo>
                      <a:pt x="28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4" y="14"/>
                    </a:lnTo>
                    <a:lnTo>
                      <a:pt x="11" y="21"/>
                    </a:lnTo>
                    <a:lnTo>
                      <a:pt x="11" y="28"/>
                    </a:lnTo>
                    <a:lnTo>
                      <a:pt x="11" y="38"/>
                    </a:lnTo>
                    <a:lnTo>
                      <a:pt x="14" y="35"/>
                    </a:lnTo>
                    <a:lnTo>
                      <a:pt x="18" y="31"/>
                    </a:lnTo>
                    <a:lnTo>
                      <a:pt x="25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52" y="62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9" y="76"/>
                    </a:lnTo>
                    <a:lnTo>
                      <a:pt x="35" y="80"/>
                    </a:lnTo>
                    <a:lnTo>
                      <a:pt x="28" y="80"/>
                    </a:lnTo>
                    <a:lnTo>
                      <a:pt x="14" y="80"/>
                    </a:lnTo>
                    <a:lnTo>
                      <a:pt x="7" y="73"/>
                    </a:lnTo>
                    <a:lnTo>
                      <a:pt x="4" y="66"/>
                    </a:lnTo>
                    <a:lnTo>
                      <a:pt x="0" y="55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4" y="17"/>
                    </a:lnTo>
                    <a:lnTo>
                      <a:pt x="7" y="10"/>
                    </a:lnTo>
                    <a:lnTo>
                      <a:pt x="14" y="3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42" y="7"/>
                    </a:lnTo>
                    <a:lnTo>
                      <a:pt x="49" y="10"/>
                    </a:lnTo>
                    <a:lnTo>
                      <a:pt x="52" y="21"/>
                    </a:lnTo>
                    <a:close/>
                    <a:moveTo>
                      <a:pt x="11" y="52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6"/>
                    </a:lnTo>
                    <a:lnTo>
                      <a:pt x="18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5"/>
                    </a:lnTo>
                    <a:lnTo>
                      <a:pt x="39" y="41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5"/>
                    </a:ln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7" name="Freeform 309"/>
              <p:cNvSpPr>
                <a:spLocks/>
              </p:cNvSpPr>
              <p:nvPr/>
            </p:nvSpPr>
            <p:spPr bwMode="auto">
              <a:xfrm>
                <a:off x="4242" y="339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1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1 h 80"/>
                  <a:gd name="T34" fmla="*/ 11 w 52"/>
                  <a:gd name="T35" fmla="*/ 41 h 80"/>
                  <a:gd name="T36" fmla="*/ 0 w 52"/>
                  <a:gd name="T37" fmla="*/ 41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1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Freeform 310"/>
              <p:cNvSpPr>
                <a:spLocks noEditPoints="1"/>
              </p:cNvSpPr>
              <p:nvPr/>
            </p:nvSpPr>
            <p:spPr bwMode="auto">
              <a:xfrm>
                <a:off x="4405" y="3393"/>
                <a:ext cx="55" cy="80"/>
              </a:xfrm>
              <a:custGeom>
                <a:avLst/>
                <a:gdLst>
                  <a:gd name="T0" fmla="*/ 34 w 55"/>
                  <a:gd name="T1" fmla="*/ 80 h 80"/>
                  <a:gd name="T2" fmla="*/ 34 w 55"/>
                  <a:gd name="T3" fmla="*/ 62 h 80"/>
                  <a:gd name="T4" fmla="*/ 0 w 55"/>
                  <a:gd name="T5" fmla="*/ 62 h 80"/>
                  <a:gd name="T6" fmla="*/ 0 w 55"/>
                  <a:gd name="T7" fmla="*/ 52 h 80"/>
                  <a:gd name="T8" fmla="*/ 38 w 55"/>
                  <a:gd name="T9" fmla="*/ 0 h 80"/>
                  <a:gd name="T10" fmla="*/ 45 w 55"/>
                  <a:gd name="T11" fmla="*/ 0 h 80"/>
                  <a:gd name="T12" fmla="*/ 45 w 55"/>
                  <a:gd name="T13" fmla="*/ 52 h 80"/>
                  <a:gd name="T14" fmla="*/ 55 w 55"/>
                  <a:gd name="T15" fmla="*/ 52 h 80"/>
                  <a:gd name="T16" fmla="*/ 55 w 55"/>
                  <a:gd name="T17" fmla="*/ 62 h 80"/>
                  <a:gd name="T18" fmla="*/ 45 w 55"/>
                  <a:gd name="T19" fmla="*/ 62 h 80"/>
                  <a:gd name="T20" fmla="*/ 45 w 55"/>
                  <a:gd name="T21" fmla="*/ 80 h 80"/>
                  <a:gd name="T22" fmla="*/ 34 w 55"/>
                  <a:gd name="T23" fmla="*/ 80 h 80"/>
                  <a:gd name="T24" fmla="*/ 34 w 55"/>
                  <a:gd name="T25" fmla="*/ 52 h 80"/>
                  <a:gd name="T26" fmla="*/ 34 w 55"/>
                  <a:gd name="T27" fmla="*/ 21 h 80"/>
                  <a:gd name="T28" fmla="*/ 14 w 55"/>
                  <a:gd name="T29" fmla="*/ 52 h 80"/>
                  <a:gd name="T30" fmla="*/ 34 w 55"/>
                  <a:gd name="T31" fmla="*/ 5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"/>
                  <a:gd name="T49" fmla="*/ 0 h 80"/>
                  <a:gd name="T50" fmla="*/ 55 w 5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" h="80">
                    <a:moveTo>
                      <a:pt x="34" y="80"/>
                    </a:moveTo>
                    <a:lnTo>
                      <a:pt x="34" y="6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45" y="52"/>
                    </a:lnTo>
                    <a:lnTo>
                      <a:pt x="55" y="52"/>
                    </a:lnTo>
                    <a:lnTo>
                      <a:pt x="55" y="62"/>
                    </a:lnTo>
                    <a:lnTo>
                      <a:pt x="45" y="62"/>
                    </a:lnTo>
                    <a:lnTo>
                      <a:pt x="45" y="80"/>
                    </a:lnTo>
                    <a:lnTo>
                      <a:pt x="34" y="80"/>
                    </a:lnTo>
                    <a:close/>
                    <a:moveTo>
                      <a:pt x="34" y="52"/>
                    </a:moveTo>
                    <a:lnTo>
                      <a:pt x="34" y="21"/>
                    </a:lnTo>
                    <a:lnTo>
                      <a:pt x="14" y="52"/>
                    </a:lnTo>
                    <a:lnTo>
                      <a:pt x="3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9" name="Freeform 311"/>
              <p:cNvSpPr>
                <a:spLocks/>
              </p:cNvSpPr>
              <p:nvPr/>
            </p:nvSpPr>
            <p:spPr bwMode="auto">
              <a:xfrm>
                <a:off x="4574" y="339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4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62 h 80"/>
                  <a:gd name="T18" fmla="*/ 42 w 52"/>
                  <a:gd name="T19" fmla="*/ 55 h 80"/>
                  <a:gd name="T20" fmla="*/ 42 w 52"/>
                  <a:gd name="T21" fmla="*/ 48 h 80"/>
                  <a:gd name="T22" fmla="*/ 38 w 52"/>
                  <a:gd name="T23" fmla="*/ 45 h 80"/>
                  <a:gd name="T24" fmla="*/ 31 w 52"/>
                  <a:gd name="T25" fmla="*/ 41 h 80"/>
                  <a:gd name="T26" fmla="*/ 28 w 52"/>
                  <a:gd name="T27" fmla="*/ 41 h 80"/>
                  <a:gd name="T28" fmla="*/ 24 w 52"/>
                  <a:gd name="T29" fmla="*/ 41 h 80"/>
                  <a:gd name="T30" fmla="*/ 21 w 52"/>
                  <a:gd name="T31" fmla="*/ 41 h 80"/>
                  <a:gd name="T32" fmla="*/ 21 w 52"/>
                  <a:gd name="T33" fmla="*/ 31 h 80"/>
                  <a:gd name="T34" fmla="*/ 21 w 52"/>
                  <a:gd name="T35" fmla="*/ 31 h 80"/>
                  <a:gd name="T36" fmla="*/ 21 w 52"/>
                  <a:gd name="T37" fmla="*/ 31 h 80"/>
                  <a:gd name="T38" fmla="*/ 28 w 52"/>
                  <a:gd name="T39" fmla="*/ 31 h 80"/>
                  <a:gd name="T40" fmla="*/ 31 w 52"/>
                  <a:gd name="T41" fmla="*/ 28 h 80"/>
                  <a:gd name="T42" fmla="*/ 35 w 52"/>
                  <a:gd name="T43" fmla="*/ 24 h 80"/>
                  <a:gd name="T44" fmla="*/ 38 w 52"/>
                  <a:gd name="T45" fmla="*/ 21 h 80"/>
                  <a:gd name="T46" fmla="*/ 35 w 52"/>
                  <a:gd name="T47" fmla="*/ 17 h 80"/>
                  <a:gd name="T48" fmla="*/ 35 w 52"/>
                  <a:gd name="T49" fmla="*/ 14 h 80"/>
                  <a:gd name="T50" fmla="*/ 31 w 52"/>
                  <a:gd name="T51" fmla="*/ 10 h 80"/>
                  <a:gd name="T52" fmla="*/ 24 w 52"/>
                  <a:gd name="T53" fmla="*/ 10 h 80"/>
                  <a:gd name="T54" fmla="*/ 21 w 52"/>
                  <a:gd name="T55" fmla="*/ 10 h 80"/>
                  <a:gd name="T56" fmla="*/ 18 w 52"/>
                  <a:gd name="T57" fmla="*/ 14 h 80"/>
                  <a:gd name="T58" fmla="*/ 14 w 52"/>
                  <a:gd name="T59" fmla="*/ 17 h 80"/>
                  <a:gd name="T60" fmla="*/ 11 w 52"/>
                  <a:gd name="T61" fmla="*/ 21 h 80"/>
                  <a:gd name="T62" fmla="*/ 0 w 52"/>
                  <a:gd name="T63" fmla="*/ 21 h 80"/>
                  <a:gd name="T64" fmla="*/ 4 w 52"/>
                  <a:gd name="T65" fmla="*/ 10 h 80"/>
                  <a:gd name="T66" fmla="*/ 11 w 52"/>
                  <a:gd name="T67" fmla="*/ 7 h 80"/>
                  <a:gd name="T68" fmla="*/ 18 w 52"/>
                  <a:gd name="T69" fmla="*/ 0 h 80"/>
                  <a:gd name="T70" fmla="*/ 24 w 52"/>
                  <a:gd name="T71" fmla="*/ 0 h 80"/>
                  <a:gd name="T72" fmla="*/ 31 w 52"/>
                  <a:gd name="T73" fmla="*/ 0 h 80"/>
                  <a:gd name="T74" fmla="*/ 35 w 52"/>
                  <a:gd name="T75" fmla="*/ 3 h 80"/>
                  <a:gd name="T76" fmla="*/ 42 w 52"/>
                  <a:gd name="T77" fmla="*/ 7 h 80"/>
                  <a:gd name="T78" fmla="*/ 45 w 52"/>
                  <a:gd name="T79" fmla="*/ 10 h 80"/>
                  <a:gd name="T80" fmla="*/ 45 w 52"/>
                  <a:gd name="T81" fmla="*/ 14 h 80"/>
                  <a:gd name="T82" fmla="*/ 49 w 52"/>
                  <a:gd name="T83" fmla="*/ 21 h 80"/>
                  <a:gd name="T84" fmla="*/ 45 w 52"/>
                  <a:gd name="T85" fmla="*/ 24 h 80"/>
                  <a:gd name="T86" fmla="*/ 45 w 52"/>
                  <a:gd name="T87" fmla="*/ 28 h 80"/>
                  <a:gd name="T88" fmla="*/ 42 w 52"/>
                  <a:gd name="T89" fmla="*/ 31 h 80"/>
                  <a:gd name="T90" fmla="*/ 35 w 52"/>
                  <a:gd name="T91" fmla="*/ 35 h 80"/>
                  <a:gd name="T92" fmla="*/ 42 w 52"/>
                  <a:gd name="T93" fmla="*/ 38 h 80"/>
                  <a:gd name="T94" fmla="*/ 49 w 52"/>
                  <a:gd name="T95" fmla="*/ 41 h 80"/>
                  <a:gd name="T96" fmla="*/ 52 w 52"/>
                  <a:gd name="T97" fmla="*/ 48 h 80"/>
                  <a:gd name="T98" fmla="*/ 52 w 52"/>
                  <a:gd name="T99" fmla="*/ 55 h 80"/>
                  <a:gd name="T100" fmla="*/ 49 w 52"/>
                  <a:gd name="T101" fmla="*/ 66 h 80"/>
                  <a:gd name="T102" fmla="*/ 45 w 52"/>
                  <a:gd name="T103" fmla="*/ 73 h 80"/>
                  <a:gd name="T104" fmla="*/ 35 w 52"/>
                  <a:gd name="T105" fmla="*/ 80 h 80"/>
                  <a:gd name="T106" fmla="*/ 24 w 52"/>
                  <a:gd name="T107" fmla="*/ 80 h 80"/>
                  <a:gd name="T108" fmla="*/ 14 w 52"/>
                  <a:gd name="T109" fmla="*/ 80 h 80"/>
                  <a:gd name="T110" fmla="*/ 7 w 52"/>
                  <a:gd name="T111" fmla="*/ 76 h 80"/>
                  <a:gd name="T112" fmla="*/ 4 w 52"/>
                  <a:gd name="T113" fmla="*/ 69 h 80"/>
                  <a:gd name="T114" fmla="*/ 0 w 52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80"/>
                  <a:gd name="T176" fmla="*/ 52 w 52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8"/>
                    </a:lnTo>
                    <a:lnTo>
                      <a:pt x="38" y="45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1" y="4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1" y="28"/>
                    </a:lnTo>
                    <a:lnTo>
                      <a:pt x="35" y="24"/>
                    </a:lnTo>
                    <a:lnTo>
                      <a:pt x="38" y="21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8" y="14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1" y="7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35" y="35"/>
                    </a:lnTo>
                    <a:lnTo>
                      <a:pt x="42" y="38"/>
                    </a:lnTo>
                    <a:lnTo>
                      <a:pt x="49" y="41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Freeform 312"/>
              <p:cNvSpPr>
                <a:spLocks/>
              </p:cNvSpPr>
              <p:nvPr/>
            </p:nvSpPr>
            <p:spPr bwMode="auto">
              <a:xfrm>
                <a:off x="4076" y="3227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1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1 h 80"/>
                  <a:gd name="T34" fmla="*/ 11 w 52"/>
                  <a:gd name="T35" fmla="*/ 41 h 80"/>
                  <a:gd name="T36" fmla="*/ 0 w 52"/>
                  <a:gd name="T37" fmla="*/ 41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1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1" name="Freeform 313"/>
              <p:cNvSpPr>
                <a:spLocks/>
              </p:cNvSpPr>
              <p:nvPr/>
            </p:nvSpPr>
            <p:spPr bwMode="auto">
              <a:xfrm>
                <a:off x="4408" y="3227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4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62 h 80"/>
                  <a:gd name="T18" fmla="*/ 42 w 52"/>
                  <a:gd name="T19" fmla="*/ 55 h 80"/>
                  <a:gd name="T20" fmla="*/ 42 w 52"/>
                  <a:gd name="T21" fmla="*/ 48 h 80"/>
                  <a:gd name="T22" fmla="*/ 38 w 52"/>
                  <a:gd name="T23" fmla="*/ 45 h 80"/>
                  <a:gd name="T24" fmla="*/ 31 w 52"/>
                  <a:gd name="T25" fmla="*/ 41 h 80"/>
                  <a:gd name="T26" fmla="*/ 28 w 52"/>
                  <a:gd name="T27" fmla="*/ 41 h 80"/>
                  <a:gd name="T28" fmla="*/ 25 w 52"/>
                  <a:gd name="T29" fmla="*/ 41 h 80"/>
                  <a:gd name="T30" fmla="*/ 21 w 52"/>
                  <a:gd name="T31" fmla="*/ 41 h 80"/>
                  <a:gd name="T32" fmla="*/ 21 w 52"/>
                  <a:gd name="T33" fmla="*/ 31 h 80"/>
                  <a:gd name="T34" fmla="*/ 21 w 52"/>
                  <a:gd name="T35" fmla="*/ 31 h 80"/>
                  <a:gd name="T36" fmla="*/ 21 w 52"/>
                  <a:gd name="T37" fmla="*/ 31 h 80"/>
                  <a:gd name="T38" fmla="*/ 28 w 52"/>
                  <a:gd name="T39" fmla="*/ 31 h 80"/>
                  <a:gd name="T40" fmla="*/ 31 w 52"/>
                  <a:gd name="T41" fmla="*/ 28 h 80"/>
                  <a:gd name="T42" fmla="*/ 35 w 52"/>
                  <a:gd name="T43" fmla="*/ 24 h 80"/>
                  <a:gd name="T44" fmla="*/ 38 w 52"/>
                  <a:gd name="T45" fmla="*/ 21 h 80"/>
                  <a:gd name="T46" fmla="*/ 35 w 52"/>
                  <a:gd name="T47" fmla="*/ 17 h 80"/>
                  <a:gd name="T48" fmla="*/ 35 w 52"/>
                  <a:gd name="T49" fmla="*/ 14 h 80"/>
                  <a:gd name="T50" fmla="*/ 31 w 52"/>
                  <a:gd name="T51" fmla="*/ 10 h 80"/>
                  <a:gd name="T52" fmla="*/ 25 w 52"/>
                  <a:gd name="T53" fmla="*/ 10 h 80"/>
                  <a:gd name="T54" fmla="*/ 21 w 52"/>
                  <a:gd name="T55" fmla="*/ 10 h 80"/>
                  <a:gd name="T56" fmla="*/ 18 w 52"/>
                  <a:gd name="T57" fmla="*/ 14 h 80"/>
                  <a:gd name="T58" fmla="*/ 14 w 52"/>
                  <a:gd name="T59" fmla="*/ 17 h 80"/>
                  <a:gd name="T60" fmla="*/ 11 w 52"/>
                  <a:gd name="T61" fmla="*/ 21 h 80"/>
                  <a:gd name="T62" fmla="*/ 0 w 52"/>
                  <a:gd name="T63" fmla="*/ 21 h 80"/>
                  <a:gd name="T64" fmla="*/ 4 w 52"/>
                  <a:gd name="T65" fmla="*/ 10 h 80"/>
                  <a:gd name="T66" fmla="*/ 11 w 52"/>
                  <a:gd name="T67" fmla="*/ 7 h 80"/>
                  <a:gd name="T68" fmla="*/ 18 w 52"/>
                  <a:gd name="T69" fmla="*/ 0 h 80"/>
                  <a:gd name="T70" fmla="*/ 25 w 52"/>
                  <a:gd name="T71" fmla="*/ 0 h 80"/>
                  <a:gd name="T72" fmla="*/ 31 w 52"/>
                  <a:gd name="T73" fmla="*/ 0 h 80"/>
                  <a:gd name="T74" fmla="*/ 35 w 52"/>
                  <a:gd name="T75" fmla="*/ 3 h 80"/>
                  <a:gd name="T76" fmla="*/ 42 w 52"/>
                  <a:gd name="T77" fmla="*/ 7 h 80"/>
                  <a:gd name="T78" fmla="*/ 45 w 52"/>
                  <a:gd name="T79" fmla="*/ 10 h 80"/>
                  <a:gd name="T80" fmla="*/ 45 w 52"/>
                  <a:gd name="T81" fmla="*/ 14 h 80"/>
                  <a:gd name="T82" fmla="*/ 49 w 52"/>
                  <a:gd name="T83" fmla="*/ 21 h 80"/>
                  <a:gd name="T84" fmla="*/ 45 w 52"/>
                  <a:gd name="T85" fmla="*/ 24 h 80"/>
                  <a:gd name="T86" fmla="*/ 45 w 52"/>
                  <a:gd name="T87" fmla="*/ 28 h 80"/>
                  <a:gd name="T88" fmla="*/ 42 w 52"/>
                  <a:gd name="T89" fmla="*/ 31 h 80"/>
                  <a:gd name="T90" fmla="*/ 35 w 52"/>
                  <a:gd name="T91" fmla="*/ 35 h 80"/>
                  <a:gd name="T92" fmla="*/ 42 w 52"/>
                  <a:gd name="T93" fmla="*/ 38 h 80"/>
                  <a:gd name="T94" fmla="*/ 49 w 52"/>
                  <a:gd name="T95" fmla="*/ 41 h 80"/>
                  <a:gd name="T96" fmla="*/ 52 w 52"/>
                  <a:gd name="T97" fmla="*/ 48 h 80"/>
                  <a:gd name="T98" fmla="*/ 52 w 52"/>
                  <a:gd name="T99" fmla="*/ 55 h 80"/>
                  <a:gd name="T100" fmla="*/ 49 w 52"/>
                  <a:gd name="T101" fmla="*/ 66 h 80"/>
                  <a:gd name="T102" fmla="*/ 45 w 52"/>
                  <a:gd name="T103" fmla="*/ 73 h 80"/>
                  <a:gd name="T104" fmla="*/ 35 w 52"/>
                  <a:gd name="T105" fmla="*/ 80 h 80"/>
                  <a:gd name="T106" fmla="*/ 25 w 52"/>
                  <a:gd name="T107" fmla="*/ 80 h 80"/>
                  <a:gd name="T108" fmla="*/ 14 w 52"/>
                  <a:gd name="T109" fmla="*/ 80 h 80"/>
                  <a:gd name="T110" fmla="*/ 7 w 52"/>
                  <a:gd name="T111" fmla="*/ 76 h 80"/>
                  <a:gd name="T112" fmla="*/ 4 w 52"/>
                  <a:gd name="T113" fmla="*/ 69 h 80"/>
                  <a:gd name="T114" fmla="*/ 0 w 52"/>
                  <a:gd name="T115" fmla="*/ 59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80"/>
                  <a:gd name="T176" fmla="*/ 52 w 52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4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62"/>
                    </a:lnTo>
                    <a:lnTo>
                      <a:pt x="42" y="55"/>
                    </a:lnTo>
                    <a:lnTo>
                      <a:pt x="42" y="48"/>
                    </a:lnTo>
                    <a:lnTo>
                      <a:pt x="38" y="45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5" y="41"/>
                    </a:lnTo>
                    <a:lnTo>
                      <a:pt x="21" y="4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1" y="28"/>
                    </a:lnTo>
                    <a:lnTo>
                      <a:pt x="35" y="24"/>
                    </a:lnTo>
                    <a:lnTo>
                      <a:pt x="38" y="21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4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1" y="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3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5" y="14"/>
                    </a:lnTo>
                    <a:lnTo>
                      <a:pt x="49" y="21"/>
                    </a:lnTo>
                    <a:lnTo>
                      <a:pt x="45" y="24"/>
                    </a:lnTo>
                    <a:lnTo>
                      <a:pt x="45" y="28"/>
                    </a:lnTo>
                    <a:lnTo>
                      <a:pt x="42" y="31"/>
                    </a:lnTo>
                    <a:lnTo>
                      <a:pt x="35" y="35"/>
                    </a:lnTo>
                    <a:lnTo>
                      <a:pt x="42" y="38"/>
                    </a:lnTo>
                    <a:lnTo>
                      <a:pt x="49" y="41"/>
                    </a:lnTo>
                    <a:lnTo>
                      <a:pt x="52" y="48"/>
                    </a:lnTo>
                    <a:lnTo>
                      <a:pt x="52" y="55"/>
                    </a:lnTo>
                    <a:lnTo>
                      <a:pt x="49" y="66"/>
                    </a:lnTo>
                    <a:lnTo>
                      <a:pt x="45" y="73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2" name="Freeform 314"/>
              <p:cNvSpPr>
                <a:spLocks/>
              </p:cNvSpPr>
              <p:nvPr/>
            </p:nvSpPr>
            <p:spPr bwMode="auto">
              <a:xfrm>
                <a:off x="4242" y="3227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1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1 h 80"/>
                  <a:gd name="T34" fmla="*/ 11 w 52"/>
                  <a:gd name="T35" fmla="*/ 41 h 80"/>
                  <a:gd name="T36" fmla="*/ 0 w 52"/>
                  <a:gd name="T37" fmla="*/ 41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1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1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1"/>
                    </a:lnTo>
                    <a:lnTo>
                      <a:pt x="11" y="41"/>
                    </a:lnTo>
                    <a:lnTo>
                      <a:pt x="0" y="41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1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3" name="Freeform 315"/>
              <p:cNvSpPr>
                <a:spLocks/>
              </p:cNvSpPr>
              <p:nvPr/>
            </p:nvSpPr>
            <p:spPr bwMode="auto">
              <a:xfrm>
                <a:off x="4076" y="3061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4" name="Freeform 316"/>
              <p:cNvSpPr>
                <a:spLocks/>
              </p:cNvSpPr>
              <p:nvPr/>
            </p:nvSpPr>
            <p:spPr bwMode="auto">
              <a:xfrm>
                <a:off x="4242" y="3061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5" name="Freeform 317"/>
              <p:cNvSpPr>
                <a:spLocks/>
              </p:cNvSpPr>
              <p:nvPr/>
            </p:nvSpPr>
            <p:spPr bwMode="auto">
              <a:xfrm>
                <a:off x="4408" y="3061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Freeform 318"/>
              <p:cNvSpPr>
                <a:spLocks/>
              </p:cNvSpPr>
              <p:nvPr/>
            </p:nvSpPr>
            <p:spPr bwMode="auto">
              <a:xfrm>
                <a:off x="3911" y="2895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7" name="Freeform 319"/>
              <p:cNvSpPr>
                <a:spLocks/>
              </p:cNvSpPr>
              <p:nvPr/>
            </p:nvSpPr>
            <p:spPr bwMode="auto">
              <a:xfrm>
                <a:off x="3911" y="2729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Freeform 320"/>
              <p:cNvSpPr>
                <a:spLocks/>
              </p:cNvSpPr>
              <p:nvPr/>
            </p:nvSpPr>
            <p:spPr bwMode="auto">
              <a:xfrm>
                <a:off x="3911" y="2563"/>
                <a:ext cx="51" cy="80"/>
              </a:xfrm>
              <a:custGeom>
                <a:avLst/>
                <a:gdLst>
                  <a:gd name="T0" fmla="*/ 0 w 51"/>
                  <a:gd name="T1" fmla="*/ 59 h 80"/>
                  <a:gd name="T2" fmla="*/ 10 w 51"/>
                  <a:gd name="T3" fmla="*/ 59 h 80"/>
                  <a:gd name="T4" fmla="*/ 10 w 51"/>
                  <a:gd name="T5" fmla="*/ 62 h 80"/>
                  <a:gd name="T6" fmla="*/ 13 w 51"/>
                  <a:gd name="T7" fmla="*/ 69 h 80"/>
                  <a:gd name="T8" fmla="*/ 20 w 51"/>
                  <a:gd name="T9" fmla="*/ 69 h 80"/>
                  <a:gd name="T10" fmla="*/ 24 w 51"/>
                  <a:gd name="T11" fmla="*/ 73 h 80"/>
                  <a:gd name="T12" fmla="*/ 31 w 51"/>
                  <a:gd name="T13" fmla="*/ 69 h 80"/>
                  <a:gd name="T14" fmla="*/ 38 w 51"/>
                  <a:gd name="T15" fmla="*/ 66 h 80"/>
                  <a:gd name="T16" fmla="*/ 41 w 51"/>
                  <a:gd name="T17" fmla="*/ 59 h 80"/>
                  <a:gd name="T18" fmla="*/ 41 w 51"/>
                  <a:gd name="T19" fmla="*/ 52 h 80"/>
                  <a:gd name="T20" fmla="*/ 41 w 51"/>
                  <a:gd name="T21" fmla="*/ 45 h 80"/>
                  <a:gd name="T22" fmla="*/ 38 w 51"/>
                  <a:gd name="T23" fmla="*/ 42 h 80"/>
                  <a:gd name="T24" fmla="*/ 31 w 51"/>
                  <a:gd name="T25" fmla="*/ 38 h 80"/>
                  <a:gd name="T26" fmla="*/ 24 w 51"/>
                  <a:gd name="T27" fmla="*/ 35 h 80"/>
                  <a:gd name="T28" fmla="*/ 20 w 51"/>
                  <a:gd name="T29" fmla="*/ 35 h 80"/>
                  <a:gd name="T30" fmla="*/ 17 w 51"/>
                  <a:gd name="T31" fmla="*/ 38 h 80"/>
                  <a:gd name="T32" fmla="*/ 13 w 51"/>
                  <a:gd name="T33" fmla="*/ 42 h 80"/>
                  <a:gd name="T34" fmla="*/ 10 w 51"/>
                  <a:gd name="T35" fmla="*/ 42 h 80"/>
                  <a:gd name="T36" fmla="*/ 0 w 51"/>
                  <a:gd name="T37" fmla="*/ 42 h 80"/>
                  <a:gd name="T38" fmla="*/ 10 w 51"/>
                  <a:gd name="T39" fmla="*/ 0 h 80"/>
                  <a:gd name="T40" fmla="*/ 48 w 51"/>
                  <a:gd name="T41" fmla="*/ 0 h 80"/>
                  <a:gd name="T42" fmla="*/ 48 w 51"/>
                  <a:gd name="T43" fmla="*/ 10 h 80"/>
                  <a:gd name="T44" fmla="*/ 17 w 51"/>
                  <a:gd name="T45" fmla="*/ 10 h 80"/>
                  <a:gd name="T46" fmla="*/ 13 w 51"/>
                  <a:gd name="T47" fmla="*/ 31 h 80"/>
                  <a:gd name="T48" fmla="*/ 20 w 51"/>
                  <a:gd name="T49" fmla="*/ 28 h 80"/>
                  <a:gd name="T50" fmla="*/ 27 w 51"/>
                  <a:gd name="T51" fmla="*/ 28 h 80"/>
                  <a:gd name="T52" fmla="*/ 38 w 51"/>
                  <a:gd name="T53" fmla="*/ 28 h 80"/>
                  <a:gd name="T54" fmla="*/ 44 w 51"/>
                  <a:gd name="T55" fmla="*/ 35 h 80"/>
                  <a:gd name="T56" fmla="*/ 48 w 51"/>
                  <a:gd name="T57" fmla="*/ 42 h 80"/>
                  <a:gd name="T58" fmla="*/ 51 w 51"/>
                  <a:gd name="T59" fmla="*/ 52 h 80"/>
                  <a:gd name="T60" fmla="*/ 48 w 51"/>
                  <a:gd name="T61" fmla="*/ 62 h 80"/>
                  <a:gd name="T62" fmla="*/ 44 w 51"/>
                  <a:gd name="T63" fmla="*/ 73 h 80"/>
                  <a:gd name="T64" fmla="*/ 41 w 51"/>
                  <a:gd name="T65" fmla="*/ 76 h 80"/>
                  <a:gd name="T66" fmla="*/ 34 w 51"/>
                  <a:gd name="T67" fmla="*/ 80 h 80"/>
                  <a:gd name="T68" fmla="*/ 24 w 51"/>
                  <a:gd name="T69" fmla="*/ 80 h 80"/>
                  <a:gd name="T70" fmla="*/ 13 w 51"/>
                  <a:gd name="T71" fmla="*/ 80 h 80"/>
                  <a:gd name="T72" fmla="*/ 6 w 51"/>
                  <a:gd name="T73" fmla="*/ 76 h 80"/>
                  <a:gd name="T74" fmla="*/ 3 w 51"/>
                  <a:gd name="T75" fmla="*/ 69 h 80"/>
                  <a:gd name="T76" fmla="*/ 0 w 51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"/>
                  <a:gd name="T118" fmla="*/ 0 h 80"/>
                  <a:gd name="T119" fmla="*/ 51 w 51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3" y="69"/>
                    </a:lnTo>
                    <a:lnTo>
                      <a:pt x="20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1" y="59"/>
                    </a:lnTo>
                    <a:lnTo>
                      <a:pt x="41" y="52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8"/>
                    </a:lnTo>
                    <a:lnTo>
                      <a:pt x="13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3" y="31"/>
                    </a:lnTo>
                    <a:lnTo>
                      <a:pt x="20" y="28"/>
                    </a:lnTo>
                    <a:lnTo>
                      <a:pt x="27" y="28"/>
                    </a:lnTo>
                    <a:lnTo>
                      <a:pt x="38" y="28"/>
                    </a:lnTo>
                    <a:lnTo>
                      <a:pt x="44" y="35"/>
                    </a:lnTo>
                    <a:lnTo>
                      <a:pt x="48" y="42"/>
                    </a:lnTo>
                    <a:lnTo>
                      <a:pt x="51" y="52"/>
                    </a:lnTo>
                    <a:lnTo>
                      <a:pt x="48" y="62"/>
                    </a:lnTo>
                    <a:lnTo>
                      <a:pt x="44" y="73"/>
                    </a:lnTo>
                    <a:lnTo>
                      <a:pt x="41" y="76"/>
                    </a:lnTo>
                    <a:lnTo>
                      <a:pt x="34" y="80"/>
                    </a:lnTo>
                    <a:lnTo>
                      <a:pt x="24" y="80"/>
                    </a:lnTo>
                    <a:lnTo>
                      <a:pt x="13" y="80"/>
                    </a:lnTo>
                    <a:lnTo>
                      <a:pt x="6" y="76"/>
                    </a:lnTo>
                    <a:lnTo>
                      <a:pt x="3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9" name="Freeform 321"/>
              <p:cNvSpPr>
                <a:spLocks/>
              </p:cNvSpPr>
              <p:nvPr/>
            </p:nvSpPr>
            <p:spPr bwMode="auto">
              <a:xfrm>
                <a:off x="4076" y="2895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0" name="Freeform 322"/>
              <p:cNvSpPr>
                <a:spLocks/>
              </p:cNvSpPr>
              <p:nvPr/>
            </p:nvSpPr>
            <p:spPr bwMode="auto">
              <a:xfrm>
                <a:off x="4076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1" name="Freeform 323"/>
              <p:cNvSpPr>
                <a:spLocks/>
              </p:cNvSpPr>
              <p:nvPr/>
            </p:nvSpPr>
            <p:spPr bwMode="auto">
              <a:xfrm>
                <a:off x="4076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9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9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9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9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9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9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Freeform 324"/>
              <p:cNvSpPr>
                <a:spLocks/>
              </p:cNvSpPr>
              <p:nvPr/>
            </p:nvSpPr>
            <p:spPr bwMode="auto">
              <a:xfrm>
                <a:off x="4242" y="2895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3" name="Freeform 325"/>
              <p:cNvSpPr>
                <a:spLocks/>
              </p:cNvSpPr>
              <p:nvPr/>
            </p:nvSpPr>
            <p:spPr bwMode="auto">
              <a:xfrm>
                <a:off x="4408" y="2895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4" name="Freeform 326"/>
              <p:cNvSpPr>
                <a:spLocks/>
              </p:cNvSpPr>
              <p:nvPr/>
            </p:nvSpPr>
            <p:spPr bwMode="auto">
              <a:xfrm>
                <a:off x="4242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5" name="Freeform 327"/>
              <p:cNvSpPr>
                <a:spLocks/>
              </p:cNvSpPr>
              <p:nvPr/>
            </p:nvSpPr>
            <p:spPr bwMode="auto">
              <a:xfrm>
                <a:off x="4408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6" name="Freeform 328"/>
              <p:cNvSpPr>
                <a:spLocks/>
              </p:cNvSpPr>
              <p:nvPr/>
            </p:nvSpPr>
            <p:spPr bwMode="auto">
              <a:xfrm>
                <a:off x="4242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2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2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2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2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7" name="Freeform 329"/>
              <p:cNvSpPr>
                <a:spLocks/>
              </p:cNvSpPr>
              <p:nvPr/>
            </p:nvSpPr>
            <p:spPr bwMode="auto">
              <a:xfrm>
                <a:off x="4408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5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5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5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5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5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5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8" name="Freeform 330"/>
              <p:cNvSpPr>
                <a:spLocks/>
              </p:cNvSpPr>
              <p:nvPr/>
            </p:nvSpPr>
            <p:spPr bwMode="auto">
              <a:xfrm>
                <a:off x="4574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9" name="Freeform 331"/>
              <p:cNvSpPr>
                <a:spLocks/>
              </p:cNvSpPr>
              <p:nvPr/>
            </p:nvSpPr>
            <p:spPr bwMode="auto">
              <a:xfrm>
                <a:off x="4740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0" name="Freeform 332"/>
              <p:cNvSpPr>
                <a:spLocks/>
              </p:cNvSpPr>
              <p:nvPr/>
            </p:nvSpPr>
            <p:spPr bwMode="auto">
              <a:xfrm>
                <a:off x="4906" y="2563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0 w 52"/>
                  <a:gd name="T3" fmla="*/ 59 h 80"/>
                  <a:gd name="T4" fmla="*/ 10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0 w 52"/>
                  <a:gd name="T35" fmla="*/ 42 h 80"/>
                  <a:gd name="T36" fmla="*/ 0 w 52"/>
                  <a:gd name="T37" fmla="*/ 42 h 80"/>
                  <a:gd name="T38" fmla="*/ 10 w 52"/>
                  <a:gd name="T39" fmla="*/ 0 h 80"/>
                  <a:gd name="T40" fmla="*/ 48 w 52"/>
                  <a:gd name="T41" fmla="*/ 0 h 80"/>
                  <a:gd name="T42" fmla="*/ 48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8 w 52"/>
                  <a:gd name="T57" fmla="*/ 42 h 80"/>
                  <a:gd name="T58" fmla="*/ 52 w 52"/>
                  <a:gd name="T59" fmla="*/ 52 h 80"/>
                  <a:gd name="T60" fmla="*/ 48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0" y="59"/>
                    </a:lnTo>
                    <a:lnTo>
                      <a:pt x="10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10" y="0"/>
                    </a:lnTo>
                    <a:lnTo>
                      <a:pt x="48" y="0"/>
                    </a:lnTo>
                    <a:lnTo>
                      <a:pt x="48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8" y="42"/>
                    </a:lnTo>
                    <a:lnTo>
                      <a:pt x="52" y="52"/>
                    </a:lnTo>
                    <a:lnTo>
                      <a:pt x="48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1" name="Freeform 333"/>
              <p:cNvSpPr>
                <a:spLocks/>
              </p:cNvSpPr>
              <p:nvPr/>
            </p:nvSpPr>
            <p:spPr bwMode="auto">
              <a:xfrm>
                <a:off x="4574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2" name="Freeform 334"/>
              <p:cNvSpPr>
                <a:spLocks/>
              </p:cNvSpPr>
              <p:nvPr/>
            </p:nvSpPr>
            <p:spPr bwMode="auto">
              <a:xfrm>
                <a:off x="4740" y="2729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7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7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7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7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Freeform 335"/>
              <p:cNvSpPr>
                <a:spLocks/>
              </p:cNvSpPr>
              <p:nvPr/>
            </p:nvSpPr>
            <p:spPr bwMode="auto">
              <a:xfrm>
                <a:off x="4574" y="2895"/>
                <a:ext cx="52" cy="80"/>
              </a:xfrm>
              <a:custGeom>
                <a:avLst/>
                <a:gdLst>
                  <a:gd name="T0" fmla="*/ 0 w 52"/>
                  <a:gd name="T1" fmla="*/ 59 h 80"/>
                  <a:gd name="T2" fmla="*/ 11 w 52"/>
                  <a:gd name="T3" fmla="*/ 59 h 80"/>
                  <a:gd name="T4" fmla="*/ 11 w 52"/>
                  <a:gd name="T5" fmla="*/ 62 h 80"/>
                  <a:gd name="T6" fmla="*/ 14 w 52"/>
                  <a:gd name="T7" fmla="*/ 69 h 80"/>
                  <a:gd name="T8" fmla="*/ 21 w 52"/>
                  <a:gd name="T9" fmla="*/ 69 h 80"/>
                  <a:gd name="T10" fmla="*/ 24 w 52"/>
                  <a:gd name="T11" fmla="*/ 73 h 80"/>
                  <a:gd name="T12" fmla="*/ 31 w 52"/>
                  <a:gd name="T13" fmla="*/ 69 h 80"/>
                  <a:gd name="T14" fmla="*/ 38 w 52"/>
                  <a:gd name="T15" fmla="*/ 66 h 80"/>
                  <a:gd name="T16" fmla="*/ 42 w 52"/>
                  <a:gd name="T17" fmla="*/ 59 h 80"/>
                  <a:gd name="T18" fmla="*/ 42 w 52"/>
                  <a:gd name="T19" fmla="*/ 52 h 80"/>
                  <a:gd name="T20" fmla="*/ 42 w 52"/>
                  <a:gd name="T21" fmla="*/ 45 h 80"/>
                  <a:gd name="T22" fmla="*/ 38 w 52"/>
                  <a:gd name="T23" fmla="*/ 42 h 80"/>
                  <a:gd name="T24" fmla="*/ 31 w 52"/>
                  <a:gd name="T25" fmla="*/ 38 h 80"/>
                  <a:gd name="T26" fmla="*/ 24 w 52"/>
                  <a:gd name="T27" fmla="*/ 35 h 80"/>
                  <a:gd name="T28" fmla="*/ 21 w 52"/>
                  <a:gd name="T29" fmla="*/ 35 h 80"/>
                  <a:gd name="T30" fmla="*/ 18 w 52"/>
                  <a:gd name="T31" fmla="*/ 38 h 80"/>
                  <a:gd name="T32" fmla="*/ 14 w 52"/>
                  <a:gd name="T33" fmla="*/ 42 h 80"/>
                  <a:gd name="T34" fmla="*/ 11 w 52"/>
                  <a:gd name="T35" fmla="*/ 42 h 80"/>
                  <a:gd name="T36" fmla="*/ 0 w 52"/>
                  <a:gd name="T37" fmla="*/ 42 h 80"/>
                  <a:gd name="T38" fmla="*/ 11 w 52"/>
                  <a:gd name="T39" fmla="*/ 0 h 80"/>
                  <a:gd name="T40" fmla="*/ 49 w 52"/>
                  <a:gd name="T41" fmla="*/ 0 h 80"/>
                  <a:gd name="T42" fmla="*/ 49 w 52"/>
                  <a:gd name="T43" fmla="*/ 10 h 80"/>
                  <a:gd name="T44" fmla="*/ 18 w 52"/>
                  <a:gd name="T45" fmla="*/ 10 h 80"/>
                  <a:gd name="T46" fmla="*/ 14 w 52"/>
                  <a:gd name="T47" fmla="*/ 31 h 80"/>
                  <a:gd name="T48" fmla="*/ 21 w 52"/>
                  <a:gd name="T49" fmla="*/ 28 h 80"/>
                  <a:gd name="T50" fmla="*/ 28 w 52"/>
                  <a:gd name="T51" fmla="*/ 28 h 80"/>
                  <a:gd name="T52" fmla="*/ 38 w 52"/>
                  <a:gd name="T53" fmla="*/ 28 h 80"/>
                  <a:gd name="T54" fmla="*/ 45 w 52"/>
                  <a:gd name="T55" fmla="*/ 35 h 80"/>
                  <a:gd name="T56" fmla="*/ 49 w 52"/>
                  <a:gd name="T57" fmla="*/ 42 h 80"/>
                  <a:gd name="T58" fmla="*/ 52 w 52"/>
                  <a:gd name="T59" fmla="*/ 52 h 80"/>
                  <a:gd name="T60" fmla="*/ 49 w 52"/>
                  <a:gd name="T61" fmla="*/ 62 h 80"/>
                  <a:gd name="T62" fmla="*/ 45 w 52"/>
                  <a:gd name="T63" fmla="*/ 73 h 80"/>
                  <a:gd name="T64" fmla="*/ 42 w 52"/>
                  <a:gd name="T65" fmla="*/ 76 h 80"/>
                  <a:gd name="T66" fmla="*/ 35 w 52"/>
                  <a:gd name="T67" fmla="*/ 80 h 80"/>
                  <a:gd name="T68" fmla="*/ 24 w 52"/>
                  <a:gd name="T69" fmla="*/ 80 h 80"/>
                  <a:gd name="T70" fmla="*/ 14 w 52"/>
                  <a:gd name="T71" fmla="*/ 80 h 80"/>
                  <a:gd name="T72" fmla="*/ 7 w 52"/>
                  <a:gd name="T73" fmla="*/ 76 h 80"/>
                  <a:gd name="T74" fmla="*/ 4 w 52"/>
                  <a:gd name="T75" fmla="*/ 69 h 80"/>
                  <a:gd name="T76" fmla="*/ 0 w 52"/>
                  <a:gd name="T77" fmla="*/ 59 h 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80"/>
                  <a:gd name="T119" fmla="*/ 52 w 52"/>
                  <a:gd name="T120" fmla="*/ 80 h 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80">
                    <a:moveTo>
                      <a:pt x="0" y="59"/>
                    </a:moveTo>
                    <a:lnTo>
                      <a:pt x="11" y="59"/>
                    </a:lnTo>
                    <a:lnTo>
                      <a:pt x="11" y="62"/>
                    </a:lnTo>
                    <a:lnTo>
                      <a:pt x="14" y="69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31" y="69"/>
                    </a:lnTo>
                    <a:lnTo>
                      <a:pt x="38" y="66"/>
                    </a:lnTo>
                    <a:lnTo>
                      <a:pt x="42" y="59"/>
                    </a:lnTo>
                    <a:lnTo>
                      <a:pt x="42" y="52"/>
                    </a:lnTo>
                    <a:lnTo>
                      <a:pt x="42" y="45"/>
                    </a:lnTo>
                    <a:lnTo>
                      <a:pt x="38" y="42"/>
                    </a:lnTo>
                    <a:lnTo>
                      <a:pt x="31" y="38"/>
                    </a:lnTo>
                    <a:lnTo>
                      <a:pt x="24" y="35"/>
                    </a:lnTo>
                    <a:lnTo>
                      <a:pt x="21" y="35"/>
                    </a:lnTo>
                    <a:lnTo>
                      <a:pt x="18" y="38"/>
                    </a:lnTo>
                    <a:lnTo>
                      <a:pt x="14" y="42"/>
                    </a:lnTo>
                    <a:lnTo>
                      <a:pt x="11" y="42"/>
                    </a:lnTo>
                    <a:lnTo>
                      <a:pt x="0" y="42"/>
                    </a:lnTo>
                    <a:lnTo>
                      <a:pt x="11" y="0"/>
                    </a:lnTo>
                    <a:lnTo>
                      <a:pt x="49" y="0"/>
                    </a:lnTo>
                    <a:lnTo>
                      <a:pt x="49" y="10"/>
                    </a:lnTo>
                    <a:lnTo>
                      <a:pt x="18" y="10"/>
                    </a:lnTo>
                    <a:lnTo>
                      <a:pt x="14" y="3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8" y="28"/>
                    </a:lnTo>
                    <a:lnTo>
                      <a:pt x="45" y="35"/>
                    </a:lnTo>
                    <a:lnTo>
                      <a:pt x="49" y="42"/>
                    </a:lnTo>
                    <a:lnTo>
                      <a:pt x="52" y="52"/>
                    </a:lnTo>
                    <a:lnTo>
                      <a:pt x="49" y="62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35" y="80"/>
                    </a:lnTo>
                    <a:lnTo>
                      <a:pt x="24" y="80"/>
                    </a:lnTo>
                    <a:lnTo>
                      <a:pt x="14" y="80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Line 413"/>
              <p:cNvSpPr>
                <a:spLocks noChangeShapeType="1"/>
              </p:cNvSpPr>
              <p:nvPr/>
            </p:nvSpPr>
            <p:spPr bwMode="auto">
              <a:xfrm>
                <a:off x="3862" y="2684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Line 414"/>
              <p:cNvSpPr>
                <a:spLocks noChangeShapeType="1"/>
              </p:cNvSpPr>
              <p:nvPr/>
            </p:nvSpPr>
            <p:spPr bwMode="auto">
              <a:xfrm>
                <a:off x="3859" y="2850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6" name="Line 415"/>
              <p:cNvSpPr>
                <a:spLocks noChangeShapeType="1"/>
              </p:cNvSpPr>
              <p:nvPr/>
            </p:nvSpPr>
            <p:spPr bwMode="auto">
              <a:xfrm>
                <a:off x="3859" y="3016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7" name="Line 416"/>
              <p:cNvSpPr>
                <a:spLocks noChangeShapeType="1"/>
              </p:cNvSpPr>
              <p:nvPr/>
            </p:nvSpPr>
            <p:spPr bwMode="auto">
              <a:xfrm>
                <a:off x="3862" y="3182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8" name="Line 417"/>
              <p:cNvSpPr>
                <a:spLocks noChangeShapeType="1"/>
              </p:cNvSpPr>
              <p:nvPr/>
            </p:nvSpPr>
            <p:spPr bwMode="auto">
              <a:xfrm>
                <a:off x="3859" y="3348"/>
                <a:ext cx="13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9" name="Line 418"/>
              <p:cNvSpPr>
                <a:spLocks noChangeShapeType="1"/>
              </p:cNvSpPr>
              <p:nvPr/>
            </p:nvSpPr>
            <p:spPr bwMode="auto">
              <a:xfrm>
                <a:off x="3862" y="3514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0" name="Line 419"/>
              <p:cNvSpPr>
                <a:spLocks noChangeShapeType="1"/>
              </p:cNvSpPr>
              <p:nvPr/>
            </p:nvSpPr>
            <p:spPr bwMode="auto">
              <a:xfrm>
                <a:off x="3862" y="3680"/>
                <a:ext cx="132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1" name="Line 420"/>
              <p:cNvSpPr>
                <a:spLocks noChangeShapeType="1"/>
              </p:cNvSpPr>
              <p:nvPr/>
            </p:nvSpPr>
            <p:spPr bwMode="auto">
              <a:xfrm>
                <a:off x="4025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2" name="Line 421"/>
              <p:cNvSpPr>
                <a:spLocks noChangeShapeType="1"/>
              </p:cNvSpPr>
              <p:nvPr/>
            </p:nvSpPr>
            <p:spPr bwMode="auto">
              <a:xfrm>
                <a:off x="4191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Line 422"/>
              <p:cNvSpPr>
                <a:spLocks noChangeShapeType="1"/>
              </p:cNvSpPr>
              <p:nvPr/>
            </p:nvSpPr>
            <p:spPr bwMode="auto">
              <a:xfrm>
                <a:off x="4356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4" name="Line 423"/>
              <p:cNvSpPr>
                <a:spLocks noChangeShapeType="1"/>
              </p:cNvSpPr>
              <p:nvPr/>
            </p:nvSpPr>
            <p:spPr bwMode="auto">
              <a:xfrm>
                <a:off x="4522" y="2522"/>
                <a:ext cx="1" cy="13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5" name="Line 424"/>
              <p:cNvSpPr>
                <a:spLocks noChangeShapeType="1"/>
              </p:cNvSpPr>
              <p:nvPr/>
            </p:nvSpPr>
            <p:spPr bwMode="auto">
              <a:xfrm>
                <a:off x="4688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6" name="Line 425"/>
              <p:cNvSpPr>
                <a:spLocks noChangeShapeType="1"/>
              </p:cNvSpPr>
              <p:nvPr/>
            </p:nvSpPr>
            <p:spPr bwMode="auto">
              <a:xfrm>
                <a:off x="4854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7" name="Line 426"/>
              <p:cNvSpPr>
                <a:spLocks noChangeShapeType="1"/>
              </p:cNvSpPr>
              <p:nvPr/>
            </p:nvSpPr>
            <p:spPr bwMode="auto">
              <a:xfrm>
                <a:off x="5020" y="2518"/>
                <a:ext cx="1" cy="13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1" name="Text Box 427"/>
            <p:cNvSpPr txBox="1">
              <a:spLocks noChangeArrowheads="1"/>
            </p:cNvSpPr>
            <p:nvPr/>
          </p:nvSpPr>
          <p:spPr bwMode="auto">
            <a:xfrm>
              <a:off x="2154" y="15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+</a:t>
              </a:r>
            </a:p>
          </p:txBody>
        </p:sp>
        <p:sp>
          <p:nvSpPr>
            <p:cNvPr id="49162" name="Text Box 428"/>
            <p:cNvSpPr txBox="1">
              <a:spLocks noChangeArrowheads="1"/>
            </p:cNvSpPr>
            <p:nvPr/>
          </p:nvSpPr>
          <p:spPr bwMode="auto">
            <a:xfrm>
              <a:off x="2154" y="3067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+</a:t>
              </a:r>
            </a:p>
          </p:txBody>
        </p:sp>
        <p:sp>
          <p:nvSpPr>
            <p:cNvPr id="49163" name="Text Box 429"/>
            <p:cNvSpPr txBox="1">
              <a:spLocks noChangeArrowheads="1"/>
            </p:cNvSpPr>
            <p:nvPr/>
          </p:nvSpPr>
          <p:spPr bwMode="auto">
            <a:xfrm>
              <a:off x="3606" y="306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=</a:t>
              </a:r>
            </a:p>
          </p:txBody>
        </p:sp>
        <p:sp>
          <p:nvSpPr>
            <p:cNvPr id="49164" name="Text Box 430"/>
            <p:cNvSpPr txBox="1">
              <a:spLocks noChangeArrowheads="1"/>
            </p:cNvSpPr>
            <p:nvPr/>
          </p:nvSpPr>
          <p:spPr bwMode="auto">
            <a:xfrm>
              <a:off x="3606" y="15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=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z-Buffer Algorithm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smtClean="0">
                <a:ea typeface="MS PGothic" pitchFamily="34" charset="-128"/>
              </a:rPr>
              <a:t>void</a:t>
            </a:r>
            <a:r>
              <a:rPr lang="en-US" altLang="ja-JP" sz="2100" smtClean="0">
                <a:ea typeface="MS PGothic" pitchFamily="34" charset="-128"/>
              </a:rPr>
              <a:t> zBuffer()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</a:t>
            </a:r>
            <a:r>
              <a:rPr lang="en-US" altLang="ja-JP" sz="2100" b="1" smtClean="0">
                <a:ea typeface="MS PGothic" pitchFamily="34" charset="-128"/>
              </a:rPr>
              <a:t>int</a:t>
            </a:r>
            <a:r>
              <a:rPr lang="en-US" altLang="ja-JP" sz="2100" smtClean="0">
                <a:ea typeface="MS PGothic" pitchFamily="34" charset="-128"/>
              </a:rPr>
              <a:t> pz;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</a:t>
            </a:r>
            <a:r>
              <a:rPr lang="en-US" altLang="ja-JP" sz="2100" b="1" smtClean="0">
                <a:ea typeface="MS PGothic" pitchFamily="34" charset="-128"/>
              </a:rPr>
              <a:t>for</a:t>
            </a:r>
            <a:r>
              <a:rPr lang="en-US" altLang="ja-JP" sz="2100" smtClean="0">
                <a:ea typeface="MS PGothic" pitchFamily="34" charset="-128"/>
              </a:rPr>
              <a:t> (</a:t>
            </a:r>
            <a:r>
              <a:rPr lang="en-US" altLang="ja-JP" sz="2100" i="1" smtClean="0">
                <a:ea typeface="MS PGothic" pitchFamily="34" charset="-128"/>
              </a:rPr>
              <a:t>each polygon</a:t>
            </a:r>
            <a:r>
              <a:rPr lang="en-US" altLang="ja-JP" sz="2100" smtClean="0">
                <a:ea typeface="MS PGothic" pitchFamily="34" charset="-128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</a:t>
            </a:r>
            <a:r>
              <a:rPr lang="en-US" altLang="ja-JP" sz="2100" b="1" smtClean="0">
                <a:ea typeface="MS PGothic" pitchFamily="34" charset="-128"/>
              </a:rPr>
              <a:t>for</a:t>
            </a:r>
            <a:r>
              <a:rPr lang="en-US" altLang="ja-JP" sz="2100" smtClean="0">
                <a:ea typeface="MS PGothic" pitchFamily="34" charset="-128"/>
              </a:rPr>
              <a:t> (</a:t>
            </a:r>
            <a:r>
              <a:rPr lang="en-US" altLang="ja-JP" sz="2100" i="1" smtClean="0">
                <a:ea typeface="MS PGothic" pitchFamily="34" charset="-128"/>
              </a:rPr>
              <a:t>each pixel in polygon</a:t>
            </a:r>
            <a:r>
              <a:rPr lang="en-US" altLang="ja-JP" sz="2100" i="1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z="2100" i="1" smtClean="0">
                <a:ea typeface="MS PGothic" pitchFamily="34" charset="-128"/>
              </a:rPr>
              <a:t>s projection</a:t>
            </a:r>
            <a:r>
              <a:rPr lang="en-US" altLang="ja-JP" sz="2100" smtClean="0">
                <a:ea typeface="MS PGothic" pitchFamily="34" charset="-128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pz=</a:t>
            </a:r>
            <a:r>
              <a:rPr lang="en-US" altLang="ja-JP" sz="2100" i="1" smtClean="0">
                <a:ea typeface="MS PGothic" pitchFamily="34" charset="-128"/>
              </a:rPr>
              <a:t>polygon</a:t>
            </a:r>
            <a:r>
              <a:rPr lang="en-US" altLang="ja-JP" sz="2100" i="1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z="2100" i="1" smtClean="0">
                <a:ea typeface="MS PGothic" pitchFamily="34" charset="-128"/>
              </a:rPr>
              <a:t>s z-value at</a:t>
            </a:r>
            <a:r>
              <a:rPr lang="en-US" altLang="ja-JP" sz="2100" smtClean="0">
                <a:ea typeface="MS PGothic" pitchFamily="34" charset="-128"/>
              </a:rPr>
              <a:t> (x,y);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</a:t>
            </a:r>
            <a:r>
              <a:rPr lang="en-US" altLang="ja-JP" sz="2100" b="1" smtClean="0">
                <a:ea typeface="MS PGothic" pitchFamily="34" charset="-128"/>
              </a:rPr>
              <a:t>if</a:t>
            </a:r>
            <a:r>
              <a:rPr lang="en-US" altLang="ja-JP" sz="2100" smtClean="0">
                <a:ea typeface="MS PGothic" pitchFamily="34" charset="-128"/>
              </a:rPr>
              <a:t> (</a:t>
            </a:r>
            <a:r>
              <a:rPr lang="en-US" altLang="ja-JP" sz="2100" smtClean="0">
                <a:solidFill>
                  <a:srgbClr val="FF0000"/>
                </a:solidFill>
                <a:ea typeface="MS PGothic" pitchFamily="34" charset="-128"/>
              </a:rPr>
              <a:t>pz&gt;=ReadZ(x,y)</a:t>
            </a:r>
            <a:r>
              <a:rPr lang="en-US" altLang="ja-JP" sz="2100" smtClean="0">
                <a:ea typeface="MS PGothic" pitchFamily="34" charset="-128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	WriteZ(x,y,pz);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	WritePixel(x,y,color);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The z-Buffer Algorithm</a:t>
            </a:r>
          </a:p>
        </p:txBody>
      </p:sp>
      <p:grpSp>
        <p:nvGrpSpPr>
          <p:cNvPr id="12306" name="Group 148"/>
          <p:cNvGrpSpPr>
            <a:grpSpLocks/>
          </p:cNvGrpSpPr>
          <p:nvPr/>
        </p:nvGrpSpPr>
        <p:grpSpPr bwMode="auto">
          <a:xfrm>
            <a:off x="684213" y="1316038"/>
            <a:ext cx="5018087" cy="2951162"/>
            <a:chOff x="431" y="1525"/>
            <a:chExt cx="3161" cy="1859"/>
          </a:xfrm>
        </p:grpSpPr>
        <p:sp>
          <p:nvSpPr>
            <p:cNvPr id="12307" name="Freeform 27"/>
            <p:cNvSpPr>
              <a:spLocks/>
            </p:cNvSpPr>
            <p:nvPr/>
          </p:nvSpPr>
          <p:spPr bwMode="auto">
            <a:xfrm>
              <a:off x="1053" y="1955"/>
              <a:ext cx="2100" cy="1239"/>
            </a:xfrm>
            <a:custGeom>
              <a:avLst/>
              <a:gdLst>
                <a:gd name="T0" fmla="*/ 0 w 2100"/>
                <a:gd name="T1" fmla="*/ 715 h 1239"/>
                <a:gd name="T2" fmla="*/ 851 w 2100"/>
                <a:gd name="T3" fmla="*/ 0 h 1239"/>
                <a:gd name="T4" fmla="*/ 2100 w 2100"/>
                <a:gd name="T5" fmla="*/ 1239 h 1239"/>
                <a:gd name="T6" fmla="*/ 0 w 2100"/>
                <a:gd name="T7" fmla="*/ 715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0"/>
                <a:gd name="T13" fmla="*/ 0 h 1239"/>
                <a:gd name="T14" fmla="*/ 2100 w 2100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0" h="1239">
                  <a:moveTo>
                    <a:pt x="0" y="715"/>
                  </a:moveTo>
                  <a:lnTo>
                    <a:pt x="851" y="0"/>
                  </a:lnTo>
                  <a:lnTo>
                    <a:pt x="2100" y="1239"/>
                  </a:lnTo>
                  <a:lnTo>
                    <a:pt x="0" y="715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0"/>
            <p:cNvSpPr>
              <a:spLocks noChangeShapeType="1"/>
            </p:cNvSpPr>
            <p:nvPr/>
          </p:nvSpPr>
          <p:spPr bwMode="auto">
            <a:xfrm flipV="1">
              <a:off x="686" y="1792"/>
              <a:ext cx="1" cy="159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2"/>
            <p:cNvSpPr>
              <a:spLocks noChangeShapeType="1"/>
            </p:cNvSpPr>
            <p:nvPr/>
          </p:nvSpPr>
          <p:spPr bwMode="auto">
            <a:xfrm flipV="1">
              <a:off x="686" y="1792"/>
              <a:ext cx="1" cy="159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>
              <a:off x="686" y="1955"/>
              <a:ext cx="9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6"/>
            <p:cNvSpPr>
              <a:spLocks noChangeShapeType="1"/>
            </p:cNvSpPr>
            <p:nvPr/>
          </p:nvSpPr>
          <p:spPr bwMode="auto">
            <a:xfrm>
              <a:off x="686" y="2665"/>
              <a:ext cx="9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>
              <a:off x="686" y="3199"/>
              <a:ext cx="9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>
              <a:off x="686" y="2462"/>
              <a:ext cx="28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1809" y="2425"/>
              <a:ext cx="72" cy="73"/>
            </a:xfrm>
            <a:custGeom>
              <a:avLst/>
              <a:gdLst>
                <a:gd name="T0" fmla="*/ 0 w 72"/>
                <a:gd name="T1" fmla="*/ 37 h 73"/>
                <a:gd name="T2" fmla="*/ 0 w 72"/>
                <a:gd name="T3" fmla="*/ 23 h 73"/>
                <a:gd name="T4" fmla="*/ 9 w 72"/>
                <a:gd name="T5" fmla="*/ 9 h 73"/>
                <a:gd name="T6" fmla="*/ 22 w 72"/>
                <a:gd name="T7" fmla="*/ 5 h 73"/>
                <a:gd name="T8" fmla="*/ 36 w 72"/>
                <a:gd name="T9" fmla="*/ 0 h 73"/>
                <a:gd name="T10" fmla="*/ 49 w 72"/>
                <a:gd name="T11" fmla="*/ 5 h 73"/>
                <a:gd name="T12" fmla="*/ 58 w 72"/>
                <a:gd name="T13" fmla="*/ 9 h 73"/>
                <a:gd name="T14" fmla="*/ 67 w 72"/>
                <a:gd name="T15" fmla="*/ 23 h 73"/>
                <a:gd name="T16" fmla="*/ 72 w 72"/>
                <a:gd name="T17" fmla="*/ 37 h 73"/>
                <a:gd name="T18" fmla="*/ 67 w 72"/>
                <a:gd name="T19" fmla="*/ 50 h 73"/>
                <a:gd name="T20" fmla="*/ 58 w 72"/>
                <a:gd name="T21" fmla="*/ 64 h 73"/>
                <a:gd name="T22" fmla="*/ 49 w 72"/>
                <a:gd name="T23" fmla="*/ 68 h 73"/>
                <a:gd name="T24" fmla="*/ 36 w 72"/>
                <a:gd name="T25" fmla="*/ 73 h 73"/>
                <a:gd name="T26" fmla="*/ 22 w 72"/>
                <a:gd name="T27" fmla="*/ 68 h 73"/>
                <a:gd name="T28" fmla="*/ 9 w 72"/>
                <a:gd name="T29" fmla="*/ 64 h 73"/>
                <a:gd name="T30" fmla="*/ 0 w 72"/>
                <a:gd name="T31" fmla="*/ 50 h 73"/>
                <a:gd name="T32" fmla="*/ 0 w 72"/>
                <a:gd name="T33" fmla="*/ 37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3"/>
                <a:gd name="T53" fmla="*/ 72 w 72"/>
                <a:gd name="T54" fmla="*/ 73 h 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3">
                  <a:moveTo>
                    <a:pt x="0" y="37"/>
                  </a:moveTo>
                  <a:lnTo>
                    <a:pt x="0" y="23"/>
                  </a:lnTo>
                  <a:lnTo>
                    <a:pt x="9" y="9"/>
                  </a:lnTo>
                  <a:lnTo>
                    <a:pt x="22" y="5"/>
                  </a:lnTo>
                  <a:lnTo>
                    <a:pt x="36" y="0"/>
                  </a:lnTo>
                  <a:lnTo>
                    <a:pt x="49" y="5"/>
                  </a:lnTo>
                  <a:lnTo>
                    <a:pt x="58" y="9"/>
                  </a:lnTo>
                  <a:lnTo>
                    <a:pt x="67" y="23"/>
                  </a:lnTo>
                  <a:lnTo>
                    <a:pt x="72" y="37"/>
                  </a:lnTo>
                  <a:lnTo>
                    <a:pt x="67" y="50"/>
                  </a:lnTo>
                  <a:lnTo>
                    <a:pt x="58" y="64"/>
                  </a:lnTo>
                  <a:lnTo>
                    <a:pt x="49" y="68"/>
                  </a:lnTo>
                  <a:lnTo>
                    <a:pt x="36" y="73"/>
                  </a:lnTo>
                  <a:lnTo>
                    <a:pt x="22" y="68"/>
                  </a:lnTo>
                  <a:lnTo>
                    <a:pt x="9" y="64"/>
                  </a:lnTo>
                  <a:lnTo>
                    <a:pt x="0" y="5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1809" y="2425"/>
              <a:ext cx="72" cy="73"/>
            </a:xfrm>
            <a:custGeom>
              <a:avLst/>
              <a:gdLst>
                <a:gd name="T0" fmla="*/ 0 w 72"/>
                <a:gd name="T1" fmla="*/ 37 h 73"/>
                <a:gd name="T2" fmla="*/ 0 w 72"/>
                <a:gd name="T3" fmla="*/ 23 h 73"/>
                <a:gd name="T4" fmla="*/ 9 w 72"/>
                <a:gd name="T5" fmla="*/ 9 h 73"/>
                <a:gd name="T6" fmla="*/ 22 w 72"/>
                <a:gd name="T7" fmla="*/ 5 h 73"/>
                <a:gd name="T8" fmla="*/ 36 w 72"/>
                <a:gd name="T9" fmla="*/ 0 h 73"/>
                <a:gd name="T10" fmla="*/ 49 w 72"/>
                <a:gd name="T11" fmla="*/ 5 h 73"/>
                <a:gd name="T12" fmla="*/ 58 w 72"/>
                <a:gd name="T13" fmla="*/ 9 h 73"/>
                <a:gd name="T14" fmla="*/ 67 w 72"/>
                <a:gd name="T15" fmla="*/ 23 h 73"/>
                <a:gd name="T16" fmla="*/ 72 w 72"/>
                <a:gd name="T17" fmla="*/ 37 h 73"/>
                <a:gd name="T18" fmla="*/ 67 w 72"/>
                <a:gd name="T19" fmla="*/ 50 h 73"/>
                <a:gd name="T20" fmla="*/ 58 w 72"/>
                <a:gd name="T21" fmla="*/ 64 h 73"/>
                <a:gd name="T22" fmla="*/ 49 w 72"/>
                <a:gd name="T23" fmla="*/ 68 h 73"/>
                <a:gd name="T24" fmla="*/ 36 w 72"/>
                <a:gd name="T25" fmla="*/ 73 h 73"/>
                <a:gd name="T26" fmla="*/ 22 w 72"/>
                <a:gd name="T27" fmla="*/ 68 h 73"/>
                <a:gd name="T28" fmla="*/ 9 w 72"/>
                <a:gd name="T29" fmla="*/ 64 h 73"/>
                <a:gd name="T30" fmla="*/ 0 w 72"/>
                <a:gd name="T31" fmla="*/ 50 h 73"/>
                <a:gd name="T32" fmla="*/ 0 w 72"/>
                <a:gd name="T33" fmla="*/ 37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3"/>
                <a:gd name="T53" fmla="*/ 72 w 72"/>
                <a:gd name="T54" fmla="*/ 73 h 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3">
                  <a:moveTo>
                    <a:pt x="0" y="37"/>
                  </a:moveTo>
                  <a:lnTo>
                    <a:pt x="0" y="23"/>
                  </a:lnTo>
                  <a:lnTo>
                    <a:pt x="9" y="9"/>
                  </a:lnTo>
                  <a:lnTo>
                    <a:pt x="22" y="5"/>
                  </a:lnTo>
                  <a:lnTo>
                    <a:pt x="36" y="0"/>
                  </a:lnTo>
                  <a:lnTo>
                    <a:pt x="49" y="5"/>
                  </a:lnTo>
                  <a:lnTo>
                    <a:pt x="58" y="9"/>
                  </a:lnTo>
                  <a:lnTo>
                    <a:pt x="67" y="23"/>
                  </a:lnTo>
                  <a:lnTo>
                    <a:pt x="72" y="37"/>
                  </a:lnTo>
                  <a:lnTo>
                    <a:pt x="67" y="50"/>
                  </a:lnTo>
                  <a:lnTo>
                    <a:pt x="58" y="64"/>
                  </a:lnTo>
                  <a:lnTo>
                    <a:pt x="49" y="68"/>
                  </a:lnTo>
                  <a:lnTo>
                    <a:pt x="36" y="73"/>
                  </a:lnTo>
                  <a:lnTo>
                    <a:pt x="22" y="68"/>
                  </a:lnTo>
                  <a:lnTo>
                    <a:pt x="9" y="64"/>
                  </a:lnTo>
                  <a:lnTo>
                    <a:pt x="0" y="50"/>
                  </a:lnTo>
                  <a:lnTo>
                    <a:pt x="0" y="3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Text Box 136"/>
            <p:cNvSpPr txBox="1">
              <a:spLocks noChangeArrowheads="1"/>
            </p:cNvSpPr>
            <p:nvPr/>
          </p:nvSpPr>
          <p:spPr bwMode="auto">
            <a:xfrm>
              <a:off x="612" y="152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i="1">
                  <a:ea typeface="新細明體" pitchFamily="18" charset="-120"/>
                </a:rPr>
                <a:t>y</a:t>
              </a:r>
              <a:endParaRPr lang="en-US" altLang="ja-JP" i="1">
                <a:ea typeface="MS PGothic" pitchFamily="34" charset="-128"/>
              </a:endParaRPr>
            </a:p>
          </p:txBody>
        </p:sp>
        <p:sp>
          <p:nvSpPr>
            <p:cNvPr id="12317" name="Text Box 137"/>
            <p:cNvSpPr txBox="1">
              <a:spLocks noChangeArrowheads="1"/>
            </p:cNvSpPr>
            <p:nvPr/>
          </p:nvSpPr>
          <p:spPr bwMode="auto">
            <a:xfrm>
              <a:off x="431" y="1797"/>
              <a:ext cx="2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i="1">
                  <a:ea typeface="新細明體" pitchFamily="18" charset="-120"/>
                </a:rPr>
                <a:t>y</a:t>
              </a:r>
              <a:r>
                <a:rPr lang="en-US" altLang="ja-JP" baseline="-25000">
                  <a:ea typeface="MS PGothic" pitchFamily="34" charset="-128"/>
                </a:rPr>
                <a:t>1</a:t>
              </a:r>
            </a:p>
          </p:txBody>
        </p:sp>
        <p:sp>
          <p:nvSpPr>
            <p:cNvPr id="12318" name="Text Box 138"/>
            <p:cNvSpPr txBox="1">
              <a:spLocks noChangeArrowheads="1"/>
            </p:cNvSpPr>
            <p:nvPr/>
          </p:nvSpPr>
          <p:spPr bwMode="auto">
            <a:xfrm>
              <a:off x="431" y="2523"/>
              <a:ext cx="2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i="1">
                  <a:ea typeface="新細明體" pitchFamily="18" charset="-120"/>
                </a:rPr>
                <a:t>y</a:t>
              </a:r>
              <a:r>
                <a:rPr lang="en-US" altLang="ja-JP" baseline="-25000">
                  <a:ea typeface="MS PGothic" pitchFamily="34" charset="-128"/>
                </a:rPr>
                <a:t>2</a:t>
              </a:r>
            </a:p>
          </p:txBody>
        </p:sp>
        <p:sp>
          <p:nvSpPr>
            <p:cNvPr id="12319" name="Text Box 139"/>
            <p:cNvSpPr txBox="1">
              <a:spLocks noChangeArrowheads="1"/>
            </p:cNvSpPr>
            <p:nvPr/>
          </p:nvSpPr>
          <p:spPr bwMode="auto">
            <a:xfrm>
              <a:off x="431" y="3067"/>
              <a:ext cx="2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i="1">
                  <a:ea typeface="新細明體" pitchFamily="18" charset="-120"/>
                </a:rPr>
                <a:t>y</a:t>
              </a:r>
              <a:r>
                <a:rPr lang="en-US" altLang="ja-JP" baseline="-25000">
                  <a:ea typeface="MS PGothic" pitchFamily="34" charset="-128"/>
                </a:rPr>
                <a:t>3</a:t>
              </a:r>
            </a:p>
          </p:txBody>
        </p:sp>
        <p:sp>
          <p:nvSpPr>
            <p:cNvPr id="12320" name="Text Box 140"/>
            <p:cNvSpPr txBox="1">
              <a:spLocks noChangeArrowheads="1"/>
            </p:cNvSpPr>
            <p:nvPr/>
          </p:nvSpPr>
          <p:spPr bwMode="auto">
            <a:xfrm>
              <a:off x="436" y="2296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i="1">
                  <a:ea typeface="新細明體" pitchFamily="18" charset="-120"/>
                </a:rPr>
                <a:t>y</a:t>
              </a:r>
              <a:r>
                <a:rPr lang="en-US" altLang="ja-JP" baseline="-25000">
                  <a:ea typeface="MS PGothic" pitchFamily="34" charset="-128"/>
                </a:rPr>
                <a:t>s</a:t>
              </a:r>
            </a:p>
          </p:txBody>
        </p:sp>
        <p:sp>
          <p:nvSpPr>
            <p:cNvPr id="12321" name="Text Box 141"/>
            <p:cNvSpPr txBox="1">
              <a:spLocks noChangeArrowheads="1"/>
            </p:cNvSpPr>
            <p:nvPr/>
          </p:nvSpPr>
          <p:spPr bwMode="auto">
            <a:xfrm>
              <a:off x="1791" y="1752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1</a:t>
              </a:r>
            </a:p>
          </p:txBody>
        </p:sp>
        <p:sp>
          <p:nvSpPr>
            <p:cNvPr id="12322" name="Text Box 142"/>
            <p:cNvSpPr txBox="1">
              <a:spLocks noChangeArrowheads="1"/>
            </p:cNvSpPr>
            <p:nvPr/>
          </p:nvSpPr>
          <p:spPr bwMode="auto">
            <a:xfrm>
              <a:off x="839" y="2568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2</a:t>
              </a:r>
            </a:p>
          </p:txBody>
        </p:sp>
        <p:sp>
          <p:nvSpPr>
            <p:cNvPr id="12323" name="Text Box 143"/>
            <p:cNvSpPr txBox="1">
              <a:spLocks noChangeArrowheads="1"/>
            </p:cNvSpPr>
            <p:nvPr/>
          </p:nvSpPr>
          <p:spPr bwMode="auto">
            <a:xfrm>
              <a:off x="3107" y="3113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3</a:t>
              </a:r>
            </a:p>
          </p:txBody>
        </p:sp>
        <p:sp>
          <p:nvSpPr>
            <p:cNvPr id="12324" name="Text Box 144"/>
            <p:cNvSpPr txBox="1">
              <a:spLocks noChangeArrowheads="1"/>
            </p:cNvSpPr>
            <p:nvPr/>
          </p:nvSpPr>
          <p:spPr bwMode="auto">
            <a:xfrm>
              <a:off x="1072" y="2205"/>
              <a:ext cx="2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a</a:t>
              </a:r>
            </a:p>
          </p:txBody>
        </p:sp>
        <p:sp>
          <p:nvSpPr>
            <p:cNvPr id="12325" name="Text Box 145"/>
            <p:cNvSpPr txBox="1">
              <a:spLocks noChangeArrowheads="1"/>
            </p:cNvSpPr>
            <p:nvPr/>
          </p:nvSpPr>
          <p:spPr bwMode="auto">
            <a:xfrm>
              <a:off x="1704" y="2160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p</a:t>
              </a:r>
            </a:p>
          </p:txBody>
        </p:sp>
        <p:sp>
          <p:nvSpPr>
            <p:cNvPr id="12326" name="Text Box 146"/>
            <p:cNvSpPr txBox="1">
              <a:spLocks noChangeArrowheads="1"/>
            </p:cNvSpPr>
            <p:nvPr/>
          </p:nvSpPr>
          <p:spPr bwMode="auto">
            <a:xfrm>
              <a:off x="2336" y="2205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z</a:t>
              </a:r>
              <a:r>
                <a:rPr lang="en-US" altLang="ja-JP" baseline="-25000">
                  <a:ea typeface="MS PGothic" pitchFamily="34" charset="-128"/>
                </a:rPr>
                <a:t>b</a:t>
              </a:r>
            </a:p>
          </p:txBody>
        </p:sp>
        <p:sp>
          <p:nvSpPr>
            <p:cNvPr id="12327" name="Text Box 147"/>
            <p:cNvSpPr txBox="1">
              <a:spLocks noChangeArrowheads="1"/>
            </p:cNvSpPr>
            <p:nvPr/>
          </p:nvSpPr>
          <p:spPr bwMode="auto">
            <a:xfrm>
              <a:off x="2744" y="2251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Scan line</a:t>
              </a:r>
            </a:p>
          </p:txBody>
        </p:sp>
      </p:grpSp>
      <p:graphicFrame>
        <p:nvGraphicFramePr>
          <p:cNvPr id="12304" name="Object 16"/>
          <p:cNvGraphicFramePr>
            <a:graphicFrameLocks noGrp="1" noChangeAspect="1"/>
          </p:cNvGraphicFramePr>
          <p:nvPr>
            <p:ph idx="4294967295"/>
          </p:nvPr>
        </p:nvGraphicFramePr>
        <p:xfrm>
          <a:off x="5795963" y="1460500"/>
          <a:ext cx="3173412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4" imgW="1587500" imgH="1346200" progId="Equation.3">
                  <p:embed/>
                </p:oleObj>
              </mc:Choice>
              <mc:Fallback>
                <p:oleObj name="Equation" r:id="rId4" imgW="1587500" imgH="1346200" progId="Equation.3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460500"/>
                        <a:ext cx="3173412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z-Buffer: Example</a:t>
            </a:r>
          </a:p>
        </p:txBody>
      </p:sp>
      <p:pic>
        <p:nvPicPr>
          <p:cNvPr id="5632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1270000"/>
            <a:ext cx="4405313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5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1213" y="1266825"/>
            <a:ext cx="4414837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1236663" y="4510088"/>
            <a:ext cx="226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0" hangingPunct="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TW" sz="28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color buffer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5867400" y="4510088"/>
            <a:ext cx="240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0" hangingPunct="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TW" sz="28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depth buffer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Z-Buffer Pros and Cons</a:t>
            </a:r>
            <a:endParaRPr lang="en-US" altLang="en-US" smtClean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Computing the required depth values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simple</a:t>
            </a:r>
            <a:endParaRPr lang="en-US" altLang="zh-TW" sz="20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Easy</a:t>
            </a:r>
            <a:r>
              <a:rPr lang="en-US" altLang="ja-JP" sz="2000" dirty="0" smtClean="0">
                <a:ea typeface="MS PGothic" pitchFamily="34" charset="-128"/>
              </a:rPr>
              <a:t>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>
                <a:ea typeface="MS PGothic" pitchFamily="34" charset="-128"/>
              </a:rPr>
              <a:t>Works for </a:t>
            </a: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any</a:t>
            </a:r>
            <a:r>
              <a:rPr lang="en-US" altLang="ja-JP" sz="2000" dirty="0" smtClean="0">
                <a:ea typeface="MS PGothic" pitchFamily="34" charset="-128"/>
              </a:rPr>
              <a:t> geometric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Parallel operation </a:t>
            </a:r>
            <a:r>
              <a:rPr lang="en-US" altLang="ja-JP" sz="2000" dirty="0" smtClean="0">
                <a:ea typeface="MS PGothic" pitchFamily="34" charset="-128"/>
              </a:rPr>
              <a:t>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z="1800" dirty="0" smtClean="0">
                <a:solidFill>
                  <a:srgbClr val="FF0000"/>
                </a:solidFill>
                <a:ea typeface="MS PGothic" pitchFamily="34" charset="-128"/>
              </a:rPr>
              <a:t>Independent</a:t>
            </a:r>
            <a:r>
              <a:rPr lang="en-US" altLang="ja-JP" sz="1800" dirty="0" smtClean="0">
                <a:ea typeface="MS PGothic" pitchFamily="34" charset="-128"/>
              </a:rPr>
              <a:t> of order of polygon drawn</a:t>
            </a: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dirty="0" smtClean="0">
                <a:solidFill>
                  <a:srgbClr val="FF0000"/>
                </a:solidFill>
              </a:rPr>
              <a:t>z-buffer</a:t>
            </a:r>
            <a:r>
              <a:rPr lang="en-US" altLang="en-US" sz="1800" dirty="0" smtClean="0"/>
              <a:t> is part of what makes a graphics card “3D”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Over-renders</a:t>
            </a:r>
            <a:r>
              <a:rPr lang="en-US" altLang="en-US" sz="2000" dirty="0" smtClean="0"/>
              <a:t> – rasterizes polygons even if they are not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Depth </a:t>
            </a:r>
            <a:r>
              <a:rPr lang="en-US" altLang="en-US" sz="2000" dirty="0" smtClean="0">
                <a:solidFill>
                  <a:srgbClr val="FF0000"/>
                </a:solidFill>
              </a:rPr>
              <a:t>quantization errors </a:t>
            </a:r>
            <a:r>
              <a:rPr lang="en-US" altLang="en-US" sz="2000" dirty="0" smtClean="0"/>
              <a:t>can be annoying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ja-JP" sz="2000" dirty="0" smtClean="0">
                <a:ea typeface="MS PGothic" pitchFamily="34" charset="-128"/>
              </a:rPr>
              <a:t>and aliasing artifacts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Can’t easily </a:t>
            </a:r>
            <a:r>
              <a:rPr lang="en-US" altLang="en-US" sz="2000" dirty="0" smtClean="0">
                <a:solidFill>
                  <a:srgbClr val="FF0000"/>
                </a:solidFill>
              </a:rPr>
              <a:t>do transparency</a:t>
            </a:r>
            <a:r>
              <a:rPr lang="en-US" altLang="en-US" sz="2000" dirty="0" smtClean="0"/>
              <a:t> or </a:t>
            </a:r>
            <a:r>
              <a:rPr lang="en-US" altLang="en-US" sz="2000" dirty="0" smtClean="0">
                <a:solidFill>
                  <a:srgbClr val="FF0000"/>
                </a:solidFill>
              </a:rPr>
              <a:t>filter-based anti-aliasing</a:t>
            </a:r>
            <a:r>
              <a:rPr lang="en-US" altLang="en-US" sz="2000" dirty="0" smtClean="0"/>
              <a:t> (Requires keeping information about partially covered polygons)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Memory</a:t>
            </a:r>
            <a:r>
              <a:rPr lang="en-US" altLang="ja-JP" sz="2000" dirty="0" smtClean="0">
                <a:ea typeface="MS PGothic" pitchFamily="34" charset="-128"/>
              </a:rPr>
              <a:t> required for depth buffer</a:t>
            </a:r>
            <a:endParaRPr lang="en-US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Z-Buffer and Transparency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1676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Say you want to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render transparent surfaces</a:t>
            </a:r>
            <a:r>
              <a:rPr lang="en-US" altLang="zh-TW" smtClean="0">
                <a:ea typeface="新細明體" pitchFamily="18" charset="-120"/>
              </a:rPr>
              <a:t> (alpha not 1) with a z-buffer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Must render in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back to front</a:t>
            </a:r>
            <a:r>
              <a:rPr lang="en-US" altLang="zh-TW" smtClean="0">
                <a:ea typeface="新細明體" pitchFamily="18" charset="-120"/>
              </a:rPr>
              <a:t> order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Otherwise, would have to store at least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the first opaque polygon behind transparent one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>
            <a:off x="1676400" y="3698875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>
            <a:off x="1676400" y="44608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1676400" y="52228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533400" y="3394075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ea typeface="新細明體" pitchFamily="18" charset="-120"/>
              </a:rPr>
              <a:t>Partially transparent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533400" y="42322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Opaque</a:t>
            </a: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33400" y="49942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Opaque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3352800" y="50673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1st</a:t>
            </a: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3336925" y="4270375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2nd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3352800" y="35433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3rd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V="1">
            <a:off x="4267200" y="354647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Text Box 14"/>
          <p:cNvSpPr txBox="1">
            <a:spLocks noChangeArrowheads="1"/>
          </p:cNvSpPr>
          <p:nvPr/>
        </p:nvSpPr>
        <p:spPr bwMode="auto">
          <a:xfrm>
            <a:off x="3886200" y="32416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Front</a:t>
            </a:r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>
            <a:off x="4572000" y="3733800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45720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6308725" y="35433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1st or 2nd</a:t>
            </a: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6324600" y="51022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1st or 2nd</a:t>
            </a:r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5638800" y="5576888"/>
            <a:ext cx="3086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Must recall this color and depth</a:t>
            </a:r>
          </a:p>
        </p:txBody>
      </p:sp>
      <p:sp>
        <p:nvSpPr>
          <p:cNvPr id="59411" name="Line 20"/>
          <p:cNvSpPr>
            <a:spLocks noChangeShapeType="1"/>
          </p:cNvSpPr>
          <p:nvPr/>
        </p:nvSpPr>
        <p:spPr bwMode="auto">
          <a:xfrm flipH="1" flipV="1">
            <a:off x="5715000" y="5334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38709" name="Group 21"/>
          <p:cNvGrpSpPr>
            <a:grpSpLocks/>
          </p:cNvGrpSpPr>
          <p:nvPr/>
        </p:nvGrpSpPr>
        <p:grpSpPr bwMode="auto">
          <a:xfrm>
            <a:off x="4572000" y="4156075"/>
            <a:ext cx="4038600" cy="641350"/>
            <a:chOff x="3120" y="2426"/>
            <a:chExt cx="2544" cy="404"/>
          </a:xfrm>
        </p:grpSpPr>
        <p:sp>
          <p:nvSpPr>
            <p:cNvPr id="59415" name="Line 22"/>
            <p:cNvSpPr>
              <a:spLocks noChangeShapeType="1"/>
            </p:cNvSpPr>
            <p:nvPr/>
          </p:nvSpPr>
          <p:spPr bwMode="auto">
            <a:xfrm>
              <a:off x="3120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23"/>
            <p:cNvSpPr>
              <a:spLocks noChangeShapeType="1"/>
            </p:cNvSpPr>
            <p:nvPr/>
          </p:nvSpPr>
          <p:spPr bwMode="auto">
            <a:xfrm flipH="1">
              <a:off x="4224" y="259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Text Box 24"/>
            <p:cNvSpPr txBox="1">
              <a:spLocks noChangeArrowheads="1"/>
            </p:cNvSpPr>
            <p:nvPr/>
          </p:nvSpPr>
          <p:spPr bwMode="auto">
            <a:xfrm>
              <a:off x="4502" y="2426"/>
              <a:ext cx="116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3rd: Need depth of 1st and 2nd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OpenGL Depth Buffer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OpenGL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defines a depth buffer</a:t>
            </a:r>
            <a:r>
              <a:rPr lang="en-US" altLang="zh-TW" smtClean="0">
                <a:ea typeface="新細明體" pitchFamily="18" charset="-120"/>
              </a:rPr>
              <a:t> as its visibility algorithm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enable</a:t>
            </a:r>
            <a:r>
              <a:rPr lang="en-US" altLang="zh-TW" smtClean="0">
                <a:ea typeface="新細明體" pitchFamily="18" charset="-120"/>
              </a:rPr>
              <a:t> depth testing: 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glEnable(GL_DEPTH_TEST)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To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clear</a:t>
            </a:r>
            <a:r>
              <a:rPr lang="en-US" altLang="zh-TW" smtClean="0">
                <a:ea typeface="新細明體" pitchFamily="18" charset="-120"/>
              </a:rPr>
              <a:t> the depth buffer: 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glClear(GL_DEPTH_BUFFER_BIT)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To clear color and depth: </a:t>
            </a: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glClear(GL_COLOR_BUFFER_BIT|GL_DEPTH_BUFFER_BIT)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The number of bits used for the depth values</a:t>
            </a:r>
            <a:r>
              <a:rPr lang="en-US" altLang="zh-TW" smtClean="0">
                <a:ea typeface="新細明體" pitchFamily="18" charset="-120"/>
              </a:rPr>
              <a:t> can be specified (windowing system dependent, and hardware may impose limits based on available memory)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comparison function can be specified: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glDepthFunc(…)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Sometimes want to draw furthest thing, or equal to depth in buffer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A-buffer</a:t>
            </a:r>
            <a:r>
              <a:rPr lang="en-US" altLang="en-US" sz="2400" smtClean="0"/>
              <a:t> (Image Precision) </a:t>
            </a:r>
            <a:r>
              <a:rPr lang="en-US" altLang="en-US" smtClean="0"/>
              <a:t>(1/2)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Deferred shading</a:t>
            </a:r>
          </a:p>
          <a:p>
            <a:pPr eaLnBrk="1" hangingPunct="1"/>
            <a:r>
              <a:rPr lang="en-US" altLang="en-US" dirty="0" smtClean="0"/>
              <a:t>Handles </a:t>
            </a:r>
            <a:r>
              <a:rPr lang="en-US" altLang="en-US" dirty="0" smtClean="0">
                <a:solidFill>
                  <a:srgbClr val="FF0000"/>
                </a:solidFill>
              </a:rPr>
              <a:t>transparent surfaces and filter</a:t>
            </a:r>
            <a:r>
              <a:rPr lang="en-US" altLang="en-US" dirty="0" smtClean="0"/>
              <a:t> anti-aliasing</a:t>
            </a:r>
          </a:p>
          <a:p>
            <a:pPr eaLnBrk="1" hangingPunct="1"/>
            <a:r>
              <a:rPr lang="en-US" altLang="en-US" dirty="0" smtClean="0"/>
              <a:t>At each pixel, </a:t>
            </a:r>
            <a:r>
              <a:rPr lang="en-US" altLang="en-US" dirty="0" smtClean="0">
                <a:solidFill>
                  <a:srgbClr val="FF0000"/>
                </a:solidFill>
              </a:rPr>
              <a:t>maintain a pointer to a </a:t>
            </a:r>
            <a:r>
              <a:rPr lang="en-US" altLang="en-US" b="1" dirty="0" smtClean="0">
                <a:solidFill>
                  <a:srgbClr val="FF0000"/>
                </a:solidFill>
              </a:rPr>
              <a:t>list</a:t>
            </a:r>
            <a:r>
              <a:rPr lang="en-US" altLang="en-US" dirty="0" smtClean="0">
                <a:solidFill>
                  <a:srgbClr val="FF0000"/>
                </a:solidFill>
              </a:rPr>
              <a:t> of polygons</a:t>
            </a:r>
            <a:r>
              <a:rPr lang="en-US" altLang="en-US" dirty="0" smtClean="0"/>
              <a:t> sorted by depth, and a sub-pixel coverage mask for each polygon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Coverage mask</a:t>
            </a:r>
            <a:r>
              <a:rPr lang="en-US" altLang="en-US" sz="2000" dirty="0" smtClean="0"/>
              <a:t>: Matrix of bits </a:t>
            </a:r>
            <a:r>
              <a:rPr lang="en-US" altLang="en-US" sz="2000" dirty="0" smtClean="0">
                <a:solidFill>
                  <a:srgbClr val="FF0000"/>
                </a:solidFill>
              </a:rPr>
              <a:t>saying which parts of the pixel are covered</a:t>
            </a:r>
          </a:p>
          <a:p>
            <a:pPr eaLnBrk="1" hangingPunct="1"/>
            <a:r>
              <a:rPr lang="en-US" altLang="en-US" dirty="0" smtClean="0"/>
              <a:t>Algorithm: Drawing pass (do not directly display the result)</a:t>
            </a:r>
          </a:p>
          <a:p>
            <a:pPr lvl="1" eaLnBrk="1" hangingPunct="1"/>
            <a:r>
              <a:rPr lang="en-US" altLang="en-US" sz="2000" dirty="0" smtClean="0"/>
              <a:t>if polygon is </a:t>
            </a:r>
            <a:r>
              <a:rPr lang="en-US" altLang="en-US" sz="2000" dirty="0" smtClean="0">
                <a:solidFill>
                  <a:srgbClr val="FF0000"/>
                </a:solidFill>
              </a:rPr>
              <a:t>opaque</a:t>
            </a:r>
            <a:r>
              <a:rPr lang="en-US" altLang="en-US" sz="2000" dirty="0" smtClean="0"/>
              <a:t> and covers pixel, </a:t>
            </a:r>
            <a:r>
              <a:rPr lang="en-US" altLang="en-US" sz="2000" dirty="0" smtClean="0">
                <a:solidFill>
                  <a:srgbClr val="FF0000"/>
                </a:solidFill>
              </a:rPr>
              <a:t>insert </a:t>
            </a:r>
            <a:r>
              <a:rPr lang="en-US" altLang="en-US" sz="2000" dirty="0" smtClean="0"/>
              <a:t>into list, </a:t>
            </a:r>
            <a:r>
              <a:rPr lang="en-US" altLang="en-US" sz="2000" dirty="0" smtClean="0">
                <a:solidFill>
                  <a:srgbClr val="FF0000"/>
                </a:solidFill>
              </a:rPr>
              <a:t>removing</a:t>
            </a:r>
            <a:r>
              <a:rPr lang="en-US" altLang="en-US" sz="2000" dirty="0" smtClean="0"/>
              <a:t> all polygons farther away</a:t>
            </a:r>
          </a:p>
          <a:p>
            <a:pPr lvl="1" eaLnBrk="1" hangingPunct="1"/>
            <a:r>
              <a:rPr lang="en-US" altLang="en-US" sz="2000" dirty="0" smtClean="0"/>
              <a:t>if polygon is </a:t>
            </a:r>
            <a:r>
              <a:rPr lang="en-US" altLang="en-US" sz="2000" dirty="0" smtClean="0">
                <a:solidFill>
                  <a:srgbClr val="FF0000"/>
                </a:solidFill>
              </a:rPr>
              <a:t>transparent or only partially covers pixel</a:t>
            </a:r>
            <a:r>
              <a:rPr lang="en-US" altLang="en-US" sz="2000" dirty="0" smtClean="0"/>
              <a:t>, insert into list, but don’t remove farther polygons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The A-buffer (2/2)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Algorithm: Rendering pass</a:t>
            </a:r>
          </a:p>
          <a:p>
            <a:pPr lvl="1" eaLnBrk="1" hangingPunct="1"/>
            <a:r>
              <a:rPr lang="en-US" altLang="en-US" sz="2000" smtClean="0"/>
              <a:t>At each pixel, </a:t>
            </a:r>
            <a:r>
              <a:rPr lang="en-US" altLang="en-US" sz="2000" smtClean="0">
                <a:solidFill>
                  <a:srgbClr val="FF0000"/>
                </a:solidFill>
              </a:rPr>
              <a:t>traverse buffer using polygon colors and coverage masks</a:t>
            </a:r>
            <a:r>
              <a:rPr lang="en-US" altLang="en-US" sz="2000" smtClean="0"/>
              <a:t> to composite.</a:t>
            </a:r>
          </a:p>
          <a:p>
            <a:pPr eaLnBrk="1" hangingPunct="1"/>
            <a:r>
              <a:rPr lang="en-US" altLang="en-US" smtClean="0"/>
              <a:t>Advantage:</a:t>
            </a:r>
          </a:p>
          <a:p>
            <a:pPr lvl="1" eaLnBrk="1" hangingPunct="1"/>
            <a:r>
              <a:rPr lang="en-US" altLang="en-US" sz="2000" smtClean="0"/>
              <a:t>Can </a:t>
            </a:r>
            <a:r>
              <a:rPr lang="en-US" altLang="en-US" sz="2000" smtClean="0">
                <a:solidFill>
                  <a:srgbClr val="FF0000"/>
                </a:solidFill>
              </a:rPr>
              <a:t>do more</a:t>
            </a:r>
            <a:r>
              <a:rPr lang="en-US" altLang="en-US" sz="2000" smtClean="0"/>
              <a:t> than Z-buffer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Coverage mask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idea</a:t>
            </a:r>
            <a:r>
              <a:rPr lang="en-US" altLang="en-US" sz="2000" smtClean="0"/>
              <a:t> can be used in other visibility algorithms</a:t>
            </a:r>
          </a:p>
          <a:p>
            <a:pPr eaLnBrk="1" hangingPunct="1"/>
            <a:r>
              <a:rPr lang="en-US" altLang="en-US" smtClean="0"/>
              <a:t>Disadvantages:</a:t>
            </a:r>
          </a:p>
          <a:p>
            <a:pPr lvl="1" eaLnBrk="1" hangingPunct="1"/>
            <a:r>
              <a:rPr lang="en-US" altLang="en-US" sz="2000" smtClean="0"/>
              <a:t>Not in hardware, and slow in software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Still at heart a z-buffer</a:t>
            </a:r>
            <a:r>
              <a:rPr lang="en-US" altLang="en-US" sz="2000" smtClean="0"/>
              <a:t>: Over-rendering and depth quantization problems</a:t>
            </a:r>
          </a:p>
          <a:p>
            <a:pPr eaLnBrk="1" hangingPunct="1"/>
            <a:r>
              <a:rPr lang="en-US" altLang="en-US" smtClean="0"/>
              <a:t>But, used in high quality rendering tools</a:t>
            </a:r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>
            <a:off x="42672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>
            <a:off x="4419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Line 6"/>
          <p:cNvSpPr>
            <a:spLocks noChangeShapeType="1"/>
          </p:cNvSpPr>
          <p:nvPr/>
        </p:nvSpPr>
        <p:spPr bwMode="auto">
          <a:xfrm>
            <a:off x="4572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Line 7"/>
          <p:cNvSpPr>
            <a:spLocks noChangeShapeType="1"/>
          </p:cNvSpPr>
          <p:nvPr/>
        </p:nvSpPr>
        <p:spPr bwMode="auto">
          <a:xfrm>
            <a:off x="4724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Line 8"/>
          <p:cNvSpPr>
            <a:spLocks noChangeShapeType="1"/>
          </p:cNvSpPr>
          <p:nvPr/>
        </p:nvSpPr>
        <p:spPr bwMode="auto">
          <a:xfrm>
            <a:off x="48768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2" name="Line 9"/>
          <p:cNvSpPr>
            <a:spLocks noChangeShapeType="1"/>
          </p:cNvSpPr>
          <p:nvPr/>
        </p:nvSpPr>
        <p:spPr bwMode="auto">
          <a:xfrm>
            <a:off x="426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3" name="Line 10"/>
          <p:cNvSpPr>
            <a:spLocks noChangeShapeType="1"/>
          </p:cNvSpPr>
          <p:nvPr/>
        </p:nvSpPr>
        <p:spPr bwMode="auto">
          <a:xfrm>
            <a:off x="4267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>
            <a:off x="4267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42672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Line 13"/>
          <p:cNvSpPr>
            <a:spLocks noChangeShapeType="1"/>
          </p:cNvSpPr>
          <p:nvPr/>
        </p:nvSpPr>
        <p:spPr bwMode="auto">
          <a:xfrm>
            <a:off x="42672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Text Box 14"/>
          <p:cNvSpPr txBox="1">
            <a:spLocks noChangeArrowheads="1"/>
          </p:cNvSpPr>
          <p:nvPr/>
        </p:nvSpPr>
        <p:spPr bwMode="auto">
          <a:xfrm>
            <a:off x="4876800" y="251460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over</a:t>
            </a:r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5486400" y="2438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Line 16"/>
          <p:cNvSpPr>
            <a:spLocks noChangeShapeType="1"/>
          </p:cNvSpPr>
          <p:nvPr/>
        </p:nvSpPr>
        <p:spPr bwMode="auto">
          <a:xfrm>
            <a:off x="5638800" y="2438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Line 17"/>
          <p:cNvSpPr>
            <a:spLocks noChangeShapeType="1"/>
          </p:cNvSpPr>
          <p:nvPr/>
        </p:nvSpPr>
        <p:spPr bwMode="auto">
          <a:xfrm>
            <a:off x="5791200" y="2438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>
            <a:off x="5943600" y="2438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19"/>
          <p:cNvSpPr>
            <a:spLocks noChangeShapeType="1"/>
          </p:cNvSpPr>
          <p:nvPr/>
        </p:nvSpPr>
        <p:spPr bwMode="auto">
          <a:xfrm>
            <a:off x="6096000" y="2438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Line 20"/>
          <p:cNvSpPr>
            <a:spLocks noChangeShapeType="1"/>
          </p:cNvSpPr>
          <p:nvPr/>
        </p:nvSpPr>
        <p:spPr bwMode="auto">
          <a:xfrm>
            <a:off x="5486400" y="24384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21"/>
          <p:cNvSpPr>
            <a:spLocks noChangeShapeType="1"/>
          </p:cNvSpPr>
          <p:nvPr/>
        </p:nvSpPr>
        <p:spPr bwMode="auto">
          <a:xfrm>
            <a:off x="5486400" y="2590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22"/>
          <p:cNvSpPr>
            <a:spLocks noChangeShapeType="1"/>
          </p:cNvSpPr>
          <p:nvPr/>
        </p:nvSpPr>
        <p:spPr bwMode="auto">
          <a:xfrm>
            <a:off x="5486400" y="27432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Line 23"/>
          <p:cNvSpPr>
            <a:spLocks noChangeShapeType="1"/>
          </p:cNvSpPr>
          <p:nvPr/>
        </p:nvSpPr>
        <p:spPr bwMode="auto">
          <a:xfrm>
            <a:off x="5486400" y="28956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24"/>
          <p:cNvSpPr>
            <a:spLocks noChangeShapeType="1"/>
          </p:cNvSpPr>
          <p:nvPr/>
        </p:nvSpPr>
        <p:spPr bwMode="auto">
          <a:xfrm>
            <a:off x="5486400" y="30480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Text Box 25"/>
          <p:cNvSpPr txBox="1">
            <a:spLocks noChangeArrowheads="1"/>
          </p:cNvSpPr>
          <p:nvPr/>
        </p:nvSpPr>
        <p:spPr bwMode="auto">
          <a:xfrm>
            <a:off x="6172200" y="2514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sp>
        <p:nvSpPr>
          <p:cNvPr id="62489" name="Rectangle 26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0" name="Rectangle 27"/>
          <p:cNvSpPr>
            <a:spLocks noChangeArrowheads="1"/>
          </p:cNvSpPr>
          <p:nvPr/>
        </p:nvSpPr>
        <p:spPr bwMode="auto">
          <a:xfrm>
            <a:off x="4419600" y="24384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1" name="Rectangle 28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2" name="Rectangle 29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3" name="Rectangle 30"/>
          <p:cNvSpPr>
            <a:spLocks noChangeArrowheads="1"/>
          </p:cNvSpPr>
          <p:nvPr/>
        </p:nvSpPr>
        <p:spPr bwMode="auto">
          <a:xfrm>
            <a:off x="4267200" y="27432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4" name="Rectangle 31"/>
          <p:cNvSpPr>
            <a:spLocks noChangeArrowheads="1"/>
          </p:cNvSpPr>
          <p:nvPr/>
        </p:nvSpPr>
        <p:spPr bwMode="auto">
          <a:xfrm>
            <a:off x="4572000" y="24384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5" name="Rectangle 32"/>
          <p:cNvSpPr>
            <a:spLocks noChangeArrowheads="1"/>
          </p:cNvSpPr>
          <p:nvPr/>
        </p:nvSpPr>
        <p:spPr bwMode="auto">
          <a:xfrm>
            <a:off x="54864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6" name="Rectangle 33"/>
          <p:cNvSpPr>
            <a:spLocks noChangeArrowheads="1"/>
          </p:cNvSpPr>
          <p:nvPr/>
        </p:nvSpPr>
        <p:spPr bwMode="auto">
          <a:xfrm>
            <a:off x="56388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7" name="Rectangle 34"/>
          <p:cNvSpPr>
            <a:spLocks noChangeArrowheads="1"/>
          </p:cNvSpPr>
          <p:nvPr/>
        </p:nvSpPr>
        <p:spPr bwMode="auto">
          <a:xfrm>
            <a:off x="56388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8" name="Rectangle 35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499" name="Rectangle 36"/>
          <p:cNvSpPr>
            <a:spLocks noChangeArrowheads="1"/>
          </p:cNvSpPr>
          <p:nvPr/>
        </p:nvSpPr>
        <p:spPr bwMode="auto">
          <a:xfrm>
            <a:off x="57912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0" name="Rectangle 3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1" name="Rectangle 38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2" name="Rectangle 39"/>
          <p:cNvSpPr>
            <a:spLocks noChangeArrowheads="1"/>
          </p:cNvSpPr>
          <p:nvPr/>
        </p:nvSpPr>
        <p:spPr bwMode="auto">
          <a:xfrm>
            <a:off x="59436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3" name="Rectangle 40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4" name="Rectangle 41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62505" name="Rectangle 42"/>
          <p:cNvSpPr>
            <a:spLocks noChangeArrowheads="1"/>
          </p:cNvSpPr>
          <p:nvPr/>
        </p:nvSpPr>
        <p:spPr bwMode="auto">
          <a:xfrm>
            <a:off x="6629400" y="24384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Where We Stand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At this point we know how to: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Convert points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from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local to screen </a:t>
            </a:r>
            <a:r>
              <a:rPr lang="en-US" altLang="zh-TW" sz="2000" dirty="0" smtClean="0">
                <a:ea typeface="新細明體" pitchFamily="18" charset="-120"/>
              </a:rPr>
              <a:t>coordinates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Clip</a:t>
            </a:r>
            <a:r>
              <a:rPr lang="en-US" altLang="zh-TW" sz="2000" dirty="0" smtClean="0">
                <a:ea typeface="新細明體" pitchFamily="18" charset="-120"/>
              </a:rPr>
              <a:t> polygons and lines to the view volume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Next thing: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Determine which pixels to fill </a:t>
            </a:r>
            <a:r>
              <a:rPr lang="en-US" altLang="zh-TW" sz="2000" dirty="0" smtClean="0">
                <a:ea typeface="新細明體" pitchFamily="18" charset="-120"/>
              </a:rPr>
              <a:t>for any given point, line or polygon Convert points from local to window coordinates</a:t>
            </a:r>
          </a:p>
          <a:p>
            <a:pPr lvl="2" eaLnBrk="1" hangingPunct="1"/>
            <a:r>
              <a:rPr lang="en-US" altLang="zh-TW" sz="1800" dirty="0" smtClean="0">
                <a:ea typeface="新細明體" pitchFamily="18" charset="-120"/>
              </a:rPr>
              <a:t>Clip polygons and lines to the view volume</a:t>
            </a:r>
          </a:p>
          <a:p>
            <a:pPr lvl="2" eaLnBrk="1" hangingPunct="1"/>
            <a:r>
              <a:rPr lang="en-US" altLang="zh-TW" sz="1800" dirty="0" smtClean="0">
                <a:ea typeface="新細明體" pitchFamily="18" charset="-120"/>
              </a:rPr>
              <a:t>Determine which </a:t>
            </a: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pixels are covered </a:t>
            </a:r>
            <a:r>
              <a:rPr lang="en-US" altLang="zh-TW" sz="1800" dirty="0" smtClean="0">
                <a:ea typeface="新細明體" pitchFamily="18" charset="-120"/>
              </a:rPr>
              <a:t>by any given line or polygon</a:t>
            </a:r>
          </a:p>
          <a:p>
            <a:pPr lvl="2" eaLnBrk="1" hangingPunct="1"/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Anti-alias</a:t>
            </a:r>
          </a:p>
          <a:p>
            <a:pPr lvl="2" eaLnBrk="1" hangingPunct="1"/>
            <a:r>
              <a:rPr lang="en-US" altLang="zh-TW" sz="1800" b="1" dirty="0" smtClean="0">
                <a:ea typeface="新細明體" pitchFamily="18" charset="-120"/>
              </a:rPr>
              <a:t>Put the slides in the extra lecture note</a:t>
            </a:r>
            <a:r>
              <a:rPr lang="en-US" altLang="zh-TW" sz="1800" dirty="0" smtClean="0">
                <a:ea typeface="新細明體" pitchFamily="18" charset="-120"/>
              </a:rPr>
              <a:t> but we won’t discuss it because it is too low level.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Determine which polygon is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in front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Scan-Line Algorithm</a:t>
            </a:r>
          </a:p>
        </p:txBody>
      </p:sp>
      <p:grpSp>
        <p:nvGrpSpPr>
          <p:cNvPr id="63490" name="Group 65"/>
          <p:cNvGrpSpPr>
            <a:grpSpLocks/>
          </p:cNvGrpSpPr>
          <p:nvPr/>
        </p:nvGrpSpPr>
        <p:grpSpPr bwMode="auto">
          <a:xfrm>
            <a:off x="755650" y="1371600"/>
            <a:ext cx="7537450" cy="4400550"/>
            <a:chOff x="476" y="1071"/>
            <a:chExt cx="4748" cy="2772"/>
          </a:xfrm>
        </p:grpSpPr>
        <p:sp>
          <p:nvSpPr>
            <p:cNvPr id="63491" name="Freeform 9"/>
            <p:cNvSpPr>
              <a:spLocks/>
            </p:cNvSpPr>
            <p:nvPr/>
          </p:nvSpPr>
          <p:spPr bwMode="auto">
            <a:xfrm>
              <a:off x="1276" y="1650"/>
              <a:ext cx="2630" cy="1758"/>
            </a:xfrm>
            <a:custGeom>
              <a:avLst/>
              <a:gdLst>
                <a:gd name="T0" fmla="*/ 2076 w 2630"/>
                <a:gd name="T1" fmla="*/ 240 h 1758"/>
                <a:gd name="T2" fmla="*/ 1652 w 2630"/>
                <a:gd name="T3" fmla="*/ 0 h 1758"/>
                <a:gd name="T4" fmla="*/ 0 w 2630"/>
                <a:gd name="T5" fmla="*/ 1758 h 1758"/>
                <a:gd name="T6" fmla="*/ 2630 w 2630"/>
                <a:gd name="T7" fmla="*/ 1015 h 1758"/>
                <a:gd name="T8" fmla="*/ 2076 w 2630"/>
                <a:gd name="T9" fmla="*/ 240 h 17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0"/>
                <a:gd name="T16" fmla="*/ 0 h 1758"/>
                <a:gd name="T17" fmla="*/ 2630 w 2630"/>
                <a:gd name="T18" fmla="*/ 1758 h 17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0" h="1758">
                  <a:moveTo>
                    <a:pt x="2076" y="240"/>
                  </a:moveTo>
                  <a:lnTo>
                    <a:pt x="1652" y="0"/>
                  </a:lnTo>
                  <a:lnTo>
                    <a:pt x="0" y="1758"/>
                  </a:lnTo>
                  <a:lnTo>
                    <a:pt x="2630" y="1015"/>
                  </a:lnTo>
                  <a:lnTo>
                    <a:pt x="2076" y="24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2" name="Freeform 10"/>
            <p:cNvSpPr>
              <a:spLocks/>
            </p:cNvSpPr>
            <p:nvPr/>
          </p:nvSpPr>
          <p:spPr bwMode="auto">
            <a:xfrm>
              <a:off x="1041" y="1350"/>
              <a:ext cx="3995" cy="2376"/>
            </a:xfrm>
            <a:custGeom>
              <a:avLst/>
              <a:gdLst>
                <a:gd name="T0" fmla="*/ 0 w 3995"/>
                <a:gd name="T1" fmla="*/ 0 h 2376"/>
                <a:gd name="T2" fmla="*/ 0 w 3995"/>
                <a:gd name="T3" fmla="*/ 2376 h 2376"/>
                <a:gd name="T4" fmla="*/ 3995 w 3995"/>
                <a:gd name="T5" fmla="*/ 2376 h 2376"/>
                <a:gd name="T6" fmla="*/ 0 60000 65536"/>
                <a:gd name="T7" fmla="*/ 0 60000 65536"/>
                <a:gd name="T8" fmla="*/ 0 60000 65536"/>
                <a:gd name="T9" fmla="*/ 0 w 3995"/>
                <a:gd name="T10" fmla="*/ 0 h 2376"/>
                <a:gd name="T11" fmla="*/ 3995 w 3995"/>
                <a:gd name="T12" fmla="*/ 2376 h 2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5" h="2376">
                  <a:moveTo>
                    <a:pt x="0" y="0"/>
                  </a:moveTo>
                  <a:lnTo>
                    <a:pt x="0" y="2376"/>
                  </a:lnTo>
                  <a:lnTo>
                    <a:pt x="3995" y="237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3" name="Line 11"/>
            <p:cNvSpPr>
              <a:spLocks noChangeShapeType="1"/>
            </p:cNvSpPr>
            <p:nvPr/>
          </p:nvSpPr>
          <p:spPr bwMode="auto">
            <a:xfrm>
              <a:off x="939" y="3159"/>
              <a:ext cx="41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4" name="Freeform 12"/>
            <p:cNvSpPr>
              <a:spLocks/>
            </p:cNvSpPr>
            <p:nvPr/>
          </p:nvSpPr>
          <p:spPr bwMode="auto">
            <a:xfrm>
              <a:off x="2794" y="1290"/>
              <a:ext cx="1933" cy="1707"/>
            </a:xfrm>
            <a:custGeom>
              <a:avLst/>
              <a:gdLst>
                <a:gd name="T0" fmla="*/ 1578 w 1933"/>
                <a:gd name="T1" fmla="*/ 0 h 1707"/>
                <a:gd name="T2" fmla="*/ 0 w 1933"/>
                <a:gd name="T3" fmla="*/ 927 h 1707"/>
                <a:gd name="T4" fmla="*/ 1933 w 1933"/>
                <a:gd name="T5" fmla="*/ 1707 h 1707"/>
                <a:gd name="T6" fmla="*/ 1578 w 1933"/>
                <a:gd name="T7" fmla="*/ 0 h 17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3"/>
                <a:gd name="T13" fmla="*/ 0 h 1707"/>
                <a:gd name="T14" fmla="*/ 1933 w 1933"/>
                <a:gd name="T15" fmla="*/ 1707 h 17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3" h="1707">
                  <a:moveTo>
                    <a:pt x="1578" y="0"/>
                  </a:moveTo>
                  <a:lnTo>
                    <a:pt x="0" y="927"/>
                  </a:lnTo>
                  <a:lnTo>
                    <a:pt x="1933" y="1707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5" name="Freeform 13"/>
            <p:cNvSpPr>
              <a:spLocks/>
            </p:cNvSpPr>
            <p:nvPr/>
          </p:nvSpPr>
          <p:spPr bwMode="auto">
            <a:xfrm>
              <a:off x="2794" y="1290"/>
              <a:ext cx="1933" cy="1707"/>
            </a:xfrm>
            <a:custGeom>
              <a:avLst/>
              <a:gdLst>
                <a:gd name="T0" fmla="*/ 1578 w 1933"/>
                <a:gd name="T1" fmla="*/ 0 h 1707"/>
                <a:gd name="T2" fmla="*/ 0 w 1933"/>
                <a:gd name="T3" fmla="*/ 927 h 1707"/>
                <a:gd name="T4" fmla="*/ 1933 w 1933"/>
                <a:gd name="T5" fmla="*/ 1707 h 1707"/>
                <a:gd name="T6" fmla="*/ 1578 w 1933"/>
                <a:gd name="T7" fmla="*/ 0 h 17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3"/>
                <a:gd name="T13" fmla="*/ 0 h 1707"/>
                <a:gd name="T14" fmla="*/ 1933 w 1933"/>
                <a:gd name="T15" fmla="*/ 1707 h 17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3" h="1707">
                  <a:moveTo>
                    <a:pt x="1578" y="0"/>
                  </a:moveTo>
                  <a:lnTo>
                    <a:pt x="0" y="927"/>
                  </a:lnTo>
                  <a:lnTo>
                    <a:pt x="1933" y="1707"/>
                  </a:lnTo>
                  <a:lnTo>
                    <a:pt x="157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Freeform 35"/>
            <p:cNvSpPr>
              <a:spLocks/>
            </p:cNvSpPr>
            <p:nvPr/>
          </p:nvSpPr>
          <p:spPr bwMode="auto">
            <a:xfrm>
              <a:off x="1276" y="1650"/>
              <a:ext cx="2630" cy="1758"/>
            </a:xfrm>
            <a:custGeom>
              <a:avLst/>
              <a:gdLst>
                <a:gd name="T0" fmla="*/ 2076 w 2630"/>
                <a:gd name="T1" fmla="*/ 240 h 1758"/>
                <a:gd name="T2" fmla="*/ 1652 w 2630"/>
                <a:gd name="T3" fmla="*/ 0 h 1758"/>
                <a:gd name="T4" fmla="*/ 0 w 2630"/>
                <a:gd name="T5" fmla="*/ 1758 h 1758"/>
                <a:gd name="T6" fmla="*/ 2630 w 2630"/>
                <a:gd name="T7" fmla="*/ 1015 h 17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0"/>
                <a:gd name="T13" fmla="*/ 0 h 1758"/>
                <a:gd name="T14" fmla="*/ 2630 w 2630"/>
                <a:gd name="T15" fmla="*/ 1758 h 17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0" h="1758">
                  <a:moveTo>
                    <a:pt x="2076" y="240"/>
                  </a:moveTo>
                  <a:lnTo>
                    <a:pt x="1652" y="0"/>
                  </a:lnTo>
                  <a:lnTo>
                    <a:pt x="0" y="1758"/>
                  </a:lnTo>
                  <a:lnTo>
                    <a:pt x="2630" y="101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36"/>
            <p:cNvSpPr>
              <a:spLocks noChangeShapeType="1"/>
            </p:cNvSpPr>
            <p:nvPr/>
          </p:nvSpPr>
          <p:spPr bwMode="auto">
            <a:xfrm>
              <a:off x="939" y="1779"/>
              <a:ext cx="41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37"/>
            <p:cNvSpPr>
              <a:spLocks noChangeShapeType="1"/>
            </p:cNvSpPr>
            <p:nvPr/>
          </p:nvSpPr>
          <p:spPr bwMode="auto">
            <a:xfrm>
              <a:off x="939" y="1931"/>
              <a:ext cx="41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Freeform 38"/>
            <p:cNvSpPr>
              <a:spLocks/>
            </p:cNvSpPr>
            <p:nvPr/>
          </p:nvSpPr>
          <p:spPr bwMode="auto">
            <a:xfrm>
              <a:off x="939" y="2079"/>
              <a:ext cx="4143" cy="1"/>
            </a:xfrm>
            <a:custGeom>
              <a:avLst/>
              <a:gdLst>
                <a:gd name="T0" fmla="*/ 0 w 4143"/>
                <a:gd name="T1" fmla="*/ 0 h 1"/>
                <a:gd name="T2" fmla="*/ 4143 w 4143"/>
                <a:gd name="T3" fmla="*/ 0 h 1"/>
                <a:gd name="T4" fmla="*/ 0 w 4143"/>
                <a:gd name="T5" fmla="*/ 0 h 1"/>
                <a:gd name="T6" fmla="*/ 0 60000 65536"/>
                <a:gd name="T7" fmla="*/ 0 60000 65536"/>
                <a:gd name="T8" fmla="*/ 0 60000 65536"/>
                <a:gd name="T9" fmla="*/ 0 w 4143"/>
                <a:gd name="T10" fmla="*/ 0 h 1"/>
                <a:gd name="T11" fmla="*/ 4143 w 414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3" h="1">
                  <a:moveTo>
                    <a:pt x="0" y="0"/>
                  </a:moveTo>
                  <a:lnTo>
                    <a:pt x="4143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39"/>
            <p:cNvSpPr>
              <a:spLocks noChangeShapeType="1"/>
            </p:cNvSpPr>
            <p:nvPr/>
          </p:nvSpPr>
          <p:spPr bwMode="auto">
            <a:xfrm>
              <a:off x="939" y="2785"/>
              <a:ext cx="41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40"/>
            <p:cNvSpPr>
              <a:spLocks noChangeShapeType="1"/>
            </p:cNvSpPr>
            <p:nvPr/>
          </p:nvSpPr>
          <p:spPr bwMode="auto">
            <a:xfrm>
              <a:off x="3348" y="1890"/>
              <a:ext cx="129" cy="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Line 41"/>
            <p:cNvSpPr>
              <a:spLocks noChangeShapeType="1"/>
            </p:cNvSpPr>
            <p:nvPr/>
          </p:nvSpPr>
          <p:spPr bwMode="auto">
            <a:xfrm>
              <a:off x="3541" y="1996"/>
              <a:ext cx="129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Line 42"/>
            <p:cNvSpPr>
              <a:spLocks noChangeShapeType="1"/>
            </p:cNvSpPr>
            <p:nvPr/>
          </p:nvSpPr>
          <p:spPr bwMode="auto">
            <a:xfrm>
              <a:off x="3735" y="2102"/>
              <a:ext cx="129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Line 43"/>
            <p:cNvSpPr>
              <a:spLocks noChangeShapeType="1"/>
            </p:cNvSpPr>
            <p:nvPr/>
          </p:nvSpPr>
          <p:spPr bwMode="auto">
            <a:xfrm>
              <a:off x="3929" y="2213"/>
              <a:ext cx="129" cy="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Line 44"/>
            <p:cNvSpPr>
              <a:spLocks noChangeShapeType="1"/>
            </p:cNvSpPr>
            <p:nvPr/>
          </p:nvSpPr>
          <p:spPr bwMode="auto">
            <a:xfrm>
              <a:off x="4123" y="2319"/>
              <a:ext cx="129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45"/>
            <p:cNvSpPr>
              <a:spLocks noChangeShapeType="1"/>
            </p:cNvSpPr>
            <p:nvPr/>
          </p:nvSpPr>
          <p:spPr bwMode="auto">
            <a:xfrm>
              <a:off x="4316" y="2425"/>
              <a:ext cx="130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46"/>
            <p:cNvSpPr>
              <a:spLocks noChangeShapeType="1"/>
            </p:cNvSpPr>
            <p:nvPr/>
          </p:nvSpPr>
          <p:spPr bwMode="auto">
            <a:xfrm flipH="1">
              <a:off x="4316" y="2508"/>
              <a:ext cx="143" cy="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47"/>
            <p:cNvSpPr>
              <a:spLocks noChangeShapeType="1"/>
            </p:cNvSpPr>
            <p:nvPr/>
          </p:nvSpPr>
          <p:spPr bwMode="auto">
            <a:xfrm flipH="1">
              <a:off x="4104" y="2568"/>
              <a:ext cx="143" cy="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48"/>
            <p:cNvSpPr>
              <a:spLocks noChangeShapeType="1"/>
            </p:cNvSpPr>
            <p:nvPr/>
          </p:nvSpPr>
          <p:spPr bwMode="auto">
            <a:xfrm flipH="1">
              <a:off x="3906" y="2628"/>
              <a:ext cx="129" cy="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Text Box 49"/>
            <p:cNvSpPr txBox="1">
              <a:spLocks noChangeArrowheads="1"/>
            </p:cNvSpPr>
            <p:nvPr/>
          </p:nvSpPr>
          <p:spPr bwMode="auto">
            <a:xfrm>
              <a:off x="5012" y="361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63511" name="Text Box 50"/>
            <p:cNvSpPr txBox="1">
              <a:spLocks noChangeArrowheads="1"/>
            </p:cNvSpPr>
            <p:nvPr/>
          </p:nvSpPr>
          <p:spPr bwMode="auto">
            <a:xfrm>
              <a:off x="930" y="1117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y</a:t>
              </a:r>
            </a:p>
          </p:txBody>
        </p:sp>
        <p:sp>
          <p:nvSpPr>
            <p:cNvPr id="63512" name="Text Box 51"/>
            <p:cNvSpPr txBox="1">
              <a:spLocks noChangeArrowheads="1"/>
            </p:cNvSpPr>
            <p:nvPr/>
          </p:nvSpPr>
          <p:spPr bwMode="auto">
            <a:xfrm>
              <a:off x="1066" y="3335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63513" name="Text Box 52"/>
            <p:cNvSpPr txBox="1">
              <a:spLocks noChangeArrowheads="1"/>
            </p:cNvSpPr>
            <p:nvPr/>
          </p:nvSpPr>
          <p:spPr bwMode="auto">
            <a:xfrm>
              <a:off x="2835" y="1434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B</a:t>
              </a:r>
            </a:p>
          </p:txBody>
        </p:sp>
        <p:sp>
          <p:nvSpPr>
            <p:cNvPr id="63514" name="Text Box 53"/>
            <p:cNvSpPr txBox="1">
              <a:spLocks noChangeArrowheads="1"/>
            </p:cNvSpPr>
            <p:nvPr/>
          </p:nvSpPr>
          <p:spPr bwMode="auto">
            <a:xfrm>
              <a:off x="4422" y="2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</a:t>
              </a:r>
            </a:p>
          </p:txBody>
        </p:sp>
        <p:sp>
          <p:nvSpPr>
            <p:cNvPr id="63515" name="Text Box 54"/>
            <p:cNvSpPr txBox="1">
              <a:spLocks noChangeArrowheads="1"/>
            </p:cNvSpPr>
            <p:nvPr/>
          </p:nvSpPr>
          <p:spPr bwMode="auto">
            <a:xfrm>
              <a:off x="2562" y="211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D</a:t>
              </a:r>
            </a:p>
          </p:txBody>
        </p:sp>
        <p:sp>
          <p:nvSpPr>
            <p:cNvPr id="63516" name="Text Box 55"/>
            <p:cNvSpPr txBox="1">
              <a:spLocks noChangeArrowheads="1"/>
            </p:cNvSpPr>
            <p:nvPr/>
          </p:nvSpPr>
          <p:spPr bwMode="auto">
            <a:xfrm>
              <a:off x="4299" y="107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E</a:t>
              </a:r>
            </a:p>
          </p:txBody>
        </p:sp>
        <p:sp>
          <p:nvSpPr>
            <p:cNvPr id="63517" name="Text Box 56"/>
            <p:cNvSpPr txBox="1">
              <a:spLocks noChangeArrowheads="1"/>
            </p:cNvSpPr>
            <p:nvPr/>
          </p:nvSpPr>
          <p:spPr bwMode="auto">
            <a:xfrm>
              <a:off x="703" y="302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α</a:t>
              </a:r>
            </a:p>
          </p:txBody>
        </p:sp>
        <p:sp>
          <p:nvSpPr>
            <p:cNvPr id="63518" name="Text Box 57"/>
            <p:cNvSpPr txBox="1">
              <a:spLocks noChangeArrowheads="1"/>
            </p:cNvSpPr>
            <p:nvPr/>
          </p:nvSpPr>
          <p:spPr bwMode="auto">
            <a:xfrm>
              <a:off x="703" y="2659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β</a:t>
              </a:r>
            </a:p>
          </p:txBody>
        </p:sp>
        <p:sp>
          <p:nvSpPr>
            <p:cNvPr id="63519" name="Text Box 58"/>
            <p:cNvSpPr txBox="1">
              <a:spLocks noChangeArrowheads="1"/>
            </p:cNvSpPr>
            <p:nvPr/>
          </p:nvSpPr>
          <p:spPr bwMode="auto">
            <a:xfrm>
              <a:off x="715" y="19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γ</a:t>
              </a:r>
            </a:p>
          </p:txBody>
        </p:sp>
        <p:sp>
          <p:nvSpPr>
            <p:cNvPr id="63520" name="Text Box 61"/>
            <p:cNvSpPr txBox="1">
              <a:spLocks noChangeArrowheads="1"/>
            </p:cNvSpPr>
            <p:nvPr/>
          </p:nvSpPr>
          <p:spPr bwMode="auto">
            <a:xfrm>
              <a:off x="476" y="1657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γ</a:t>
              </a:r>
              <a:r>
                <a:rPr lang="en-US" altLang="ja-JP">
                  <a:ea typeface="MS PGothic" pitchFamily="34" charset="-128"/>
                </a:rPr>
                <a:t>+2</a:t>
              </a:r>
              <a:endParaRPr lang="el-GR" altLang="ja-JP"/>
            </a:p>
          </p:txBody>
        </p:sp>
        <p:sp>
          <p:nvSpPr>
            <p:cNvPr id="63521" name="Text Box 62"/>
            <p:cNvSpPr txBox="1">
              <a:spLocks noChangeArrowheads="1"/>
            </p:cNvSpPr>
            <p:nvPr/>
          </p:nvSpPr>
          <p:spPr bwMode="auto">
            <a:xfrm>
              <a:off x="476" y="1793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γ</a:t>
              </a:r>
              <a:r>
                <a:rPr lang="en-US" altLang="ja-JP">
                  <a:ea typeface="MS PGothic" pitchFamily="34" charset="-128"/>
                </a:rPr>
                <a:t>+1</a:t>
              </a:r>
              <a:endParaRPr lang="el-GR" altLang="ja-JP"/>
            </a:p>
          </p:txBody>
        </p:sp>
        <p:sp>
          <p:nvSpPr>
            <p:cNvPr id="63522" name="Text Box 64"/>
            <p:cNvSpPr txBox="1">
              <a:spLocks noChangeArrowheads="1"/>
            </p:cNvSpPr>
            <p:nvPr/>
          </p:nvSpPr>
          <p:spPr bwMode="auto">
            <a:xfrm>
              <a:off x="4740" y="2931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F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Scan-Line Algorithm</a:t>
            </a:r>
          </a:p>
        </p:txBody>
      </p:sp>
      <p:sp>
        <p:nvSpPr>
          <p:cNvPr id="65538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267200"/>
            <a:ext cx="8001000" cy="1366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MS PGothic" pitchFamily="34" charset="-128"/>
              </a:rPr>
              <a:t>ET = edge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MS PGothic" pitchFamily="34" charset="-128"/>
              </a:rPr>
              <a:t>PT = polygon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MS PGothic" pitchFamily="34" charset="-128"/>
              </a:rPr>
              <a:t>AET = active-edge table</a:t>
            </a:r>
          </a:p>
        </p:txBody>
      </p:sp>
      <p:grpSp>
        <p:nvGrpSpPr>
          <p:cNvPr id="65539" name="Group 13"/>
          <p:cNvGrpSpPr>
            <a:grpSpLocks/>
          </p:cNvGrpSpPr>
          <p:nvPr/>
        </p:nvGrpSpPr>
        <p:grpSpPr bwMode="auto">
          <a:xfrm>
            <a:off x="250825" y="2379663"/>
            <a:ext cx="3967163" cy="400050"/>
            <a:chOff x="690" y="2020"/>
            <a:chExt cx="2499" cy="252"/>
          </a:xfrm>
        </p:grpSpPr>
        <p:sp>
          <p:nvSpPr>
            <p:cNvPr id="65568" name="Text Box 4"/>
            <p:cNvSpPr txBox="1">
              <a:spLocks noChangeArrowheads="1"/>
            </p:cNvSpPr>
            <p:nvPr/>
          </p:nvSpPr>
          <p:spPr bwMode="auto">
            <a:xfrm>
              <a:off x="690" y="2020"/>
              <a:ext cx="7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ET entry</a:t>
              </a:r>
            </a:p>
          </p:txBody>
        </p:sp>
        <p:sp>
          <p:nvSpPr>
            <p:cNvPr id="65569" name="Text Box 6"/>
            <p:cNvSpPr txBox="1">
              <a:spLocks noChangeArrowheads="1"/>
            </p:cNvSpPr>
            <p:nvPr/>
          </p:nvSpPr>
          <p:spPr bwMode="auto">
            <a:xfrm>
              <a:off x="1429" y="2024"/>
              <a:ext cx="2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65570" name="Text Box 7"/>
            <p:cNvSpPr txBox="1">
              <a:spLocks noChangeArrowheads="1"/>
            </p:cNvSpPr>
            <p:nvPr/>
          </p:nvSpPr>
          <p:spPr bwMode="auto">
            <a:xfrm>
              <a:off x="1634" y="2024"/>
              <a:ext cx="41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 i="1">
                  <a:ea typeface="MS PGothic" pitchFamily="34" charset="-128"/>
                </a:rPr>
                <a:t>y</a:t>
              </a:r>
              <a:r>
                <a:rPr lang="en-US" altLang="ja-JP" sz="2000" baseline="-25000">
                  <a:ea typeface="MS PGothic" pitchFamily="34" charset="-128"/>
                </a:rPr>
                <a:t>max</a:t>
              </a:r>
            </a:p>
          </p:txBody>
        </p:sp>
        <p:sp>
          <p:nvSpPr>
            <p:cNvPr id="65571" name="Text Box 8"/>
            <p:cNvSpPr txBox="1">
              <a:spLocks noChangeArrowheads="1"/>
            </p:cNvSpPr>
            <p:nvPr/>
          </p:nvSpPr>
          <p:spPr bwMode="auto">
            <a:xfrm>
              <a:off x="2049" y="2024"/>
              <a:ext cx="35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l-GR" altLang="ja-JP" sz="2000"/>
                <a:t>Δ</a:t>
              </a:r>
              <a:r>
                <a:rPr lang="en-US" altLang="ja-JP" sz="2000" i="1">
                  <a:ea typeface="MS PGothic" pitchFamily="34" charset="-128"/>
                </a:rPr>
                <a:t>x</a:t>
              </a:r>
            </a:p>
          </p:txBody>
        </p:sp>
        <p:sp>
          <p:nvSpPr>
            <p:cNvPr id="65572" name="Text Box 9"/>
            <p:cNvSpPr txBox="1">
              <a:spLocks noChangeArrowheads="1"/>
            </p:cNvSpPr>
            <p:nvPr/>
          </p:nvSpPr>
          <p:spPr bwMode="auto">
            <a:xfrm>
              <a:off x="2400" y="2024"/>
              <a:ext cx="2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ID</a:t>
              </a:r>
            </a:p>
          </p:txBody>
        </p:sp>
        <p:sp>
          <p:nvSpPr>
            <p:cNvPr id="65573" name="Text Box 10"/>
            <p:cNvSpPr txBox="1">
              <a:spLocks noChangeArrowheads="1"/>
            </p:cNvSpPr>
            <p:nvPr/>
          </p:nvSpPr>
          <p:spPr bwMode="auto">
            <a:xfrm>
              <a:off x="2695" y="2024"/>
              <a:ext cx="2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zh-TW" sz="2000">
                <a:ea typeface="新細明體" pitchFamily="18" charset="-120"/>
              </a:endParaRPr>
            </a:p>
          </p:txBody>
        </p:sp>
        <p:sp>
          <p:nvSpPr>
            <p:cNvPr id="65574" name="Oval 11"/>
            <p:cNvSpPr>
              <a:spLocks noChangeArrowheads="1"/>
            </p:cNvSpPr>
            <p:nvPr/>
          </p:nvSpPr>
          <p:spPr bwMode="auto">
            <a:xfrm>
              <a:off x="2799" y="209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 sz="2000">
                <a:ea typeface="新細明體" pitchFamily="18" charset="-120"/>
              </a:endParaRPr>
            </a:p>
          </p:txBody>
        </p:sp>
        <p:cxnSp>
          <p:nvCxnSpPr>
            <p:cNvPr id="65575" name="AutoShape 12"/>
            <p:cNvCxnSpPr>
              <a:cxnSpLocks noChangeShapeType="1"/>
              <a:stCxn id="65574" idx="6"/>
            </p:cNvCxnSpPr>
            <p:nvPr/>
          </p:nvCxnSpPr>
          <p:spPr bwMode="auto">
            <a:xfrm flipV="1">
              <a:off x="2890" y="2142"/>
              <a:ext cx="29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5540" name="Group 26"/>
          <p:cNvGrpSpPr>
            <a:grpSpLocks/>
          </p:cNvGrpSpPr>
          <p:nvPr/>
        </p:nvGrpSpPr>
        <p:grpSpPr bwMode="auto">
          <a:xfrm>
            <a:off x="228600" y="3505200"/>
            <a:ext cx="5437188" cy="396875"/>
            <a:chOff x="699" y="2745"/>
            <a:chExt cx="3425" cy="250"/>
          </a:xfrm>
        </p:grpSpPr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699" y="2745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PT entry</a:t>
              </a:r>
            </a:p>
          </p:txBody>
        </p:sp>
        <p:sp>
          <p:nvSpPr>
            <p:cNvPr id="65564" name="Text Box 19"/>
            <p:cNvSpPr txBox="1">
              <a:spLocks noChangeArrowheads="1"/>
            </p:cNvSpPr>
            <p:nvPr/>
          </p:nvSpPr>
          <p:spPr bwMode="auto">
            <a:xfrm>
              <a:off x="1437" y="2750"/>
              <a:ext cx="2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ID</a:t>
              </a:r>
            </a:p>
          </p:txBody>
        </p:sp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1731" y="2750"/>
              <a:ext cx="79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Plane eq.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523" y="2750"/>
              <a:ext cx="10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Shading info</a:t>
              </a: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550" y="2750"/>
              <a:ext cx="5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ja-JP" sz="2000">
                  <a:ea typeface="MS PGothic" pitchFamily="34" charset="-128"/>
                </a:rPr>
                <a:t>In-out</a:t>
              </a:r>
            </a:p>
          </p:txBody>
        </p:sp>
      </p:grpSp>
      <p:grpSp>
        <p:nvGrpSpPr>
          <p:cNvPr id="65541" name="Group 48"/>
          <p:cNvGrpSpPr>
            <a:grpSpLocks/>
          </p:cNvGrpSpPr>
          <p:nvPr/>
        </p:nvGrpSpPr>
        <p:grpSpPr bwMode="auto">
          <a:xfrm>
            <a:off x="5580063" y="1371600"/>
            <a:ext cx="3340100" cy="2598738"/>
            <a:chOff x="3515" y="1253"/>
            <a:chExt cx="2104" cy="1637"/>
          </a:xfrm>
        </p:grpSpPr>
        <p:sp>
          <p:nvSpPr>
            <p:cNvPr id="65542" name="Text Box 27"/>
            <p:cNvSpPr txBox="1">
              <a:spLocks noChangeArrowheads="1"/>
            </p:cNvSpPr>
            <p:nvPr/>
          </p:nvSpPr>
          <p:spPr bwMode="auto">
            <a:xfrm>
              <a:off x="4014" y="1253"/>
              <a:ext cx="10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AET contents</a:t>
              </a:r>
            </a:p>
          </p:txBody>
        </p:sp>
        <p:sp>
          <p:nvSpPr>
            <p:cNvPr id="65543" name="Text Box 28"/>
            <p:cNvSpPr txBox="1">
              <a:spLocks noChangeArrowheads="1"/>
            </p:cNvSpPr>
            <p:nvPr/>
          </p:nvSpPr>
          <p:spPr bwMode="auto">
            <a:xfrm>
              <a:off x="3515" y="1570"/>
              <a:ext cx="7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Scan line</a:t>
              </a:r>
            </a:p>
          </p:txBody>
        </p:sp>
        <p:sp>
          <p:nvSpPr>
            <p:cNvPr id="65544" name="Text Box 29"/>
            <p:cNvSpPr txBox="1">
              <a:spLocks noChangeArrowheads="1"/>
            </p:cNvSpPr>
            <p:nvPr/>
          </p:nvSpPr>
          <p:spPr bwMode="auto">
            <a:xfrm>
              <a:off x="4649" y="1570"/>
              <a:ext cx="6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Entries</a:t>
              </a:r>
            </a:p>
          </p:txBody>
        </p:sp>
        <p:sp>
          <p:nvSpPr>
            <p:cNvPr id="65545" name="Text Box 30"/>
            <p:cNvSpPr txBox="1">
              <a:spLocks noChangeArrowheads="1"/>
            </p:cNvSpPr>
            <p:nvPr/>
          </p:nvSpPr>
          <p:spPr bwMode="auto">
            <a:xfrm>
              <a:off x="4377" y="1842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AB</a:t>
              </a:r>
            </a:p>
          </p:txBody>
        </p:sp>
        <p:sp>
          <p:nvSpPr>
            <p:cNvPr id="65546" name="Text Box 31"/>
            <p:cNvSpPr txBox="1">
              <a:spLocks noChangeArrowheads="1"/>
            </p:cNvSpPr>
            <p:nvPr/>
          </p:nvSpPr>
          <p:spPr bwMode="auto">
            <a:xfrm>
              <a:off x="4377" y="2115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AB</a:t>
              </a:r>
            </a:p>
          </p:txBody>
        </p:sp>
        <p:sp>
          <p:nvSpPr>
            <p:cNvPr id="65547" name="Text Box 32"/>
            <p:cNvSpPr txBox="1">
              <a:spLocks noChangeArrowheads="1"/>
            </p:cNvSpPr>
            <p:nvPr/>
          </p:nvSpPr>
          <p:spPr bwMode="auto">
            <a:xfrm>
              <a:off x="4377" y="2387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AB</a:t>
              </a:r>
            </a:p>
          </p:txBody>
        </p:sp>
        <p:sp>
          <p:nvSpPr>
            <p:cNvPr id="65548" name="Text Box 33"/>
            <p:cNvSpPr txBox="1">
              <a:spLocks noChangeArrowheads="1"/>
            </p:cNvSpPr>
            <p:nvPr/>
          </p:nvSpPr>
          <p:spPr bwMode="auto">
            <a:xfrm>
              <a:off x="4377" y="2659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AB</a:t>
              </a:r>
            </a:p>
          </p:txBody>
        </p:sp>
        <p:sp>
          <p:nvSpPr>
            <p:cNvPr id="65549" name="Text Box 34"/>
            <p:cNvSpPr txBox="1">
              <a:spLocks noChangeArrowheads="1"/>
            </p:cNvSpPr>
            <p:nvPr/>
          </p:nvSpPr>
          <p:spPr bwMode="auto">
            <a:xfrm>
              <a:off x="4694" y="1842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AC</a:t>
              </a:r>
            </a:p>
          </p:txBody>
        </p:sp>
        <p:sp>
          <p:nvSpPr>
            <p:cNvPr id="65550" name="Text Box 35"/>
            <p:cNvSpPr txBox="1">
              <a:spLocks noChangeArrowheads="1"/>
            </p:cNvSpPr>
            <p:nvPr/>
          </p:nvSpPr>
          <p:spPr bwMode="auto">
            <a:xfrm>
              <a:off x="4694" y="2115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AC</a:t>
              </a:r>
            </a:p>
          </p:txBody>
        </p:sp>
        <p:sp>
          <p:nvSpPr>
            <p:cNvPr id="65551" name="Text Box 36"/>
            <p:cNvSpPr txBox="1">
              <a:spLocks noChangeArrowheads="1"/>
            </p:cNvSpPr>
            <p:nvPr/>
          </p:nvSpPr>
          <p:spPr bwMode="auto">
            <a:xfrm>
              <a:off x="4694" y="2387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DE</a:t>
              </a:r>
            </a:p>
          </p:txBody>
        </p:sp>
        <p:sp>
          <p:nvSpPr>
            <p:cNvPr id="65552" name="Text Box 37"/>
            <p:cNvSpPr txBox="1">
              <a:spLocks noChangeArrowheads="1"/>
            </p:cNvSpPr>
            <p:nvPr/>
          </p:nvSpPr>
          <p:spPr bwMode="auto">
            <a:xfrm>
              <a:off x="4694" y="2659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CB</a:t>
              </a:r>
            </a:p>
          </p:txBody>
        </p:sp>
        <p:sp>
          <p:nvSpPr>
            <p:cNvPr id="65553" name="Text Box 38"/>
            <p:cNvSpPr txBox="1">
              <a:spLocks noChangeArrowheads="1"/>
            </p:cNvSpPr>
            <p:nvPr/>
          </p:nvSpPr>
          <p:spPr bwMode="auto">
            <a:xfrm>
              <a:off x="5012" y="2115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FD</a:t>
              </a:r>
            </a:p>
          </p:txBody>
        </p:sp>
        <p:sp>
          <p:nvSpPr>
            <p:cNvPr id="65554" name="Text Box 39"/>
            <p:cNvSpPr txBox="1">
              <a:spLocks noChangeArrowheads="1"/>
            </p:cNvSpPr>
            <p:nvPr/>
          </p:nvSpPr>
          <p:spPr bwMode="auto">
            <a:xfrm>
              <a:off x="5012" y="238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CB</a:t>
              </a:r>
            </a:p>
          </p:txBody>
        </p:sp>
        <p:sp>
          <p:nvSpPr>
            <p:cNvPr id="65555" name="Text Box 40"/>
            <p:cNvSpPr txBox="1">
              <a:spLocks noChangeArrowheads="1"/>
            </p:cNvSpPr>
            <p:nvPr/>
          </p:nvSpPr>
          <p:spPr bwMode="auto">
            <a:xfrm>
              <a:off x="5012" y="2659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DE</a:t>
              </a:r>
            </a:p>
          </p:txBody>
        </p:sp>
        <p:sp>
          <p:nvSpPr>
            <p:cNvPr id="65556" name="Text Box 41"/>
            <p:cNvSpPr txBox="1">
              <a:spLocks noChangeArrowheads="1"/>
            </p:cNvSpPr>
            <p:nvPr/>
          </p:nvSpPr>
          <p:spPr bwMode="auto">
            <a:xfrm>
              <a:off x="5329" y="2115"/>
              <a:ext cx="2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FE</a:t>
              </a:r>
            </a:p>
          </p:txBody>
        </p:sp>
        <p:sp>
          <p:nvSpPr>
            <p:cNvPr id="65557" name="Text Box 42"/>
            <p:cNvSpPr txBox="1">
              <a:spLocks noChangeArrowheads="1"/>
            </p:cNvSpPr>
            <p:nvPr/>
          </p:nvSpPr>
          <p:spPr bwMode="auto">
            <a:xfrm>
              <a:off x="5329" y="2387"/>
              <a:ext cx="2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FE</a:t>
              </a:r>
            </a:p>
          </p:txBody>
        </p:sp>
        <p:sp>
          <p:nvSpPr>
            <p:cNvPr id="65558" name="Text Box 43"/>
            <p:cNvSpPr txBox="1">
              <a:spLocks noChangeArrowheads="1"/>
            </p:cNvSpPr>
            <p:nvPr/>
          </p:nvSpPr>
          <p:spPr bwMode="auto">
            <a:xfrm>
              <a:off x="5329" y="2659"/>
              <a:ext cx="2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FE</a:t>
              </a:r>
            </a:p>
          </p:txBody>
        </p:sp>
        <p:sp>
          <p:nvSpPr>
            <p:cNvPr id="65559" name="Text Box 44"/>
            <p:cNvSpPr txBox="1">
              <a:spLocks noChangeArrowheads="1"/>
            </p:cNvSpPr>
            <p:nvPr/>
          </p:nvSpPr>
          <p:spPr bwMode="auto">
            <a:xfrm>
              <a:off x="3651" y="184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α</a:t>
              </a:r>
            </a:p>
          </p:txBody>
        </p:sp>
        <p:sp>
          <p:nvSpPr>
            <p:cNvPr id="65560" name="Text Box 45"/>
            <p:cNvSpPr txBox="1">
              <a:spLocks noChangeArrowheads="1"/>
            </p:cNvSpPr>
            <p:nvPr/>
          </p:nvSpPr>
          <p:spPr bwMode="auto">
            <a:xfrm>
              <a:off x="3651" y="211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β</a:t>
              </a:r>
            </a:p>
          </p:txBody>
        </p:sp>
        <p:sp>
          <p:nvSpPr>
            <p:cNvPr id="65561" name="Text Box 46"/>
            <p:cNvSpPr txBox="1">
              <a:spLocks noChangeArrowheads="1"/>
            </p:cNvSpPr>
            <p:nvPr/>
          </p:nvSpPr>
          <p:spPr bwMode="auto">
            <a:xfrm>
              <a:off x="3651" y="2387"/>
              <a:ext cx="6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γ</a:t>
              </a:r>
              <a:r>
                <a:rPr lang="en-US" altLang="ja-JP">
                  <a:ea typeface="MS PGothic" pitchFamily="34" charset="-128"/>
                </a:rPr>
                <a:t>,</a:t>
              </a:r>
              <a:r>
                <a:rPr lang="el-GR" altLang="ja-JP"/>
                <a:t>γ</a:t>
              </a:r>
              <a:r>
                <a:rPr lang="en-US" altLang="ja-JP">
                  <a:ea typeface="MS PGothic" pitchFamily="34" charset="-128"/>
                </a:rPr>
                <a:t>+1</a:t>
              </a:r>
              <a:endParaRPr lang="el-GR" altLang="ja-JP"/>
            </a:p>
          </p:txBody>
        </p:sp>
        <p:sp>
          <p:nvSpPr>
            <p:cNvPr id="65562" name="Text Box 47"/>
            <p:cNvSpPr txBox="1">
              <a:spLocks noChangeArrowheads="1"/>
            </p:cNvSpPr>
            <p:nvPr/>
          </p:nvSpPr>
          <p:spPr bwMode="auto">
            <a:xfrm>
              <a:off x="3651" y="2659"/>
              <a:ext cx="4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ja-JP"/>
                <a:t>γ</a:t>
              </a:r>
              <a:r>
                <a:rPr lang="en-US" altLang="ja-JP">
                  <a:ea typeface="MS PGothic" pitchFamily="34" charset="-128"/>
                </a:rPr>
                <a:t>+2</a:t>
              </a:r>
              <a:endParaRPr lang="el-GR" altLang="ja-JP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General Scan-Line Algorithm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add surfaces to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polygon table (PT);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initialize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active-edge table (AET);</a:t>
            </a:r>
          </a:p>
          <a:p>
            <a:pPr eaLnBrk="1" hangingPunct="1">
              <a:lnSpc>
                <a:spcPct val="90000"/>
              </a:lnSpc>
            </a:pPr>
            <a:endParaRPr lang="en-US" altLang="ja-JP" sz="21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dirty="0" smtClean="0">
                <a:ea typeface="MS PGothic" pitchFamily="34" charset="-128"/>
              </a:rPr>
              <a:t>for</a:t>
            </a:r>
            <a:r>
              <a:rPr lang="en-US" altLang="ja-JP" sz="2100" dirty="0" smtClean="0">
                <a:ea typeface="MS PGothic" pitchFamily="34" charset="-128"/>
              </a:rPr>
              <a:t> (each scan line)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update AET;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1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</a:t>
            </a:r>
            <a:r>
              <a:rPr lang="en-US" altLang="ja-JP" sz="2100" b="1" dirty="0" smtClean="0">
                <a:ea typeface="MS PGothic" pitchFamily="34" charset="-128"/>
              </a:rPr>
              <a:t>for</a:t>
            </a:r>
            <a:r>
              <a:rPr lang="en-US" altLang="ja-JP" sz="2100" dirty="0" smtClean="0">
                <a:ea typeface="MS PGothic" pitchFamily="34" charset="-128"/>
              </a:rPr>
              <a:t> (each pixel on scan line)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	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determine surfaces </a:t>
            </a:r>
            <a:r>
              <a:rPr lang="en-US" altLang="ja-JP" sz="2100" dirty="0" smtClean="0">
                <a:ea typeface="MS PGothic" pitchFamily="34" charset="-128"/>
              </a:rPr>
              <a:t>in AET that project to pixel;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	find closest such surface;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	determine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closest surface</a:t>
            </a:r>
            <a:r>
              <a:rPr lang="en-US" altLang="ja-JP" sz="21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s shade </a:t>
            </a:r>
            <a:r>
              <a:rPr lang="en-US" altLang="ja-JP" sz="2100" dirty="0" smtClean="0">
                <a:ea typeface="MS PGothic" pitchFamily="34" charset="-128"/>
              </a:rPr>
              <a:t>at pixel;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dirty="0" smtClean="0"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Ray Casting</a:t>
            </a:r>
          </a:p>
        </p:txBody>
      </p:sp>
      <p:grpSp>
        <p:nvGrpSpPr>
          <p:cNvPr id="69634" name="Group 1016"/>
          <p:cNvGrpSpPr>
            <a:grpSpLocks/>
          </p:cNvGrpSpPr>
          <p:nvPr/>
        </p:nvGrpSpPr>
        <p:grpSpPr bwMode="auto">
          <a:xfrm>
            <a:off x="395288" y="1371600"/>
            <a:ext cx="8424862" cy="2959100"/>
            <a:chOff x="249" y="1525"/>
            <a:chExt cx="5307" cy="1864"/>
          </a:xfrm>
        </p:grpSpPr>
        <p:sp>
          <p:nvSpPr>
            <p:cNvPr id="69635" name="Oval 1013"/>
            <p:cNvSpPr>
              <a:spLocks noChangeArrowheads="1"/>
            </p:cNvSpPr>
            <p:nvPr/>
          </p:nvSpPr>
          <p:spPr bwMode="auto">
            <a:xfrm>
              <a:off x="5057" y="1797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5B7289"/>
                </a:gs>
                <a:gs pos="100000">
                  <a:srgbClr val="45566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636" name="Freeform 215"/>
            <p:cNvSpPr>
              <a:spLocks/>
            </p:cNvSpPr>
            <p:nvPr/>
          </p:nvSpPr>
          <p:spPr bwMode="auto">
            <a:xfrm>
              <a:off x="3321" y="2014"/>
              <a:ext cx="1958" cy="868"/>
            </a:xfrm>
            <a:custGeom>
              <a:avLst/>
              <a:gdLst>
                <a:gd name="T0" fmla="*/ 701 w 1958"/>
                <a:gd name="T1" fmla="*/ 0 h 868"/>
                <a:gd name="T2" fmla="*/ 1958 w 1958"/>
                <a:gd name="T3" fmla="*/ 0 h 868"/>
                <a:gd name="T4" fmla="*/ 1852 w 1958"/>
                <a:gd name="T5" fmla="*/ 868 h 868"/>
                <a:gd name="T6" fmla="*/ 0 w 1958"/>
                <a:gd name="T7" fmla="*/ 868 h 868"/>
                <a:gd name="T8" fmla="*/ 701 w 1958"/>
                <a:gd name="T9" fmla="*/ 0 h 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8"/>
                <a:gd name="T16" fmla="*/ 0 h 868"/>
                <a:gd name="T17" fmla="*/ 1958 w 1958"/>
                <a:gd name="T18" fmla="*/ 868 h 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8" h="868">
                  <a:moveTo>
                    <a:pt x="701" y="0"/>
                  </a:moveTo>
                  <a:lnTo>
                    <a:pt x="1958" y="0"/>
                  </a:lnTo>
                  <a:lnTo>
                    <a:pt x="1852" y="868"/>
                  </a:lnTo>
                  <a:lnTo>
                    <a:pt x="0" y="86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37" name="Freeform 398"/>
            <p:cNvSpPr>
              <a:spLocks/>
            </p:cNvSpPr>
            <p:nvPr/>
          </p:nvSpPr>
          <p:spPr bwMode="auto">
            <a:xfrm>
              <a:off x="3326" y="2019"/>
              <a:ext cx="1963" cy="873"/>
            </a:xfrm>
            <a:custGeom>
              <a:avLst/>
              <a:gdLst>
                <a:gd name="T0" fmla="*/ 701 w 1963"/>
                <a:gd name="T1" fmla="*/ 0 h 873"/>
                <a:gd name="T2" fmla="*/ 1963 w 1963"/>
                <a:gd name="T3" fmla="*/ 0 h 873"/>
                <a:gd name="T4" fmla="*/ 1852 w 1963"/>
                <a:gd name="T5" fmla="*/ 873 h 873"/>
                <a:gd name="T6" fmla="*/ 0 w 1963"/>
                <a:gd name="T7" fmla="*/ 873 h 873"/>
                <a:gd name="T8" fmla="*/ 701 w 1963"/>
                <a:gd name="T9" fmla="*/ 0 h 8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3"/>
                <a:gd name="T16" fmla="*/ 0 h 873"/>
                <a:gd name="T17" fmla="*/ 1963 w 1963"/>
                <a:gd name="T18" fmla="*/ 873 h 8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3" h="873">
                  <a:moveTo>
                    <a:pt x="701" y="0"/>
                  </a:moveTo>
                  <a:lnTo>
                    <a:pt x="1963" y="0"/>
                  </a:lnTo>
                  <a:lnTo>
                    <a:pt x="1852" y="873"/>
                  </a:lnTo>
                  <a:lnTo>
                    <a:pt x="0" y="87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Freeform 399"/>
            <p:cNvSpPr>
              <a:spLocks/>
            </p:cNvSpPr>
            <p:nvPr/>
          </p:nvSpPr>
          <p:spPr bwMode="auto">
            <a:xfrm>
              <a:off x="3326" y="2019"/>
              <a:ext cx="1963" cy="873"/>
            </a:xfrm>
            <a:custGeom>
              <a:avLst/>
              <a:gdLst>
                <a:gd name="T0" fmla="*/ 701 w 1963"/>
                <a:gd name="T1" fmla="*/ 0 h 873"/>
                <a:gd name="T2" fmla="*/ 1963 w 1963"/>
                <a:gd name="T3" fmla="*/ 0 h 873"/>
                <a:gd name="T4" fmla="*/ 1852 w 1963"/>
                <a:gd name="T5" fmla="*/ 873 h 873"/>
                <a:gd name="T6" fmla="*/ 0 w 1963"/>
                <a:gd name="T7" fmla="*/ 873 h 873"/>
                <a:gd name="T8" fmla="*/ 701 w 1963"/>
                <a:gd name="T9" fmla="*/ 0 h 8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3"/>
                <a:gd name="T16" fmla="*/ 0 h 873"/>
                <a:gd name="T17" fmla="*/ 1963 w 1963"/>
                <a:gd name="T18" fmla="*/ 873 h 8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3" h="873">
                  <a:moveTo>
                    <a:pt x="701" y="0"/>
                  </a:moveTo>
                  <a:lnTo>
                    <a:pt x="1963" y="0"/>
                  </a:lnTo>
                  <a:lnTo>
                    <a:pt x="1852" y="873"/>
                  </a:lnTo>
                  <a:lnTo>
                    <a:pt x="0" y="873"/>
                  </a:lnTo>
                  <a:lnTo>
                    <a:pt x="70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Freeform 400"/>
            <p:cNvSpPr>
              <a:spLocks/>
            </p:cNvSpPr>
            <p:nvPr/>
          </p:nvSpPr>
          <p:spPr bwMode="auto">
            <a:xfrm>
              <a:off x="1520" y="1848"/>
              <a:ext cx="1529" cy="1477"/>
            </a:xfrm>
            <a:custGeom>
              <a:avLst/>
              <a:gdLst>
                <a:gd name="T0" fmla="*/ 0 w 1529"/>
                <a:gd name="T1" fmla="*/ 277 h 1477"/>
                <a:gd name="T2" fmla="*/ 1529 w 1529"/>
                <a:gd name="T3" fmla="*/ 0 h 1477"/>
                <a:gd name="T4" fmla="*/ 1529 w 1529"/>
                <a:gd name="T5" fmla="*/ 1477 h 1477"/>
                <a:gd name="T6" fmla="*/ 0 w 1529"/>
                <a:gd name="T7" fmla="*/ 1150 h 1477"/>
                <a:gd name="T8" fmla="*/ 0 w 1529"/>
                <a:gd name="T9" fmla="*/ 277 h 1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9"/>
                <a:gd name="T16" fmla="*/ 0 h 1477"/>
                <a:gd name="T17" fmla="*/ 1529 w 1529"/>
                <a:gd name="T18" fmla="*/ 1477 h 1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9" h="1477">
                  <a:moveTo>
                    <a:pt x="0" y="277"/>
                  </a:moveTo>
                  <a:lnTo>
                    <a:pt x="1529" y="0"/>
                  </a:lnTo>
                  <a:lnTo>
                    <a:pt x="1529" y="1477"/>
                  </a:lnTo>
                  <a:lnTo>
                    <a:pt x="0" y="1150"/>
                  </a:lnTo>
                  <a:lnTo>
                    <a:pt x="0" y="27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Line 420"/>
            <p:cNvSpPr>
              <a:spLocks noChangeShapeType="1"/>
            </p:cNvSpPr>
            <p:nvPr/>
          </p:nvSpPr>
          <p:spPr bwMode="auto">
            <a:xfrm>
              <a:off x="1520" y="2609"/>
              <a:ext cx="15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Line 421"/>
            <p:cNvSpPr>
              <a:spLocks noChangeShapeType="1"/>
            </p:cNvSpPr>
            <p:nvPr/>
          </p:nvSpPr>
          <p:spPr bwMode="auto">
            <a:xfrm>
              <a:off x="1520" y="2781"/>
              <a:ext cx="1529" cy="2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Line 422"/>
            <p:cNvSpPr>
              <a:spLocks noChangeShapeType="1"/>
            </p:cNvSpPr>
            <p:nvPr/>
          </p:nvSpPr>
          <p:spPr bwMode="auto">
            <a:xfrm flipV="1">
              <a:off x="1520" y="2236"/>
              <a:ext cx="1529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Line 423"/>
            <p:cNvSpPr>
              <a:spLocks noChangeShapeType="1"/>
            </p:cNvSpPr>
            <p:nvPr/>
          </p:nvSpPr>
          <p:spPr bwMode="auto">
            <a:xfrm>
              <a:off x="1979" y="2045"/>
              <a:ext cx="1" cy="104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424"/>
            <p:cNvSpPr>
              <a:spLocks noChangeShapeType="1"/>
            </p:cNvSpPr>
            <p:nvPr/>
          </p:nvSpPr>
          <p:spPr bwMode="auto">
            <a:xfrm>
              <a:off x="2261" y="1994"/>
              <a:ext cx="1" cy="1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Line 425"/>
            <p:cNvSpPr>
              <a:spLocks noChangeShapeType="1"/>
            </p:cNvSpPr>
            <p:nvPr/>
          </p:nvSpPr>
          <p:spPr bwMode="auto">
            <a:xfrm>
              <a:off x="2584" y="1934"/>
              <a:ext cx="1" cy="129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426"/>
            <p:cNvSpPr>
              <a:spLocks noChangeShapeType="1"/>
            </p:cNvSpPr>
            <p:nvPr/>
          </p:nvSpPr>
          <p:spPr bwMode="auto">
            <a:xfrm>
              <a:off x="1797" y="2080"/>
              <a:ext cx="1" cy="9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427"/>
            <p:cNvSpPr>
              <a:spLocks noChangeShapeType="1"/>
            </p:cNvSpPr>
            <p:nvPr/>
          </p:nvSpPr>
          <p:spPr bwMode="auto">
            <a:xfrm>
              <a:off x="1631" y="2115"/>
              <a:ext cx="1" cy="9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564"/>
            <p:cNvSpPr>
              <a:spLocks noChangeShapeType="1"/>
            </p:cNvSpPr>
            <p:nvPr/>
          </p:nvSpPr>
          <p:spPr bwMode="auto">
            <a:xfrm flipV="1">
              <a:off x="1035" y="1863"/>
              <a:ext cx="3452" cy="9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Freeform 567"/>
            <p:cNvSpPr>
              <a:spLocks/>
            </p:cNvSpPr>
            <p:nvPr/>
          </p:nvSpPr>
          <p:spPr bwMode="auto">
            <a:xfrm>
              <a:off x="2382" y="2413"/>
              <a:ext cx="81" cy="80"/>
            </a:xfrm>
            <a:custGeom>
              <a:avLst/>
              <a:gdLst>
                <a:gd name="T0" fmla="*/ 0 w 81"/>
                <a:gd name="T1" fmla="*/ 40 h 80"/>
                <a:gd name="T2" fmla="*/ 6 w 81"/>
                <a:gd name="T3" fmla="*/ 25 h 80"/>
                <a:gd name="T4" fmla="*/ 11 w 81"/>
                <a:gd name="T5" fmla="*/ 10 h 80"/>
                <a:gd name="T6" fmla="*/ 26 w 81"/>
                <a:gd name="T7" fmla="*/ 0 h 80"/>
                <a:gd name="T8" fmla="*/ 41 w 81"/>
                <a:gd name="T9" fmla="*/ 0 h 80"/>
                <a:gd name="T10" fmla="*/ 56 w 81"/>
                <a:gd name="T11" fmla="*/ 0 h 80"/>
                <a:gd name="T12" fmla="*/ 71 w 81"/>
                <a:gd name="T13" fmla="*/ 10 h 80"/>
                <a:gd name="T14" fmla="*/ 76 w 81"/>
                <a:gd name="T15" fmla="*/ 25 h 80"/>
                <a:gd name="T16" fmla="*/ 81 w 81"/>
                <a:gd name="T17" fmla="*/ 40 h 80"/>
                <a:gd name="T18" fmla="*/ 76 w 81"/>
                <a:gd name="T19" fmla="*/ 55 h 80"/>
                <a:gd name="T20" fmla="*/ 71 w 81"/>
                <a:gd name="T21" fmla="*/ 65 h 80"/>
                <a:gd name="T22" fmla="*/ 56 w 81"/>
                <a:gd name="T23" fmla="*/ 75 h 80"/>
                <a:gd name="T24" fmla="*/ 41 w 81"/>
                <a:gd name="T25" fmla="*/ 80 h 80"/>
                <a:gd name="T26" fmla="*/ 26 w 81"/>
                <a:gd name="T27" fmla="*/ 75 h 80"/>
                <a:gd name="T28" fmla="*/ 11 w 81"/>
                <a:gd name="T29" fmla="*/ 65 h 80"/>
                <a:gd name="T30" fmla="*/ 6 w 81"/>
                <a:gd name="T31" fmla="*/ 55 h 80"/>
                <a:gd name="T32" fmla="*/ 0 w 81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0"/>
                <a:gd name="T53" fmla="*/ 81 w 81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0">
                  <a:moveTo>
                    <a:pt x="0" y="40"/>
                  </a:moveTo>
                  <a:lnTo>
                    <a:pt x="6" y="25"/>
                  </a:lnTo>
                  <a:lnTo>
                    <a:pt x="11" y="1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1" y="10"/>
                  </a:lnTo>
                  <a:lnTo>
                    <a:pt x="76" y="25"/>
                  </a:lnTo>
                  <a:lnTo>
                    <a:pt x="81" y="40"/>
                  </a:lnTo>
                  <a:lnTo>
                    <a:pt x="76" y="55"/>
                  </a:lnTo>
                  <a:lnTo>
                    <a:pt x="71" y="65"/>
                  </a:lnTo>
                  <a:lnTo>
                    <a:pt x="56" y="75"/>
                  </a:lnTo>
                  <a:lnTo>
                    <a:pt x="41" y="80"/>
                  </a:lnTo>
                  <a:lnTo>
                    <a:pt x="26" y="75"/>
                  </a:lnTo>
                  <a:lnTo>
                    <a:pt x="11" y="65"/>
                  </a:lnTo>
                  <a:lnTo>
                    <a:pt x="6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Freeform 1006"/>
            <p:cNvSpPr>
              <a:spLocks/>
            </p:cNvSpPr>
            <p:nvPr/>
          </p:nvSpPr>
          <p:spPr bwMode="auto">
            <a:xfrm>
              <a:off x="1000" y="2811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5 w 81"/>
                <a:gd name="T3" fmla="*/ 25 h 81"/>
                <a:gd name="T4" fmla="*/ 10 w 81"/>
                <a:gd name="T5" fmla="*/ 15 h 81"/>
                <a:gd name="T6" fmla="*/ 25 w 81"/>
                <a:gd name="T7" fmla="*/ 5 h 81"/>
                <a:gd name="T8" fmla="*/ 40 w 81"/>
                <a:gd name="T9" fmla="*/ 0 h 81"/>
                <a:gd name="T10" fmla="*/ 55 w 81"/>
                <a:gd name="T11" fmla="*/ 5 h 81"/>
                <a:gd name="T12" fmla="*/ 71 w 81"/>
                <a:gd name="T13" fmla="*/ 15 h 81"/>
                <a:gd name="T14" fmla="*/ 76 w 81"/>
                <a:gd name="T15" fmla="*/ 25 h 81"/>
                <a:gd name="T16" fmla="*/ 81 w 81"/>
                <a:gd name="T17" fmla="*/ 40 h 81"/>
                <a:gd name="T18" fmla="*/ 76 w 81"/>
                <a:gd name="T19" fmla="*/ 61 h 81"/>
                <a:gd name="T20" fmla="*/ 71 w 81"/>
                <a:gd name="T21" fmla="*/ 71 h 81"/>
                <a:gd name="T22" fmla="*/ 55 w 81"/>
                <a:gd name="T23" fmla="*/ 81 h 81"/>
                <a:gd name="T24" fmla="*/ 40 w 81"/>
                <a:gd name="T25" fmla="*/ 81 h 81"/>
                <a:gd name="T26" fmla="*/ 25 w 81"/>
                <a:gd name="T27" fmla="*/ 81 h 81"/>
                <a:gd name="T28" fmla="*/ 10 w 81"/>
                <a:gd name="T29" fmla="*/ 71 h 81"/>
                <a:gd name="T30" fmla="*/ 5 w 81"/>
                <a:gd name="T31" fmla="*/ 61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5" y="25"/>
                  </a:lnTo>
                  <a:lnTo>
                    <a:pt x="10" y="15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71" y="15"/>
                  </a:lnTo>
                  <a:lnTo>
                    <a:pt x="76" y="25"/>
                  </a:lnTo>
                  <a:lnTo>
                    <a:pt x="81" y="40"/>
                  </a:lnTo>
                  <a:lnTo>
                    <a:pt x="76" y="61"/>
                  </a:lnTo>
                  <a:lnTo>
                    <a:pt x="71" y="71"/>
                  </a:lnTo>
                  <a:lnTo>
                    <a:pt x="55" y="81"/>
                  </a:lnTo>
                  <a:lnTo>
                    <a:pt x="40" y="81"/>
                  </a:lnTo>
                  <a:lnTo>
                    <a:pt x="25" y="81"/>
                  </a:lnTo>
                  <a:lnTo>
                    <a:pt x="10" y="71"/>
                  </a:lnTo>
                  <a:lnTo>
                    <a:pt x="5" y="6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Text Box 1008"/>
            <p:cNvSpPr txBox="1">
              <a:spLocks noChangeArrowheads="1"/>
            </p:cNvSpPr>
            <p:nvPr/>
          </p:nvSpPr>
          <p:spPr bwMode="auto">
            <a:xfrm>
              <a:off x="3061" y="3158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Window</a:t>
              </a:r>
            </a:p>
          </p:txBody>
        </p:sp>
        <p:sp>
          <p:nvSpPr>
            <p:cNvPr id="69652" name="Text Box 1009"/>
            <p:cNvSpPr txBox="1">
              <a:spLocks noChangeArrowheads="1"/>
            </p:cNvSpPr>
            <p:nvPr/>
          </p:nvSpPr>
          <p:spPr bwMode="auto">
            <a:xfrm>
              <a:off x="249" y="2890"/>
              <a:ext cx="9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Center of</a:t>
              </a:r>
              <a:br>
                <a:rPr lang="en-US" altLang="ja-JP">
                  <a:ea typeface="MS PGothic" pitchFamily="34" charset="-128"/>
                </a:rPr>
              </a:br>
              <a:r>
                <a:rPr lang="en-US" altLang="ja-JP">
                  <a:ea typeface="MS PGothic" pitchFamily="34" charset="-128"/>
                </a:rPr>
                <a:t>projection</a:t>
              </a:r>
            </a:p>
          </p:txBody>
        </p:sp>
        <p:sp>
          <p:nvSpPr>
            <p:cNvPr id="323570" name="Oval 1010"/>
            <p:cNvSpPr>
              <a:spLocks noChangeArrowheads="1"/>
            </p:cNvSpPr>
            <p:nvPr/>
          </p:nvSpPr>
          <p:spPr bwMode="auto">
            <a:xfrm>
              <a:off x="4740" y="2387"/>
              <a:ext cx="680" cy="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7529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654" name="Oval 1011"/>
            <p:cNvSpPr>
              <a:spLocks noChangeArrowheads="1"/>
            </p:cNvSpPr>
            <p:nvPr/>
          </p:nvSpPr>
          <p:spPr bwMode="auto">
            <a:xfrm>
              <a:off x="4558" y="1616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B0BDCA"/>
                </a:gs>
                <a:gs pos="100000">
                  <a:srgbClr val="858E9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3572" name="Oval 1012"/>
            <p:cNvSpPr>
              <a:spLocks noChangeArrowheads="1"/>
            </p:cNvSpPr>
            <p:nvPr/>
          </p:nvSpPr>
          <p:spPr bwMode="auto">
            <a:xfrm>
              <a:off x="5103" y="1525"/>
              <a:ext cx="317" cy="3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2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3574" name="Oval 1014"/>
            <p:cNvSpPr>
              <a:spLocks noChangeArrowheads="1"/>
            </p:cNvSpPr>
            <p:nvPr/>
          </p:nvSpPr>
          <p:spPr bwMode="auto">
            <a:xfrm>
              <a:off x="4059" y="16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2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9657" name="Oval 1015"/>
            <p:cNvSpPr>
              <a:spLocks noChangeArrowheads="1"/>
            </p:cNvSpPr>
            <p:nvPr/>
          </p:nvSpPr>
          <p:spPr bwMode="auto">
            <a:xfrm>
              <a:off x="3742" y="2387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B0BDCA"/>
                </a:gs>
                <a:gs pos="100000">
                  <a:srgbClr val="858E9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Ray Tracing (Ray Casting)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295400"/>
            <a:ext cx="81819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select center of projection and window on viewplane;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 smtClean="0">
                <a:ea typeface="MS PGothic" pitchFamily="34" charset="-128"/>
              </a:rPr>
              <a:t>for</a:t>
            </a:r>
            <a:r>
              <a:rPr lang="en-US" altLang="ja-JP" sz="2100" smtClean="0">
                <a:ea typeface="MS PGothic" pitchFamily="34" charset="-128"/>
              </a:rPr>
              <a:t> (each scan line in image)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</a:t>
            </a:r>
            <a:r>
              <a:rPr lang="en-US" altLang="ja-JP" sz="2100" b="1" smtClean="0">
                <a:ea typeface="MS PGothic" pitchFamily="34" charset="-128"/>
              </a:rPr>
              <a:t>for</a:t>
            </a:r>
            <a:r>
              <a:rPr lang="en-US" altLang="ja-JP" sz="2100" smtClean="0">
                <a:ea typeface="MS PGothic" pitchFamily="34" charset="-128"/>
              </a:rPr>
              <a:t> (each pixel in scan line)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determine ray from </a:t>
            </a:r>
            <a:r>
              <a:rPr lang="en-US" altLang="ja-JP" sz="2100" smtClean="0">
                <a:solidFill>
                  <a:srgbClr val="FF0000"/>
                </a:solidFill>
                <a:ea typeface="MS PGothic" pitchFamily="34" charset="-128"/>
              </a:rPr>
              <a:t>center of projection through pixel</a:t>
            </a:r>
            <a:r>
              <a:rPr lang="en-US" altLang="ja-JP" sz="2100" smtClean="0">
                <a:ea typeface="MS PGothic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</a:t>
            </a:r>
            <a:r>
              <a:rPr lang="en-US" altLang="ja-JP" sz="2100" b="1" smtClean="0">
                <a:ea typeface="MS PGothic" pitchFamily="34" charset="-128"/>
              </a:rPr>
              <a:t>for</a:t>
            </a:r>
            <a:r>
              <a:rPr lang="en-US" altLang="ja-JP" sz="2100" smtClean="0">
                <a:ea typeface="MS PGothic" pitchFamily="34" charset="-128"/>
              </a:rPr>
              <a:t> (each object in scene)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</a:t>
            </a:r>
            <a:r>
              <a:rPr lang="en-US" altLang="ja-JP" sz="2100" b="1" smtClean="0">
                <a:ea typeface="MS PGothic" pitchFamily="34" charset="-128"/>
              </a:rPr>
              <a:t>if</a:t>
            </a:r>
            <a:r>
              <a:rPr lang="en-US" altLang="ja-JP" sz="2100" smtClean="0">
                <a:ea typeface="MS PGothic" pitchFamily="34" charset="-128"/>
              </a:rPr>
              <a:t> (</a:t>
            </a:r>
            <a:r>
              <a:rPr lang="en-US" altLang="ja-JP" sz="2100" smtClean="0">
                <a:solidFill>
                  <a:srgbClr val="FF0000"/>
                </a:solidFill>
                <a:ea typeface="MS PGothic" pitchFamily="34" charset="-128"/>
              </a:rPr>
              <a:t>object is intersected and is closest considered thus far</a:t>
            </a:r>
            <a:r>
              <a:rPr lang="en-US" altLang="ja-JP" sz="2100" smtClean="0">
                <a:ea typeface="MS PGothic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		record intersection and object name;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	set pixel’s color to that at closest object intersection;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smtClean="0"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Spatial Partitioning</a:t>
            </a:r>
          </a:p>
        </p:txBody>
      </p:sp>
      <p:grpSp>
        <p:nvGrpSpPr>
          <p:cNvPr id="74754" name="Group 1109"/>
          <p:cNvGrpSpPr>
            <a:grpSpLocks/>
          </p:cNvGrpSpPr>
          <p:nvPr/>
        </p:nvGrpSpPr>
        <p:grpSpPr bwMode="auto">
          <a:xfrm>
            <a:off x="644525" y="1371600"/>
            <a:ext cx="7800975" cy="3898900"/>
            <a:chOff x="406" y="1213"/>
            <a:chExt cx="4914" cy="2456"/>
          </a:xfrm>
        </p:grpSpPr>
        <p:sp>
          <p:nvSpPr>
            <p:cNvPr id="74755" name="Oval 1102"/>
            <p:cNvSpPr>
              <a:spLocks noChangeArrowheads="1"/>
            </p:cNvSpPr>
            <p:nvPr/>
          </p:nvSpPr>
          <p:spPr bwMode="auto">
            <a:xfrm>
              <a:off x="1292" y="1344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959595"/>
                </a:gs>
                <a:gs pos="100000">
                  <a:srgbClr val="2F2F2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56" name="Oval 1100"/>
            <p:cNvSpPr>
              <a:spLocks noChangeArrowheads="1"/>
            </p:cNvSpPr>
            <p:nvPr/>
          </p:nvSpPr>
          <p:spPr bwMode="auto">
            <a:xfrm>
              <a:off x="2744" y="1842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959595"/>
                </a:gs>
                <a:gs pos="100000">
                  <a:srgbClr val="2F2F2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57" name="Freeform 9"/>
            <p:cNvSpPr>
              <a:spLocks/>
            </p:cNvSpPr>
            <p:nvPr/>
          </p:nvSpPr>
          <p:spPr bwMode="auto">
            <a:xfrm>
              <a:off x="1389" y="1213"/>
              <a:ext cx="3931" cy="1965"/>
            </a:xfrm>
            <a:custGeom>
              <a:avLst/>
              <a:gdLst>
                <a:gd name="T0" fmla="*/ 3931 w 3931"/>
                <a:gd name="T1" fmla="*/ 0 h 1965"/>
                <a:gd name="T2" fmla="*/ 3931 w 3931"/>
                <a:gd name="T3" fmla="*/ 1965 h 1965"/>
                <a:gd name="T4" fmla="*/ 0 w 3931"/>
                <a:gd name="T5" fmla="*/ 1965 h 1965"/>
                <a:gd name="T6" fmla="*/ 0 w 3931"/>
                <a:gd name="T7" fmla="*/ 0 h 1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1"/>
                <a:gd name="T13" fmla="*/ 0 h 1965"/>
                <a:gd name="T14" fmla="*/ 3931 w 3931"/>
                <a:gd name="T15" fmla="*/ 1965 h 1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1" h="1965">
                  <a:moveTo>
                    <a:pt x="3931" y="0"/>
                  </a:moveTo>
                  <a:lnTo>
                    <a:pt x="3931" y="1965"/>
                  </a:lnTo>
                  <a:lnTo>
                    <a:pt x="0" y="196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8" name="Freeform 10"/>
            <p:cNvSpPr>
              <a:spLocks/>
            </p:cNvSpPr>
            <p:nvPr/>
          </p:nvSpPr>
          <p:spPr bwMode="auto">
            <a:xfrm>
              <a:off x="406" y="1213"/>
              <a:ext cx="4914" cy="2456"/>
            </a:xfrm>
            <a:custGeom>
              <a:avLst/>
              <a:gdLst>
                <a:gd name="T0" fmla="*/ 983 w 4914"/>
                <a:gd name="T1" fmla="*/ 0 h 2456"/>
                <a:gd name="T2" fmla="*/ 4914 w 4914"/>
                <a:gd name="T3" fmla="*/ 0 h 2456"/>
                <a:gd name="T4" fmla="*/ 4914 w 4914"/>
                <a:gd name="T5" fmla="*/ 1965 h 2456"/>
                <a:gd name="T6" fmla="*/ 3932 w 4914"/>
                <a:gd name="T7" fmla="*/ 2456 h 2456"/>
                <a:gd name="T8" fmla="*/ 0 w 4914"/>
                <a:gd name="T9" fmla="*/ 2456 h 2456"/>
                <a:gd name="T10" fmla="*/ 0 w 4914"/>
                <a:gd name="T11" fmla="*/ 492 h 2456"/>
                <a:gd name="T12" fmla="*/ 983 w 4914"/>
                <a:gd name="T13" fmla="*/ 0 h 24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4"/>
                <a:gd name="T22" fmla="*/ 0 h 2456"/>
                <a:gd name="T23" fmla="*/ 4914 w 4914"/>
                <a:gd name="T24" fmla="*/ 2456 h 24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4" h="2456">
                  <a:moveTo>
                    <a:pt x="983" y="0"/>
                  </a:moveTo>
                  <a:lnTo>
                    <a:pt x="4914" y="0"/>
                  </a:lnTo>
                  <a:lnTo>
                    <a:pt x="4914" y="1965"/>
                  </a:lnTo>
                  <a:lnTo>
                    <a:pt x="3932" y="2456"/>
                  </a:lnTo>
                  <a:lnTo>
                    <a:pt x="0" y="2456"/>
                  </a:lnTo>
                  <a:lnTo>
                    <a:pt x="0" y="492"/>
                  </a:lnTo>
                  <a:lnTo>
                    <a:pt x="98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9" name="Freeform 11"/>
            <p:cNvSpPr>
              <a:spLocks/>
            </p:cNvSpPr>
            <p:nvPr/>
          </p:nvSpPr>
          <p:spPr bwMode="auto">
            <a:xfrm>
              <a:off x="406" y="1213"/>
              <a:ext cx="983" cy="2456"/>
            </a:xfrm>
            <a:custGeom>
              <a:avLst/>
              <a:gdLst>
                <a:gd name="T0" fmla="*/ 0 w 983"/>
                <a:gd name="T1" fmla="*/ 2456 h 2456"/>
                <a:gd name="T2" fmla="*/ 983 w 983"/>
                <a:gd name="T3" fmla="*/ 1965 h 2456"/>
                <a:gd name="T4" fmla="*/ 983 w 983"/>
                <a:gd name="T5" fmla="*/ 0 h 2456"/>
                <a:gd name="T6" fmla="*/ 0 60000 65536"/>
                <a:gd name="T7" fmla="*/ 0 60000 65536"/>
                <a:gd name="T8" fmla="*/ 0 60000 65536"/>
                <a:gd name="T9" fmla="*/ 0 w 983"/>
                <a:gd name="T10" fmla="*/ 0 h 2456"/>
                <a:gd name="T11" fmla="*/ 983 w 983"/>
                <a:gd name="T12" fmla="*/ 2456 h 2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3" h="2456">
                  <a:moveTo>
                    <a:pt x="0" y="2456"/>
                  </a:moveTo>
                  <a:lnTo>
                    <a:pt x="983" y="1965"/>
                  </a:lnTo>
                  <a:lnTo>
                    <a:pt x="98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0" name="Freeform 166"/>
            <p:cNvSpPr>
              <a:spLocks/>
            </p:cNvSpPr>
            <p:nvPr/>
          </p:nvSpPr>
          <p:spPr bwMode="auto">
            <a:xfrm>
              <a:off x="406" y="2196"/>
              <a:ext cx="4914" cy="491"/>
            </a:xfrm>
            <a:custGeom>
              <a:avLst/>
              <a:gdLst>
                <a:gd name="T0" fmla="*/ 0 w 4914"/>
                <a:gd name="T1" fmla="*/ 491 h 491"/>
                <a:gd name="T2" fmla="*/ 3932 w 4914"/>
                <a:gd name="T3" fmla="*/ 491 h 491"/>
                <a:gd name="T4" fmla="*/ 4914 w 4914"/>
                <a:gd name="T5" fmla="*/ 0 h 491"/>
                <a:gd name="T6" fmla="*/ 983 w 4914"/>
                <a:gd name="T7" fmla="*/ 0 h 491"/>
                <a:gd name="T8" fmla="*/ 0 w 4914"/>
                <a:gd name="T9" fmla="*/ 491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4"/>
                <a:gd name="T16" fmla="*/ 0 h 491"/>
                <a:gd name="T17" fmla="*/ 4914 w 491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4" h="491">
                  <a:moveTo>
                    <a:pt x="0" y="491"/>
                  </a:moveTo>
                  <a:lnTo>
                    <a:pt x="3932" y="491"/>
                  </a:lnTo>
                  <a:lnTo>
                    <a:pt x="4914" y="0"/>
                  </a:lnTo>
                  <a:lnTo>
                    <a:pt x="983" y="0"/>
                  </a:lnTo>
                  <a:lnTo>
                    <a:pt x="0" y="4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Line 167"/>
            <p:cNvSpPr>
              <a:spLocks noChangeShapeType="1"/>
            </p:cNvSpPr>
            <p:nvPr/>
          </p:nvSpPr>
          <p:spPr bwMode="auto">
            <a:xfrm flipV="1">
              <a:off x="1389" y="2196"/>
              <a:ext cx="983" cy="4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Line 168"/>
            <p:cNvSpPr>
              <a:spLocks noChangeShapeType="1"/>
            </p:cNvSpPr>
            <p:nvPr/>
          </p:nvSpPr>
          <p:spPr bwMode="auto">
            <a:xfrm flipV="1">
              <a:off x="2372" y="2196"/>
              <a:ext cx="983" cy="4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Rectangle 170"/>
            <p:cNvSpPr>
              <a:spLocks noChangeArrowheads="1"/>
            </p:cNvSpPr>
            <p:nvPr/>
          </p:nvSpPr>
          <p:spPr bwMode="auto">
            <a:xfrm>
              <a:off x="898" y="1466"/>
              <a:ext cx="3931" cy="196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64" name="Line 172"/>
            <p:cNvSpPr>
              <a:spLocks noChangeShapeType="1"/>
            </p:cNvSpPr>
            <p:nvPr/>
          </p:nvSpPr>
          <p:spPr bwMode="auto">
            <a:xfrm>
              <a:off x="1881" y="1459"/>
              <a:ext cx="1" cy="1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Line 173"/>
            <p:cNvSpPr>
              <a:spLocks noChangeShapeType="1"/>
            </p:cNvSpPr>
            <p:nvPr/>
          </p:nvSpPr>
          <p:spPr bwMode="auto">
            <a:xfrm>
              <a:off x="3846" y="1459"/>
              <a:ext cx="1" cy="1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Line 459"/>
            <p:cNvSpPr>
              <a:spLocks noChangeShapeType="1"/>
            </p:cNvSpPr>
            <p:nvPr/>
          </p:nvSpPr>
          <p:spPr bwMode="auto">
            <a:xfrm>
              <a:off x="2863" y="1459"/>
              <a:ext cx="1" cy="1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Freeform 588"/>
            <p:cNvSpPr>
              <a:spLocks/>
            </p:cNvSpPr>
            <p:nvPr/>
          </p:nvSpPr>
          <p:spPr bwMode="auto">
            <a:xfrm>
              <a:off x="3355" y="1213"/>
              <a:ext cx="983" cy="2456"/>
            </a:xfrm>
            <a:custGeom>
              <a:avLst/>
              <a:gdLst>
                <a:gd name="T0" fmla="*/ 983 w 983"/>
                <a:gd name="T1" fmla="*/ 0 h 2456"/>
                <a:gd name="T2" fmla="*/ 0 w 983"/>
                <a:gd name="T3" fmla="*/ 492 h 2456"/>
                <a:gd name="T4" fmla="*/ 0 w 983"/>
                <a:gd name="T5" fmla="*/ 2456 h 2456"/>
                <a:gd name="T6" fmla="*/ 983 w 983"/>
                <a:gd name="T7" fmla="*/ 1965 h 2456"/>
                <a:gd name="T8" fmla="*/ 983 w 983"/>
                <a:gd name="T9" fmla="*/ 0 h 2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3"/>
                <a:gd name="T16" fmla="*/ 0 h 2456"/>
                <a:gd name="T17" fmla="*/ 983 w 983"/>
                <a:gd name="T18" fmla="*/ 2456 h 2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3" h="2456">
                  <a:moveTo>
                    <a:pt x="983" y="0"/>
                  </a:moveTo>
                  <a:lnTo>
                    <a:pt x="0" y="492"/>
                  </a:lnTo>
                  <a:lnTo>
                    <a:pt x="0" y="2456"/>
                  </a:lnTo>
                  <a:lnTo>
                    <a:pt x="983" y="1965"/>
                  </a:lnTo>
                  <a:lnTo>
                    <a:pt x="98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Freeform 589"/>
            <p:cNvSpPr>
              <a:spLocks/>
            </p:cNvSpPr>
            <p:nvPr/>
          </p:nvSpPr>
          <p:spPr bwMode="auto">
            <a:xfrm>
              <a:off x="1628" y="2803"/>
              <a:ext cx="1106" cy="491"/>
            </a:xfrm>
            <a:custGeom>
              <a:avLst/>
              <a:gdLst>
                <a:gd name="T0" fmla="*/ 369 w 1106"/>
                <a:gd name="T1" fmla="*/ 0 h 491"/>
                <a:gd name="T2" fmla="*/ 0 w 1106"/>
                <a:gd name="T3" fmla="*/ 245 h 491"/>
                <a:gd name="T4" fmla="*/ 123 w 1106"/>
                <a:gd name="T5" fmla="*/ 491 h 491"/>
                <a:gd name="T6" fmla="*/ 614 w 1106"/>
                <a:gd name="T7" fmla="*/ 491 h 491"/>
                <a:gd name="T8" fmla="*/ 1106 w 1106"/>
                <a:gd name="T9" fmla="*/ 122 h 491"/>
                <a:gd name="T10" fmla="*/ 369 w 1106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6"/>
                <a:gd name="T19" fmla="*/ 0 h 491"/>
                <a:gd name="T20" fmla="*/ 1106 w 1106"/>
                <a:gd name="T21" fmla="*/ 491 h 4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6" h="491">
                  <a:moveTo>
                    <a:pt x="369" y="0"/>
                  </a:moveTo>
                  <a:lnTo>
                    <a:pt x="0" y="245"/>
                  </a:lnTo>
                  <a:lnTo>
                    <a:pt x="123" y="491"/>
                  </a:lnTo>
                  <a:lnTo>
                    <a:pt x="614" y="491"/>
                  </a:lnTo>
                  <a:lnTo>
                    <a:pt x="1106" y="12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Freeform 647"/>
            <p:cNvSpPr>
              <a:spLocks/>
            </p:cNvSpPr>
            <p:nvPr/>
          </p:nvSpPr>
          <p:spPr bwMode="auto">
            <a:xfrm>
              <a:off x="1628" y="2803"/>
              <a:ext cx="1106" cy="491"/>
            </a:xfrm>
            <a:custGeom>
              <a:avLst/>
              <a:gdLst>
                <a:gd name="T0" fmla="*/ 369 w 1106"/>
                <a:gd name="T1" fmla="*/ 0 h 491"/>
                <a:gd name="T2" fmla="*/ 0 w 1106"/>
                <a:gd name="T3" fmla="*/ 245 h 491"/>
                <a:gd name="T4" fmla="*/ 123 w 1106"/>
                <a:gd name="T5" fmla="*/ 491 h 491"/>
                <a:gd name="T6" fmla="*/ 614 w 1106"/>
                <a:gd name="T7" fmla="*/ 491 h 491"/>
                <a:gd name="T8" fmla="*/ 1106 w 1106"/>
                <a:gd name="T9" fmla="*/ 122 h 491"/>
                <a:gd name="T10" fmla="*/ 369 w 1106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6"/>
                <a:gd name="T19" fmla="*/ 0 h 491"/>
                <a:gd name="T20" fmla="*/ 1106 w 1106"/>
                <a:gd name="T21" fmla="*/ 491 h 4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6" h="491">
                  <a:moveTo>
                    <a:pt x="369" y="0"/>
                  </a:moveTo>
                  <a:lnTo>
                    <a:pt x="0" y="245"/>
                  </a:lnTo>
                  <a:lnTo>
                    <a:pt x="123" y="491"/>
                  </a:lnTo>
                  <a:lnTo>
                    <a:pt x="614" y="491"/>
                  </a:lnTo>
                  <a:lnTo>
                    <a:pt x="1106" y="122"/>
                  </a:lnTo>
                  <a:lnTo>
                    <a:pt x="369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Freeform 648"/>
            <p:cNvSpPr>
              <a:spLocks/>
            </p:cNvSpPr>
            <p:nvPr/>
          </p:nvSpPr>
          <p:spPr bwMode="auto">
            <a:xfrm>
              <a:off x="1635" y="2809"/>
              <a:ext cx="1105" cy="492"/>
            </a:xfrm>
            <a:custGeom>
              <a:avLst/>
              <a:gdLst>
                <a:gd name="T0" fmla="*/ 368 w 1105"/>
                <a:gd name="T1" fmla="*/ 0 h 492"/>
                <a:gd name="T2" fmla="*/ 0 w 1105"/>
                <a:gd name="T3" fmla="*/ 246 h 492"/>
                <a:gd name="T4" fmla="*/ 123 w 1105"/>
                <a:gd name="T5" fmla="*/ 492 h 492"/>
                <a:gd name="T6" fmla="*/ 614 w 1105"/>
                <a:gd name="T7" fmla="*/ 492 h 492"/>
                <a:gd name="T8" fmla="*/ 1105 w 1105"/>
                <a:gd name="T9" fmla="*/ 123 h 492"/>
                <a:gd name="T10" fmla="*/ 368 w 1105"/>
                <a:gd name="T11" fmla="*/ 0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5"/>
                <a:gd name="T19" fmla="*/ 0 h 492"/>
                <a:gd name="T20" fmla="*/ 1105 w 1105"/>
                <a:gd name="T21" fmla="*/ 492 h 4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5" h="492">
                  <a:moveTo>
                    <a:pt x="368" y="0"/>
                  </a:moveTo>
                  <a:lnTo>
                    <a:pt x="0" y="246"/>
                  </a:lnTo>
                  <a:lnTo>
                    <a:pt x="123" y="492"/>
                  </a:lnTo>
                  <a:lnTo>
                    <a:pt x="614" y="492"/>
                  </a:lnTo>
                  <a:lnTo>
                    <a:pt x="1105" y="12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Freeform 649"/>
            <p:cNvSpPr>
              <a:spLocks/>
            </p:cNvSpPr>
            <p:nvPr/>
          </p:nvSpPr>
          <p:spPr bwMode="auto">
            <a:xfrm>
              <a:off x="1635" y="2809"/>
              <a:ext cx="1105" cy="492"/>
            </a:xfrm>
            <a:custGeom>
              <a:avLst/>
              <a:gdLst>
                <a:gd name="T0" fmla="*/ 368 w 1105"/>
                <a:gd name="T1" fmla="*/ 0 h 492"/>
                <a:gd name="T2" fmla="*/ 0 w 1105"/>
                <a:gd name="T3" fmla="*/ 246 h 492"/>
                <a:gd name="T4" fmla="*/ 123 w 1105"/>
                <a:gd name="T5" fmla="*/ 492 h 492"/>
                <a:gd name="T6" fmla="*/ 614 w 1105"/>
                <a:gd name="T7" fmla="*/ 492 h 492"/>
                <a:gd name="T8" fmla="*/ 1105 w 1105"/>
                <a:gd name="T9" fmla="*/ 123 h 492"/>
                <a:gd name="T10" fmla="*/ 368 w 1105"/>
                <a:gd name="T11" fmla="*/ 0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5"/>
                <a:gd name="T19" fmla="*/ 0 h 492"/>
                <a:gd name="T20" fmla="*/ 1105 w 1105"/>
                <a:gd name="T21" fmla="*/ 492 h 4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5" h="492">
                  <a:moveTo>
                    <a:pt x="368" y="0"/>
                  </a:moveTo>
                  <a:lnTo>
                    <a:pt x="0" y="246"/>
                  </a:lnTo>
                  <a:lnTo>
                    <a:pt x="123" y="492"/>
                  </a:lnTo>
                  <a:lnTo>
                    <a:pt x="614" y="492"/>
                  </a:lnTo>
                  <a:lnTo>
                    <a:pt x="1105" y="123"/>
                  </a:lnTo>
                  <a:lnTo>
                    <a:pt x="368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Freeform 650"/>
            <p:cNvSpPr>
              <a:spLocks/>
            </p:cNvSpPr>
            <p:nvPr/>
          </p:nvSpPr>
          <p:spPr bwMode="auto">
            <a:xfrm>
              <a:off x="2372" y="1213"/>
              <a:ext cx="983" cy="2456"/>
            </a:xfrm>
            <a:custGeom>
              <a:avLst/>
              <a:gdLst>
                <a:gd name="T0" fmla="*/ 983 w 983"/>
                <a:gd name="T1" fmla="*/ 0 h 2456"/>
                <a:gd name="T2" fmla="*/ 0 w 983"/>
                <a:gd name="T3" fmla="*/ 492 h 2456"/>
                <a:gd name="T4" fmla="*/ 0 w 983"/>
                <a:gd name="T5" fmla="*/ 2456 h 2456"/>
                <a:gd name="T6" fmla="*/ 983 w 983"/>
                <a:gd name="T7" fmla="*/ 1965 h 2456"/>
                <a:gd name="T8" fmla="*/ 983 w 983"/>
                <a:gd name="T9" fmla="*/ 0 h 2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3"/>
                <a:gd name="T16" fmla="*/ 0 h 2456"/>
                <a:gd name="T17" fmla="*/ 983 w 983"/>
                <a:gd name="T18" fmla="*/ 2456 h 2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3" h="2456">
                  <a:moveTo>
                    <a:pt x="983" y="0"/>
                  </a:moveTo>
                  <a:lnTo>
                    <a:pt x="0" y="492"/>
                  </a:lnTo>
                  <a:lnTo>
                    <a:pt x="0" y="2456"/>
                  </a:lnTo>
                  <a:lnTo>
                    <a:pt x="983" y="1965"/>
                  </a:lnTo>
                  <a:lnTo>
                    <a:pt x="98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1090"/>
            <p:cNvSpPr>
              <a:spLocks noChangeShapeType="1"/>
            </p:cNvSpPr>
            <p:nvPr/>
          </p:nvSpPr>
          <p:spPr bwMode="auto">
            <a:xfrm>
              <a:off x="898" y="1459"/>
              <a:ext cx="98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1092"/>
            <p:cNvSpPr>
              <a:spLocks noChangeShapeType="1"/>
            </p:cNvSpPr>
            <p:nvPr/>
          </p:nvSpPr>
          <p:spPr bwMode="auto">
            <a:xfrm flipH="1">
              <a:off x="1512" y="2441"/>
              <a:ext cx="36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Oval 1097"/>
            <p:cNvSpPr>
              <a:spLocks noChangeArrowheads="1"/>
            </p:cNvSpPr>
            <p:nvPr/>
          </p:nvSpPr>
          <p:spPr bwMode="auto">
            <a:xfrm>
              <a:off x="3969" y="3067"/>
              <a:ext cx="589" cy="590"/>
            </a:xfrm>
            <a:prstGeom prst="ellipse">
              <a:avLst/>
            </a:prstGeom>
            <a:gradFill rotWithShape="1">
              <a:gsLst>
                <a:gs pos="0">
                  <a:srgbClr val="6A6A6A"/>
                </a:gs>
                <a:gs pos="100000">
                  <a:srgbClr val="22222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76" name="Freeform 1096"/>
            <p:cNvSpPr>
              <a:spLocks/>
            </p:cNvSpPr>
            <p:nvPr/>
          </p:nvSpPr>
          <p:spPr bwMode="auto">
            <a:xfrm>
              <a:off x="4338" y="1220"/>
              <a:ext cx="969" cy="2449"/>
            </a:xfrm>
            <a:custGeom>
              <a:avLst/>
              <a:gdLst>
                <a:gd name="T0" fmla="*/ 969 w 969"/>
                <a:gd name="T1" fmla="*/ 0 h 2449"/>
                <a:gd name="T2" fmla="*/ 0 w 969"/>
                <a:gd name="T3" fmla="*/ 485 h 2449"/>
                <a:gd name="T4" fmla="*/ 0 w 969"/>
                <a:gd name="T5" fmla="*/ 2449 h 2449"/>
                <a:gd name="T6" fmla="*/ 0 60000 65536"/>
                <a:gd name="T7" fmla="*/ 0 60000 65536"/>
                <a:gd name="T8" fmla="*/ 0 60000 65536"/>
                <a:gd name="T9" fmla="*/ 0 w 969"/>
                <a:gd name="T10" fmla="*/ 0 h 2449"/>
                <a:gd name="T11" fmla="*/ 969 w 969"/>
                <a:gd name="T12" fmla="*/ 2449 h 2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9" h="2449">
                  <a:moveTo>
                    <a:pt x="969" y="0"/>
                  </a:moveTo>
                  <a:lnTo>
                    <a:pt x="0" y="485"/>
                  </a:lnTo>
                  <a:lnTo>
                    <a:pt x="0" y="244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Oval 1098"/>
            <p:cNvSpPr>
              <a:spLocks noChangeArrowheads="1"/>
            </p:cNvSpPr>
            <p:nvPr/>
          </p:nvSpPr>
          <p:spPr bwMode="auto">
            <a:xfrm>
              <a:off x="3243" y="1616"/>
              <a:ext cx="952" cy="952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41414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78" name="Line 1093"/>
            <p:cNvSpPr>
              <a:spLocks noChangeShapeType="1"/>
            </p:cNvSpPr>
            <p:nvPr/>
          </p:nvSpPr>
          <p:spPr bwMode="auto">
            <a:xfrm>
              <a:off x="3846" y="1459"/>
              <a:ext cx="1" cy="4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Freeform 1095"/>
            <p:cNvSpPr>
              <a:spLocks/>
            </p:cNvSpPr>
            <p:nvPr/>
          </p:nvSpPr>
          <p:spPr bwMode="auto">
            <a:xfrm>
              <a:off x="406" y="1705"/>
              <a:ext cx="3932" cy="1964"/>
            </a:xfrm>
            <a:custGeom>
              <a:avLst/>
              <a:gdLst>
                <a:gd name="T0" fmla="*/ 0 w 3932"/>
                <a:gd name="T1" fmla="*/ 0 h 1964"/>
                <a:gd name="T2" fmla="*/ 3932 w 3932"/>
                <a:gd name="T3" fmla="*/ 0 h 1964"/>
                <a:gd name="T4" fmla="*/ 3932 w 3932"/>
                <a:gd name="T5" fmla="*/ 1964 h 1964"/>
                <a:gd name="T6" fmla="*/ 0 60000 65536"/>
                <a:gd name="T7" fmla="*/ 0 60000 65536"/>
                <a:gd name="T8" fmla="*/ 0 60000 65536"/>
                <a:gd name="T9" fmla="*/ 0 w 3932"/>
                <a:gd name="T10" fmla="*/ 0 h 1964"/>
                <a:gd name="T11" fmla="*/ 3932 w 3932"/>
                <a:gd name="T12" fmla="*/ 1964 h 19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32" h="1964">
                  <a:moveTo>
                    <a:pt x="0" y="0"/>
                  </a:moveTo>
                  <a:lnTo>
                    <a:pt x="3932" y="0"/>
                  </a:lnTo>
                  <a:lnTo>
                    <a:pt x="3932" y="196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171"/>
            <p:cNvSpPr>
              <a:spLocks noChangeShapeType="1"/>
            </p:cNvSpPr>
            <p:nvPr/>
          </p:nvSpPr>
          <p:spPr bwMode="auto">
            <a:xfrm>
              <a:off x="898" y="2441"/>
              <a:ext cx="393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Oval 1104"/>
            <p:cNvSpPr>
              <a:spLocks noChangeArrowheads="1"/>
            </p:cNvSpPr>
            <p:nvPr/>
          </p:nvSpPr>
          <p:spPr bwMode="auto">
            <a:xfrm>
              <a:off x="1020" y="1842"/>
              <a:ext cx="726" cy="725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41414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4782" name="Freeform 329"/>
            <p:cNvSpPr>
              <a:spLocks/>
            </p:cNvSpPr>
            <p:nvPr/>
          </p:nvSpPr>
          <p:spPr bwMode="auto">
            <a:xfrm>
              <a:off x="1389" y="1213"/>
              <a:ext cx="983" cy="2456"/>
            </a:xfrm>
            <a:custGeom>
              <a:avLst/>
              <a:gdLst>
                <a:gd name="T0" fmla="*/ 983 w 983"/>
                <a:gd name="T1" fmla="*/ 0 h 2456"/>
                <a:gd name="T2" fmla="*/ 0 w 983"/>
                <a:gd name="T3" fmla="*/ 492 h 2456"/>
                <a:gd name="T4" fmla="*/ 0 w 983"/>
                <a:gd name="T5" fmla="*/ 2456 h 2456"/>
                <a:gd name="T6" fmla="*/ 983 w 983"/>
                <a:gd name="T7" fmla="*/ 1965 h 2456"/>
                <a:gd name="T8" fmla="*/ 983 w 983"/>
                <a:gd name="T9" fmla="*/ 0 h 2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3"/>
                <a:gd name="T16" fmla="*/ 0 h 2456"/>
                <a:gd name="T17" fmla="*/ 983 w 983"/>
                <a:gd name="T18" fmla="*/ 2456 h 2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3" h="2456">
                  <a:moveTo>
                    <a:pt x="983" y="0"/>
                  </a:moveTo>
                  <a:lnTo>
                    <a:pt x="0" y="492"/>
                  </a:lnTo>
                  <a:lnTo>
                    <a:pt x="0" y="2456"/>
                  </a:lnTo>
                  <a:lnTo>
                    <a:pt x="983" y="1965"/>
                  </a:lnTo>
                  <a:lnTo>
                    <a:pt x="98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Oval 1106"/>
            <p:cNvSpPr>
              <a:spLocks noChangeArrowheads="1"/>
            </p:cNvSpPr>
            <p:nvPr/>
          </p:nvSpPr>
          <p:spPr bwMode="auto">
            <a:xfrm>
              <a:off x="1247" y="2795"/>
              <a:ext cx="409" cy="391"/>
            </a:xfrm>
            <a:prstGeom prst="ellipse">
              <a:avLst/>
            </a:prstGeom>
            <a:gradFill rotWithShape="1">
              <a:gsLst>
                <a:gs pos="0">
                  <a:srgbClr val="6A6A6A"/>
                </a:gs>
                <a:gs pos="100000">
                  <a:srgbClr val="22222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6740" name="Oval 1108"/>
            <p:cNvSpPr>
              <a:spLocks noChangeArrowheads="1"/>
            </p:cNvSpPr>
            <p:nvPr/>
          </p:nvSpPr>
          <p:spPr bwMode="auto">
            <a:xfrm>
              <a:off x="1247" y="2931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176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Spatial Partitioning</a:t>
            </a:r>
          </a:p>
        </p:txBody>
      </p:sp>
      <p:grpSp>
        <p:nvGrpSpPr>
          <p:cNvPr id="76802" name="Group 153"/>
          <p:cNvGrpSpPr>
            <a:grpSpLocks/>
          </p:cNvGrpSpPr>
          <p:nvPr/>
        </p:nvGrpSpPr>
        <p:grpSpPr bwMode="auto">
          <a:xfrm>
            <a:off x="666750" y="1295400"/>
            <a:ext cx="7823200" cy="3913188"/>
            <a:chOff x="420" y="1212"/>
            <a:chExt cx="4928" cy="2465"/>
          </a:xfrm>
        </p:grpSpPr>
        <p:sp>
          <p:nvSpPr>
            <p:cNvPr id="76803" name="Line 9"/>
            <p:cNvSpPr>
              <a:spLocks noChangeShapeType="1"/>
            </p:cNvSpPr>
            <p:nvPr/>
          </p:nvSpPr>
          <p:spPr bwMode="auto">
            <a:xfrm>
              <a:off x="4730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4" name="Line 10"/>
            <p:cNvSpPr>
              <a:spLocks noChangeShapeType="1"/>
            </p:cNvSpPr>
            <p:nvPr/>
          </p:nvSpPr>
          <p:spPr bwMode="auto">
            <a:xfrm>
              <a:off x="3502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5" name="Line 11"/>
            <p:cNvSpPr>
              <a:spLocks noChangeShapeType="1"/>
            </p:cNvSpPr>
            <p:nvPr/>
          </p:nvSpPr>
          <p:spPr bwMode="auto">
            <a:xfrm>
              <a:off x="2266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6" name="Line 12"/>
            <p:cNvSpPr>
              <a:spLocks noChangeShapeType="1"/>
            </p:cNvSpPr>
            <p:nvPr/>
          </p:nvSpPr>
          <p:spPr bwMode="auto">
            <a:xfrm>
              <a:off x="1037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Line 13"/>
            <p:cNvSpPr>
              <a:spLocks noChangeShapeType="1"/>
            </p:cNvSpPr>
            <p:nvPr/>
          </p:nvSpPr>
          <p:spPr bwMode="auto">
            <a:xfrm>
              <a:off x="4119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8" name="Line 14"/>
            <p:cNvSpPr>
              <a:spLocks noChangeShapeType="1"/>
            </p:cNvSpPr>
            <p:nvPr/>
          </p:nvSpPr>
          <p:spPr bwMode="auto">
            <a:xfrm>
              <a:off x="1655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15"/>
            <p:cNvSpPr>
              <a:spLocks noChangeShapeType="1"/>
            </p:cNvSpPr>
            <p:nvPr/>
          </p:nvSpPr>
          <p:spPr bwMode="auto">
            <a:xfrm>
              <a:off x="420" y="3059"/>
              <a:ext cx="492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6"/>
            <p:cNvSpPr>
              <a:spLocks noChangeShapeType="1"/>
            </p:cNvSpPr>
            <p:nvPr/>
          </p:nvSpPr>
          <p:spPr bwMode="auto">
            <a:xfrm>
              <a:off x="420" y="1830"/>
              <a:ext cx="492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Line 17"/>
            <p:cNvSpPr>
              <a:spLocks noChangeShapeType="1"/>
            </p:cNvSpPr>
            <p:nvPr/>
          </p:nvSpPr>
          <p:spPr bwMode="auto">
            <a:xfrm>
              <a:off x="2884" y="1212"/>
              <a:ext cx="1" cy="2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Freeform 37"/>
            <p:cNvSpPr>
              <a:spLocks/>
            </p:cNvSpPr>
            <p:nvPr/>
          </p:nvSpPr>
          <p:spPr bwMode="auto">
            <a:xfrm>
              <a:off x="1574" y="1429"/>
              <a:ext cx="719" cy="924"/>
            </a:xfrm>
            <a:custGeom>
              <a:avLst/>
              <a:gdLst>
                <a:gd name="T0" fmla="*/ 0 w 719"/>
                <a:gd name="T1" fmla="*/ 462 h 924"/>
                <a:gd name="T2" fmla="*/ 719 w 719"/>
                <a:gd name="T3" fmla="*/ 0 h 924"/>
                <a:gd name="T4" fmla="*/ 529 w 719"/>
                <a:gd name="T5" fmla="*/ 462 h 924"/>
                <a:gd name="T6" fmla="*/ 706 w 719"/>
                <a:gd name="T7" fmla="*/ 306 h 924"/>
                <a:gd name="T8" fmla="*/ 529 w 719"/>
                <a:gd name="T9" fmla="*/ 924 h 924"/>
                <a:gd name="T10" fmla="*/ 346 w 719"/>
                <a:gd name="T11" fmla="*/ 462 h 924"/>
                <a:gd name="T12" fmla="*/ 0 w 719"/>
                <a:gd name="T13" fmla="*/ 462 h 9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9"/>
                <a:gd name="T22" fmla="*/ 0 h 924"/>
                <a:gd name="T23" fmla="*/ 719 w 719"/>
                <a:gd name="T24" fmla="*/ 924 h 9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9" h="924">
                  <a:moveTo>
                    <a:pt x="0" y="462"/>
                  </a:moveTo>
                  <a:lnTo>
                    <a:pt x="719" y="0"/>
                  </a:lnTo>
                  <a:lnTo>
                    <a:pt x="529" y="462"/>
                  </a:lnTo>
                  <a:lnTo>
                    <a:pt x="706" y="306"/>
                  </a:lnTo>
                  <a:lnTo>
                    <a:pt x="529" y="924"/>
                  </a:lnTo>
                  <a:lnTo>
                    <a:pt x="346" y="46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13" name="Picture 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2" y="2007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4" name="Picture 5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2" y="2007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5" name="Picture 6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2" y="1789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6" name="Picture 6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62" y="1789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7" name="Freeform 88"/>
            <p:cNvSpPr>
              <a:spLocks/>
            </p:cNvSpPr>
            <p:nvPr/>
          </p:nvSpPr>
          <p:spPr bwMode="auto">
            <a:xfrm>
              <a:off x="1587" y="1436"/>
              <a:ext cx="720" cy="924"/>
            </a:xfrm>
            <a:custGeom>
              <a:avLst/>
              <a:gdLst>
                <a:gd name="T0" fmla="*/ 0 w 720"/>
                <a:gd name="T1" fmla="*/ 462 h 924"/>
                <a:gd name="T2" fmla="*/ 720 w 720"/>
                <a:gd name="T3" fmla="*/ 0 h 924"/>
                <a:gd name="T4" fmla="*/ 530 w 720"/>
                <a:gd name="T5" fmla="*/ 462 h 924"/>
                <a:gd name="T6" fmla="*/ 699 w 720"/>
                <a:gd name="T7" fmla="*/ 306 h 924"/>
                <a:gd name="T8" fmla="*/ 530 w 720"/>
                <a:gd name="T9" fmla="*/ 924 h 924"/>
                <a:gd name="T10" fmla="*/ 340 w 720"/>
                <a:gd name="T11" fmla="*/ 462 h 924"/>
                <a:gd name="T12" fmla="*/ 0 w 720"/>
                <a:gd name="T13" fmla="*/ 462 h 9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0"/>
                <a:gd name="T22" fmla="*/ 0 h 924"/>
                <a:gd name="T23" fmla="*/ 720 w 720"/>
                <a:gd name="T24" fmla="*/ 924 h 9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0" h="924">
                  <a:moveTo>
                    <a:pt x="0" y="462"/>
                  </a:moveTo>
                  <a:lnTo>
                    <a:pt x="720" y="0"/>
                  </a:lnTo>
                  <a:lnTo>
                    <a:pt x="530" y="462"/>
                  </a:lnTo>
                  <a:lnTo>
                    <a:pt x="699" y="306"/>
                  </a:lnTo>
                  <a:lnTo>
                    <a:pt x="530" y="924"/>
                  </a:lnTo>
                  <a:lnTo>
                    <a:pt x="340" y="46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Freeform 90"/>
            <p:cNvSpPr>
              <a:spLocks/>
            </p:cNvSpPr>
            <p:nvPr/>
          </p:nvSpPr>
          <p:spPr bwMode="auto">
            <a:xfrm>
              <a:off x="1329" y="1986"/>
              <a:ext cx="170" cy="150"/>
            </a:xfrm>
            <a:custGeom>
              <a:avLst/>
              <a:gdLst>
                <a:gd name="T0" fmla="*/ 0 w 170"/>
                <a:gd name="T1" fmla="*/ 75 h 150"/>
                <a:gd name="T2" fmla="*/ 0 w 170"/>
                <a:gd name="T3" fmla="*/ 55 h 150"/>
                <a:gd name="T4" fmla="*/ 14 w 170"/>
                <a:gd name="T5" fmla="*/ 27 h 150"/>
                <a:gd name="T6" fmla="*/ 34 w 170"/>
                <a:gd name="T7" fmla="*/ 14 h 150"/>
                <a:gd name="T8" fmla="*/ 55 w 170"/>
                <a:gd name="T9" fmla="*/ 0 h 150"/>
                <a:gd name="T10" fmla="*/ 82 w 170"/>
                <a:gd name="T11" fmla="*/ 0 h 150"/>
                <a:gd name="T12" fmla="*/ 109 w 170"/>
                <a:gd name="T13" fmla="*/ 0 h 150"/>
                <a:gd name="T14" fmla="*/ 136 w 170"/>
                <a:gd name="T15" fmla="*/ 14 h 150"/>
                <a:gd name="T16" fmla="*/ 156 w 170"/>
                <a:gd name="T17" fmla="*/ 27 h 150"/>
                <a:gd name="T18" fmla="*/ 163 w 170"/>
                <a:gd name="T19" fmla="*/ 55 h 150"/>
                <a:gd name="T20" fmla="*/ 170 w 170"/>
                <a:gd name="T21" fmla="*/ 75 h 150"/>
                <a:gd name="T22" fmla="*/ 163 w 170"/>
                <a:gd name="T23" fmla="*/ 102 h 150"/>
                <a:gd name="T24" fmla="*/ 156 w 170"/>
                <a:gd name="T25" fmla="*/ 122 h 150"/>
                <a:gd name="T26" fmla="*/ 136 w 170"/>
                <a:gd name="T27" fmla="*/ 136 h 150"/>
                <a:gd name="T28" fmla="*/ 109 w 170"/>
                <a:gd name="T29" fmla="*/ 150 h 150"/>
                <a:gd name="T30" fmla="*/ 82 w 170"/>
                <a:gd name="T31" fmla="*/ 150 h 150"/>
                <a:gd name="T32" fmla="*/ 55 w 170"/>
                <a:gd name="T33" fmla="*/ 150 h 150"/>
                <a:gd name="T34" fmla="*/ 34 w 170"/>
                <a:gd name="T35" fmla="*/ 136 h 150"/>
                <a:gd name="T36" fmla="*/ 14 w 170"/>
                <a:gd name="T37" fmla="*/ 122 h 150"/>
                <a:gd name="T38" fmla="*/ 0 w 170"/>
                <a:gd name="T39" fmla="*/ 102 h 150"/>
                <a:gd name="T40" fmla="*/ 0 w 170"/>
                <a:gd name="T41" fmla="*/ 75 h 1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50"/>
                <a:gd name="T65" fmla="*/ 170 w 170"/>
                <a:gd name="T66" fmla="*/ 150 h 1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50">
                  <a:moveTo>
                    <a:pt x="0" y="75"/>
                  </a:moveTo>
                  <a:lnTo>
                    <a:pt x="0" y="55"/>
                  </a:lnTo>
                  <a:lnTo>
                    <a:pt x="14" y="27"/>
                  </a:lnTo>
                  <a:lnTo>
                    <a:pt x="34" y="14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6" y="14"/>
                  </a:lnTo>
                  <a:lnTo>
                    <a:pt x="156" y="27"/>
                  </a:lnTo>
                  <a:lnTo>
                    <a:pt x="163" y="55"/>
                  </a:lnTo>
                  <a:lnTo>
                    <a:pt x="170" y="75"/>
                  </a:lnTo>
                  <a:lnTo>
                    <a:pt x="163" y="102"/>
                  </a:lnTo>
                  <a:lnTo>
                    <a:pt x="156" y="122"/>
                  </a:lnTo>
                  <a:lnTo>
                    <a:pt x="136" y="136"/>
                  </a:lnTo>
                  <a:lnTo>
                    <a:pt x="109" y="150"/>
                  </a:lnTo>
                  <a:lnTo>
                    <a:pt x="82" y="150"/>
                  </a:lnTo>
                  <a:lnTo>
                    <a:pt x="55" y="150"/>
                  </a:lnTo>
                  <a:lnTo>
                    <a:pt x="34" y="136"/>
                  </a:lnTo>
                  <a:lnTo>
                    <a:pt x="14" y="122"/>
                  </a:lnTo>
                  <a:lnTo>
                    <a:pt x="0" y="10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Freeform 92"/>
            <p:cNvSpPr>
              <a:spLocks/>
            </p:cNvSpPr>
            <p:nvPr/>
          </p:nvSpPr>
          <p:spPr bwMode="auto">
            <a:xfrm>
              <a:off x="1689" y="2821"/>
              <a:ext cx="170" cy="157"/>
            </a:xfrm>
            <a:custGeom>
              <a:avLst/>
              <a:gdLst>
                <a:gd name="T0" fmla="*/ 0 w 170"/>
                <a:gd name="T1" fmla="*/ 82 h 157"/>
                <a:gd name="T2" fmla="*/ 0 w 170"/>
                <a:gd name="T3" fmla="*/ 55 h 157"/>
                <a:gd name="T4" fmla="*/ 14 w 170"/>
                <a:gd name="T5" fmla="*/ 34 h 157"/>
                <a:gd name="T6" fmla="*/ 34 w 170"/>
                <a:gd name="T7" fmla="*/ 14 h 157"/>
                <a:gd name="T8" fmla="*/ 54 w 170"/>
                <a:gd name="T9" fmla="*/ 7 h 157"/>
                <a:gd name="T10" fmla="*/ 82 w 170"/>
                <a:gd name="T11" fmla="*/ 0 h 157"/>
                <a:gd name="T12" fmla="*/ 109 w 170"/>
                <a:gd name="T13" fmla="*/ 7 h 157"/>
                <a:gd name="T14" fmla="*/ 136 w 170"/>
                <a:gd name="T15" fmla="*/ 14 h 157"/>
                <a:gd name="T16" fmla="*/ 156 w 170"/>
                <a:gd name="T17" fmla="*/ 34 h 157"/>
                <a:gd name="T18" fmla="*/ 163 w 170"/>
                <a:gd name="T19" fmla="*/ 55 h 157"/>
                <a:gd name="T20" fmla="*/ 170 w 170"/>
                <a:gd name="T21" fmla="*/ 82 h 157"/>
                <a:gd name="T22" fmla="*/ 163 w 170"/>
                <a:gd name="T23" fmla="*/ 102 h 157"/>
                <a:gd name="T24" fmla="*/ 156 w 170"/>
                <a:gd name="T25" fmla="*/ 123 h 157"/>
                <a:gd name="T26" fmla="*/ 136 w 170"/>
                <a:gd name="T27" fmla="*/ 143 h 157"/>
                <a:gd name="T28" fmla="*/ 109 w 170"/>
                <a:gd name="T29" fmla="*/ 150 h 157"/>
                <a:gd name="T30" fmla="*/ 82 w 170"/>
                <a:gd name="T31" fmla="*/ 157 h 157"/>
                <a:gd name="T32" fmla="*/ 54 w 170"/>
                <a:gd name="T33" fmla="*/ 150 h 157"/>
                <a:gd name="T34" fmla="*/ 34 w 170"/>
                <a:gd name="T35" fmla="*/ 143 h 157"/>
                <a:gd name="T36" fmla="*/ 14 w 170"/>
                <a:gd name="T37" fmla="*/ 123 h 157"/>
                <a:gd name="T38" fmla="*/ 0 w 170"/>
                <a:gd name="T39" fmla="*/ 102 h 157"/>
                <a:gd name="T40" fmla="*/ 0 w 170"/>
                <a:gd name="T41" fmla="*/ 82 h 1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57"/>
                <a:gd name="T65" fmla="*/ 170 w 170"/>
                <a:gd name="T66" fmla="*/ 157 h 1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57">
                  <a:moveTo>
                    <a:pt x="0" y="82"/>
                  </a:moveTo>
                  <a:lnTo>
                    <a:pt x="0" y="55"/>
                  </a:lnTo>
                  <a:lnTo>
                    <a:pt x="14" y="34"/>
                  </a:lnTo>
                  <a:lnTo>
                    <a:pt x="34" y="14"/>
                  </a:lnTo>
                  <a:lnTo>
                    <a:pt x="54" y="7"/>
                  </a:lnTo>
                  <a:lnTo>
                    <a:pt x="82" y="0"/>
                  </a:lnTo>
                  <a:lnTo>
                    <a:pt x="109" y="7"/>
                  </a:lnTo>
                  <a:lnTo>
                    <a:pt x="136" y="14"/>
                  </a:lnTo>
                  <a:lnTo>
                    <a:pt x="156" y="34"/>
                  </a:lnTo>
                  <a:lnTo>
                    <a:pt x="163" y="55"/>
                  </a:lnTo>
                  <a:lnTo>
                    <a:pt x="170" y="82"/>
                  </a:lnTo>
                  <a:lnTo>
                    <a:pt x="163" y="102"/>
                  </a:lnTo>
                  <a:lnTo>
                    <a:pt x="156" y="123"/>
                  </a:lnTo>
                  <a:lnTo>
                    <a:pt x="136" y="143"/>
                  </a:lnTo>
                  <a:lnTo>
                    <a:pt x="109" y="150"/>
                  </a:lnTo>
                  <a:lnTo>
                    <a:pt x="82" y="157"/>
                  </a:lnTo>
                  <a:lnTo>
                    <a:pt x="54" y="150"/>
                  </a:lnTo>
                  <a:lnTo>
                    <a:pt x="34" y="143"/>
                  </a:lnTo>
                  <a:lnTo>
                    <a:pt x="14" y="123"/>
                  </a:lnTo>
                  <a:lnTo>
                    <a:pt x="0" y="10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Freeform 113"/>
            <p:cNvSpPr>
              <a:spLocks/>
            </p:cNvSpPr>
            <p:nvPr/>
          </p:nvSpPr>
          <p:spPr bwMode="auto">
            <a:xfrm>
              <a:off x="542" y="2597"/>
              <a:ext cx="428" cy="462"/>
            </a:xfrm>
            <a:custGeom>
              <a:avLst/>
              <a:gdLst>
                <a:gd name="T0" fmla="*/ 237 w 428"/>
                <a:gd name="T1" fmla="*/ 313 h 462"/>
                <a:gd name="T2" fmla="*/ 237 w 428"/>
                <a:gd name="T3" fmla="*/ 0 h 462"/>
                <a:gd name="T4" fmla="*/ 428 w 428"/>
                <a:gd name="T5" fmla="*/ 157 h 462"/>
                <a:gd name="T6" fmla="*/ 428 w 428"/>
                <a:gd name="T7" fmla="*/ 313 h 462"/>
                <a:gd name="T8" fmla="*/ 237 w 428"/>
                <a:gd name="T9" fmla="*/ 462 h 462"/>
                <a:gd name="T10" fmla="*/ 0 w 428"/>
                <a:gd name="T11" fmla="*/ 279 h 462"/>
                <a:gd name="T12" fmla="*/ 237 w 428"/>
                <a:gd name="T13" fmla="*/ 313 h 4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8"/>
                <a:gd name="T22" fmla="*/ 0 h 462"/>
                <a:gd name="T23" fmla="*/ 428 w 428"/>
                <a:gd name="T24" fmla="*/ 462 h 4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8" h="462">
                  <a:moveTo>
                    <a:pt x="237" y="313"/>
                  </a:moveTo>
                  <a:lnTo>
                    <a:pt x="237" y="0"/>
                  </a:lnTo>
                  <a:lnTo>
                    <a:pt x="428" y="157"/>
                  </a:lnTo>
                  <a:lnTo>
                    <a:pt x="428" y="313"/>
                  </a:lnTo>
                  <a:lnTo>
                    <a:pt x="237" y="462"/>
                  </a:lnTo>
                  <a:lnTo>
                    <a:pt x="0" y="279"/>
                  </a:lnTo>
                  <a:lnTo>
                    <a:pt x="237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Freeform 115"/>
            <p:cNvSpPr>
              <a:spLocks/>
            </p:cNvSpPr>
            <p:nvPr/>
          </p:nvSpPr>
          <p:spPr bwMode="auto">
            <a:xfrm>
              <a:off x="1139" y="2136"/>
              <a:ext cx="190" cy="156"/>
            </a:xfrm>
            <a:custGeom>
              <a:avLst/>
              <a:gdLst>
                <a:gd name="T0" fmla="*/ 0 w 190"/>
                <a:gd name="T1" fmla="*/ 81 h 156"/>
                <a:gd name="T2" fmla="*/ 7 w 190"/>
                <a:gd name="T3" fmla="*/ 54 h 156"/>
                <a:gd name="T4" fmla="*/ 21 w 190"/>
                <a:gd name="T5" fmla="*/ 34 h 156"/>
                <a:gd name="T6" fmla="*/ 41 w 190"/>
                <a:gd name="T7" fmla="*/ 20 h 156"/>
                <a:gd name="T8" fmla="*/ 68 w 190"/>
                <a:gd name="T9" fmla="*/ 6 h 156"/>
                <a:gd name="T10" fmla="*/ 95 w 190"/>
                <a:gd name="T11" fmla="*/ 0 h 156"/>
                <a:gd name="T12" fmla="*/ 122 w 190"/>
                <a:gd name="T13" fmla="*/ 6 h 156"/>
                <a:gd name="T14" fmla="*/ 150 w 190"/>
                <a:gd name="T15" fmla="*/ 20 h 156"/>
                <a:gd name="T16" fmla="*/ 170 w 190"/>
                <a:gd name="T17" fmla="*/ 34 h 156"/>
                <a:gd name="T18" fmla="*/ 184 w 190"/>
                <a:gd name="T19" fmla="*/ 54 h 156"/>
                <a:gd name="T20" fmla="*/ 190 w 190"/>
                <a:gd name="T21" fmla="*/ 81 h 156"/>
                <a:gd name="T22" fmla="*/ 184 w 190"/>
                <a:gd name="T23" fmla="*/ 102 h 156"/>
                <a:gd name="T24" fmla="*/ 170 w 190"/>
                <a:gd name="T25" fmla="*/ 129 h 156"/>
                <a:gd name="T26" fmla="*/ 150 w 190"/>
                <a:gd name="T27" fmla="*/ 142 h 156"/>
                <a:gd name="T28" fmla="*/ 122 w 190"/>
                <a:gd name="T29" fmla="*/ 156 h 156"/>
                <a:gd name="T30" fmla="*/ 95 w 190"/>
                <a:gd name="T31" fmla="*/ 156 h 156"/>
                <a:gd name="T32" fmla="*/ 68 w 190"/>
                <a:gd name="T33" fmla="*/ 156 h 156"/>
                <a:gd name="T34" fmla="*/ 41 w 190"/>
                <a:gd name="T35" fmla="*/ 142 h 156"/>
                <a:gd name="T36" fmla="*/ 21 w 190"/>
                <a:gd name="T37" fmla="*/ 129 h 156"/>
                <a:gd name="T38" fmla="*/ 7 w 190"/>
                <a:gd name="T39" fmla="*/ 102 h 156"/>
                <a:gd name="T40" fmla="*/ 0 w 190"/>
                <a:gd name="T41" fmla="*/ 81 h 1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0"/>
                <a:gd name="T64" fmla="*/ 0 h 156"/>
                <a:gd name="T65" fmla="*/ 190 w 190"/>
                <a:gd name="T66" fmla="*/ 156 h 1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0" h="156">
                  <a:moveTo>
                    <a:pt x="0" y="81"/>
                  </a:moveTo>
                  <a:lnTo>
                    <a:pt x="7" y="54"/>
                  </a:lnTo>
                  <a:lnTo>
                    <a:pt x="21" y="34"/>
                  </a:lnTo>
                  <a:lnTo>
                    <a:pt x="41" y="20"/>
                  </a:lnTo>
                  <a:lnTo>
                    <a:pt x="68" y="6"/>
                  </a:lnTo>
                  <a:lnTo>
                    <a:pt x="95" y="0"/>
                  </a:lnTo>
                  <a:lnTo>
                    <a:pt x="122" y="6"/>
                  </a:lnTo>
                  <a:lnTo>
                    <a:pt x="150" y="20"/>
                  </a:lnTo>
                  <a:lnTo>
                    <a:pt x="170" y="34"/>
                  </a:lnTo>
                  <a:lnTo>
                    <a:pt x="184" y="54"/>
                  </a:lnTo>
                  <a:lnTo>
                    <a:pt x="190" y="81"/>
                  </a:lnTo>
                  <a:lnTo>
                    <a:pt x="184" y="102"/>
                  </a:lnTo>
                  <a:lnTo>
                    <a:pt x="170" y="129"/>
                  </a:lnTo>
                  <a:lnTo>
                    <a:pt x="150" y="142"/>
                  </a:lnTo>
                  <a:lnTo>
                    <a:pt x="122" y="156"/>
                  </a:lnTo>
                  <a:lnTo>
                    <a:pt x="95" y="156"/>
                  </a:lnTo>
                  <a:lnTo>
                    <a:pt x="68" y="156"/>
                  </a:lnTo>
                  <a:lnTo>
                    <a:pt x="41" y="142"/>
                  </a:lnTo>
                  <a:lnTo>
                    <a:pt x="21" y="129"/>
                  </a:lnTo>
                  <a:lnTo>
                    <a:pt x="7" y="10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117"/>
            <p:cNvSpPr>
              <a:spLocks noChangeShapeType="1"/>
            </p:cNvSpPr>
            <p:nvPr/>
          </p:nvSpPr>
          <p:spPr bwMode="auto">
            <a:xfrm>
              <a:off x="420" y="2448"/>
              <a:ext cx="491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Freeform 118"/>
            <p:cNvSpPr>
              <a:spLocks/>
            </p:cNvSpPr>
            <p:nvPr/>
          </p:nvSpPr>
          <p:spPr bwMode="auto">
            <a:xfrm>
              <a:off x="1682" y="3365"/>
              <a:ext cx="170" cy="149"/>
            </a:xfrm>
            <a:custGeom>
              <a:avLst/>
              <a:gdLst>
                <a:gd name="T0" fmla="*/ 170 w 170"/>
                <a:gd name="T1" fmla="*/ 0 h 149"/>
                <a:gd name="T2" fmla="*/ 0 w 170"/>
                <a:gd name="T3" fmla="*/ 149 h 149"/>
                <a:gd name="T4" fmla="*/ 0 w 170"/>
                <a:gd name="T5" fmla="*/ 0 h 149"/>
                <a:gd name="T6" fmla="*/ 170 w 170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9"/>
                <a:gd name="T14" fmla="*/ 170 w 170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9">
                  <a:moveTo>
                    <a:pt x="170" y="0"/>
                  </a:moveTo>
                  <a:lnTo>
                    <a:pt x="0" y="14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24" name="Picture 1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28" y="3310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5" name="Picture 12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28" y="3310"/>
              <a:ext cx="22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26" name="Freeform 123"/>
            <p:cNvSpPr>
              <a:spLocks/>
            </p:cNvSpPr>
            <p:nvPr/>
          </p:nvSpPr>
          <p:spPr bwMode="auto">
            <a:xfrm>
              <a:off x="1689" y="3371"/>
              <a:ext cx="170" cy="157"/>
            </a:xfrm>
            <a:custGeom>
              <a:avLst/>
              <a:gdLst>
                <a:gd name="T0" fmla="*/ 170 w 170"/>
                <a:gd name="T1" fmla="*/ 0 h 157"/>
                <a:gd name="T2" fmla="*/ 0 w 170"/>
                <a:gd name="T3" fmla="*/ 157 h 157"/>
                <a:gd name="T4" fmla="*/ 0 w 170"/>
                <a:gd name="T5" fmla="*/ 0 h 157"/>
                <a:gd name="T6" fmla="*/ 17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170" y="0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Freeform 125"/>
            <p:cNvSpPr>
              <a:spLocks/>
            </p:cNvSpPr>
            <p:nvPr/>
          </p:nvSpPr>
          <p:spPr bwMode="auto">
            <a:xfrm>
              <a:off x="2409" y="1830"/>
              <a:ext cx="169" cy="156"/>
            </a:xfrm>
            <a:custGeom>
              <a:avLst/>
              <a:gdLst>
                <a:gd name="T0" fmla="*/ 0 w 169"/>
                <a:gd name="T1" fmla="*/ 75 h 156"/>
                <a:gd name="T2" fmla="*/ 0 w 169"/>
                <a:gd name="T3" fmla="*/ 54 h 156"/>
                <a:gd name="T4" fmla="*/ 13 w 169"/>
                <a:gd name="T5" fmla="*/ 34 h 156"/>
                <a:gd name="T6" fmla="*/ 34 w 169"/>
                <a:gd name="T7" fmla="*/ 14 h 156"/>
                <a:gd name="T8" fmla="*/ 54 w 169"/>
                <a:gd name="T9" fmla="*/ 7 h 156"/>
                <a:gd name="T10" fmla="*/ 81 w 169"/>
                <a:gd name="T11" fmla="*/ 0 h 156"/>
                <a:gd name="T12" fmla="*/ 108 w 169"/>
                <a:gd name="T13" fmla="*/ 7 h 156"/>
                <a:gd name="T14" fmla="*/ 135 w 169"/>
                <a:gd name="T15" fmla="*/ 14 h 156"/>
                <a:gd name="T16" fmla="*/ 149 w 169"/>
                <a:gd name="T17" fmla="*/ 34 h 156"/>
                <a:gd name="T18" fmla="*/ 163 w 169"/>
                <a:gd name="T19" fmla="*/ 54 h 156"/>
                <a:gd name="T20" fmla="*/ 169 w 169"/>
                <a:gd name="T21" fmla="*/ 75 h 156"/>
                <a:gd name="T22" fmla="*/ 163 w 169"/>
                <a:gd name="T23" fmla="*/ 102 h 156"/>
                <a:gd name="T24" fmla="*/ 149 w 169"/>
                <a:gd name="T25" fmla="*/ 122 h 156"/>
                <a:gd name="T26" fmla="*/ 135 w 169"/>
                <a:gd name="T27" fmla="*/ 143 h 156"/>
                <a:gd name="T28" fmla="*/ 108 w 169"/>
                <a:gd name="T29" fmla="*/ 149 h 156"/>
                <a:gd name="T30" fmla="*/ 81 w 169"/>
                <a:gd name="T31" fmla="*/ 156 h 156"/>
                <a:gd name="T32" fmla="*/ 54 w 169"/>
                <a:gd name="T33" fmla="*/ 149 h 156"/>
                <a:gd name="T34" fmla="*/ 34 w 169"/>
                <a:gd name="T35" fmla="*/ 143 h 156"/>
                <a:gd name="T36" fmla="*/ 13 w 169"/>
                <a:gd name="T37" fmla="*/ 122 h 156"/>
                <a:gd name="T38" fmla="*/ 0 w 169"/>
                <a:gd name="T39" fmla="*/ 102 h 156"/>
                <a:gd name="T40" fmla="*/ 0 w 169"/>
                <a:gd name="T41" fmla="*/ 75 h 1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9"/>
                <a:gd name="T64" fmla="*/ 0 h 156"/>
                <a:gd name="T65" fmla="*/ 169 w 169"/>
                <a:gd name="T66" fmla="*/ 156 h 1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9" h="156">
                  <a:moveTo>
                    <a:pt x="0" y="75"/>
                  </a:moveTo>
                  <a:lnTo>
                    <a:pt x="0" y="54"/>
                  </a:lnTo>
                  <a:lnTo>
                    <a:pt x="13" y="34"/>
                  </a:lnTo>
                  <a:lnTo>
                    <a:pt x="34" y="14"/>
                  </a:lnTo>
                  <a:lnTo>
                    <a:pt x="54" y="7"/>
                  </a:lnTo>
                  <a:lnTo>
                    <a:pt x="81" y="0"/>
                  </a:lnTo>
                  <a:lnTo>
                    <a:pt x="108" y="7"/>
                  </a:lnTo>
                  <a:lnTo>
                    <a:pt x="135" y="14"/>
                  </a:lnTo>
                  <a:lnTo>
                    <a:pt x="149" y="34"/>
                  </a:lnTo>
                  <a:lnTo>
                    <a:pt x="163" y="54"/>
                  </a:lnTo>
                  <a:lnTo>
                    <a:pt x="169" y="75"/>
                  </a:lnTo>
                  <a:lnTo>
                    <a:pt x="163" y="102"/>
                  </a:lnTo>
                  <a:lnTo>
                    <a:pt x="149" y="122"/>
                  </a:lnTo>
                  <a:lnTo>
                    <a:pt x="135" y="143"/>
                  </a:lnTo>
                  <a:lnTo>
                    <a:pt x="108" y="149"/>
                  </a:lnTo>
                  <a:lnTo>
                    <a:pt x="81" y="156"/>
                  </a:lnTo>
                  <a:lnTo>
                    <a:pt x="54" y="149"/>
                  </a:lnTo>
                  <a:lnTo>
                    <a:pt x="34" y="143"/>
                  </a:lnTo>
                  <a:lnTo>
                    <a:pt x="13" y="122"/>
                  </a:lnTo>
                  <a:lnTo>
                    <a:pt x="0" y="10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Freeform 131"/>
            <p:cNvSpPr>
              <a:spLocks/>
            </p:cNvSpPr>
            <p:nvPr/>
          </p:nvSpPr>
          <p:spPr bwMode="auto">
            <a:xfrm>
              <a:off x="779" y="2448"/>
              <a:ext cx="191" cy="156"/>
            </a:xfrm>
            <a:custGeom>
              <a:avLst/>
              <a:gdLst>
                <a:gd name="T0" fmla="*/ 0 w 191"/>
                <a:gd name="T1" fmla="*/ 75 h 156"/>
                <a:gd name="T2" fmla="*/ 7 w 191"/>
                <a:gd name="T3" fmla="*/ 54 h 156"/>
                <a:gd name="T4" fmla="*/ 21 w 191"/>
                <a:gd name="T5" fmla="*/ 27 h 156"/>
                <a:gd name="T6" fmla="*/ 41 w 191"/>
                <a:gd name="T7" fmla="*/ 14 h 156"/>
                <a:gd name="T8" fmla="*/ 68 w 191"/>
                <a:gd name="T9" fmla="*/ 0 h 156"/>
                <a:gd name="T10" fmla="*/ 96 w 191"/>
                <a:gd name="T11" fmla="*/ 0 h 156"/>
                <a:gd name="T12" fmla="*/ 123 w 191"/>
                <a:gd name="T13" fmla="*/ 0 h 156"/>
                <a:gd name="T14" fmla="*/ 150 w 191"/>
                <a:gd name="T15" fmla="*/ 14 h 156"/>
                <a:gd name="T16" fmla="*/ 170 w 191"/>
                <a:gd name="T17" fmla="*/ 27 h 156"/>
                <a:gd name="T18" fmla="*/ 184 w 191"/>
                <a:gd name="T19" fmla="*/ 54 h 156"/>
                <a:gd name="T20" fmla="*/ 191 w 191"/>
                <a:gd name="T21" fmla="*/ 75 h 156"/>
                <a:gd name="T22" fmla="*/ 184 w 191"/>
                <a:gd name="T23" fmla="*/ 102 h 156"/>
                <a:gd name="T24" fmla="*/ 170 w 191"/>
                <a:gd name="T25" fmla="*/ 122 h 156"/>
                <a:gd name="T26" fmla="*/ 150 w 191"/>
                <a:gd name="T27" fmla="*/ 136 h 156"/>
                <a:gd name="T28" fmla="*/ 123 w 191"/>
                <a:gd name="T29" fmla="*/ 149 h 156"/>
                <a:gd name="T30" fmla="*/ 96 w 191"/>
                <a:gd name="T31" fmla="*/ 156 h 156"/>
                <a:gd name="T32" fmla="*/ 68 w 191"/>
                <a:gd name="T33" fmla="*/ 149 h 156"/>
                <a:gd name="T34" fmla="*/ 41 w 191"/>
                <a:gd name="T35" fmla="*/ 136 h 156"/>
                <a:gd name="T36" fmla="*/ 21 w 191"/>
                <a:gd name="T37" fmla="*/ 122 h 156"/>
                <a:gd name="T38" fmla="*/ 7 w 191"/>
                <a:gd name="T39" fmla="*/ 102 h 156"/>
                <a:gd name="T40" fmla="*/ 0 w 191"/>
                <a:gd name="T41" fmla="*/ 75 h 1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156"/>
                <a:gd name="T65" fmla="*/ 191 w 191"/>
                <a:gd name="T66" fmla="*/ 156 h 1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156">
                  <a:moveTo>
                    <a:pt x="0" y="75"/>
                  </a:moveTo>
                  <a:lnTo>
                    <a:pt x="7" y="54"/>
                  </a:lnTo>
                  <a:lnTo>
                    <a:pt x="21" y="27"/>
                  </a:lnTo>
                  <a:lnTo>
                    <a:pt x="41" y="14"/>
                  </a:lnTo>
                  <a:lnTo>
                    <a:pt x="68" y="0"/>
                  </a:lnTo>
                  <a:lnTo>
                    <a:pt x="96" y="0"/>
                  </a:lnTo>
                  <a:lnTo>
                    <a:pt x="123" y="0"/>
                  </a:lnTo>
                  <a:lnTo>
                    <a:pt x="150" y="14"/>
                  </a:lnTo>
                  <a:lnTo>
                    <a:pt x="170" y="27"/>
                  </a:lnTo>
                  <a:lnTo>
                    <a:pt x="184" y="54"/>
                  </a:lnTo>
                  <a:lnTo>
                    <a:pt x="191" y="75"/>
                  </a:lnTo>
                  <a:lnTo>
                    <a:pt x="184" y="102"/>
                  </a:lnTo>
                  <a:lnTo>
                    <a:pt x="170" y="122"/>
                  </a:lnTo>
                  <a:lnTo>
                    <a:pt x="150" y="136"/>
                  </a:lnTo>
                  <a:lnTo>
                    <a:pt x="123" y="149"/>
                  </a:lnTo>
                  <a:lnTo>
                    <a:pt x="96" y="156"/>
                  </a:lnTo>
                  <a:lnTo>
                    <a:pt x="68" y="149"/>
                  </a:lnTo>
                  <a:lnTo>
                    <a:pt x="41" y="136"/>
                  </a:lnTo>
                  <a:lnTo>
                    <a:pt x="21" y="122"/>
                  </a:lnTo>
                  <a:lnTo>
                    <a:pt x="7" y="10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Freeform 133"/>
            <p:cNvSpPr>
              <a:spLocks/>
            </p:cNvSpPr>
            <p:nvPr/>
          </p:nvSpPr>
          <p:spPr bwMode="auto">
            <a:xfrm>
              <a:off x="1139" y="2448"/>
              <a:ext cx="360" cy="306"/>
            </a:xfrm>
            <a:custGeom>
              <a:avLst/>
              <a:gdLst>
                <a:gd name="T0" fmla="*/ 0 w 360"/>
                <a:gd name="T1" fmla="*/ 156 h 306"/>
                <a:gd name="T2" fmla="*/ 14 w 360"/>
                <a:gd name="T3" fmla="*/ 95 h 306"/>
                <a:gd name="T4" fmla="*/ 55 w 360"/>
                <a:gd name="T5" fmla="*/ 41 h 306"/>
                <a:gd name="T6" fmla="*/ 109 w 360"/>
                <a:gd name="T7" fmla="*/ 14 h 306"/>
                <a:gd name="T8" fmla="*/ 184 w 360"/>
                <a:gd name="T9" fmla="*/ 0 h 306"/>
                <a:gd name="T10" fmla="*/ 251 w 360"/>
                <a:gd name="T11" fmla="*/ 14 h 306"/>
                <a:gd name="T12" fmla="*/ 306 w 360"/>
                <a:gd name="T13" fmla="*/ 41 h 306"/>
                <a:gd name="T14" fmla="*/ 346 w 360"/>
                <a:gd name="T15" fmla="*/ 95 h 306"/>
                <a:gd name="T16" fmla="*/ 360 w 360"/>
                <a:gd name="T17" fmla="*/ 156 h 306"/>
                <a:gd name="T18" fmla="*/ 346 w 360"/>
                <a:gd name="T19" fmla="*/ 211 h 306"/>
                <a:gd name="T20" fmla="*/ 306 w 360"/>
                <a:gd name="T21" fmla="*/ 265 h 306"/>
                <a:gd name="T22" fmla="*/ 251 w 360"/>
                <a:gd name="T23" fmla="*/ 292 h 306"/>
                <a:gd name="T24" fmla="*/ 184 w 360"/>
                <a:gd name="T25" fmla="*/ 306 h 306"/>
                <a:gd name="T26" fmla="*/ 109 w 360"/>
                <a:gd name="T27" fmla="*/ 292 h 306"/>
                <a:gd name="T28" fmla="*/ 55 w 360"/>
                <a:gd name="T29" fmla="*/ 265 h 306"/>
                <a:gd name="T30" fmla="*/ 14 w 360"/>
                <a:gd name="T31" fmla="*/ 211 h 306"/>
                <a:gd name="T32" fmla="*/ 0 w 360"/>
                <a:gd name="T33" fmla="*/ 156 h 3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0"/>
                <a:gd name="T52" fmla="*/ 0 h 306"/>
                <a:gd name="T53" fmla="*/ 360 w 360"/>
                <a:gd name="T54" fmla="*/ 306 h 3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0" h="306">
                  <a:moveTo>
                    <a:pt x="0" y="156"/>
                  </a:moveTo>
                  <a:lnTo>
                    <a:pt x="14" y="95"/>
                  </a:lnTo>
                  <a:lnTo>
                    <a:pt x="55" y="41"/>
                  </a:lnTo>
                  <a:lnTo>
                    <a:pt x="109" y="14"/>
                  </a:lnTo>
                  <a:lnTo>
                    <a:pt x="184" y="0"/>
                  </a:lnTo>
                  <a:lnTo>
                    <a:pt x="251" y="14"/>
                  </a:lnTo>
                  <a:lnTo>
                    <a:pt x="306" y="41"/>
                  </a:lnTo>
                  <a:lnTo>
                    <a:pt x="346" y="95"/>
                  </a:lnTo>
                  <a:lnTo>
                    <a:pt x="360" y="156"/>
                  </a:lnTo>
                  <a:lnTo>
                    <a:pt x="346" y="211"/>
                  </a:lnTo>
                  <a:lnTo>
                    <a:pt x="306" y="265"/>
                  </a:lnTo>
                  <a:lnTo>
                    <a:pt x="251" y="292"/>
                  </a:lnTo>
                  <a:lnTo>
                    <a:pt x="184" y="306"/>
                  </a:lnTo>
                  <a:lnTo>
                    <a:pt x="109" y="292"/>
                  </a:lnTo>
                  <a:lnTo>
                    <a:pt x="55" y="265"/>
                  </a:lnTo>
                  <a:lnTo>
                    <a:pt x="14" y="211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135"/>
            <p:cNvSpPr>
              <a:spLocks noChangeShapeType="1"/>
            </p:cNvSpPr>
            <p:nvPr/>
          </p:nvSpPr>
          <p:spPr bwMode="auto">
            <a:xfrm flipH="1">
              <a:off x="1642" y="2224"/>
              <a:ext cx="3706" cy="94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Freeform 136"/>
            <p:cNvSpPr>
              <a:spLocks/>
            </p:cNvSpPr>
            <p:nvPr/>
          </p:nvSpPr>
          <p:spPr bwMode="auto">
            <a:xfrm>
              <a:off x="1540" y="3086"/>
              <a:ext cx="183" cy="143"/>
            </a:xfrm>
            <a:custGeom>
              <a:avLst/>
              <a:gdLst>
                <a:gd name="T0" fmla="*/ 183 w 183"/>
                <a:gd name="T1" fmla="*/ 143 h 143"/>
                <a:gd name="T2" fmla="*/ 142 w 183"/>
                <a:gd name="T3" fmla="*/ 0 h 143"/>
                <a:gd name="T4" fmla="*/ 0 w 183"/>
                <a:gd name="T5" fmla="*/ 116 h 143"/>
                <a:gd name="T6" fmla="*/ 183 w 183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43"/>
                <a:gd name="T14" fmla="*/ 183 w 183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43">
                  <a:moveTo>
                    <a:pt x="183" y="143"/>
                  </a:moveTo>
                  <a:lnTo>
                    <a:pt x="142" y="0"/>
                  </a:lnTo>
                  <a:lnTo>
                    <a:pt x="0" y="116"/>
                  </a:lnTo>
                  <a:lnTo>
                    <a:pt x="183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Freeform 137"/>
            <p:cNvSpPr>
              <a:spLocks/>
            </p:cNvSpPr>
            <p:nvPr/>
          </p:nvSpPr>
          <p:spPr bwMode="auto">
            <a:xfrm>
              <a:off x="1540" y="3086"/>
              <a:ext cx="183" cy="143"/>
            </a:xfrm>
            <a:custGeom>
              <a:avLst/>
              <a:gdLst>
                <a:gd name="T0" fmla="*/ 183 w 183"/>
                <a:gd name="T1" fmla="*/ 143 h 143"/>
                <a:gd name="T2" fmla="*/ 142 w 183"/>
                <a:gd name="T3" fmla="*/ 0 h 143"/>
                <a:gd name="T4" fmla="*/ 0 w 183"/>
                <a:gd name="T5" fmla="*/ 116 h 143"/>
                <a:gd name="T6" fmla="*/ 183 w 183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43"/>
                <a:gd name="T14" fmla="*/ 183 w 183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43">
                  <a:moveTo>
                    <a:pt x="183" y="143"/>
                  </a:moveTo>
                  <a:lnTo>
                    <a:pt x="142" y="0"/>
                  </a:lnTo>
                  <a:lnTo>
                    <a:pt x="0" y="116"/>
                  </a:lnTo>
                  <a:lnTo>
                    <a:pt x="183" y="14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Rectangle 138"/>
            <p:cNvSpPr>
              <a:spLocks noChangeArrowheads="1"/>
            </p:cNvSpPr>
            <p:nvPr/>
          </p:nvSpPr>
          <p:spPr bwMode="auto">
            <a:xfrm>
              <a:off x="420" y="1212"/>
              <a:ext cx="4928" cy="24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6834" name="Freeform 141"/>
            <p:cNvSpPr>
              <a:spLocks/>
            </p:cNvSpPr>
            <p:nvPr/>
          </p:nvSpPr>
          <p:spPr bwMode="auto">
            <a:xfrm>
              <a:off x="3895" y="1226"/>
              <a:ext cx="835" cy="231"/>
            </a:xfrm>
            <a:custGeom>
              <a:avLst/>
              <a:gdLst>
                <a:gd name="T0" fmla="*/ 611 w 835"/>
                <a:gd name="T1" fmla="*/ 0 h 231"/>
                <a:gd name="T2" fmla="*/ 835 w 835"/>
                <a:gd name="T3" fmla="*/ 231 h 231"/>
                <a:gd name="T4" fmla="*/ 0 w 835"/>
                <a:gd name="T5" fmla="*/ 231 h 231"/>
                <a:gd name="T6" fmla="*/ 611 w 835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231"/>
                <a:gd name="T14" fmla="*/ 835 w 835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231">
                  <a:moveTo>
                    <a:pt x="611" y="0"/>
                  </a:moveTo>
                  <a:lnTo>
                    <a:pt x="835" y="231"/>
                  </a:lnTo>
                  <a:lnTo>
                    <a:pt x="0" y="231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43"/>
            <p:cNvSpPr>
              <a:spLocks/>
            </p:cNvSpPr>
            <p:nvPr/>
          </p:nvSpPr>
          <p:spPr bwMode="auto">
            <a:xfrm>
              <a:off x="420" y="1674"/>
              <a:ext cx="495" cy="550"/>
            </a:xfrm>
            <a:custGeom>
              <a:avLst/>
              <a:gdLst>
                <a:gd name="T0" fmla="*/ 190 w 495"/>
                <a:gd name="T1" fmla="*/ 312 h 550"/>
                <a:gd name="T2" fmla="*/ 190 w 495"/>
                <a:gd name="T3" fmla="*/ 156 h 550"/>
                <a:gd name="T4" fmla="*/ 495 w 495"/>
                <a:gd name="T5" fmla="*/ 0 h 550"/>
                <a:gd name="T6" fmla="*/ 393 w 495"/>
                <a:gd name="T7" fmla="*/ 550 h 550"/>
                <a:gd name="T8" fmla="*/ 0 w 495"/>
                <a:gd name="T9" fmla="*/ 462 h 550"/>
                <a:gd name="T10" fmla="*/ 190 w 495"/>
                <a:gd name="T11" fmla="*/ 312 h 5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5"/>
                <a:gd name="T19" fmla="*/ 0 h 550"/>
                <a:gd name="T20" fmla="*/ 495 w 495"/>
                <a:gd name="T21" fmla="*/ 550 h 5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5" h="550">
                  <a:moveTo>
                    <a:pt x="190" y="312"/>
                  </a:moveTo>
                  <a:lnTo>
                    <a:pt x="190" y="156"/>
                  </a:lnTo>
                  <a:lnTo>
                    <a:pt x="495" y="0"/>
                  </a:lnTo>
                  <a:lnTo>
                    <a:pt x="393" y="550"/>
                  </a:lnTo>
                  <a:lnTo>
                    <a:pt x="0" y="462"/>
                  </a:lnTo>
                  <a:lnTo>
                    <a:pt x="190" y="312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45"/>
            <p:cNvSpPr>
              <a:spLocks/>
            </p:cNvSpPr>
            <p:nvPr/>
          </p:nvSpPr>
          <p:spPr bwMode="auto">
            <a:xfrm>
              <a:off x="420" y="2448"/>
              <a:ext cx="190" cy="156"/>
            </a:xfrm>
            <a:custGeom>
              <a:avLst/>
              <a:gdLst>
                <a:gd name="T0" fmla="*/ 0 w 190"/>
                <a:gd name="T1" fmla="*/ 75 h 156"/>
                <a:gd name="T2" fmla="*/ 7 w 190"/>
                <a:gd name="T3" fmla="*/ 54 h 156"/>
                <a:gd name="T4" fmla="*/ 20 w 190"/>
                <a:gd name="T5" fmla="*/ 27 h 156"/>
                <a:gd name="T6" fmla="*/ 40 w 190"/>
                <a:gd name="T7" fmla="*/ 14 h 156"/>
                <a:gd name="T8" fmla="*/ 68 w 190"/>
                <a:gd name="T9" fmla="*/ 0 h 156"/>
                <a:gd name="T10" fmla="*/ 95 w 190"/>
                <a:gd name="T11" fmla="*/ 0 h 156"/>
                <a:gd name="T12" fmla="*/ 129 w 190"/>
                <a:gd name="T13" fmla="*/ 0 h 156"/>
                <a:gd name="T14" fmla="*/ 149 w 190"/>
                <a:gd name="T15" fmla="*/ 14 h 156"/>
                <a:gd name="T16" fmla="*/ 169 w 190"/>
                <a:gd name="T17" fmla="*/ 27 h 156"/>
                <a:gd name="T18" fmla="*/ 183 w 190"/>
                <a:gd name="T19" fmla="*/ 54 h 156"/>
                <a:gd name="T20" fmla="*/ 190 w 190"/>
                <a:gd name="T21" fmla="*/ 75 h 156"/>
                <a:gd name="T22" fmla="*/ 183 w 190"/>
                <a:gd name="T23" fmla="*/ 102 h 156"/>
                <a:gd name="T24" fmla="*/ 169 w 190"/>
                <a:gd name="T25" fmla="*/ 122 h 156"/>
                <a:gd name="T26" fmla="*/ 149 w 190"/>
                <a:gd name="T27" fmla="*/ 136 h 156"/>
                <a:gd name="T28" fmla="*/ 129 w 190"/>
                <a:gd name="T29" fmla="*/ 149 h 156"/>
                <a:gd name="T30" fmla="*/ 95 w 190"/>
                <a:gd name="T31" fmla="*/ 156 h 156"/>
                <a:gd name="T32" fmla="*/ 68 w 190"/>
                <a:gd name="T33" fmla="*/ 149 h 156"/>
                <a:gd name="T34" fmla="*/ 40 w 190"/>
                <a:gd name="T35" fmla="*/ 136 h 156"/>
                <a:gd name="T36" fmla="*/ 20 w 190"/>
                <a:gd name="T37" fmla="*/ 122 h 156"/>
                <a:gd name="T38" fmla="*/ 7 w 190"/>
                <a:gd name="T39" fmla="*/ 102 h 156"/>
                <a:gd name="T40" fmla="*/ 0 w 190"/>
                <a:gd name="T41" fmla="*/ 75 h 1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0"/>
                <a:gd name="T64" fmla="*/ 0 h 156"/>
                <a:gd name="T65" fmla="*/ 190 w 190"/>
                <a:gd name="T66" fmla="*/ 156 h 1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0" h="156">
                  <a:moveTo>
                    <a:pt x="0" y="75"/>
                  </a:moveTo>
                  <a:lnTo>
                    <a:pt x="7" y="54"/>
                  </a:lnTo>
                  <a:lnTo>
                    <a:pt x="20" y="27"/>
                  </a:lnTo>
                  <a:lnTo>
                    <a:pt x="40" y="14"/>
                  </a:lnTo>
                  <a:lnTo>
                    <a:pt x="68" y="0"/>
                  </a:lnTo>
                  <a:lnTo>
                    <a:pt x="95" y="0"/>
                  </a:lnTo>
                  <a:lnTo>
                    <a:pt x="129" y="0"/>
                  </a:lnTo>
                  <a:lnTo>
                    <a:pt x="149" y="14"/>
                  </a:lnTo>
                  <a:lnTo>
                    <a:pt x="169" y="27"/>
                  </a:lnTo>
                  <a:lnTo>
                    <a:pt x="183" y="54"/>
                  </a:lnTo>
                  <a:lnTo>
                    <a:pt x="190" y="75"/>
                  </a:lnTo>
                  <a:lnTo>
                    <a:pt x="183" y="102"/>
                  </a:lnTo>
                  <a:lnTo>
                    <a:pt x="169" y="122"/>
                  </a:lnTo>
                  <a:lnTo>
                    <a:pt x="149" y="136"/>
                  </a:lnTo>
                  <a:lnTo>
                    <a:pt x="129" y="149"/>
                  </a:lnTo>
                  <a:lnTo>
                    <a:pt x="95" y="156"/>
                  </a:lnTo>
                  <a:lnTo>
                    <a:pt x="68" y="149"/>
                  </a:lnTo>
                  <a:lnTo>
                    <a:pt x="40" y="136"/>
                  </a:lnTo>
                  <a:lnTo>
                    <a:pt x="20" y="122"/>
                  </a:lnTo>
                  <a:lnTo>
                    <a:pt x="7" y="10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Text Box 147"/>
            <p:cNvSpPr txBox="1">
              <a:spLocks noChangeArrowheads="1"/>
            </p:cNvSpPr>
            <p:nvPr/>
          </p:nvSpPr>
          <p:spPr bwMode="auto">
            <a:xfrm>
              <a:off x="4921" y="2069"/>
              <a:ext cx="2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R</a:t>
              </a:r>
            </a:p>
          </p:txBody>
        </p:sp>
        <p:sp>
          <p:nvSpPr>
            <p:cNvPr id="76838" name="Text Box 148"/>
            <p:cNvSpPr txBox="1">
              <a:spLocks noChangeArrowheads="1"/>
            </p:cNvSpPr>
            <p:nvPr/>
          </p:nvSpPr>
          <p:spPr bwMode="auto">
            <a:xfrm>
              <a:off x="793" y="3430"/>
              <a:ext cx="2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76839" name="Text Box 149"/>
            <p:cNvSpPr txBox="1">
              <a:spLocks noChangeArrowheads="1"/>
            </p:cNvSpPr>
            <p:nvPr/>
          </p:nvSpPr>
          <p:spPr bwMode="auto">
            <a:xfrm>
              <a:off x="1791" y="3430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B</a:t>
              </a:r>
            </a:p>
          </p:txBody>
        </p:sp>
        <p:sp>
          <p:nvSpPr>
            <p:cNvPr id="76840" name="Text Box 150"/>
            <p:cNvSpPr txBox="1">
              <a:spLocks noChangeArrowheads="1"/>
            </p:cNvSpPr>
            <p:nvPr/>
          </p:nvSpPr>
          <p:spPr bwMode="auto">
            <a:xfrm>
              <a:off x="1837" y="270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</a:t>
              </a:r>
            </a:p>
          </p:txBody>
        </p:sp>
        <p:sp>
          <p:nvSpPr>
            <p:cNvPr id="76841" name="Oval 151"/>
            <p:cNvSpPr>
              <a:spLocks noChangeArrowheads="1"/>
            </p:cNvSpPr>
            <p:nvPr/>
          </p:nvSpPr>
          <p:spPr bwMode="auto">
            <a:xfrm>
              <a:off x="1020" y="3067"/>
              <a:ext cx="590" cy="590"/>
            </a:xfrm>
            <a:prstGeom prst="ellipse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Spatial Partitioning</a:t>
            </a:r>
          </a:p>
        </p:txBody>
      </p:sp>
      <p:grpSp>
        <p:nvGrpSpPr>
          <p:cNvPr id="78850" name="Group 35"/>
          <p:cNvGrpSpPr>
            <a:grpSpLocks/>
          </p:cNvGrpSpPr>
          <p:nvPr/>
        </p:nvGrpSpPr>
        <p:grpSpPr bwMode="auto">
          <a:xfrm>
            <a:off x="1427163" y="1371600"/>
            <a:ext cx="6111875" cy="4448175"/>
            <a:chOff x="899" y="1041"/>
            <a:chExt cx="3850" cy="2802"/>
          </a:xfrm>
        </p:grpSpPr>
        <p:sp>
          <p:nvSpPr>
            <p:cNvPr id="78851" name="Freeform 10"/>
            <p:cNvSpPr>
              <a:spLocks/>
            </p:cNvSpPr>
            <p:nvPr/>
          </p:nvSpPr>
          <p:spPr bwMode="auto">
            <a:xfrm>
              <a:off x="3126" y="3236"/>
              <a:ext cx="163" cy="133"/>
            </a:xfrm>
            <a:custGeom>
              <a:avLst/>
              <a:gdLst>
                <a:gd name="T0" fmla="*/ 163 w 163"/>
                <a:gd name="T1" fmla="*/ 122 h 133"/>
                <a:gd name="T2" fmla="*/ 100 w 163"/>
                <a:gd name="T3" fmla="*/ 0 h 133"/>
                <a:gd name="T4" fmla="*/ 0 w 163"/>
                <a:gd name="T5" fmla="*/ 133 h 133"/>
                <a:gd name="T6" fmla="*/ 163 w 163"/>
                <a:gd name="T7" fmla="*/ 122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"/>
                <a:gd name="T13" fmla="*/ 0 h 133"/>
                <a:gd name="T14" fmla="*/ 163 w 16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" h="133">
                  <a:moveTo>
                    <a:pt x="163" y="122"/>
                  </a:moveTo>
                  <a:lnTo>
                    <a:pt x="100" y="0"/>
                  </a:lnTo>
                  <a:lnTo>
                    <a:pt x="0" y="133"/>
                  </a:lnTo>
                  <a:lnTo>
                    <a:pt x="163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2" name="Line 12"/>
            <p:cNvSpPr>
              <a:spLocks noChangeShapeType="1"/>
            </p:cNvSpPr>
            <p:nvPr/>
          </p:nvSpPr>
          <p:spPr bwMode="auto">
            <a:xfrm>
              <a:off x="899" y="1781"/>
              <a:ext cx="38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3" name="Line 13"/>
            <p:cNvSpPr>
              <a:spLocks noChangeShapeType="1"/>
            </p:cNvSpPr>
            <p:nvPr/>
          </p:nvSpPr>
          <p:spPr bwMode="auto">
            <a:xfrm>
              <a:off x="899" y="2803"/>
              <a:ext cx="38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4" name="Freeform 14"/>
            <p:cNvSpPr>
              <a:spLocks/>
            </p:cNvSpPr>
            <p:nvPr/>
          </p:nvSpPr>
          <p:spPr bwMode="auto">
            <a:xfrm>
              <a:off x="3274" y="2803"/>
              <a:ext cx="412" cy="412"/>
            </a:xfrm>
            <a:custGeom>
              <a:avLst/>
              <a:gdLst>
                <a:gd name="T0" fmla="*/ 0 w 412"/>
                <a:gd name="T1" fmla="*/ 206 h 412"/>
                <a:gd name="T2" fmla="*/ 10 w 412"/>
                <a:gd name="T3" fmla="*/ 137 h 412"/>
                <a:gd name="T4" fmla="*/ 42 w 412"/>
                <a:gd name="T5" fmla="*/ 84 h 412"/>
                <a:gd name="T6" fmla="*/ 84 w 412"/>
                <a:gd name="T7" fmla="*/ 37 h 412"/>
                <a:gd name="T8" fmla="*/ 142 w 412"/>
                <a:gd name="T9" fmla="*/ 10 h 412"/>
                <a:gd name="T10" fmla="*/ 206 w 412"/>
                <a:gd name="T11" fmla="*/ 0 h 412"/>
                <a:gd name="T12" fmla="*/ 269 w 412"/>
                <a:gd name="T13" fmla="*/ 10 h 412"/>
                <a:gd name="T14" fmla="*/ 328 w 412"/>
                <a:gd name="T15" fmla="*/ 37 h 412"/>
                <a:gd name="T16" fmla="*/ 375 w 412"/>
                <a:gd name="T17" fmla="*/ 84 h 412"/>
                <a:gd name="T18" fmla="*/ 402 w 412"/>
                <a:gd name="T19" fmla="*/ 137 h 412"/>
                <a:gd name="T20" fmla="*/ 412 w 412"/>
                <a:gd name="T21" fmla="*/ 206 h 412"/>
                <a:gd name="T22" fmla="*/ 402 w 412"/>
                <a:gd name="T23" fmla="*/ 269 h 412"/>
                <a:gd name="T24" fmla="*/ 375 w 412"/>
                <a:gd name="T25" fmla="*/ 328 h 412"/>
                <a:gd name="T26" fmla="*/ 328 w 412"/>
                <a:gd name="T27" fmla="*/ 370 h 412"/>
                <a:gd name="T28" fmla="*/ 269 w 412"/>
                <a:gd name="T29" fmla="*/ 402 h 412"/>
                <a:gd name="T30" fmla="*/ 206 w 412"/>
                <a:gd name="T31" fmla="*/ 412 h 412"/>
                <a:gd name="T32" fmla="*/ 142 w 412"/>
                <a:gd name="T33" fmla="*/ 402 h 412"/>
                <a:gd name="T34" fmla="*/ 84 w 412"/>
                <a:gd name="T35" fmla="*/ 370 h 412"/>
                <a:gd name="T36" fmla="*/ 42 w 412"/>
                <a:gd name="T37" fmla="*/ 328 h 412"/>
                <a:gd name="T38" fmla="*/ 10 w 412"/>
                <a:gd name="T39" fmla="*/ 269 h 412"/>
                <a:gd name="T40" fmla="*/ 0 w 412"/>
                <a:gd name="T41" fmla="*/ 206 h 4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12"/>
                <a:gd name="T64" fmla="*/ 0 h 412"/>
                <a:gd name="T65" fmla="*/ 412 w 412"/>
                <a:gd name="T66" fmla="*/ 412 h 4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12" h="412">
                  <a:moveTo>
                    <a:pt x="0" y="206"/>
                  </a:moveTo>
                  <a:lnTo>
                    <a:pt x="10" y="137"/>
                  </a:lnTo>
                  <a:lnTo>
                    <a:pt x="42" y="84"/>
                  </a:lnTo>
                  <a:lnTo>
                    <a:pt x="84" y="37"/>
                  </a:lnTo>
                  <a:lnTo>
                    <a:pt x="142" y="10"/>
                  </a:lnTo>
                  <a:lnTo>
                    <a:pt x="206" y="0"/>
                  </a:lnTo>
                  <a:lnTo>
                    <a:pt x="269" y="10"/>
                  </a:lnTo>
                  <a:lnTo>
                    <a:pt x="328" y="37"/>
                  </a:lnTo>
                  <a:lnTo>
                    <a:pt x="375" y="84"/>
                  </a:lnTo>
                  <a:lnTo>
                    <a:pt x="402" y="137"/>
                  </a:lnTo>
                  <a:lnTo>
                    <a:pt x="412" y="206"/>
                  </a:lnTo>
                  <a:lnTo>
                    <a:pt x="402" y="269"/>
                  </a:lnTo>
                  <a:lnTo>
                    <a:pt x="375" y="328"/>
                  </a:lnTo>
                  <a:lnTo>
                    <a:pt x="328" y="370"/>
                  </a:lnTo>
                  <a:lnTo>
                    <a:pt x="269" y="402"/>
                  </a:lnTo>
                  <a:lnTo>
                    <a:pt x="206" y="412"/>
                  </a:lnTo>
                  <a:lnTo>
                    <a:pt x="142" y="402"/>
                  </a:lnTo>
                  <a:lnTo>
                    <a:pt x="84" y="370"/>
                  </a:lnTo>
                  <a:lnTo>
                    <a:pt x="42" y="328"/>
                  </a:lnTo>
                  <a:lnTo>
                    <a:pt x="10" y="269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Freeform 15"/>
            <p:cNvSpPr>
              <a:spLocks/>
            </p:cNvSpPr>
            <p:nvPr/>
          </p:nvSpPr>
          <p:spPr bwMode="auto">
            <a:xfrm>
              <a:off x="3274" y="2803"/>
              <a:ext cx="412" cy="412"/>
            </a:xfrm>
            <a:custGeom>
              <a:avLst/>
              <a:gdLst>
                <a:gd name="T0" fmla="*/ 0 w 412"/>
                <a:gd name="T1" fmla="*/ 206 h 412"/>
                <a:gd name="T2" fmla="*/ 10 w 412"/>
                <a:gd name="T3" fmla="*/ 137 h 412"/>
                <a:gd name="T4" fmla="*/ 42 w 412"/>
                <a:gd name="T5" fmla="*/ 84 h 412"/>
                <a:gd name="T6" fmla="*/ 84 w 412"/>
                <a:gd name="T7" fmla="*/ 37 h 412"/>
                <a:gd name="T8" fmla="*/ 142 w 412"/>
                <a:gd name="T9" fmla="*/ 10 h 412"/>
                <a:gd name="T10" fmla="*/ 206 w 412"/>
                <a:gd name="T11" fmla="*/ 0 h 412"/>
                <a:gd name="T12" fmla="*/ 269 w 412"/>
                <a:gd name="T13" fmla="*/ 10 h 412"/>
                <a:gd name="T14" fmla="*/ 328 w 412"/>
                <a:gd name="T15" fmla="*/ 37 h 412"/>
                <a:gd name="T16" fmla="*/ 375 w 412"/>
                <a:gd name="T17" fmla="*/ 84 h 412"/>
                <a:gd name="T18" fmla="*/ 402 w 412"/>
                <a:gd name="T19" fmla="*/ 137 h 412"/>
                <a:gd name="T20" fmla="*/ 412 w 412"/>
                <a:gd name="T21" fmla="*/ 206 h 412"/>
                <a:gd name="T22" fmla="*/ 402 w 412"/>
                <a:gd name="T23" fmla="*/ 269 h 412"/>
                <a:gd name="T24" fmla="*/ 375 w 412"/>
                <a:gd name="T25" fmla="*/ 328 h 412"/>
                <a:gd name="T26" fmla="*/ 328 w 412"/>
                <a:gd name="T27" fmla="*/ 370 h 412"/>
                <a:gd name="T28" fmla="*/ 269 w 412"/>
                <a:gd name="T29" fmla="*/ 402 h 412"/>
                <a:gd name="T30" fmla="*/ 206 w 412"/>
                <a:gd name="T31" fmla="*/ 412 h 412"/>
                <a:gd name="T32" fmla="*/ 142 w 412"/>
                <a:gd name="T33" fmla="*/ 402 h 412"/>
                <a:gd name="T34" fmla="*/ 84 w 412"/>
                <a:gd name="T35" fmla="*/ 370 h 412"/>
                <a:gd name="T36" fmla="*/ 42 w 412"/>
                <a:gd name="T37" fmla="*/ 328 h 412"/>
                <a:gd name="T38" fmla="*/ 10 w 412"/>
                <a:gd name="T39" fmla="*/ 269 h 412"/>
                <a:gd name="T40" fmla="*/ 0 w 412"/>
                <a:gd name="T41" fmla="*/ 206 h 4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12"/>
                <a:gd name="T64" fmla="*/ 0 h 412"/>
                <a:gd name="T65" fmla="*/ 412 w 412"/>
                <a:gd name="T66" fmla="*/ 412 h 4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12" h="412">
                  <a:moveTo>
                    <a:pt x="0" y="206"/>
                  </a:moveTo>
                  <a:lnTo>
                    <a:pt x="10" y="137"/>
                  </a:lnTo>
                  <a:lnTo>
                    <a:pt x="42" y="84"/>
                  </a:lnTo>
                  <a:lnTo>
                    <a:pt x="84" y="37"/>
                  </a:lnTo>
                  <a:lnTo>
                    <a:pt x="142" y="10"/>
                  </a:lnTo>
                  <a:lnTo>
                    <a:pt x="206" y="0"/>
                  </a:lnTo>
                  <a:lnTo>
                    <a:pt x="269" y="10"/>
                  </a:lnTo>
                  <a:lnTo>
                    <a:pt x="328" y="37"/>
                  </a:lnTo>
                  <a:lnTo>
                    <a:pt x="375" y="84"/>
                  </a:lnTo>
                  <a:lnTo>
                    <a:pt x="402" y="137"/>
                  </a:lnTo>
                  <a:lnTo>
                    <a:pt x="412" y="206"/>
                  </a:lnTo>
                  <a:lnTo>
                    <a:pt x="402" y="269"/>
                  </a:lnTo>
                  <a:lnTo>
                    <a:pt x="375" y="328"/>
                  </a:lnTo>
                  <a:lnTo>
                    <a:pt x="328" y="370"/>
                  </a:lnTo>
                  <a:lnTo>
                    <a:pt x="269" y="402"/>
                  </a:lnTo>
                  <a:lnTo>
                    <a:pt x="206" y="412"/>
                  </a:lnTo>
                  <a:lnTo>
                    <a:pt x="142" y="402"/>
                  </a:lnTo>
                  <a:lnTo>
                    <a:pt x="84" y="370"/>
                  </a:lnTo>
                  <a:lnTo>
                    <a:pt x="42" y="328"/>
                  </a:lnTo>
                  <a:lnTo>
                    <a:pt x="10" y="269"/>
                  </a:lnTo>
                  <a:lnTo>
                    <a:pt x="0" y="20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Freeform 17"/>
            <p:cNvSpPr>
              <a:spLocks/>
            </p:cNvSpPr>
            <p:nvPr/>
          </p:nvSpPr>
          <p:spPr bwMode="auto">
            <a:xfrm>
              <a:off x="2814" y="3385"/>
              <a:ext cx="1544" cy="433"/>
            </a:xfrm>
            <a:custGeom>
              <a:avLst/>
              <a:gdLst>
                <a:gd name="T0" fmla="*/ 0 w 1544"/>
                <a:gd name="T1" fmla="*/ 0 h 433"/>
                <a:gd name="T2" fmla="*/ 1544 w 1544"/>
                <a:gd name="T3" fmla="*/ 0 h 433"/>
                <a:gd name="T4" fmla="*/ 0 w 1544"/>
                <a:gd name="T5" fmla="*/ 433 h 433"/>
                <a:gd name="T6" fmla="*/ 0 w 1544"/>
                <a:gd name="T7" fmla="*/ 0 h 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4"/>
                <a:gd name="T13" fmla="*/ 0 h 433"/>
                <a:gd name="T14" fmla="*/ 1544 w 1544"/>
                <a:gd name="T15" fmla="*/ 433 h 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4" h="433">
                  <a:moveTo>
                    <a:pt x="0" y="0"/>
                  </a:moveTo>
                  <a:lnTo>
                    <a:pt x="1544" y="0"/>
                  </a:lnTo>
                  <a:lnTo>
                    <a:pt x="0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Freeform 18"/>
            <p:cNvSpPr>
              <a:spLocks/>
            </p:cNvSpPr>
            <p:nvPr/>
          </p:nvSpPr>
          <p:spPr bwMode="auto">
            <a:xfrm>
              <a:off x="2814" y="3385"/>
              <a:ext cx="1544" cy="433"/>
            </a:xfrm>
            <a:custGeom>
              <a:avLst/>
              <a:gdLst>
                <a:gd name="T0" fmla="*/ 0 w 1544"/>
                <a:gd name="T1" fmla="*/ 0 h 433"/>
                <a:gd name="T2" fmla="*/ 1544 w 1544"/>
                <a:gd name="T3" fmla="*/ 0 h 433"/>
                <a:gd name="T4" fmla="*/ 0 w 1544"/>
                <a:gd name="T5" fmla="*/ 433 h 433"/>
                <a:gd name="T6" fmla="*/ 0 w 1544"/>
                <a:gd name="T7" fmla="*/ 0 h 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4"/>
                <a:gd name="T13" fmla="*/ 0 h 433"/>
                <a:gd name="T14" fmla="*/ 1544 w 1544"/>
                <a:gd name="T15" fmla="*/ 433 h 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4" h="433">
                  <a:moveTo>
                    <a:pt x="0" y="0"/>
                  </a:moveTo>
                  <a:lnTo>
                    <a:pt x="1544" y="0"/>
                  </a:lnTo>
                  <a:lnTo>
                    <a:pt x="0" y="433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Line 19"/>
            <p:cNvSpPr>
              <a:spLocks noChangeShapeType="1"/>
            </p:cNvSpPr>
            <p:nvPr/>
          </p:nvSpPr>
          <p:spPr bwMode="auto">
            <a:xfrm flipV="1">
              <a:off x="3247" y="2474"/>
              <a:ext cx="1502" cy="82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24"/>
            <p:cNvSpPr>
              <a:spLocks noChangeShapeType="1"/>
            </p:cNvSpPr>
            <p:nvPr/>
          </p:nvSpPr>
          <p:spPr bwMode="auto">
            <a:xfrm>
              <a:off x="1645" y="1041"/>
              <a:ext cx="1" cy="27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25"/>
            <p:cNvSpPr>
              <a:spLocks noChangeShapeType="1"/>
            </p:cNvSpPr>
            <p:nvPr/>
          </p:nvSpPr>
          <p:spPr bwMode="auto">
            <a:xfrm>
              <a:off x="2665" y="1041"/>
              <a:ext cx="1" cy="27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Line 26"/>
            <p:cNvSpPr>
              <a:spLocks noChangeShapeType="1"/>
            </p:cNvSpPr>
            <p:nvPr/>
          </p:nvSpPr>
          <p:spPr bwMode="auto">
            <a:xfrm>
              <a:off x="3686" y="1041"/>
              <a:ext cx="1" cy="278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Freeform 29"/>
            <p:cNvSpPr>
              <a:spLocks/>
            </p:cNvSpPr>
            <p:nvPr/>
          </p:nvSpPr>
          <p:spPr bwMode="auto">
            <a:xfrm>
              <a:off x="899" y="1041"/>
              <a:ext cx="3808" cy="2783"/>
            </a:xfrm>
            <a:custGeom>
              <a:avLst/>
              <a:gdLst>
                <a:gd name="T0" fmla="*/ 3808 w 3808"/>
                <a:gd name="T1" fmla="*/ 0 h 2783"/>
                <a:gd name="T2" fmla="*/ 3808 w 3808"/>
                <a:gd name="T3" fmla="*/ 2783 h 2783"/>
                <a:gd name="T4" fmla="*/ 0 w 3808"/>
                <a:gd name="T5" fmla="*/ 2783 h 2783"/>
                <a:gd name="T6" fmla="*/ 0 60000 65536"/>
                <a:gd name="T7" fmla="*/ 0 60000 65536"/>
                <a:gd name="T8" fmla="*/ 0 60000 65536"/>
                <a:gd name="T9" fmla="*/ 0 w 3808"/>
                <a:gd name="T10" fmla="*/ 0 h 2783"/>
                <a:gd name="T11" fmla="*/ 3808 w 3808"/>
                <a:gd name="T12" fmla="*/ 2783 h 27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8" h="2783">
                  <a:moveTo>
                    <a:pt x="3808" y="0"/>
                  </a:moveTo>
                  <a:lnTo>
                    <a:pt x="3808" y="2783"/>
                  </a:lnTo>
                  <a:lnTo>
                    <a:pt x="0" y="278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Text Box 30"/>
            <p:cNvSpPr txBox="1">
              <a:spLocks noChangeArrowheads="1"/>
            </p:cNvSpPr>
            <p:nvPr/>
          </p:nvSpPr>
          <p:spPr bwMode="auto">
            <a:xfrm>
              <a:off x="4468" y="2568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1</a:t>
              </a:r>
            </a:p>
          </p:txBody>
        </p:sp>
        <p:sp>
          <p:nvSpPr>
            <p:cNvPr id="78864" name="Text Box 31"/>
            <p:cNvSpPr txBox="1">
              <a:spLocks noChangeArrowheads="1"/>
            </p:cNvSpPr>
            <p:nvPr/>
          </p:nvSpPr>
          <p:spPr bwMode="auto">
            <a:xfrm>
              <a:off x="4513" y="3612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2</a:t>
              </a:r>
            </a:p>
          </p:txBody>
        </p:sp>
        <p:sp>
          <p:nvSpPr>
            <p:cNvPr id="78865" name="Text Box 32"/>
            <p:cNvSpPr txBox="1">
              <a:spLocks noChangeArrowheads="1"/>
            </p:cNvSpPr>
            <p:nvPr/>
          </p:nvSpPr>
          <p:spPr bwMode="auto">
            <a:xfrm>
              <a:off x="3470" y="3612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3</a:t>
              </a:r>
            </a:p>
          </p:txBody>
        </p:sp>
        <p:sp>
          <p:nvSpPr>
            <p:cNvPr id="78866" name="Text Box 33"/>
            <p:cNvSpPr txBox="1">
              <a:spLocks noChangeArrowheads="1"/>
            </p:cNvSpPr>
            <p:nvPr/>
          </p:nvSpPr>
          <p:spPr bwMode="auto">
            <a:xfrm>
              <a:off x="3379" y="288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78867" name="Text Box 34"/>
            <p:cNvSpPr txBox="1">
              <a:spLocks noChangeArrowheads="1"/>
            </p:cNvSpPr>
            <p:nvPr/>
          </p:nvSpPr>
          <p:spPr bwMode="auto">
            <a:xfrm>
              <a:off x="2925" y="3475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B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Space </a:t>
            </a:r>
            <a:r>
              <a:rPr lang="en-US" altLang="ja-JP" smtClean="0">
                <a:ea typeface="MS PGothic" pitchFamily="34" charset="-128"/>
              </a:rPr>
              <a:t>S</a:t>
            </a:r>
            <a:r>
              <a:rPr lang="en-US" altLang="zh-TW" smtClean="0">
                <a:ea typeface="新細明體" pitchFamily="18" charset="-120"/>
              </a:rPr>
              <a:t>ubdivision</a:t>
            </a:r>
            <a:r>
              <a:rPr lang="en-US" altLang="zh-TW" sz="3000" smtClean="0">
                <a:ea typeface="新細明體" pitchFamily="18" charset="-120"/>
              </a:rPr>
              <a:t> </a:t>
            </a:r>
            <a:r>
              <a:rPr lang="en-US" altLang="ja-JP" smtClean="0">
                <a:ea typeface="MS PGothic" pitchFamily="34" charset="-128"/>
              </a:rPr>
              <a:t>A</a:t>
            </a:r>
            <a:r>
              <a:rPr lang="en-US" altLang="zh-TW" smtClean="0">
                <a:ea typeface="新細明體" pitchFamily="18" charset="-120"/>
              </a:rPr>
              <a:t>pproaches</a:t>
            </a:r>
          </a:p>
        </p:txBody>
      </p:sp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5141913" y="1447800"/>
            <a:ext cx="2743200" cy="2743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0899" name="Line 4"/>
          <p:cNvSpPr>
            <a:spLocks noChangeShapeType="1"/>
          </p:cNvSpPr>
          <p:nvPr/>
        </p:nvSpPr>
        <p:spPr bwMode="auto">
          <a:xfrm flipV="1">
            <a:off x="6513513" y="14478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 flipH="1">
            <a:off x="5141913" y="2819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01" name="Group 6"/>
          <p:cNvGrpSpPr>
            <a:grpSpLocks/>
          </p:cNvGrpSpPr>
          <p:nvPr/>
        </p:nvGrpSpPr>
        <p:grpSpPr bwMode="auto">
          <a:xfrm>
            <a:off x="5218113" y="1524000"/>
            <a:ext cx="2590800" cy="2438400"/>
            <a:chOff x="144" y="1344"/>
            <a:chExt cx="1632" cy="1536"/>
          </a:xfrm>
        </p:grpSpPr>
        <p:sp>
          <p:nvSpPr>
            <p:cNvPr id="80922" name="Oval 7"/>
            <p:cNvSpPr>
              <a:spLocks noChangeArrowheads="1"/>
            </p:cNvSpPr>
            <p:nvPr/>
          </p:nvSpPr>
          <p:spPr bwMode="auto">
            <a:xfrm>
              <a:off x="192" y="1392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3" name="Oval 8"/>
            <p:cNvSpPr>
              <a:spLocks noChangeArrowheads="1"/>
            </p:cNvSpPr>
            <p:nvPr/>
          </p:nvSpPr>
          <p:spPr bwMode="auto">
            <a:xfrm>
              <a:off x="288" y="1488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4" name="Oval 9"/>
            <p:cNvSpPr>
              <a:spLocks noChangeArrowheads="1"/>
            </p:cNvSpPr>
            <p:nvPr/>
          </p:nvSpPr>
          <p:spPr bwMode="auto">
            <a:xfrm>
              <a:off x="144" y="153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5" name="Oval 10"/>
            <p:cNvSpPr>
              <a:spLocks noChangeArrowheads="1"/>
            </p:cNvSpPr>
            <p:nvPr/>
          </p:nvSpPr>
          <p:spPr bwMode="auto">
            <a:xfrm>
              <a:off x="288" y="1824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6" name="Oval 11"/>
            <p:cNvSpPr>
              <a:spLocks noChangeArrowheads="1"/>
            </p:cNvSpPr>
            <p:nvPr/>
          </p:nvSpPr>
          <p:spPr bwMode="auto">
            <a:xfrm>
              <a:off x="576" y="1344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7" name="Oval 12"/>
            <p:cNvSpPr>
              <a:spLocks noChangeArrowheads="1"/>
            </p:cNvSpPr>
            <p:nvPr/>
          </p:nvSpPr>
          <p:spPr bwMode="auto">
            <a:xfrm>
              <a:off x="624" y="1728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8" name="Oval 13"/>
            <p:cNvSpPr>
              <a:spLocks noChangeArrowheads="1"/>
            </p:cNvSpPr>
            <p:nvPr/>
          </p:nvSpPr>
          <p:spPr bwMode="auto">
            <a:xfrm>
              <a:off x="240" y="2256"/>
              <a:ext cx="624" cy="62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9" name="Oval 14"/>
            <p:cNvSpPr>
              <a:spLocks noChangeArrowheads="1"/>
            </p:cNvSpPr>
            <p:nvPr/>
          </p:nvSpPr>
          <p:spPr bwMode="auto">
            <a:xfrm>
              <a:off x="1008" y="1680"/>
              <a:ext cx="768" cy="7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80902" name="Line 15"/>
          <p:cNvSpPr>
            <a:spLocks noChangeShapeType="1"/>
          </p:cNvSpPr>
          <p:nvPr/>
        </p:nvSpPr>
        <p:spPr bwMode="auto">
          <a:xfrm flipV="1">
            <a:off x="5827713" y="1447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Line 16"/>
          <p:cNvSpPr>
            <a:spLocks noChangeShapeType="1"/>
          </p:cNvSpPr>
          <p:nvPr/>
        </p:nvSpPr>
        <p:spPr bwMode="auto">
          <a:xfrm flipH="1">
            <a:off x="5141913" y="2133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Rectangle 18"/>
          <p:cNvSpPr>
            <a:spLocks noChangeArrowheads="1"/>
          </p:cNvSpPr>
          <p:nvPr/>
        </p:nvSpPr>
        <p:spPr bwMode="auto">
          <a:xfrm>
            <a:off x="1258888" y="1447800"/>
            <a:ext cx="2743200" cy="2743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pSp>
        <p:nvGrpSpPr>
          <p:cNvPr id="80905" name="Group 19"/>
          <p:cNvGrpSpPr>
            <a:grpSpLocks/>
          </p:cNvGrpSpPr>
          <p:nvPr/>
        </p:nvGrpSpPr>
        <p:grpSpPr bwMode="auto">
          <a:xfrm>
            <a:off x="1335088" y="1524000"/>
            <a:ext cx="2590800" cy="2438400"/>
            <a:chOff x="2064" y="1344"/>
            <a:chExt cx="1632" cy="1536"/>
          </a:xfrm>
        </p:grpSpPr>
        <p:sp>
          <p:nvSpPr>
            <p:cNvPr id="80914" name="Oval 20"/>
            <p:cNvSpPr>
              <a:spLocks noChangeArrowheads="1"/>
            </p:cNvSpPr>
            <p:nvPr/>
          </p:nvSpPr>
          <p:spPr bwMode="auto">
            <a:xfrm>
              <a:off x="2112" y="1392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15" name="Oval 21"/>
            <p:cNvSpPr>
              <a:spLocks noChangeArrowheads="1"/>
            </p:cNvSpPr>
            <p:nvPr/>
          </p:nvSpPr>
          <p:spPr bwMode="auto">
            <a:xfrm>
              <a:off x="2208" y="1488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16" name="Oval 22"/>
            <p:cNvSpPr>
              <a:spLocks noChangeArrowheads="1"/>
            </p:cNvSpPr>
            <p:nvPr/>
          </p:nvSpPr>
          <p:spPr bwMode="auto">
            <a:xfrm>
              <a:off x="2064" y="153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17" name="Oval 23"/>
            <p:cNvSpPr>
              <a:spLocks noChangeArrowheads="1"/>
            </p:cNvSpPr>
            <p:nvPr/>
          </p:nvSpPr>
          <p:spPr bwMode="auto">
            <a:xfrm>
              <a:off x="2208" y="1824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18" name="Oval 24"/>
            <p:cNvSpPr>
              <a:spLocks noChangeArrowheads="1"/>
            </p:cNvSpPr>
            <p:nvPr/>
          </p:nvSpPr>
          <p:spPr bwMode="auto">
            <a:xfrm>
              <a:off x="2496" y="1344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19" name="Oval 25"/>
            <p:cNvSpPr>
              <a:spLocks noChangeArrowheads="1"/>
            </p:cNvSpPr>
            <p:nvPr/>
          </p:nvSpPr>
          <p:spPr bwMode="auto">
            <a:xfrm>
              <a:off x="2544" y="1728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0" name="Oval 26"/>
            <p:cNvSpPr>
              <a:spLocks noChangeArrowheads="1"/>
            </p:cNvSpPr>
            <p:nvPr/>
          </p:nvSpPr>
          <p:spPr bwMode="auto">
            <a:xfrm>
              <a:off x="2160" y="2256"/>
              <a:ext cx="624" cy="62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0921" name="Oval 27"/>
            <p:cNvSpPr>
              <a:spLocks noChangeArrowheads="1"/>
            </p:cNvSpPr>
            <p:nvPr/>
          </p:nvSpPr>
          <p:spPr bwMode="auto">
            <a:xfrm>
              <a:off x="2928" y="1680"/>
              <a:ext cx="768" cy="7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80906" name="Line 28"/>
          <p:cNvSpPr>
            <a:spLocks noChangeShapeType="1"/>
          </p:cNvSpPr>
          <p:nvPr/>
        </p:nvSpPr>
        <p:spPr bwMode="auto">
          <a:xfrm flipV="1">
            <a:off x="2630488" y="14478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Line 29"/>
          <p:cNvSpPr>
            <a:spLocks noChangeShapeType="1"/>
          </p:cNvSpPr>
          <p:nvPr/>
        </p:nvSpPr>
        <p:spPr bwMode="auto">
          <a:xfrm flipH="1">
            <a:off x="1258888" y="28194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8" name="Line 30"/>
          <p:cNvSpPr>
            <a:spLocks noChangeShapeType="1"/>
          </p:cNvSpPr>
          <p:nvPr/>
        </p:nvSpPr>
        <p:spPr bwMode="auto">
          <a:xfrm flipH="1">
            <a:off x="1258888" y="2133600"/>
            <a:ext cx="2736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32"/>
          <p:cNvSpPr>
            <a:spLocks noChangeShapeType="1"/>
          </p:cNvSpPr>
          <p:nvPr/>
        </p:nvSpPr>
        <p:spPr bwMode="auto">
          <a:xfrm flipH="1">
            <a:off x="1258888" y="3540125"/>
            <a:ext cx="2736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Line 33"/>
          <p:cNvSpPr>
            <a:spLocks noChangeShapeType="1"/>
          </p:cNvSpPr>
          <p:nvPr/>
        </p:nvSpPr>
        <p:spPr bwMode="auto">
          <a:xfrm flipV="1">
            <a:off x="1919288" y="1450975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1" name="Line 34"/>
          <p:cNvSpPr>
            <a:spLocks noChangeShapeType="1"/>
          </p:cNvSpPr>
          <p:nvPr/>
        </p:nvSpPr>
        <p:spPr bwMode="auto">
          <a:xfrm flipV="1">
            <a:off x="3311525" y="1450975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Text Box 35"/>
          <p:cNvSpPr txBox="1">
            <a:spLocks noChangeArrowheads="1"/>
          </p:cNvSpPr>
          <p:nvPr/>
        </p:nvSpPr>
        <p:spPr bwMode="auto">
          <a:xfrm>
            <a:off x="1403350" y="4259263"/>
            <a:ext cx="244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ja-JP" sz="28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Uniform grid</a:t>
            </a:r>
            <a:endParaRPr lang="en-GB" altLang="zh-TW" sz="28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0913" name="Text Box 36"/>
          <p:cNvSpPr txBox="1">
            <a:spLocks noChangeArrowheads="1"/>
          </p:cNvSpPr>
          <p:nvPr/>
        </p:nvSpPr>
        <p:spPr bwMode="auto">
          <a:xfrm>
            <a:off x="5741988" y="4259263"/>
            <a:ext cx="163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ja-JP" sz="28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K-d tree</a:t>
            </a:r>
            <a:endParaRPr lang="en-GB" altLang="zh-TW" sz="28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Space </a:t>
            </a:r>
            <a:r>
              <a:rPr lang="en-US" altLang="ja-JP" smtClean="0">
                <a:ea typeface="MS PGothic" pitchFamily="34" charset="-128"/>
              </a:rPr>
              <a:t>S</a:t>
            </a:r>
            <a:r>
              <a:rPr lang="en-US" altLang="zh-TW" smtClean="0">
                <a:ea typeface="新細明體" pitchFamily="18" charset="-120"/>
              </a:rPr>
              <a:t>ubdivision</a:t>
            </a:r>
            <a:r>
              <a:rPr lang="en-US" altLang="zh-TW" sz="3000" smtClean="0">
                <a:ea typeface="新細明體" pitchFamily="18" charset="-120"/>
              </a:rPr>
              <a:t> </a:t>
            </a:r>
            <a:r>
              <a:rPr lang="en-US" altLang="ja-JP" smtClean="0">
                <a:ea typeface="MS PGothic" pitchFamily="34" charset="-128"/>
              </a:rPr>
              <a:t>A</a:t>
            </a:r>
            <a:r>
              <a:rPr lang="en-US" altLang="zh-TW" smtClean="0">
                <a:ea typeface="新細明體" pitchFamily="18" charset="-120"/>
              </a:rPr>
              <a:t>pproaches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1258888" y="1295400"/>
            <a:ext cx="2743200" cy="2743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5141913" y="1295400"/>
            <a:ext cx="2743200" cy="2743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pSp>
        <p:nvGrpSpPr>
          <p:cNvPr id="82948" name="Group 5"/>
          <p:cNvGrpSpPr>
            <a:grpSpLocks/>
          </p:cNvGrpSpPr>
          <p:nvPr/>
        </p:nvGrpSpPr>
        <p:grpSpPr bwMode="auto">
          <a:xfrm>
            <a:off x="1335088" y="1371600"/>
            <a:ext cx="2590800" cy="2438400"/>
            <a:chOff x="2064" y="1344"/>
            <a:chExt cx="1632" cy="1536"/>
          </a:xfrm>
        </p:grpSpPr>
        <p:sp>
          <p:nvSpPr>
            <p:cNvPr id="82969" name="Oval 6"/>
            <p:cNvSpPr>
              <a:spLocks noChangeArrowheads="1"/>
            </p:cNvSpPr>
            <p:nvPr/>
          </p:nvSpPr>
          <p:spPr bwMode="auto">
            <a:xfrm>
              <a:off x="2112" y="1392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0" name="Oval 7"/>
            <p:cNvSpPr>
              <a:spLocks noChangeArrowheads="1"/>
            </p:cNvSpPr>
            <p:nvPr/>
          </p:nvSpPr>
          <p:spPr bwMode="auto">
            <a:xfrm>
              <a:off x="2208" y="1488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1" name="Oval 8"/>
            <p:cNvSpPr>
              <a:spLocks noChangeArrowheads="1"/>
            </p:cNvSpPr>
            <p:nvPr/>
          </p:nvSpPr>
          <p:spPr bwMode="auto">
            <a:xfrm>
              <a:off x="2064" y="153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2" name="Oval 9"/>
            <p:cNvSpPr>
              <a:spLocks noChangeArrowheads="1"/>
            </p:cNvSpPr>
            <p:nvPr/>
          </p:nvSpPr>
          <p:spPr bwMode="auto">
            <a:xfrm>
              <a:off x="2208" y="1824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3" name="Oval 10"/>
            <p:cNvSpPr>
              <a:spLocks noChangeArrowheads="1"/>
            </p:cNvSpPr>
            <p:nvPr/>
          </p:nvSpPr>
          <p:spPr bwMode="auto">
            <a:xfrm>
              <a:off x="2496" y="1344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4" name="Oval 11"/>
            <p:cNvSpPr>
              <a:spLocks noChangeArrowheads="1"/>
            </p:cNvSpPr>
            <p:nvPr/>
          </p:nvSpPr>
          <p:spPr bwMode="auto">
            <a:xfrm>
              <a:off x="2544" y="1728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5" name="Oval 12"/>
            <p:cNvSpPr>
              <a:spLocks noChangeArrowheads="1"/>
            </p:cNvSpPr>
            <p:nvPr/>
          </p:nvSpPr>
          <p:spPr bwMode="auto">
            <a:xfrm>
              <a:off x="2160" y="2256"/>
              <a:ext cx="624" cy="62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76" name="Oval 13"/>
            <p:cNvSpPr>
              <a:spLocks noChangeArrowheads="1"/>
            </p:cNvSpPr>
            <p:nvPr/>
          </p:nvSpPr>
          <p:spPr bwMode="auto">
            <a:xfrm>
              <a:off x="2928" y="1680"/>
              <a:ext cx="768" cy="7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5218113" y="1371600"/>
            <a:ext cx="2590800" cy="2438400"/>
            <a:chOff x="2064" y="1344"/>
            <a:chExt cx="1632" cy="1536"/>
          </a:xfrm>
        </p:grpSpPr>
        <p:sp>
          <p:nvSpPr>
            <p:cNvPr id="82961" name="Oval 15"/>
            <p:cNvSpPr>
              <a:spLocks noChangeArrowheads="1"/>
            </p:cNvSpPr>
            <p:nvPr/>
          </p:nvSpPr>
          <p:spPr bwMode="auto">
            <a:xfrm>
              <a:off x="2112" y="1392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2" name="Oval 16"/>
            <p:cNvSpPr>
              <a:spLocks noChangeArrowheads="1"/>
            </p:cNvSpPr>
            <p:nvPr/>
          </p:nvSpPr>
          <p:spPr bwMode="auto">
            <a:xfrm>
              <a:off x="2208" y="1488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3" name="Oval 17"/>
            <p:cNvSpPr>
              <a:spLocks noChangeArrowheads="1"/>
            </p:cNvSpPr>
            <p:nvPr/>
          </p:nvSpPr>
          <p:spPr bwMode="auto">
            <a:xfrm>
              <a:off x="2064" y="1536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4" name="Oval 18"/>
            <p:cNvSpPr>
              <a:spLocks noChangeArrowheads="1"/>
            </p:cNvSpPr>
            <p:nvPr/>
          </p:nvSpPr>
          <p:spPr bwMode="auto">
            <a:xfrm>
              <a:off x="2208" y="1824"/>
              <a:ext cx="96" cy="9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5" name="Oval 19"/>
            <p:cNvSpPr>
              <a:spLocks noChangeArrowheads="1"/>
            </p:cNvSpPr>
            <p:nvPr/>
          </p:nvSpPr>
          <p:spPr bwMode="auto">
            <a:xfrm>
              <a:off x="2496" y="1344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6" name="Oval 20"/>
            <p:cNvSpPr>
              <a:spLocks noChangeArrowheads="1"/>
            </p:cNvSpPr>
            <p:nvPr/>
          </p:nvSpPr>
          <p:spPr bwMode="auto">
            <a:xfrm>
              <a:off x="2544" y="1728"/>
              <a:ext cx="240" cy="2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7" name="Oval 21"/>
            <p:cNvSpPr>
              <a:spLocks noChangeArrowheads="1"/>
            </p:cNvSpPr>
            <p:nvPr/>
          </p:nvSpPr>
          <p:spPr bwMode="auto">
            <a:xfrm>
              <a:off x="2160" y="2256"/>
              <a:ext cx="624" cy="62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2968" name="Oval 22"/>
            <p:cNvSpPr>
              <a:spLocks noChangeArrowheads="1"/>
            </p:cNvSpPr>
            <p:nvPr/>
          </p:nvSpPr>
          <p:spPr bwMode="auto">
            <a:xfrm>
              <a:off x="2928" y="1680"/>
              <a:ext cx="768" cy="7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82950" name="Line 23"/>
          <p:cNvSpPr>
            <a:spLocks noChangeShapeType="1"/>
          </p:cNvSpPr>
          <p:nvPr/>
        </p:nvSpPr>
        <p:spPr bwMode="auto">
          <a:xfrm flipV="1">
            <a:off x="2630488" y="12954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1" name="Line 24"/>
          <p:cNvSpPr>
            <a:spLocks noChangeShapeType="1"/>
          </p:cNvSpPr>
          <p:nvPr/>
        </p:nvSpPr>
        <p:spPr bwMode="auto">
          <a:xfrm flipH="1">
            <a:off x="1258888" y="26670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25"/>
          <p:cNvSpPr>
            <a:spLocks noChangeShapeType="1"/>
          </p:cNvSpPr>
          <p:nvPr/>
        </p:nvSpPr>
        <p:spPr bwMode="auto">
          <a:xfrm flipV="1">
            <a:off x="1944688" y="1295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26"/>
          <p:cNvSpPr>
            <a:spLocks noChangeShapeType="1"/>
          </p:cNvSpPr>
          <p:nvPr/>
        </p:nvSpPr>
        <p:spPr bwMode="auto">
          <a:xfrm flipH="1">
            <a:off x="1258888" y="1981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Line 27"/>
          <p:cNvSpPr>
            <a:spLocks noChangeShapeType="1"/>
          </p:cNvSpPr>
          <p:nvPr/>
        </p:nvSpPr>
        <p:spPr bwMode="auto">
          <a:xfrm flipH="1" flipV="1">
            <a:off x="5599113" y="1295400"/>
            <a:ext cx="11430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28"/>
          <p:cNvSpPr>
            <a:spLocks noChangeShapeType="1"/>
          </p:cNvSpPr>
          <p:nvPr/>
        </p:nvSpPr>
        <p:spPr bwMode="auto">
          <a:xfrm flipV="1">
            <a:off x="6208713" y="1295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29"/>
          <p:cNvSpPr>
            <a:spLocks noChangeShapeType="1"/>
          </p:cNvSpPr>
          <p:nvPr/>
        </p:nvSpPr>
        <p:spPr bwMode="auto">
          <a:xfrm flipH="1">
            <a:off x="5141913" y="18288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30"/>
          <p:cNvSpPr>
            <a:spLocks noChangeShapeType="1"/>
          </p:cNvSpPr>
          <p:nvPr/>
        </p:nvSpPr>
        <p:spPr bwMode="auto">
          <a:xfrm>
            <a:off x="5318125" y="22098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Line 31"/>
          <p:cNvSpPr>
            <a:spLocks noChangeShapeType="1"/>
          </p:cNvSpPr>
          <p:nvPr/>
        </p:nvSpPr>
        <p:spPr bwMode="auto">
          <a:xfrm>
            <a:off x="5827713" y="190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9" name="Text Box 34"/>
          <p:cNvSpPr txBox="1">
            <a:spLocks noChangeArrowheads="1"/>
          </p:cNvSpPr>
          <p:nvPr/>
        </p:nvSpPr>
        <p:spPr bwMode="auto">
          <a:xfrm>
            <a:off x="1258888" y="4097338"/>
            <a:ext cx="27670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z="28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Quadtree (2D)</a:t>
            </a:r>
          </a:p>
          <a:p>
            <a: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z="28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Octree (3D)</a:t>
            </a:r>
            <a:endParaRPr lang="en-GB" altLang="zh-TW" sz="28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2960" name="Text Box 35"/>
          <p:cNvSpPr txBox="1">
            <a:spLocks noChangeArrowheads="1"/>
          </p:cNvSpPr>
          <p:nvPr/>
        </p:nvSpPr>
        <p:spPr bwMode="auto">
          <a:xfrm>
            <a:off x="5703888" y="4106863"/>
            <a:ext cx="1712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ja-JP" sz="28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BSP tree</a:t>
            </a:r>
            <a:endParaRPr lang="en-GB" altLang="zh-TW" sz="28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ja-JP" sz="3200" smtClean="0">
                <a:ea typeface="MS PGothic" pitchFamily="34" charset="-128"/>
              </a:rPr>
              <a:t>Visible-Surface Determination </a:t>
            </a:r>
            <a:r>
              <a:rPr lang="en-US" altLang="zh-TW" sz="3200" smtClean="0">
                <a:ea typeface="MS PGothic" pitchFamily="34" charset="-128"/>
              </a:rPr>
              <a:t/>
            </a:r>
            <a:br>
              <a:rPr lang="en-US" altLang="zh-TW" sz="3200" smtClean="0">
                <a:ea typeface="MS PGothic" pitchFamily="34" charset="-128"/>
              </a:rPr>
            </a:br>
            <a:r>
              <a:rPr lang="en-US" altLang="zh-TW" sz="3200" smtClean="0">
                <a:ea typeface="MS PGothic" pitchFamily="34" charset="-128"/>
              </a:rPr>
              <a:t>(</a:t>
            </a:r>
            <a:r>
              <a:rPr lang="en-US" altLang="ja-JP" sz="3200" smtClean="0">
                <a:ea typeface="MS PGothic" pitchFamily="34" charset="-128"/>
              </a:rPr>
              <a:t>Hidden Surface Removal</a:t>
            </a:r>
            <a:r>
              <a:rPr lang="en-US" altLang="zh-TW" sz="3200" smtClean="0">
                <a:ea typeface="MS PGothic" pitchFamily="34" charset="-128"/>
              </a:rPr>
              <a:t>)</a:t>
            </a:r>
            <a:endParaRPr lang="en-US" altLang="ja-JP" sz="3200" smtClean="0">
              <a:ea typeface="MS PGothic" pitchFamily="34" charset="-128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35075"/>
            <a:ext cx="8001000" cy="326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100" dirty="0" smtClean="0">
                <a:ea typeface="MS PGothic" pitchFamily="34" charset="-128"/>
              </a:rPr>
              <a:t>Determining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what to render </a:t>
            </a:r>
            <a:r>
              <a:rPr lang="en-US" altLang="ja-JP" sz="2100" dirty="0" smtClean="0">
                <a:ea typeface="MS PGothic" pitchFamily="34" charset="-128"/>
              </a:rPr>
              <a:t>at each pixel.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 dirty="0" smtClean="0">
                <a:ea typeface="MS PGothic" pitchFamily="34" charset="-128"/>
              </a:rPr>
              <a:t>A point is visible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if there exists a direct line-of-sight to it</a:t>
            </a:r>
            <a:r>
              <a:rPr lang="en-US" altLang="ja-JP" sz="2100" dirty="0" smtClean="0">
                <a:ea typeface="MS PGothic" pitchFamily="34" charset="-128"/>
              </a:rPr>
              <a:t>, unobstructed by another objects (</a:t>
            </a:r>
            <a:r>
              <a:rPr lang="en-US" altLang="ja-JP" sz="2100" b="1" dirty="0" smtClean="0">
                <a:solidFill>
                  <a:srgbClr val="FF0000"/>
                </a:solidFill>
                <a:ea typeface="MS PGothic" pitchFamily="34" charset="-128"/>
              </a:rPr>
              <a:t>visible surface determination</a:t>
            </a:r>
            <a:r>
              <a:rPr lang="en-US" altLang="ja-JP" sz="2100" dirty="0" smtClean="0">
                <a:ea typeface="MS PGothic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 dirty="0" smtClean="0">
                <a:ea typeface="MS PGothic" pitchFamily="34" charset="-128"/>
              </a:rPr>
              <a:t>Moreover, some objects may be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invisible</a:t>
            </a:r>
            <a:r>
              <a:rPr lang="en-US" altLang="ja-JP" sz="2100" dirty="0" smtClean="0">
                <a:ea typeface="MS PGothic" pitchFamily="34" charset="-128"/>
              </a:rPr>
              <a:t> because there are behind the camera, outside of the field-of-view, 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too far away (</a:t>
            </a:r>
            <a:r>
              <a:rPr lang="en-US" altLang="ja-JP" sz="2100" b="1" dirty="0" smtClean="0">
                <a:solidFill>
                  <a:srgbClr val="FF0000"/>
                </a:solidFill>
                <a:ea typeface="MS PGothic" pitchFamily="34" charset="-128"/>
              </a:rPr>
              <a:t>clipping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) or back faced (</a:t>
            </a:r>
            <a:r>
              <a:rPr lang="en-US" altLang="ja-JP" sz="2100" b="1" dirty="0" smtClean="0">
                <a:solidFill>
                  <a:srgbClr val="FF0000"/>
                </a:solidFill>
                <a:ea typeface="MS PGothic" pitchFamily="34" charset="-128"/>
              </a:rPr>
              <a:t>back-face culling</a:t>
            </a:r>
            <a:r>
              <a:rPr lang="en-US" altLang="ja-JP" sz="2100" dirty="0" smtClean="0">
                <a:solidFill>
                  <a:srgbClr val="FF0000"/>
                </a:solidFill>
                <a:ea typeface="MS PGothic" pitchFamily="34" charset="-128"/>
              </a:rPr>
              <a:t>)</a:t>
            </a:r>
            <a:r>
              <a:rPr lang="en-US" altLang="ja-JP" sz="2100" dirty="0" smtClean="0">
                <a:ea typeface="MS PGothic" pitchFamily="34" charset="-128"/>
              </a:rPr>
              <a:t>.</a:t>
            </a: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3201988" y="3943350"/>
            <a:ext cx="1223962" cy="1727200"/>
          </a:xfrm>
          <a:custGeom>
            <a:avLst/>
            <a:gdLst>
              <a:gd name="T0" fmla="*/ 0 w 771"/>
              <a:gd name="T1" fmla="*/ 0 h 1088"/>
              <a:gd name="T2" fmla="*/ 2147483647 w 771"/>
              <a:gd name="T3" fmla="*/ 2147483647 h 1088"/>
              <a:gd name="T4" fmla="*/ 2147483647 w 771"/>
              <a:gd name="T5" fmla="*/ 2147483647 h 1088"/>
              <a:gd name="T6" fmla="*/ 2147483647 w 771"/>
              <a:gd name="T7" fmla="*/ 2147483647 h 1088"/>
              <a:gd name="T8" fmla="*/ 0 w 771"/>
              <a:gd name="T9" fmla="*/ 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1"/>
              <a:gd name="T16" fmla="*/ 0 h 1088"/>
              <a:gd name="T17" fmla="*/ 771 w 771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1" h="1088">
                <a:moveTo>
                  <a:pt x="0" y="0"/>
                </a:moveTo>
                <a:lnTo>
                  <a:pt x="635" y="45"/>
                </a:lnTo>
                <a:lnTo>
                  <a:pt x="771" y="1088"/>
                </a:lnTo>
                <a:lnTo>
                  <a:pt x="136" y="998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Oval 6"/>
          <p:cNvSpPr>
            <a:spLocks noChangeArrowheads="1"/>
          </p:cNvSpPr>
          <p:nvPr/>
        </p:nvSpPr>
        <p:spPr bwMode="auto">
          <a:xfrm>
            <a:off x="4714875" y="4086225"/>
            <a:ext cx="647700" cy="6492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5867400" y="3581400"/>
            <a:ext cx="790575" cy="720725"/>
            <a:chOff x="4967" y="2976"/>
            <a:chExt cx="498" cy="454"/>
          </a:xfrm>
        </p:grpSpPr>
        <p:sp>
          <p:nvSpPr>
            <p:cNvPr id="18439" name="Rectangle 13"/>
            <p:cNvSpPr>
              <a:spLocks noChangeArrowheads="1"/>
            </p:cNvSpPr>
            <p:nvPr/>
          </p:nvSpPr>
          <p:spPr bwMode="auto">
            <a:xfrm>
              <a:off x="4967" y="3113"/>
              <a:ext cx="317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440" name="Line 14"/>
            <p:cNvSpPr>
              <a:spLocks noChangeShapeType="1"/>
            </p:cNvSpPr>
            <p:nvPr/>
          </p:nvSpPr>
          <p:spPr bwMode="auto">
            <a:xfrm flipV="1">
              <a:off x="4967" y="2976"/>
              <a:ext cx="181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15"/>
            <p:cNvSpPr>
              <a:spLocks noChangeShapeType="1"/>
            </p:cNvSpPr>
            <p:nvPr/>
          </p:nvSpPr>
          <p:spPr bwMode="auto">
            <a:xfrm flipV="1">
              <a:off x="5284" y="2976"/>
              <a:ext cx="181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6"/>
            <p:cNvSpPr>
              <a:spLocks noChangeShapeType="1"/>
            </p:cNvSpPr>
            <p:nvPr/>
          </p:nvSpPr>
          <p:spPr bwMode="auto">
            <a:xfrm flipV="1">
              <a:off x="5284" y="3293"/>
              <a:ext cx="181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>
              <a:off x="5148" y="2976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8"/>
            <p:cNvSpPr>
              <a:spLocks noChangeShapeType="1"/>
            </p:cNvSpPr>
            <p:nvPr/>
          </p:nvSpPr>
          <p:spPr bwMode="auto">
            <a:xfrm>
              <a:off x="5465" y="297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Line 21"/>
          <p:cNvSpPr>
            <a:spLocks noChangeShapeType="1"/>
          </p:cNvSpPr>
          <p:nvPr/>
        </p:nvSpPr>
        <p:spPr bwMode="auto">
          <a:xfrm flipV="1">
            <a:off x="2057400" y="3848100"/>
            <a:ext cx="48958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(1/5)</a:t>
            </a:r>
          </a:p>
        </p:txBody>
      </p:sp>
      <p:sp>
        <p:nvSpPr>
          <p:cNvPr id="84994" name="Oval 9"/>
          <p:cNvSpPr>
            <a:spLocks noChangeArrowheads="1"/>
          </p:cNvSpPr>
          <p:nvPr/>
        </p:nvSpPr>
        <p:spPr bwMode="auto">
          <a:xfrm>
            <a:off x="609600" y="22320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4995" name="Oval 10"/>
          <p:cNvSpPr>
            <a:spLocks noChangeArrowheads="1"/>
          </p:cNvSpPr>
          <p:nvPr/>
        </p:nvSpPr>
        <p:spPr bwMode="auto">
          <a:xfrm>
            <a:off x="1524000" y="29178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4996" name="Oval 11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4997" name="Oval 12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4998" name="Oval 13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381000" y="1851025"/>
            <a:ext cx="4114800" cy="4114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2" name="Oval 3"/>
          <p:cNvSpPr>
            <a:spLocks noChangeArrowheads="1"/>
          </p:cNvSpPr>
          <p:nvPr/>
        </p:nvSpPr>
        <p:spPr bwMode="auto">
          <a:xfrm>
            <a:off x="609600" y="22320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1524000" y="29178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6" name="Oval 7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7047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27225"/>
            <a:ext cx="4338637" cy="45259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200" b="1" smtClean="0">
                <a:solidFill>
                  <a:srgbClr val="CC0000"/>
                </a:solidFill>
                <a:ea typeface="新細明體" pitchFamily="18" charset="-120"/>
              </a:rPr>
              <a:t>Preprocess scene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Find bounding box</a:t>
            </a:r>
          </a:p>
        </p:txBody>
      </p:sp>
      <p:sp>
        <p:nvSpPr>
          <p:cNvPr id="87048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(2/5)</a:t>
            </a:r>
            <a:endParaRPr lang="en-US" altLang="ja-JP" smtClean="0">
              <a:ea typeface="MS PGothic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27225"/>
            <a:ext cx="4338637" cy="45259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200" b="1" smtClean="0">
                <a:solidFill>
                  <a:srgbClr val="CC0000"/>
                </a:solidFill>
                <a:ea typeface="新細明體" pitchFamily="18" charset="-120"/>
              </a:rPr>
              <a:t>Preprocess scene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Find bounding box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solidFill>
                  <a:schemeClr val="accent2"/>
                </a:solidFill>
                <a:ea typeface="新細明體" pitchFamily="18" charset="-120"/>
              </a:rPr>
              <a:t>Determine grid resolution</a:t>
            </a:r>
          </a:p>
        </p:txBody>
      </p:sp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381000" y="1851025"/>
            <a:ext cx="4114800" cy="4114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1" name="Oval 5"/>
          <p:cNvSpPr>
            <a:spLocks noChangeArrowheads="1"/>
          </p:cNvSpPr>
          <p:nvPr/>
        </p:nvSpPr>
        <p:spPr bwMode="auto">
          <a:xfrm>
            <a:off x="609600" y="22320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2" name="Oval 6"/>
          <p:cNvSpPr>
            <a:spLocks noChangeArrowheads="1"/>
          </p:cNvSpPr>
          <p:nvPr/>
        </p:nvSpPr>
        <p:spPr bwMode="auto">
          <a:xfrm>
            <a:off x="1524000" y="29178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3" name="Oval 7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4" name="Oval 8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5" name="Oval 9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381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609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8" name="Rectangle 12"/>
          <p:cNvSpPr>
            <a:spLocks noChangeArrowheads="1"/>
          </p:cNvSpPr>
          <p:nvPr/>
        </p:nvSpPr>
        <p:spPr bwMode="auto">
          <a:xfrm>
            <a:off x="838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099" name="Rectangle 13"/>
          <p:cNvSpPr>
            <a:spLocks noChangeArrowheads="1"/>
          </p:cNvSpPr>
          <p:nvPr/>
        </p:nvSpPr>
        <p:spPr bwMode="auto">
          <a:xfrm>
            <a:off x="1066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0" name="Rectangle 14"/>
          <p:cNvSpPr>
            <a:spLocks noChangeArrowheads="1"/>
          </p:cNvSpPr>
          <p:nvPr/>
        </p:nvSpPr>
        <p:spPr bwMode="auto">
          <a:xfrm>
            <a:off x="1295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1" name="Rectangle 15"/>
          <p:cNvSpPr>
            <a:spLocks noChangeArrowheads="1"/>
          </p:cNvSpPr>
          <p:nvPr/>
        </p:nvSpPr>
        <p:spPr bwMode="auto">
          <a:xfrm>
            <a:off x="1524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2" name="Rectangle 16"/>
          <p:cNvSpPr>
            <a:spLocks noChangeArrowheads="1"/>
          </p:cNvSpPr>
          <p:nvPr/>
        </p:nvSpPr>
        <p:spPr bwMode="auto">
          <a:xfrm>
            <a:off x="1752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3" name="Rectangle 17"/>
          <p:cNvSpPr>
            <a:spLocks noChangeArrowheads="1"/>
          </p:cNvSpPr>
          <p:nvPr/>
        </p:nvSpPr>
        <p:spPr bwMode="auto">
          <a:xfrm>
            <a:off x="1981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4" name="Rectangle 18"/>
          <p:cNvSpPr>
            <a:spLocks noChangeArrowheads="1"/>
          </p:cNvSpPr>
          <p:nvPr/>
        </p:nvSpPr>
        <p:spPr bwMode="auto">
          <a:xfrm>
            <a:off x="2209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5" name="Rectangle 19"/>
          <p:cNvSpPr>
            <a:spLocks noChangeArrowheads="1"/>
          </p:cNvSpPr>
          <p:nvPr/>
        </p:nvSpPr>
        <p:spPr bwMode="auto">
          <a:xfrm>
            <a:off x="2438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6" name="Rectangle 20"/>
          <p:cNvSpPr>
            <a:spLocks noChangeArrowheads="1"/>
          </p:cNvSpPr>
          <p:nvPr/>
        </p:nvSpPr>
        <p:spPr bwMode="auto">
          <a:xfrm>
            <a:off x="2667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7" name="Rectangle 21"/>
          <p:cNvSpPr>
            <a:spLocks noChangeArrowheads="1"/>
          </p:cNvSpPr>
          <p:nvPr/>
        </p:nvSpPr>
        <p:spPr bwMode="auto">
          <a:xfrm>
            <a:off x="2895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8" name="Rectangle 22"/>
          <p:cNvSpPr>
            <a:spLocks noChangeArrowheads="1"/>
          </p:cNvSpPr>
          <p:nvPr/>
        </p:nvSpPr>
        <p:spPr bwMode="auto">
          <a:xfrm>
            <a:off x="3124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09" name="Rectangle 23"/>
          <p:cNvSpPr>
            <a:spLocks noChangeArrowheads="1"/>
          </p:cNvSpPr>
          <p:nvPr/>
        </p:nvSpPr>
        <p:spPr bwMode="auto">
          <a:xfrm>
            <a:off x="3352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0" name="Rectangle 24"/>
          <p:cNvSpPr>
            <a:spLocks noChangeArrowheads="1"/>
          </p:cNvSpPr>
          <p:nvPr/>
        </p:nvSpPr>
        <p:spPr bwMode="auto">
          <a:xfrm>
            <a:off x="3581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1" name="Rectangle 25"/>
          <p:cNvSpPr>
            <a:spLocks noChangeArrowheads="1"/>
          </p:cNvSpPr>
          <p:nvPr/>
        </p:nvSpPr>
        <p:spPr bwMode="auto">
          <a:xfrm>
            <a:off x="3810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2" name="Rectangle 26"/>
          <p:cNvSpPr>
            <a:spLocks noChangeArrowheads="1"/>
          </p:cNvSpPr>
          <p:nvPr/>
        </p:nvSpPr>
        <p:spPr bwMode="auto">
          <a:xfrm>
            <a:off x="4038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3" name="Rectangle 27"/>
          <p:cNvSpPr>
            <a:spLocks noChangeArrowheads="1"/>
          </p:cNvSpPr>
          <p:nvPr/>
        </p:nvSpPr>
        <p:spPr bwMode="auto">
          <a:xfrm>
            <a:off x="4267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4" name="Rectangle 28"/>
          <p:cNvSpPr>
            <a:spLocks noChangeArrowheads="1"/>
          </p:cNvSpPr>
          <p:nvPr/>
        </p:nvSpPr>
        <p:spPr bwMode="auto">
          <a:xfrm>
            <a:off x="381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5" name="Rectangle 29"/>
          <p:cNvSpPr>
            <a:spLocks noChangeArrowheads="1"/>
          </p:cNvSpPr>
          <p:nvPr/>
        </p:nvSpPr>
        <p:spPr bwMode="auto">
          <a:xfrm>
            <a:off x="609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6" name="Rectangle 30"/>
          <p:cNvSpPr>
            <a:spLocks noChangeArrowheads="1"/>
          </p:cNvSpPr>
          <p:nvPr/>
        </p:nvSpPr>
        <p:spPr bwMode="auto">
          <a:xfrm>
            <a:off x="838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7" name="Rectangle 31"/>
          <p:cNvSpPr>
            <a:spLocks noChangeArrowheads="1"/>
          </p:cNvSpPr>
          <p:nvPr/>
        </p:nvSpPr>
        <p:spPr bwMode="auto">
          <a:xfrm>
            <a:off x="1066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8" name="Rectangle 32"/>
          <p:cNvSpPr>
            <a:spLocks noChangeArrowheads="1"/>
          </p:cNvSpPr>
          <p:nvPr/>
        </p:nvSpPr>
        <p:spPr bwMode="auto">
          <a:xfrm>
            <a:off x="1295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19" name="Rectangle 33"/>
          <p:cNvSpPr>
            <a:spLocks noChangeArrowheads="1"/>
          </p:cNvSpPr>
          <p:nvPr/>
        </p:nvSpPr>
        <p:spPr bwMode="auto">
          <a:xfrm>
            <a:off x="1524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0" name="Rectangle 34"/>
          <p:cNvSpPr>
            <a:spLocks noChangeArrowheads="1"/>
          </p:cNvSpPr>
          <p:nvPr/>
        </p:nvSpPr>
        <p:spPr bwMode="auto">
          <a:xfrm>
            <a:off x="1752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1" name="Rectangle 35"/>
          <p:cNvSpPr>
            <a:spLocks noChangeArrowheads="1"/>
          </p:cNvSpPr>
          <p:nvPr/>
        </p:nvSpPr>
        <p:spPr bwMode="auto">
          <a:xfrm>
            <a:off x="1981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2" name="Rectangle 36"/>
          <p:cNvSpPr>
            <a:spLocks noChangeArrowheads="1"/>
          </p:cNvSpPr>
          <p:nvPr/>
        </p:nvSpPr>
        <p:spPr bwMode="auto">
          <a:xfrm>
            <a:off x="2209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3" name="Rectangle 37"/>
          <p:cNvSpPr>
            <a:spLocks noChangeArrowheads="1"/>
          </p:cNvSpPr>
          <p:nvPr/>
        </p:nvSpPr>
        <p:spPr bwMode="auto">
          <a:xfrm>
            <a:off x="2438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4" name="Rectangle 38"/>
          <p:cNvSpPr>
            <a:spLocks noChangeArrowheads="1"/>
          </p:cNvSpPr>
          <p:nvPr/>
        </p:nvSpPr>
        <p:spPr bwMode="auto">
          <a:xfrm>
            <a:off x="2667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5" name="Rectangle 39"/>
          <p:cNvSpPr>
            <a:spLocks noChangeArrowheads="1"/>
          </p:cNvSpPr>
          <p:nvPr/>
        </p:nvSpPr>
        <p:spPr bwMode="auto">
          <a:xfrm>
            <a:off x="2895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6" name="Rectangle 40"/>
          <p:cNvSpPr>
            <a:spLocks noChangeArrowheads="1"/>
          </p:cNvSpPr>
          <p:nvPr/>
        </p:nvSpPr>
        <p:spPr bwMode="auto">
          <a:xfrm>
            <a:off x="3124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7" name="Rectangle 41"/>
          <p:cNvSpPr>
            <a:spLocks noChangeArrowheads="1"/>
          </p:cNvSpPr>
          <p:nvPr/>
        </p:nvSpPr>
        <p:spPr bwMode="auto">
          <a:xfrm>
            <a:off x="3352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8" name="Rectangle 42"/>
          <p:cNvSpPr>
            <a:spLocks noChangeArrowheads="1"/>
          </p:cNvSpPr>
          <p:nvPr/>
        </p:nvSpPr>
        <p:spPr bwMode="auto">
          <a:xfrm>
            <a:off x="3581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29" name="Rectangle 43"/>
          <p:cNvSpPr>
            <a:spLocks noChangeArrowheads="1"/>
          </p:cNvSpPr>
          <p:nvPr/>
        </p:nvSpPr>
        <p:spPr bwMode="auto">
          <a:xfrm>
            <a:off x="3810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0" name="Rectangle 44"/>
          <p:cNvSpPr>
            <a:spLocks noChangeArrowheads="1"/>
          </p:cNvSpPr>
          <p:nvPr/>
        </p:nvSpPr>
        <p:spPr bwMode="auto">
          <a:xfrm>
            <a:off x="4038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1" name="Rectangle 45"/>
          <p:cNvSpPr>
            <a:spLocks noChangeArrowheads="1"/>
          </p:cNvSpPr>
          <p:nvPr/>
        </p:nvSpPr>
        <p:spPr bwMode="auto">
          <a:xfrm>
            <a:off x="4267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2" name="Rectangle 46"/>
          <p:cNvSpPr>
            <a:spLocks noChangeArrowheads="1"/>
          </p:cNvSpPr>
          <p:nvPr/>
        </p:nvSpPr>
        <p:spPr bwMode="auto">
          <a:xfrm>
            <a:off x="381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3" name="Rectangle 47"/>
          <p:cNvSpPr>
            <a:spLocks noChangeArrowheads="1"/>
          </p:cNvSpPr>
          <p:nvPr/>
        </p:nvSpPr>
        <p:spPr bwMode="auto">
          <a:xfrm>
            <a:off x="609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4" name="Rectangle 48"/>
          <p:cNvSpPr>
            <a:spLocks noChangeArrowheads="1"/>
          </p:cNvSpPr>
          <p:nvPr/>
        </p:nvSpPr>
        <p:spPr bwMode="auto">
          <a:xfrm>
            <a:off x="838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5" name="Rectangle 49"/>
          <p:cNvSpPr>
            <a:spLocks noChangeArrowheads="1"/>
          </p:cNvSpPr>
          <p:nvPr/>
        </p:nvSpPr>
        <p:spPr bwMode="auto">
          <a:xfrm>
            <a:off x="1066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6" name="Rectangle 50"/>
          <p:cNvSpPr>
            <a:spLocks noChangeArrowheads="1"/>
          </p:cNvSpPr>
          <p:nvPr/>
        </p:nvSpPr>
        <p:spPr bwMode="auto">
          <a:xfrm>
            <a:off x="1295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7" name="Rectangle 51"/>
          <p:cNvSpPr>
            <a:spLocks noChangeArrowheads="1"/>
          </p:cNvSpPr>
          <p:nvPr/>
        </p:nvSpPr>
        <p:spPr bwMode="auto">
          <a:xfrm>
            <a:off x="1524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8" name="Rectangle 52"/>
          <p:cNvSpPr>
            <a:spLocks noChangeArrowheads="1"/>
          </p:cNvSpPr>
          <p:nvPr/>
        </p:nvSpPr>
        <p:spPr bwMode="auto">
          <a:xfrm>
            <a:off x="1752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39" name="Rectangle 53"/>
          <p:cNvSpPr>
            <a:spLocks noChangeArrowheads="1"/>
          </p:cNvSpPr>
          <p:nvPr/>
        </p:nvSpPr>
        <p:spPr bwMode="auto">
          <a:xfrm>
            <a:off x="1981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0" name="Rectangle 54"/>
          <p:cNvSpPr>
            <a:spLocks noChangeArrowheads="1"/>
          </p:cNvSpPr>
          <p:nvPr/>
        </p:nvSpPr>
        <p:spPr bwMode="auto">
          <a:xfrm>
            <a:off x="2209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1" name="Rectangle 55"/>
          <p:cNvSpPr>
            <a:spLocks noChangeArrowheads="1"/>
          </p:cNvSpPr>
          <p:nvPr/>
        </p:nvSpPr>
        <p:spPr bwMode="auto">
          <a:xfrm>
            <a:off x="2438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2" name="Rectangle 56"/>
          <p:cNvSpPr>
            <a:spLocks noChangeArrowheads="1"/>
          </p:cNvSpPr>
          <p:nvPr/>
        </p:nvSpPr>
        <p:spPr bwMode="auto">
          <a:xfrm>
            <a:off x="2667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3" name="Rectangle 57"/>
          <p:cNvSpPr>
            <a:spLocks noChangeArrowheads="1"/>
          </p:cNvSpPr>
          <p:nvPr/>
        </p:nvSpPr>
        <p:spPr bwMode="auto">
          <a:xfrm>
            <a:off x="2895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4" name="Rectangle 58"/>
          <p:cNvSpPr>
            <a:spLocks noChangeArrowheads="1"/>
          </p:cNvSpPr>
          <p:nvPr/>
        </p:nvSpPr>
        <p:spPr bwMode="auto">
          <a:xfrm>
            <a:off x="3124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5" name="Rectangle 59"/>
          <p:cNvSpPr>
            <a:spLocks noChangeArrowheads="1"/>
          </p:cNvSpPr>
          <p:nvPr/>
        </p:nvSpPr>
        <p:spPr bwMode="auto">
          <a:xfrm>
            <a:off x="3352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6" name="Rectangle 60"/>
          <p:cNvSpPr>
            <a:spLocks noChangeArrowheads="1"/>
          </p:cNvSpPr>
          <p:nvPr/>
        </p:nvSpPr>
        <p:spPr bwMode="auto">
          <a:xfrm>
            <a:off x="3581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7" name="Rectangle 61"/>
          <p:cNvSpPr>
            <a:spLocks noChangeArrowheads="1"/>
          </p:cNvSpPr>
          <p:nvPr/>
        </p:nvSpPr>
        <p:spPr bwMode="auto">
          <a:xfrm>
            <a:off x="3810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8" name="Rectangle 62"/>
          <p:cNvSpPr>
            <a:spLocks noChangeArrowheads="1"/>
          </p:cNvSpPr>
          <p:nvPr/>
        </p:nvSpPr>
        <p:spPr bwMode="auto">
          <a:xfrm>
            <a:off x="4038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49" name="Rectangle 63"/>
          <p:cNvSpPr>
            <a:spLocks noChangeArrowheads="1"/>
          </p:cNvSpPr>
          <p:nvPr/>
        </p:nvSpPr>
        <p:spPr bwMode="auto">
          <a:xfrm>
            <a:off x="4267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0" name="Rectangle 64"/>
          <p:cNvSpPr>
            <a:spLocks noChangeArrowheads="1"/>
          </p:cNvSpPr>
          <p:nvPr/>
        </p:nvSpPr>
        <p:spPr bwMode="auto">
          <a:xfrm>
            <a:off x="381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1" name="Rectangle 65"/>
          <p:cNvSpPr>
            <a:spLocks noChangeArrowheads="1"/>
          </p:cNvSpPr>
          <p:nvPr/>
        </p:nvSpPr>
        <p:spPr bwMode="auto">
          <a:xfrm>
            <a:off x="609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2" name="Rectangle 66"/>
          <p:cNvSpPr>
            <a:spLocks noChangeArrowheads="1"/>
          </p:cNvSpPr>
          <p:nvPr/>
        </p:nvSpPr>
        <p:spPr bwMode="auto">
          <a:xfrm>
            <a:off x="838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3" name="Rectangle 67"/>
          <p:cNvSpPr>
            <a:spLocks noChangeArrowheads="1"/>
          </p:cNvSpPr>
          <p:nvPr/>
        </p:nvSpPr>
        <p:spPr bwMode="auto">
          <a:xfrm>
            <a:off x="1066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4" name="Rectangle 68"/>
          <p:cNvSpPr>
            <a:spLocks noChangeArrowheads="1"/>
          </p:cNvSpPr>
          <p:nvPr/>
        </p:nvSpPr>
        <p:spPr bwMode="auto">
          <a:xfrm>
            <a:off x="1295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5" name="Rectangle 69"/>
          <p:cNvSpPr>
            <a:spLocks noChangeArrowheads="1"/>
          </p:cNvSpPr>
          <p:nvPr/>
        </p:nvSpPr>
        <p:spPr bwMode="auto">
          <a:xfrm>
            <a:off x="1524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6" name="Rectangle 70"/>
          <p:cNvSpPr>
            <a:spLocks noChangeArrowheads="1"/>
          </p:cNvSpPr>
          <p:nvPr/>
        </p:nvSpPr>
        <p:spPr bwMode="auto">
          <a:xfrm>
            <a:off x="1752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7" name="Rectangle 71"/>
          <p:cNvSpPr>
            <a:spLocks noChangeArrowheads="1"/>
          </p:cNvSpPr>
          <p:nvPr/>
        </p:nvSpPr>
        <p:spPr bwMode="auto">
          <a:xfrm>
            <a:off x="1981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8" name="Rectangle 72"/>
          <p:cNvSpPr>
            <a:spLocks noChangeArrowheads="1"/>
          </p:cNvSpPr>
          <p:nvPr/>
        </p:nvSpPr>
        <p:spPr bwMode="auto">
          <a:xfrm>
            <a:off x="2209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59" name="Rectangle 73"/>
          <p:cNvSpPr>
            <a:spLocks noChangeArrowheads="1"/>
          </p:cNvSpPr>
          <p:nvPr/>
        </p:nvSpPr>
        <p:spPr bwMode="auto">
          <a:xfrm>
            <a:off x="2438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0" name="Rectangle 74"/>
          <p:cNvSpPr>
            <a:spLocks noChangeArrowheads="1"/>
          </p:cNvSpPr>
          <p:nvPr/>
        </p:nvSpPr>
        <p:spPr bwMode="auto">
          <a:xfrm>
            <a:off x="2667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1" name="Rectangle 75"/>
          <p:cNvSpPr>
            <a:spLocks noChangeArrowheads="1"/>
          </p:cNvSpPr>
          <p:nvPr/>
        </p:nvSpPr>
        <p:spPr bwMode="auto">
          <a:xfrm>
            <a:off x="2895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2" name="Rectangle 76"/>
          <p:cNvSpPr>
            <a:spLocks noChangeArrowheads="1"/>
          </p:cNvSpPr>
          <p:nvPr/>
        </p:nvSpPr>
        <p:spPr bwMode="auto">
          <a:xfrm>
            <a:off x="3124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3" name="Rectangle 77"/>
          <p:cNvSpPr>
            <a:spLocks noChangeArrowheads="1"/>
          </p:cNvSpPr>
          <p:nvPr/>
        </p:nvSpPr>
        <p:spPr bwMode="auto">
          <a:xfrm>
            <a:off x="3352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4" name="Rectangle 78"/>
          <p:cNvSpPr>
            <a:spLocks noChangeArrowheads="1"/>
          </p:cNvSpPr>
          <p:nvPr/>
        </p:nvSpPr>
        <p:spPr bwMode="auto">
          <a:xfrm>
            <a:off x="3581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5" name="Rectangle 79"/>
          <p:cNvSpPr>
            <a:spLocks noChangeArrowheads="1"/>
          </p:cNvSpPr>
          <p:nvPr/>
        </p:nvSpPr>
        <p:spPr bwMode="auto">
          <a:xfrm>
            <a:off x="3810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6" name="Rectangle 80"/>
          <p:cNvSpPr>
            <a:spLocks noChangeArrowheads="1"/>
          </p:cNvSpPr>
          <p:nvPr/>
        </p:nvSpPr>
        <p:spPr bwMode="auto">
          <a:xfrm>
            <a:off x="4038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7" name="Rectangle 81"/>
          <p:cNvSpPr>
            <a:spLocks noChangeArrowheads="1"/>
          </p:cNvSpPr>
          <p:nvPr/>
        </p:nvSpPr>
        <p:spPr bwMode="auto">
          <a:xfrm>
            <a:off x="4267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8" name="Rectangle 82"/>
          <p:cNvSpPr>
            <a:spLocks noChangeArrowheads="1"/>
          </p:cNvSpPr>
          <p:nvPr/>
        </p:nvSpPr>
        <p:spPr bwMode="auto">
          <a:xfrm>
            <a:off x="381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69" name="Rectangle 83"/>
          <p:cNvSpPr>
            <a:spLocks noChangeArrowheads="1"/>
          </p:cNvSpPr>
          <p:nvPr/>
        </p:nvSpPr>
        <p:spPr bwMode="auto">
          <a:xfrm>
            <a:off x="609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0" name="Rectangle 84"/>
          <p:cNvSpPr>
            <a:spLocks noChangeArrowheads="1"/>
          </p:cNvSpPr>
          <p:nvPr/>
        </p:nvSpPr>
        <p:spPr bwMode="auto">
          <a:xfrm>
            <a:off x="838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1" name="Rectangle 85"/>
          <p:cNvSpPr>
            <a:spLocks noChangeArrowheads="1"/>
          </p:cNvSpPr>
          <p:nvPr/>
        </p:nvSpPr>
        <p:spPr bwMode="auto">
          <a:xfrm>
            <a:off x="1066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2" name="Rectangle 86"/>
          <p:cNvSpPr>
            <a:spLocks noChangeArrowheads="1"/>
          </p:cNvSpPr>
          <p:nvPr/>
        </p:nvSpPr>
        <p:spPr bwMode="auto">
          <a:xfrm>
            <a:off x="1295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3" name="Rectangle 87"/>
          <p:cNvSpPr>
            <a:spLocks noChangeArrowheads="1"/>
          </p:cNvSpPr>
          <p:nvPr/>
        </p:nvSpPr>
        <p:spPr bwMode="auto">
          <a:xfrm>
            <a:off x="1524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4" name="Rectangle 88"/>
          <p:cNvSpPr>
            <a:spLocks noChangeArrowheads="1"/>
          </p:cNvSpPr>
          <p:nvPr/>
        </p:nvSpPr>
        <p:spPr bwMode="auto">
          <a:xfrm>
            <a:off x="1752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5" name="Rectangle 89"/>
          <p:cNvSpPr>
            <a:spLocks noChangeArrowheads="1"/>
          </p:cNvSpPr>
          <p:nvPr/>
        </p:nvSpPr>
        <p:spPr bwMode="auto">
          <a:xfrm>
            <a:off x="1981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6" name="Rectangle 90"/>
          <p:cNvSpPr>
            <a:spLocks noChangeArrowheads="1"/>
          </p:cNvSpPr>
          <p:nvPr/>
        </p:nvSpPr>
        <p:spPr bwMode="auto">
          <a:xfrm>
            <a:off x="2209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7" name="Rectangle 91"/>
          <p:cNvSpPr>
            <a:spLocks noChangeArrowheads="1"/>
          </p:cNvSpPr>
          <p:nvPr/>
        </p:nvSpPr>
        <p:spPr bwMode="auto">
          <a:xfrm>
            <a:off x="2438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8" name="Rectangle 92"/>
          <p:cNvSpPr>
            <a:spLocks noChangeArrowheads="1"/>
          </p:cNvSpPr>
          <p:nvPr/>
        </p:nvSpPr>
        <p:spPr bwMode="auto">
          <a:xfrm>
            <a:off x="2667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79" name="Rectangle 93"/>
          <p:cNvSpPr>
            <a:spLocks noChangeArrowheads="1"/>
          </p:cNvSpPr>
          <p:nvPr/>
        </p:nvSpPr>
        <p:spPr bwMode="auto">
          <a:xfrm>
            <a:off x="2895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0" name="Rectangle 94"/>
          <p:cNvSpPr>
            <a:spLocks noChangeArrowheads="1"/>
          </p:cNvSpPr>
          <p:nvPr/>
        </p:nvSpPr>
        <p:spPr bwMode="auto">
          <a:xfrm>
            <a:off x="3124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1" name="Rectangle 95"/>
          <p:cNvSpPr>
            <a:spLocks noChangeArrowheads="1"/>
          </p:cNvSpPr>
          <p:nvPr/>
        </p:nvSpPr>
        <p:spPr bwMode="auto">
          <a:xfrm>
            <a:off x="3352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2" name="Rectangle 96"/>
          <p:cNvSpPr>
            <a:spLocks noChangeArrowheads="1"/>
          </p:cNvSpPr>
          <p:nvPr/>
        </p:nvSpPr>
        <p:spPr bwMode="auto">
          <a:xfrm>
            <a:off x="3581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3" name="Rectangle 97"/>
          <p:cNvSpPr>
            <a:spLocks noChangeArrowheads="1"/>
          </p:cNvSpPr>
          <p:nvPr/>
        </p:nvSpPr>
        <p:spPr bwMode="auto">
          <a:xfrm>
            <a:off x="3810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4" name="Rectangle 98"/>
          <p:cNvSpPr>
            <a:spLocks noChangeArrowheads="1"/>
          </p:cNvSpPr>
          <p:nvPr/>
        </p:nvSpPr>
        <p:spPr bwMode="auto">
          <a:xfrm>
            <a:off x="4038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5" name="Rectangle 99"/>
          <p:cNvSpPr>
            <a:spLocks noChangeArrowheads="1"/>
          </p:cNvSpPr>
          <p:nvPr/>
        </p:nvSpPr>
        <p:spPr bwMode="auto">
          <a:xfrm>
            <a:off x="4267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6" name="Rectangle 100"/>
          <p:cNvSpPr>
            <a:spLocks noChangeArrowheads="1"/>
          </p:cNvSpPr>
          <p:nvPr/>
        </p:nvSpPr>
        <p:spPr bwMode="auto">
          <a:xfrm>
            <a:off x="381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7" name="Rectangle 101"/>
          <p:cNvSpPr>
            <a:spLocks noChangeArrowheads="1"/>
          </p:cNvSpPr>
          <p:nvPr/>
        </p:nvSpPr>
        <p:spPr bwMode="auto">
          <a:xfrm>
            <a:off x="609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8" name="Rectangle 102"/>
          <p:cNvSpPr>
            <a:spLocks noChangeArrowheads="1"/>
          </p:cNvSpPr>
          <p:nvPr/>
        </p:nvSpPr>
        <p:spPr bwMode="auto">
          <a:xfrm>
            <a:off x="838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89" name="Rectangle 103"/>
          <p:cNvSpPr>
            <a:spLocks noChangeArrowheads="1"/>
          </p:cNvSpPr>
          <p:nvPr/>
        </p:nvSpPr>
        <p:spPr bwMode="auto">
          <a:xfrm>
            <a:off x="1066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0" name="Rectangle 104"/>
          <p:cNvSpPr>
            <a:spLocks noChangeArrowheads="1"/>
          </p:cNvSpPr>
          <p:nvPr/>
        </p:nvSpPr>
        <p:spPr bwMode="auto">
          <a:xfrm>
            <a:off x="1295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1" name="Rectangle 105"/>
          <p:cNvSpPr>
            <a:spLocks noChangeArrowheads="1"/>
          </p:cNvSpPr>
          <p:nvPr/>
        </p:nvSpPr>
        <p:spPr bwMode="auto">
          <a:xfrm>
            <a:off x="1524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2" name="Rectangle 106"/>
          <p:cNvSpPr>
            <a:spLocks noChangeArrowheads="1"/>
          </p:cNvSpPr>
          <p:nvPr/>
        </p:nvSpPr>
        <p:spPr bwMode="auto">
          <a:xfrm>
            <a:off x="1752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3" name="Rectangle 107"/>
          <p:cNvSpPr>
            <a:spLocks noChangeArrowheads="1"/>
          </p:cNvSpPr>
          <p:nvPr/>
        </p:nvSpPr>
        <p:spPr bwMode="auto">
          <a:xfrm>
            <a:off x="1981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4" name="Rectangle 108"/>
          <p:cNvSpPr>
            <a:spLocks noChangeArrowheads="1"/>
          </p:cNvSpPr>
          <p:nvPr/>
        </p:nvSpPr>
        <p:spPr bwMode="auto">
          <a:xfrm>
            <a:off x="2209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5" name="Rectangle 109"/>
          <p:cNvSpPr>
            <a:spLocks noChangeArrowheads="1"/>
          </p:cNvSpPr>
          <p:nvPr/>
        </p:nvSpPr>
        <p:spPr bwMode="auto">
          <a:xfrm>
            <a:off x="2438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6" name="Rectangle 110"/>
          <p:cNvSpPr>
            <a:spLocks noChangeArrowheads="1"/>
          </p:cNvSpPr>
          <p:nvPr/>
        </p:nvSpPr>
        <p:spPr bwMode="auto">
          <a:xfrm>
            <a:off x="2667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7" name="Rectangle 111"/>
          <p:cNvSpPr>
            <a:spLocks noChangeArrowheads="1"/>
          </p:cNvSpPr>
          <p:nvPr/>
        </p:nvSpPr>
        <p:spPr bwMode="auto">
          <a:xfrm>
            <a:off x="2895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8" name="Rectangle 112"/>
          <p:cNvSpPr>
            <a:spLocks noChangeArrowheads="1"/>
          </p:cNvSpPr>
          <p:nvPr/>
        </p:nvSpPr>
        <p:spPr bwMode="auto">
          <a:xfrm>
            <a:off x="3124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199" name="Rectangle 113"/>
          <p:cNvSpPr>
            <a:spLocks noChangeArrowheads="1"/>
          </p:cNvSpPr>
          <p:nvPr/>
        </p:nvSpPr>
        <p:spPr bwMode="auto">
          <a:xfrm>
            <a:off x="3352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0" name="Rectangle 114"/>
          <p:cNvSpPr>
            <a:spLocks noChangeArrowheads="1"/>
          </p:cNvSpPr>
          <p:nvPr/>
        </p:nvSpPr>
        <p:spPr bwMode="auto">
          <a:xfrm>
            <a:off x="3581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1" name="Rectangle 115"/>
          <p:cNvSpPr>
            <a:spLocks noChangeArrowheads="1"/>
          </p:cNvSpPr>
          <p:nvPr/>
        </p:nvSpPr>
        <p:spPr bwMode="auto">
          <a:xfrm>
            <a:off x="3810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2" name="Rectangle 116"/>
          <p:cNvSpPr>
            <a:spLocks noChangeArrowheads="1"/>
          </p:cNvSpPr>
          <p:nvPr/>
        </p:nvSpPr>
        <p:spPr bwMode="auto">
          <a:xfrm>
            <a:off x="4038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3" name="Rectangle 117"/>
          <p:cNvSpPr>
            <a:spLocks noChangeArrowheads="1"/>
          </p:cNvSpPr>
          <p:nvPr/>
        </p:nvSpPr>
        <p:spPr bwMode="auto">
          <a:xfrm>
            <a:off x="4267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4" name="Rectangle 118"/>
          <p:cNvSpPr>
            <a:spLocks noChangeArrowheads="1"/>
          </p:cNvSpPr>
          <p:nvPr/>
        </p:nvSpPr>
        <p:spPr bwMode="auto">
          <a:xfrm>
            <a:off x="381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5" name="Rectangle 119"/>
          <p:cNvSpPr>
            <a:spLocks noChangeArrowheads="1"/>
          </p:cNvSpPr>
          <p:nvPr/>
        </p:nvSpPr>
        <p:spPr bwMode="auto">
          <a:xfrm>
            <a:off x="609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6" name="Rectangle 120"/>
          <p:cNvSpPr>
            <a:spLocks noChangeArrowheads="1"/>
          </p:cNvSpPr>
          <p:nvPr/>
        </p:nvSpPr>
        <p:spPr bwMode="auto">
          <a:xfrm>
            <a:off x="838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7" name="Rectangle 121"/>
          <p:cNvSpPr>
            <a:spLocks noChangeArrowheads="1"/>
          </p:cNvSpPr>
          <p:nvPr/>
        </p:nvSpPr>
        <p:spPr bwMode="auto">
          <a:xfrm>
            <a:off x="1066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8" name="Rectangle 122"/>
          <p:cNvSpPr>
            <a:spLocks noChangeArrowheads="1"/>
          </p:cNvSpPr>
          <p:nvPr/>
        </p:nvSpPr>
        <p:spPr bwMode="auto">
          <a:xfrm>
            <a:off x="1295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09" name="Rectangle 123"/>
          <p:cNvSpPr>
            <a:spLocks noChangeArrowheads="1"/>
          </p:cNvSpPr>
          <p:nvPr/>
        </p:nvSpPr>
        <p:spPr bwMode="auto">
          <a:xfrm>
            <a:off x="1524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0" name="Rectangle 124"/>
          <p:cNvSpPr>
            <a:spLocks noChangeArrowheads="1"/>
          </p:cNvSpPr>
          <p:nvPr/>
        </p:nvSpPr>
        <p:spPr bwMode="auto">
          <a:xfrm>
            <a:off x="1752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1" name="Rectangle 125"/>
          <p:cNvSpPr>
            <a:spLocks noChangeArrowheads="1"/>
          </p:cNvSpPr>
          <p:nvPr/>
        </p:nvSpPr>
        <p:spPr bwMode="auto">
          <a:xfrm>
            <a:off x="1981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2" name="Rectangle 126"/>
          <p:cNvSpPr>
            <a:spLocks noChangeArrowheads="1"/>
          </p:cNvSpPr>
          <p:nvPr/>
        </p:nvSpPr>
        <p:spPr bwMode="auto">
          <a:xfrm>
            <a:off x="2209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3" name="Rectangle 127"/>
          <p:cNvSpPr>
            <a:spLocks noChangeArrowheads="1"/>
          </p:cNvSpPr>
          <p:nvPr/>
        </p:nvSpPr>
        <p:spPr bwMode="auto">
          <a:xfrm>
            <a:off x="2438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4" name="Rectangle 128"/>
          <p:cNvSpPr>
            <a:spLocks noChangeArrowheads="1"/>
          </p:cNvSpPr>
          <p:nvPr/>
        </p:nvSpPr>
        <p:spPr bwMode="auto">
          <a:xfrm>
            <a:off x="2667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5" name="Rectangle 129"/>
          <p:cNvSpPr>
            <a:spLocks noChangeArrowheads="1"/>
          </p:cNvSpPr>
          <p:nvPr/>
        </p:nvSpPr>
        <p:spPr bwMode="auto">
          <a:xfrm>
            <a:off x="2895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6" name="Rectangle 130"/>
          <p:cNvSpPr>
            <a:spLocks noChangeArrowheads="1"/>
          </p:cNvSpPr>
          <p:nvPr/>
        </p:nvSpPr>
        <p:spPr bwMode="auto">
          <a:xfrm>
            <a:off x="3124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7" name="Rectangle 131"/>
          <p:cNvSpPr>
            <a:spLocks noChangeArrowheads="1"/>
          </p:cNvSpPr>
          <p:nvPr/>
        </p:nvSpPr>
        <p:spPr bwMode="auto">
          <a:xfrm>
            <a:off x="3352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8" name="Rectangle 132"/>
          <p:cNvSpPr>
            <a:spLocks noChangeArrowheads="1"/>
          </p:cNvSpPr>
          <p:nvPr/>
        </p:nvSpPr>
        <p:spPr bwMode="auto">
          <a:xfrm>
            <a:off x="3581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19" name="Rectangle 133"/>
          <p:cNvSpPr>
            <a:spLocks noChangeArrowheads="1"/>
          </p:cNvSpPr>
          <p:nvPr/>
        </p:nvSpPr>
        <p:spPr bwMode="auto">
          <a:xfrm>
            <a:off x="3810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0" name="Rectangle 134"/>
          <p:cNvSpPr>
            <a:spLocks noChangeArrowheads="1"/>
          </p:cNvSpPr>
          <p:nvPr/>
        </p:nvSpPr>
        <p:spPr bwMode="auto">
          <a:xfrm>
            <a:off x="4038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1" name="Rectangle 135"/>
          <p:cNvSpPr>
            <a:spLocks noChangeArrowheads="1"/>
          </p:cNvSpPr>
          <p:nvPr/>
        </p:nvSpPr>
        <p:spPr bwMode="auto">
          <a:xfrm>
            <a:off x="4267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2" name="Rectangle 136"/>
          <p:cNvSpPr>
            <a:spLocks noChangeArrowheads="1"/>
          </p:cNvSpPr>
          <p:nvPr/>
        </p:nvSpPr>
        <p:spPr bwMode="auto">
          <a:xfrm>
            <a:off x="381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3" name="Rectangle 137"/>
          <p:cNvSpPr>
            <a:spLocks noChangeArrowheads="1"/>
          </p:cNvSpPr>
          <p:nvPr/>
        </p:nvSpPr>
        <p:spPr bwMode="auto">
          <a:xfrm>
            <a:off x="609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4" name="Rectangle 138"/>
          <p:cNvSpPr>
            <a:spLocks noChangeArrowheads="1"/>
          </p:cNvSpPr>
          <p:nvPr/>
        </p:nvSpPr>
        <p:spPr bwMode="auto">
          <a:xfrm>
            <a:off x="838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5" name="Rectangle 139"/>
          <p:cNvSpPr>
            <a:spLocks noChangeArrowheads="1"/>
          </p:cNvSpPr>
          <p:nvPr/>
        </p:nvSpPr>
        <p:spPr bwMode="auto">
          <a:xfrm>
            <a:off x="1066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6" name="Rectangle 140"/>
          <p:cNvSpPr>
            <a:spLocks noChangeArrowheads="1"/>
          </p:cNvSpPr>
          <p:nvPr/>
        </p:nvSpPr>
        <p:spPr bwMode="auto">
          <a:xfrm>
            <a:off x="1295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7" name="Rectangle 141"/>
          <p:cNvSpPr>
            <a:spLocks noChangeArrowheads="1"/>
          </p:cNvSpPr>
          <p:nvPr/>
        </p:nvSpPr>
        <p:spPr bwMode="auto">
          <a:xfrm>
            <a:off x="1524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8" name="Rectangle 142"/>
          <p:cNvSpPr>
            <a:spLocks noChangeArrowheads="1"/>
          </p:cNvSpPr>
          <p:nvPr/>
        </p:nvSpPr>
        <p:spPr bwMode="auto">
          <a:xfrm>
            <a:off x="1752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29" name="Rectangle 143"/>
          <p:cNvSpPr>
            <a:spLocks noChangeArrowheads="1"/>
          </p:cNvSpPr>
          <p:nvPr/>
        </p:nvSpPr>
        <p:spPr bwMode="auto">
          <a:xfrm>
            <a:off x="1981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0" name="Rectangle 144"/>
          <p:cNvSpPr>
            <a:spLocks noChangeArrowheads="1"/>
          </p:cNvSpPr>
          <p:nvPr/>
        </p:nvSpPr>
        <p:spPr bwMode="auto">
          <a:xfrm>
            <a:off x="2209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1" name="Rectangle 145"/>
          <p:cNvSpPr>
            <a:spLocks noChangeArrowheads="1"/>
          </p:cNvSpPr>
          <p:nvPr/>
        </p:nvSpPr>
        <p:spPr bwMode="auto">
          <a:xfrm>
            <a:off x="2438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2" name="Rectangle 146"/>
          <p:cNvSpPr>
            <a:spLocks noChangeArrowheads="1"/>
          </p:cNvSpPr>
          <p:nvPr/>
        </p:nvSpPr>
        <p:spPr bwMode="auto">
          <a:xfrm>
            <a:off x="2667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3" name="Rectangle 147"/>
          <p:cNvSpPr>
            <a:spLocks noChangeArrowheads="1"/>
          </p:cNvSpPr>
          <p:nvPr/>
        </p:nvSpPr>
        <p:spPr bwMode="auto">
          <a:xfrm>
            <a:off x="2895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4" name="Rectangle 148"/>
          <p:cNvSpPr>
            <a:spLocks noChangeArrowheads="1"/>
          </p:cNvSpPr>
          <p:nvPr/>
        </p:nvSpPr>
        <p:spPr bwMode="auto">
          <a:xfrm>
            <a:off x="3124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5" name="Rectangle 149"/>
          <p:cNvSpPr>
            <a:spLocks noChangeArrowheads="1"/>
          </p:cNvSpPr>
          <p:nvPr/>
        </p:nvSpPr>
        <p:spPr bwMode="auto">
          <a:xfrm>
            <a:off x="3352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6" name="Rectangle 150"/>
          <p:cNvSpPr>
            <a:spLocks noChangeArrowheads="1"/>
          </p:cNvSpPr>
          <p:nvPr/>
        </p:nvSpPr>
        <p:spPr bwMode="auto">
          <a:xfrm>
            <a:off x="3581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7" name="Rectangle 151"/>
          <p:cNvSpPr>
            <a:spLocks noChangeArrowheads="1"/>
          </p:cNvSpPr>
          <p:nvPr/>
        </p:nvSpPr>
        <p:spPr bwMode="auto">
          <a:xfrm>
            <a:off x="3810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8" name="Rectangle 152"/>
          <p:cNvSpPr>
            <a:spLocks noChangeArrowheads="1"/>
          </p:cNvSpPr>
          <p:nvPr/>
        </p:nvSpPr>
        <p:spPr bwMode="auto">
          <a:xfrm>
            <a:off x="4038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39" name="Rectangle 153"/>
          <p:cNvSpPr>
            <a:spLocks noChangeArrowheads="1"/>
          </p:cNvSpPr>
          <p:nvPr/>
        </p:nvSpPr>
        <p:spPr bwMode="auto">
          <a:xfrm>
            <a:off x="4267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0" name="Rectangle 154"/>
          <p:cNvSpPr>
            <a:spLocks noChangeArrowheads="1"/>
          </p:cNvSpPr>
          <p:nvPr/>
        </p:nvSpPr>
        <p:spPr bwMode="auto">
          <a:xfrm>
            <a:off x="381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1" name="Rectangle 155"/>
          <p:cNvSpPr>
            <a:spLocks noChangeArrowheads="1"/>
          </p:cNvSpPr>
          <p:nvPr/>
        </p:nvSpPr>
        <p:spPr bwMode="auto">
          <a:xfrm>
            <a:off x="609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2" name="Rectangle 156"/>
          <p:cNvSpPr>
            <a:spLocks noChangeArrowheads="1"/>
          </p:cNvSpPr>
          <p:nvPr/>
        </p:nvSpPr>
        <p:spPr bwMode="auto">
          <a:xfrm>
            <a:off x="838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3" name="Rectangle 157"/>
          <p:cNvSpPr>
            <a:spLocks noChangeArrowheads="1"/>
          </p:cNvSpPr>
          <p:nvPr/>
        </p:nvSpPr>
        <p:spPr bwMode="auto">
          <a:xfrm>
            <a:off x="1066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4" name="Rectangle 158"/>
          <p:cNvSpPr>
            <a:spLocks noChangeArrowheads="1"/>
          </p:cNvSpPr>
          <p:nvPr/>
        </p:nvSpPr>
        <p:spPr bwMode="auto">
          <a:xfrm>
            <a:off x="1295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5" name="Rectangle 159"/>
          <p:cNvSpPr>
            <a:spLocks noChangeArrowheads="1"/>
          </p:cNvSpPr>
          <p:nvPr/>
        </p:nvSpPr>
        <p:spPr bwMode="auto">
          <a:xfrm>
            <a:off x="1524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6" name="Rectangle 160"/>
          <p:cNvSpPr>
            <a:spLocks noChangeArrowheads="1"/>
          </p:cNvSpPr>
          <p:nvPr/>
        </p:nvSpPr>
        <p:spPr bwMode="auto">
          <a:xfrm>
            <a:off x="1752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7" name="Rectangle 161"/>
          <p:cNvSpPr>
            <a:spLocks noChangeArrowheads="1"/>
          </p:cNvSpPr>
          <p:nvPr/>
        </p:nvSpPr>
        <p:spPr bwMode="auto">
          <a:xfrm>
            <a:off x="1981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8" name="Rectangle 162"/>
          <p:cNvSpPr>
            <a:spLocks noChangeArrowheads="1"/>
          </p:cNvSpPr>
          <p:nvPr/>
        </p:nvSpPr>
        <p:spPr bwMode="auto">
          <a:xfrm>
            <a:off x="2209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49" name="Rectangle 163"/>
          <p:cNvSpPr>
            <a:spLocks noChangeArrowheads="1"/>
          </p:cNvSpPr>
          <p:nvPr/>
        </p:nvSpPr>
        <p:spPr bwMode="auto">
          <a:xfrm>
            <a:off x="2438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0" name="Rectangle 164"/>
          <p:cNvSpPr>
            <a:spLocks noChangeArrowheads="1"/>
          </p:cNvSpPr>
          <p:nvPr/>
        </p:nvSpPr>
        <p:spPr bwMode="auto">
          <a:xfrm>
            <a:off x="2667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1" name="Rectangle 165"/>
          <p:cNvSpPr>
            <a:spLocks noChangeArrowheads="1"/>
          </p:cNvSpPr>
          <p:nvPr/>
        </p:nvSpPr>
        <p:spPr bwMode="auto">
          <a:xfrm>
            <a:off x="2895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2" name="Rectangle 166"/>
          <p:cNvSpPr>
            <a:spLocks noChangeArrowheads="1"/>
          </p:cNvSpPr>
          <p:nvPr/>
        </p:nvSpPr>
        <p:spPr bwMode="auto">
          <a:xfrm>
            <a:off x="3124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3" name="Rectangle 167"/>
          <p:cNvSpPr>
            <a:spLocks noChangeArrowheads="1"/>
          </p:cNvSpPr>
          <p:nvPr/>
        </p:nvSpPr>
        <p:spPr bwMode="auto">
          <a:xfrm>
            <a:off x="3352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4" name="Rectangle 168"/>
          <p:cNvSpPr>
            <a:spLocks noChangeArrowheads="1"/>
          </p:cNvSpPr>
          <p:nvPr/>
        </p:nvSpPr>
        <p:spPr bwMode="auto">
          <a:xfrm>
            <a:off x="3581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5" name="Rectangle 169"/>
          <p:cNvSpPr>
            <a:spLocks noChangeArrowheads="1"/>
          </p:cNvSpPr>
          <p:nvPr/>
        </p:nvSpPr>
        <p:spPr bwMode="auto">
          <a:xfrm>
            <a:off x="3810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6" name="Rectangle 170"/>
          <p:cNvSpPr>
            <a:spLocks noChangeArrowheads="1"/>
          </p:cNvSpPr>
          <p:nvPr/>
        </p:nvSpPr>
        <p:spPr bwMode="auto">
          <a:xfrm>
            <a:off x="4038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7" name="Rectangle 171"/>
          <p:cNvSpPr>
            <a:spLocks noChangeArrowheads="1"/>
          </p:cNvSpPr>
          <p:nvPr/>
        </p:nvSpPr>
        <p:spPr bwMode="auto">
          <a:xfrm>
            <a:off x="4267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8" name="Rectangle 172"/>
          <p:cNvSpPr>
            <a:spLocks noChangeArrowheads="1"/>
          </p:cNvSpPr>
          <p:nvPr/>
        </p:nvSpPr>
        <p:spPr bwMode="auto">
          <a:xfrm>
            <a:off x="381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59" name="Rectangle 173"/>
          <p:cNvSpPr>
            <a:spLocks noChangeArrowheads="1"/>
          </p:cNvSpPr>
          <p:nvPr/>
        </p:nvSpPr>
        <p:spPr bwMode="auto">
          <a:xfrm>
            <a:off x="609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0" name="Rectangle 174"/>
          <p:cNvSpPr>
            <a:spLocks noChangeArrowheads="1"/>
          </p:cNvSpPr>
          <p:nvPr/>
        </p:nvSpPr>
        <p:spPr bwMode="auto">
          <a:xfrm>
            <a:off x="838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1" name="Rectangle 175"/>
          <p:cNvSpPr>
            <a:spLocks noChangeArrowheads="1"/>
          </p:cNvSpPr>
          <p:nvPr/>
        </p:nvSpPr>
        <p:spPr bwMode="auto">
          <a:xfrm>
            <a:off x="1066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2" name="Rectangle 176"/>
          <p:cNvSpPr>
            <a:spLocks noChangeArrowheads="1"/>
          </p:cNvSpPr>
          <p:nvPr/>
        </p:nvSpPr>
        <p:spPr bwMode="auto">
          <a:xfrm>
            <a:off x="1295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3" name="Rectangle 177"/>
          <p:cNvSpPr>
            <a:spLocks noChangeArrowheads="1"/>
          </p:cNvSpPr>
          <p:nvPr/>
        </p:nvSpPr>
        <p:spPr bwMode="auto">
          <a:xfrm>
            <a:off x="1524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4" name="Rectangle 178"/>
          <p:cNvSpPr>
            <a:spLocks noChangeArrowheads="1"/>
          </p:cNvSpPr>
          <p:nvPr/>
        </p:nvSpPr>
        <p:spPr bwMode="auto">
          <a:xfrm>
            <a:off x="1752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5" name="Rectangle 179"/>
          <p:cNvSpPr>
            <a:spLocks noChangeArrowheads="1"/>
          </p:cNvSpPr>
          <p:nvPr/>
        </p:nvSpPr>
        <p:spPr bwMode="auto">
          <a:xfrm>
            <a:off x="1981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6" name="Rectangle 180"/>
          <p:cNvSpPr>
            <a:spLocks noChangeArrowheads="1"/>
          </p:cNvSpPr>
          <p:nvPr/>
        </p:nvSpPr>
        <p:spPr bwMode="auto">
          <a:xfrm>
            <a:off x="2209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7" name="Rectangle 181"/>
          <p:cNvSpPr>
            <a:spLocks noChangeArrowheads="1"/>
          </p:cNvSpPr>
          <p:nvPr/>
        </p:nvSpPr>
        <p:spPr bwMode="auto">
          <a:xfrm>
            <a:off x="2438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8" name="Rectangle 182"/>
          <p:cNvSpPr>
            <a:spLocks noChangeArrowheads="1"/>
          </p:cNvSpPr>
          <p:nvPr/>
        </p:nvSpPr>
        <p:spPr bwMode="auto">
          <a:xfrm>
            <a:off x="2667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69" name="Rectangle 183"/>
          <p:cNvSpPr>
            <a:spLocks noChangeArrowheads="1"/>
          </p:cNvSpPr>
          <p:nvPr/>
        </p:nvSpPr>
        <p:spPr bwMode="auto">
          <a:xfrm>
            <a:off x="2895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0" name="Rectangle 184"/>
          <p:cNvSpPr>
            <a:spLocks noChangeArrowheads="1"/>
          </p:cNvSpPr>
          <p:nvPr/>
        </p:nvSpPr>
        <p:spPr bwMode="auto">
          <a:xfrm>
            <a:off x="3124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1" name="Rectangle 185"/>
          <p:cNvSpPr>
            <a:spLocks noChangeArrowheads="1"/>
          </p:cNvSpPr>
          <p:nvPr/>
        </p:nvSpPr>
        <p:spPr bwMode="auto">
          <a:xfrm>
            <a:off x="3352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2" name="Rectangle 186"/>
          <p:cNvSpPr>
            <a:spLocks noChangeArrowheads="1"/>
          </p:cNvSpPr>
          <p:nvPr/>
        </p:nvSpPr>
        <p:spPr bwMode="auto">
          <a:xfrm>
            <a:off x="3581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3" name="Rectangle 187"/>
          <p:cNvSpPr>
            <a:spLocks noChangeArrowheads="1"/>
          </p:cNvSpPr>
          <p:nvPr/>
        </p:nvSpPr>
        <p:spPr bwMode="auto">
          <a:xfrm>
            <a:off x="3810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4" name="Rectangle 188"/>
          <p:cNvSpPr>
            <a:spLocks noChangeArrowheads="1"/>
          </p:cNvSpPr>
          <p:nvPr/>
        </p:nvSpPr>
        <p:spPr bwMode="auto">
          <a:xfrm>
            <a:off x="4038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5" name="Rectangle 189"/>
          <p:cNvSpPr>
            <a:spLocks noChangeArrowheads="1"/>
          </p:cNvSpPr>
          <p:nvPr/>
        </p:nvSpPr>
        <p:spPr bwMode="auto">
          <a:xfrm>
            <a:off x="4267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6" name="Rectangle 190"/>
          <p:cNvSpPr>
            <a:spLocks noChangeArrowheads="1"/>
          </p:cNvSpPr>
          <p:nvPr/>
        </p:nvSpPr>
        <p:spPr bwMode="auto">
          <a:xfrm>
            <a:off x="381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7" name="Rectangle 191"/>
          <p:cNvSpPr>
            <a:spLocks noChangeArrowheads="1"/>
          </p:cNvSpPr>
          <p:nvPr/>
        </p:nvSpPr>
        <p:spPr bwMode="auto">
          <a:xfrm>
            <a:off x="609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8" name="Rectangle 192"/>
          <p:cNvSpPr>
            <a:spLocks noChangeArrowheads="1"/>
          </p:cNvSpPr>
          <p:nvPr/>
        </p:nvSpPr>
        <p:spPr bwMode="auto">
          <a:xfrm>
            <a:off x="838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79" name="Rectangle 193"/>
          <p:cNvSpPr>
            <a:spLocks noChangeArrowheads="1"/>
          </p:cNvSpPr>
          <p:nvPr/>
        </p:nvSpPr>
        <p:spPr bwMode="auto">
          <a:xfrm>
            <a:off x="1066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0" name="Rectangle 194"/>
          <p:cNvSpPr>
            <a:spLocks noChangeArrowheads="1"/>
          </p:cNvSpPr>
          <p:nvPr/>
        </p:nvSpPr>
        <p:spPr bwMode="auto">
          <a:xfrm>
            <a:off x="1295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1" name="Rectangle 195"/>
          <p:cNvSpPr>
            <a:spLocks noChangeArrowheads="1"/>
          </p:cNvSpPr>
          <p:nvPr/>
        </p:nvSpPr>
        <p:spPr bwMode="auto">
          <a:xfrm>
            <a:off x="1524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2" name="Rectangle 196"/>
          <p:cNvSpPr>
            <a:spLocks noChangeArrowheads="1"/>
          </p:cNvSpPr>
          <p:nvPr/>
        </p:nvSpPr>
        <p:spPr bwMode="auto">
          <a:xfrm>
            <a:off x="1752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3" name="Rectangle 197"/>
          <p:cNvSpPr>
            <a:spLocks noChangeArrowheads="1"/>
          </p:cNvSpPr>
          <p:nvPr/>
        </p:nvSpPr>
        <p:spPr bwMode="auto">
          <a:xfrm>
            <a:off x="1981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4" name="Rectangle 198"/>
          <p:cNvSpPr>
            <a:spLocks noChangeArrowheads="1"/>
          </p:cNvSpPr>
          <p:nvPr/>
        </p:nvSpPr>
        <p:spPr bwMode="auto">
          <a:xfrm>
            <a:off x="2209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5" name="Rectangle 199"/>
          <p:cNvSpPr>
            <a:spLocks noChangeArrowheads="1"/>
          </p:cNvSpPr>
          <p:nvPr/>
        </p:nvSpPr>
        <p:spPr bwMode="auto">
          <a:xfrm>
            <a:off x="2438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6" name="Rectangle 200"/>
          <p:cNvSpPr>
            <a:spLocks noChangeArrowheads="1"/>
          </p:cNvSpPr>
          <p:nvPr/>
        </p:nvSpPr>
        <p:spPr bwMode="auto">
          <a:xfrm>
            <a:off x="2667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7" name="Rectangle 201"/>
          <p:cNvSpPr>
            <a:spLocks noChangeArrowheads="1"/>
          </p:cNvSpPr>
          <p:nvPr/>
        </p:nvSpPr>
        <p:spPr bwMode="auto">
          <a:xfrm>
            <a:off x="2895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8" name="Rectangle 202"/>
          <p:cNvSpPr>
            <a:spLocks noChangeArrowheads="1"/>
          </p:cNvSpPr>
          <p:nvPr/>
        </p:nvSpPr>
        <p:spPr bwMode="auto">
          <a:xfrm>
            <a:off x="3124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89" name="Rectangle 203"/>
          <p:cNvSpPr>
            <a:spLocks noChangeArrowheads="1"/>
          </p:cNvSpPr>
          <p:nvPr/>
        </p:nvSpPr>
        <p:spPr bwMode="auto">
          <a:xfrm>
            <a:off x="3352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0" name="Rectangle 204"/>
          <p:cNvSpPr>
            <a:spLocks noChangeArrowheads="1"/>
          </p:cNvSpPr>
          <p:nvPr/>
        </p:nvSpPr>
        <p:spPr bwMode="auto">
          <a:xfrm>
            <a:off x="3581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1" name="Rectangle 205"/>
          <p:cNvSpPr>
            <a:spLocks noChangeArrowheads="1"/>
          </p:cNvSpPr>
          <p:nvPr/>
        </p:nvSpPr>
        <p:spPr bwMode="auto">
          <a:xfrm>
            <a:off x="3810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2" name="Rectangle 206"/>
          <p:cNvSpPr>
            <a:spLocks noChangeArrowheads="1"/>
          </p:cNvSpPr>
          <p:nvPr/>
        </p:nvSpPr>
        <p:spPr bwMode="auto">
          <a:xfrm>
            <a:off x="4038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3" name="Rectangle 207"/>
          <p:cNvSpPr>
            <a:spLocks noChangeArrowheads="1"/>
          </p:cNvSpPr>
          <p:nvPr/>
        </p:nvSpPr>
        <p:spPr bwMode="auto">
          <a:xfrm>
            <a:off x="4267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4" name="Rectangle 208"/>
          <p:cNvSpPr>
            <a:spLocks noChangeArrowheads="1"/>
          </p:cNvSpPr>
          <p:nvPr/>
        </p:nvSpPr>
        <p:spPr bwMode="auto">
          <a:xfrm>
            <a:off x="381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5" name="Rectangle 209"/>
          <p:cNvSpPr>
            <a:spLocks noChangeArrowheads="1"/>
          </p:cNvSpPr>
          <p:nvPr/>
        </p:nvSpPr>
        <p:spPr bwMode="auto">
          <a:xfrm>
            <a:off x="609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6" name="Rectangle 210"/>
          <p:cNvSpPr>
            <a:spLocks noChangeArrowheads="1"/>
          </p:cNvSpPr>
          <p:nvPr/>
        </p:nvSpPr>
        <p:spPr bwMode="auto">
          <a:xfrm>
            <a:off x="838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7" name="Rectangle 211"/>
          <p:cNvSpPr>
            <a:spLocks noChangeArrowheads="1"/>
          </p:cNvSpPr>
          <p:nvPr/>
        </p:nvSpPr>
        <p:spPr bwMode="auto">
          <a:xfrm>
            <a:off x="1066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8" name="Rectangle 212"/>
          <p:cNvSpPr>
            <a:spLocks noChangeArrowheads="1"/>
          </p:cNvSpPr>
          <p:nvPr/>
        </p:nvSpPr>
        <p:spPr bwMode="auto">
          <a:xfrm>
            <a:off x="1295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299" name="Rectangle 213"/>
          <p:cNvSpPr>
            <a:spLocks noChangeArrowheads="1"/>
          </p:cNvSpPr>
          <p:nvPr/>
        </p:nvSpPr>
        <p:spPr bwMode="auto">
          <a:xfrm>
            <a:off x="1524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0" name="Rectangle 214"/>
          <p:cNvSpPr>
            <a:spLocks noChangeArrowheads="1"/>
          </p:cNvSpPr>
          <p:nvPr/>
        </p:nvSpPr>
        <p:spPr bwMode="auto">
          <a:xfrm>
            <a:off x="1752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1" name="Rectangle 215"/>
          <p:cNvSpPr>
            <a:spLocks noChangeArrowheads="1"/>
          </p:cNvSpPr>
          <p:nvPr/>
        </p:nvSpPr>
        <p:spPr bwMode="auto">
          <a:xfrm>
            <a:off x="1981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2" name="Rectangle 216"/>
          <p:cNvSpPr>
            <a:spLocks noChangeArrowheads="1"/>
          </p:cNvSpPr>
          <p:nvPr/>
        </p:nvSpPr>
        <p:spPr bwMode="auto">
          <a:xfrm>
            <a:off x="2209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3" name="Rectangle 217"/>
          <p:cNvSpPr>
            <a:spLocks noChangeArrowheads="1"/>
          </p:cNvSpPr>
          <p:nvPr/>
        </p:nvSpPr>
        <p:spPr bwMode="auto">
          <a:xfrm>
            <a:off x="2438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4" name="Rectangle 218"/>
          <p:cNvSpPr>
            <a:spLocks noChangeArrowheads="1"/>
          </p:cNvSpPr>
          <p:nvPr/>
        </p:nvSpPr>
        <p:spPr bwMode="auto">
          <a:xfrm>
            <a:off x="2667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5" name="Rectangle 219"/>
          <p:cNvSpPr>
            <a:spLocks noChangeArrowheads="1"/>
          </p:cNvSpPr>
          <p:nvPr/>
        </p:nvSpPr>
        <p:spPr bwMode="auto">
          <a:xfrm>
            <a:off x="2895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6" name="Rectangle 220"/>
          <p:cNvSpPr>
            <a:spLocks noChangeArrowheads="1"/>
          </p:cNvSpPr>
          <p:nvPr/>
        </p:nvSpPr>
        <p:spPr bwMode="auto">
          <a:xfrm>
            <a:off x="3124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7" name="Rectangle 221"/>
          <p:cNvSpPr>
            <a:spLocks noChangeArrowheads="1"/>
          </p:cNvSpPr>
          <p:nvPr/>
        </p:nvSpPr>
        <p:spPr bwMode="auto">
          <a:xfrm>
            <a:off x="3352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8" name="Rectangle 222"/>
          <p:cNvSpPr>
            <a:spLocks noChangeArrowheads="1"/>
          </p:cNvSpPr>
          <p:nvPr/>
        </p:nvSpPr>
        <p:spPr bwMode="auto">
          <a:xfrm>
            <a:off x="3581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09" name="Rectangle 223"/>
          <p:cNvSpPr>
            <a:spLocks noChangeArrowheads="1"/>
          </p:cNvSpPr>
          <p:nvPr/>
        </p:nvSpPr>
        <p:spPr bwMode="auto">
          <a:xfrm>
            <a:off x="3810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0" name="Rectangle 224"/>
          <p:cNvSpPr>
            <a:spLocks noChangeArrowheads="1"/>
          </p:cNvSpPr>
          <p:nvPr/>
        </p:nvSpPr>
        <p:spPr bwMode="auto">
          <a:xfrm>
            <a:off x="4038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1" name="Rectangle 225"/>
          <p:cNvSpPr>
            <a:spLocks noChangeArrowheads="1"/>
          </p:cNvSpPr>
          <p:nvPr/>
        </p:nvSpPr>
        <p:spPr bwMode="auto">
          <a:xfrm>
            <a:off x="4267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2" name="Rectangle 226"/>
          <p:cNvSpPr>
            <a:spLocks noChangeArrowheads="1"/>
          </p:cNvSpPr>
          <p:nvPr/>
        </p:nvSpPr>
        <p:spPr bwMode="auto">
          <a:xfrm>
            <a:off x="381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3" name="Rectangle 227"/>
          <p:cNvSpPr>
            <a:spLocks noChangeArrowheads="1"/>
          </p:cNvSpPr>
          <p:nvPr/>
        </p:nvSpPr>
        <p:spPr bwMode="auto">
          <a:xfrm>
            <a:off x="609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4" name="Rectangle 228"/>
          <p:cNvSpPr>
            <a:spLocks noChangeArrowheads="1"/>
          </p:cNvSpPr>
          <p:nvPr/>
        </p:nvSpPr>
        <p:spPr bwMode="auto">
          <a:xfrm>
            <a:off x="838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5" name="Rectangle 229"/>
          <p:cNvSpPr>
            <a:spLocks noChangeArrowheads="1"/>
          </p:cNvSpPr>
          <p:nvPr/>
        </p:nvSpPr>
        <p:spPr bwMode="auto">
          <a:xfrm>
            <a:off x="1066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6" name="Rectangle 230"/>
          <p:cNvSpPr>
            <a:spLocks noChangeArrowheads="1"/>
          </p:cNvSpPr>
          <p:nvPr/>
        </p:nvSpPr>
        <p:spPr bwMode="auto">
          <a:xfrm>
            <a:off x="1295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7" name="Rectangle 231"/>
          <p:cNvSpPr>
            <a:spLocks noChangeArrowheads="1"/>
          </p:cNvSpPr>
          <p:nvPr/>
        </p:nvSpPr>
        <p:spPr bwMode="auto">
          <a:xfrm>
            <a:off x="1524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8" name="Rectangle 232"/>
          <p:cNvSpPr>
            <a:spLocks noChangeArrowheads="1"/>
          </p:cNvSpPr>
          <p:nvPr/>
        </p:nvSpPr>
        <p:spPr bwMode="auto">
          <a:xfrm>
            <a:off x="1752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19" name="Rectangle 233"/>
          <p:cNvSpPr>
            <a:spLocks noChangeArrowheads="1"/>
          </p:cNvSpPr>
          <p:nvPr/>
        </p:nvSpPr>
        <p:spPr bwMode="auto">
          <a:xfrm>
            <a:off x="1981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0" name="Rectangle 234"/>
          <p:cNvSpPr>
            <a:spLocks noChangeArrowheads="1"/>
          </p:cNvSpPr>
          <p:nvPr/>
        </p:nvSpPr>
        <p:spPr bwMode="auto">
          <a:xfrm>
            <a:off x="2209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1" name="Rectangle 235"/>
          <p:cNvSpPr>
            <a:spLocks noChangeArrowheads="1"/>
          </p:cNvSpPr>
          <p:nvPr/>
        </p:nvSpPr>
        <p:spPr bwMode="auto">
          <a:xfrm>
            <a:off x="2438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2" name="Rectangle 236"/>
          <p:cNvSpPr>
            <a:spLocks noChangeArrowheads="1"/>
          </p:cNvSpPr>
          <p:nvPr/>
        </p:nvSpPr>
        <p:spPr bwMode="auto">
          <a:xfrm>
            <a:off x="2667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3" name="Rectangle 237"/>
          <p:cNvSpPr>
            <a:spLocks noChangeArrowheads="1"/>
          </p:cNvSpPr>
          <p:nvPr/>
        </p:nvSpPr>
        <p:spPr bwMode="auto">
          <a:xfrm>
            <a:off x="2895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4" name="Rectangle 238"/>
          <p:cNvSpPr>
            <a:spLocks noChangeArrowheads="1"/>
          </p:cNvSpPr>
          <p:nvPr/>
        </p:nvSpPr>
        <p:spPr bwMode="auto">
          <a:xfrm>
            <a:off x="3124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5" name="Rectangle 239"/>
          <p:cNvSpPr>
            <a:spLocks noChangeArrowheads="1"/>
          </p:cNvSpPr>
          <p:nvPr/>
        </p:nvSpPr>
        <p:spPr bwMode="auto">
          <a:xfrm>
            <a:off x="3352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6" name="Rectangle 240"/>
          <p:cNvSpPr>
            <a:spLocks noChangeArrowheads="1"/>
          </p:cNvSpPr>
          <p:nvPr/>
        </p:nvSpPr>
        <p:spPr bwMode="auto">
          <a:xfrm>
            <a:off x="3581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7" name="Rectangle 241"/>
          <p:cNvSpPr>
            <a:spLocks noChangeArrowheads="1"/>
          </p:cNvSpPr>
          <p:nvPr/>
        </p:nvSpPr>
        <p:spPr bwMode="auto">
          <a:xfrm>
            <a:off x="3810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8" name="Rectangle 242"/>
          <p:cNvSpPr>
            <a:spLocks noChangeArrowheads="1"/>
          </p:cNvSpPr>
          <p:nvPr/>
        </p:nvSpPr>
        <p:spPr bwMode="auto">
          <a:xfrm>
            <a:off x="4038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29" name="Rectangle 243"/>
          <p:cNvSpPr>
            <a:spLocks noChangeArrowheads="1"/>
          </p:cNvSpPr>
          <p:nvPr/>
        </p:nvSpPr>
        <p:spPr bwMode="auto">
          <a:xfrm>
            <a:off x="4267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0" name="Rectangle 244"/>
          <p:cNvSpPr>
            <a:spLocks noChangeArrowheads="1"/>
          </p:cNvSpPr>
          <p:nvPr/>
        </p:nvSpPr>
        <p:spPr bwMode="auto">
          <a:xfrm>
            <a:off x="381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1" name="Rectangle 245"/>
          <p:cNvSpPr>
            <a:spLocks noChangeArrowheads="1"/>
          </p:cNvSpPr>
          <p:nvPr/>
        </p:nvSpPr>
        <p:spPr bwMode="auto">
          <a:xfrm>
            <a:off x="609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2" name="Rectangle 246"/>
          <p:cNvSpPr>
            <a:spLocks noChangeArrowheads="1"/>
          </p:cNvSpPr>
          <p:nvPr/>
        </p:nvSpPr>
        <p:spPr bwMode="auto">
          <a:xfrm>
            <a:off x="838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3" name="Rectangle 247"/>
          <p:cNvSpPr>
            <a:spLocks noChangeArrowheads="1"/>
          </p:cNvSpPr>
          <p:nvPr/>
        </p:nvSpPr>
        <p:spPr bwMode="auto">
          <a:xfrm>
            <a:off x="1066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4" name="Rectangle 248"/>
          <p:cNvSpPr>
            <a:spLocks noChangeArrowheads="1"/>
          </p:cNvSpPr>
          <p:nvPr/>
        </p:nvSpPr>
        <p:spPr bwMode="auto">
          <a:xfrm>
            <a:off x="12954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5" name="Rectangle 249"/>
          <p:cNvSpPr>
            <a:spLocks noChangeArrowheads="1"/>
          </p:cNvSpPr>
          <p:nvPr/>
        </p:nvSpPr>
        <p:spPr bwMode="auto">
          <a:xfrm>
            <a:off x="1524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6" name="Rectangle 250"/>
          <p:cNvSpPr>
            <a:spLocks noChangeArrowheads="1"/>
          </p:cNvSpPr>
          <p:nvPr/>
        </p:nvSpPr>
        <p:spPr bwMode="auto">
          <a:xfrm>
            <a:off x="1752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7" name="Rectangle 251"/>
          <p:cNvSpPr>
            <a:spLocks noChangeArrowheads="1"/>
          </p:cNvSpPr>
          <p:nvPr/>
        </p:nvSpPr>
        <p:spPr bwMode="auto">
          <a:xfrm>
            <a:off x="1981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8" name="Rectangle 252"/>
          <p:cNvSpPr>
            <a:spLocks noChangeArrowheads="1"/>
          </p:cNvSpPr>
          <p:nvPr/>
        </p:nvSpPr>
        <p:spPr bwMode="auto">
          <a:xfrm>
            <a:off x="2209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39" name="Rectangle 253"/>
          <p:cNvSpPr>
            <a:spLocks noChangeArrowheads="1"/>
          </p:cNvSpPr>
          <p:nvPr/>
        </p:nvSpPr>
        <p:spPr bwMode="auto">
          <a:xfrm>
            <a:off x="24384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0" name="Rectangle 254"/>
          <p:cNvSpPr>
            <a:spLocks noChangeArrowheads="1"/>
          </p:cNvSpPr>
          <p:nvPr/>
        </p:nvSpPr>
        <p:spPr bwMode="auto">
          <a:xfrm>
            <a:off x="2667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1" name="Rectangle 255"/>
          <p:cNvSpPr>
            <a:spLocks noChangeArrowheads="1"/>
          </p:cNvSpPr>
          <p:nvPr/>
        </p:nvSpPr>
        <p:spPr bwMode="auto">
          <a:xfrm>
            <a:off x="2895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2" name="Rectangle 256"/>
          <p:cNvSpPr>
            <a:spLocks noChangeArrowheads="1"/>
          </p:cNvSpPr>
          <p:nvPr/>
        </p:nvSpPr>
        <p:spPr bwMode="auto">
          <a:xfrm>
            <a:off x="3124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3" name="Rectangle 257"/>
          <p:cNvSpPr>
            <a:spLocks noChangeArrowheads="1"/>
          </p:cNvSpPr>
          <p:nvPr/>
        </p:nvSpPr>
        <p:spPr bwMode="auto">
          <a:xfrm>
            <a:off x="3352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4" name="Rectangle 258"/>
          <p:cNvSpPr>
            <a:spLocks noChangeArrowheads="1"/>
          </p:cNvSpPr>
          <p:nvPr/>
        </p:nvSpPr>
        <p:spPr bwMode="auto">
          <a:xfrm>
            <a:off x="35814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5" name="Rectangle 259"/>
          <p:cNvSpPr>
            <a:spLocks noChangeArrowheads="1"/>
          </p:cNvSpPr>
          <p:nvPr/>
        </p:nvSpPr>
        <p:spPr bwMode="auto">
          <a:xfrm>
            <a:off x="3810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6" name="Rectangle 260"/>
          <p:cNvSpPr>
            <a:spLocks noChangeArrowheads="1"/>
          </p:cNvSpPr>
          <p:nvPr/>
        </p:nvSpPr>
        <p:spPr bwMode="auto">
          <a:xfrm>
            <a:off x="4038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7" name="Rectangle 261"/>
          <p:cNvSpPr>
            <a:spLocks noChangeArrowheads="1"/>
          </p:cNvSpPr>
          <p:nvPr/>
        </p:nvSpPr>
        <p:spPr bwMode="auto">
          <a:xfrm>
            <a:off x="4267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8" name="Rectangle 262"/>
          <p:cNvSpPr>
            <a:spLocks noChangeArrowheads="1"/>
          </p:cNvSpPr>
          <p:nvPr/>
        </p:nvSpPr>
        <p:spPr bwMode="auto">
          <a:xfrm>
            <a:off x="381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49" name="Rectangle 263"/>
          <p:cNvSpPr>
            <a:spLocks noChangeArrowheads="1"/>
          </p:cNvSpPr>
          <p:nvPr/>
        </p:nvSpPr>
        <p:spPr bwMode="auto">
          <a:xfrm>
            <a:off x="609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0" name="Rectangle 264"/>
          <p:cNvSpPr>
            <a:spLocks noChangeArrowheads="1"/>
          </p:cNvSpPr>
          <p:nvPr/>
        </p:nvSpPr>
        <p:spPr bwMode="auto">
          <a:xfrm>
            <a:off x="838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1" name="Rectangle 265"/>
          <p:cNvSpPr>
            <a:spLocks noChangeArrowheads="1"/>
          </p:cNvSpPr>
          <p:nvPr/>
        </p:nvSpPr>
        <p:spPr bwMode="auto">
          <a:xfrm>
            <a:off x="10668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2" name="Rectangle 266"/>
          <p:cNvSpPr>
            <a:spLocks noChangeArrowheads="1"/>
          </p:cNvSpPr>
          <p:nvPr/>
        </p:nvSpPr>
        <p:spPr bwMode="auto">
          <a:xfrm>
            <a:off x="12954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3" name="Rectangle 267"/>
          <p:cNvSpPr>
            <a:spLocks noChangeArrowheads="1"/>
          </p:cNvSpPr>
          <p:nvPr/>
        </p:nvSpPr>
        <p:spPr bwMode="auto">
          <a:xfrm>
            <a:off x="1524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4" name="Rectangle 268"/>
          <p:cNvSpPr>
            <a:spLocks noChangeArrowheads="1"/>
          </p:cNvSpPr>
          <p:nvPr/>
        </p:nvSpPr>
        <p:spPr bwMode="auto">
          <a:xfrm>
            <a:off x="1752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5" name="Rectangle 269"/>
          <p:cNvSpPr>
            <a:spLocks noChangeArrowheads="1"/>
          </p:cNvSpPr>
          <p:nvPr/>
        </p:nvSpPr>
        <p:spPr bwMode="auto">
          <a:xfrm>
            <a:off x="1981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6" name="Rectangle 270"/>
          <p:cNvSpPr>
            <a:spLocks noChangeArrowheads="1"/>
          </p:cNvSpPr>
          <p:nvPr/>
        </p:nvSpPr>
        <p:spPr bwMode="auto">
          <a:xfrm>
            <a:off x="22098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7" name="Rectangle 271"/>
          <p:cNvSpPr>
            <a:spLocks noChangeArrowheads="1"/>
          </p:cNvSpPr>
          <p:nvPr/>
        </p:nvSpPr>
        <p:spPr bwMode="auto">
          <a:xfrm>
            <a:off x="24384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8" name="Rectangle 272"/>
          <p:cNvSpPr>
            <a:spLocks noChangeArrowheads="1"/>
          </p:cNvSpPr>
          <p:nvPr/>
        </p:nvSpPr>
        <p:spPr bwMode="auto">
          <a:xfrm>
            <a:off x="2667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59" name="Rectangle 273"/>
          <p:cNvSpPr>
            <a:spLocks noChangeArrowheads="1"/>
          </p:cNvSpPr>
          <p:nvPr/>
        </p:nvSpPr>
        <p:spPr bwMode="auto">
          <a:xfrm>
            <a:off x="2895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0" name="Rectangle 274"/>
          <p:cNvSpPr>
            <a:spLocks noChangeArrowheads="1"/>
          </p:cNvSpPr>
          <p:nvPr/>
        </p:nvSpPr>
        <p:spPr bwMode="auto">
          <a:xfrm>
            <a:off x="3124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1" name="Rectangle 275"/>
          <p:cNvSpPr>
            <a:spLocks noChangeArrowheads="1"/>
          </p:cNvSpPr>
          <p:nvPr/>
        </p:nvSpPr>
        <p:spPr bwMode="auto">
          <a:xfrm>
            <a:off x="33528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2" name="Rectangle 276"/>
          <p:cNvSpPr>
            <a:spLocks noChangeArrowheads="1"/>
          </p:cNvSpPr>
          <p:nvPr/>
        </p:nvSpPr>
        <p:spPr bwMode="auto">
          <a:xfrm>
            <a:off x="35814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3" name="Rectangle 277"/>
          <p:cNvSpPr>
            <a:spLocks noChangeArrowheads="1"/>
          </p:cNvSpPr>
          <p:nvPr/>
        </p:nvSpPr>
        <p:spPr bwMode="auto">
          <a:xfrm>
            <a:off x="3810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4" name="Rectangle 278"/>
          <p:cNvSpPr>
            <a:spLocks noChangeArrowheads="1"/>
          </p:cNvSpPr>
          <p:nvPr/>
        </p:nvSpPr>
        <p:spPr bwMode="auto">
          <a:xfrm>
            <a:off x="4038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5" name="Rectangle 279"/>
          <p:cNvSpPr>
            <a:spLocks noChangeArrowheads="1"/>
          </p:cNvSpPr>
          <p:nvPr/>
        </p:nvSpPr>
        <p:spPr bwMode="auto">
          <a:xfrm>
            <a:off x="4267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6" name="Rectangle 280"/>
          <p:cNvSpPr>
            <a:spLocks noChangeArrowheads="1"/>
          </p:cNvSpPr>
          <p:nvPr/>
        </p:nvSpPr>
        <p:spPr bwMode="auto">
          <a:xfrm>
            <a:off x="381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7" name="Rectangle 281"/>
          <p:cNvSpPr>
            <a:spLocks noChangeArrowheads="1"/>
          </p:cNvSpPr>
          <p:nvPr/>
        </p:nvSpPr>
        <p:spPr bwMode="auto">
          <a:xfrm>
            <a:off x="609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8" name="Rectangle 282"/>
          <p:cNvSpPr>
            <a:spLocks noChangeArrowheads="1"/>
          </p:cNvSpPr>
          <p:nvPr/>
        </p:nvSpPr>
        <p:spPr bwMode="auto">
          <a:xfrm>
            <a:off x="838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69" name="Rectangle 283"/>
          <p:cNvSpPr>
            <a:spLocks noChangeArrowheads="1"/>
          </p:cNvSpPr>
          <p:nvPr/>
        </p:nvSpPr>
        <p:spPr bwMode="auto">
          <a:xfrm>
            <a:off x="1066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0" name="Rectangle 284"/>
          <p:cNvSpPr>
            <a:spLocks noChangeArrowheads="1"/>
          </p:cNvSpPr>
          <p:nvPr/>
        </p:nvSpPr>
        <p:spPr bwMode="auto">
          <a:xfrm>
            <a:off x="1295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1" name="Rectangle 285"/>
          <p:cNvSpPr>
            <a:spLocks noChangeArrowheads="1"/>
          </p:cNvSpPr>
          <p:nvPr/>
        </p:nvSpPr>
        <p:spPr bwMode="auto">
          <a:xfrm>
            <a:off x="1524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2" name="Rectangle 286"/>
          <p:cNvSpPr>
            <a:spLocks noChangeArrowheads="1"/>
          </p:cNvSpPr>
          <p:nvPr/>
        </p:nvSpPr>
        <p:spPr bwMode="auto">
          <a:xfrm>
            <a:off x="1752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3" name="Rectangle 287"/>
          <p:cNvSpPr>
            <a:spLocks noChangeArrowheads="1"/>
          </p:cNvSpPr>
          <p:nvPr/>
        </p:nvSpPr>
        <p:spPr bwMode="auto">
          <a:xfrm>
            <a:off x="1981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4" name="Rectangle 288"/>
          <p:cNvSpPr>
            <a:spLocks noChangeArrowheads="1"/>
          </p:cNvSpPr>
          <p:nvPr/>
        </p:nvSpPr>
        <p:spPr bwMode="auto">
          <a:xfrm>
            <a:off x="2209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5" name="Rectangle 289"/>
          <p:cNvSpPr>
            <a:spLocks noChangeArrowheads="1"/>
          </p:cNvSpPr>
          <p:nvPr/>
        </p:nvSpPr>
        <p:spPr bwMode="auto">
          <a:xfrm>
            <a:off x="2438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6" name="Rectangle 290"/>
          <p:cNvSpPr>
            <a:spLocks noChangeArrowheads="1"/>
          </p:cNvSpPr>
          <p:nvPr/>
        </p:nvSpPr>
        <p:spPr bwMode="auto">
          <a:xfrm>
            <a:off x="2667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7" name="Rectangle 291"/>
          <p:cNvSpPr>
            <a:spLocks noChangeArrowheads="1"/>
          </p:cNvSpPr>
          <p:nvPr/>
        </p:nvSpPr>
        <p:spPr bwMode="auto">
          <a:xfrm>
            <a:off x="2895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8" name="Rectangle 292"/>
          <p:cNvSpPr>
            <a:spLocks noChangeArrowheads="1"/>
          </p:cNvSpPr>
          <p:nvPr/>
        </p:nvSpPr>
        <p:spPr bwMode="auto">
          <a:xfrm>
            <a:off x="3124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79" name="Rectangle 293"/>
          <p:cNvSpPr>
            <a:spLocks noChangeArrowheads="1"/>
          </p:cNvSpPr>
          <p:nvPr/>
        </p:nvSpPr>
        <p:spPr bwMode="auto">
          <a:xfrm>
            <a:off x="3352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0" name="Rectangle 294"/>
          <p:cNvSpPr>
            <a:spLocks noChangeArrowheads="1"/>
          </p:cNvSpPr>
          <p:nvPr/>
        </p:nvSpPr>
        <p:spPr bwMode="auto">
          <a:xfrm>
            <a:off x="3581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1" name="Rectangle 295"/>
          <p:cNvSpPr>
            <a:spLocks noChangeArrowheads="1"/>
          </p:cNvSpPr>
          <p:nvPr/>
        </p:nvSpPr>
        <p:spPr bwMode="auto">
          <a:xfrm>
            <a:off x="3810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2" name="Rectangle 296"/>
          <p:cNvSpPr>
            <a:spLocks noChangeArrowheads="1"/>
          </p:cNvSpPr>
          <p:nvPr/>
        </p:nvSpPr>
        <p:spPr bwMode="auto">
          <a:xfrm>
            <a:off x="4038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3" name="Rectangle 297"/>
          <p:cNvSpPr>
            <a:spLocks noChangeArrowheads="1"/>
          </p:cNvSpPr>
          <p:nvPr/>
        </p:nvSpPr>
        <p:spPr bwMode="auto">
          <a:xfrm>
            <a:off x="4267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4" name="Rectangle 298"/>
          <p:cNvSpPr>
            <a:spLocks noChangeArrowheads="1"/>
          </p:cNvSpPr>
          <p:nvPr/>
        </p:nvSpPr>
        <p:spPr bwMode="auto">
          <a:xfrm>
            <a:off x="381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5" name="Rectangle 299"/>
          <p:cNvSpPr>
            <a:spLocks noChangeArrowheads="1"/>
          </p:cNvSpPr>
          <p:nvPr/>
        </p:nvSpPr>
        <p:spPr bwMode="auto">
          <a:xfrm>
            <a:off x="609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6" name="Rectangle 300"/>
          <p:cNvSpPr>
            <a:spLocks noChangeArrowheads="1"/>
          </p:cNvSpPr>
          <p:nvPr/>
        </p:nvSpPr>
        <p:spPr bwMode="auto">
          <a:xfrm>
            <a:off x="838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7" name="Rectangle 301"/>
          <p:cNvSpPr>
            <a:spLocks noChangeArrowheads="1"/>
          </p:cNvSpPr>
          <p:nvPr/>
        </p:nvSpPr>
        <p:spPr bwMode="auto">
          <a:xfrm>
            <a:off x="1066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8" name="Rectangle 302"/>
          <p:cNvSpPr>
            <a:spLocks noChangeArrowheads="1"/>
          </p:cNvSpPr>
          <p:nvPr/>
        </p:nvSpPr>
        <p:spPr bwMode="auto">
          <a:xfrm>
            <a:off x="1295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89" name="Rectangle 303"/>
          <p:cNvSpPr>
            <a:spLocks noChangeArrowheads="1"/>
          </p:cNvSpPr>
          <p:nvPr/>
        </p:nvSpPr>
        <p:spPr bwMode="auto">
          <a:xfrm>
            <a:off x="1524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0" name="Rectangle 304"/>
          <p:cNvSpPr>
            <a:spLocks noChangeArrowheads="1"/>
          </p:cNvSpPr>
          <p:nvPr/>
        </p:nvSpPr>
        <p:spPr bwMode="auto">
          <a:xfrm>
            <a:off x="1752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1" name="Rectangle 305"/>
          <p:cNvSpPr>
            <a:spLocks noChangeArrowheads="1"/>
          </p:cNvSpPr>
          <p:nvPr/>
        </p:nvSpPr>
        <p:spPr bwMode="auto">
          <a:xfrm>
            <a:off x="1981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2" name="Rectangle 306"/>
          <p:cNvSpPr>
            <a:spLocks noChangeArrowheads="1"/>
          </p:cNvSpPr>
          <p:nvPr/>
        </p:nvSpPr>
        <p:spPr bwMode="auto">
          <a:xfrm>
            <a:off x="2209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3" name="Rectangle 307"/>
          <p:cNvSpPr>
            <a:spLocks noChangeArrowheads="1"/>
          </p:cNvSpPr>
          <p:nvPr/>
        </p:nvSpPr>
        <p:spPr bwMode="auto">
          <a:xfrm>
            <a:off x="2438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4" name="Rectangle 308"/>
          <p:cNvSpPr>
            <a:spLocks noChangeArrowheads="1"/>
          </p:cNvSpPr>
          <p:nvPr/>
        </p:nvSpPr>
        <p:spPr bwMode="auto">
          <a:xfrm>
            <a:off x="2667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5" name="Rectangle 309"/>
          <p:cNvSpPr>
            <a:spLocks noChangeArrowheads="1"/>
          </p:cNvSpPr>
          <p:nvPr/>
        </p:nvSpPr>
        <p:spPr bwMode="auto">
          <a:xfrm>
            <a:off x="2895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6" name="Rectangle 310"/>
          <p:cNvSpPr>
            <a:spLocks noChangeArrowheads="1"/>
          </p:cNvSpPr>
          <p:nvPr/>
        </p:nvSpPr>
        <p:spPr bwMode="auto">
          <a:xfrm>
            <a:off x="3124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7" name="Rectangle 311"/>
          <p:cNvSpPr>
            <a:spLocks noChangeArrowheads="1"/>
          </p:cNvSpPr>
          <p:nvPr/>
        </p:nvSpPr>
        <p:spPr bwMode="auto">
          <a:xfrm>
            <a:off x="3352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8" name="Rectangle 312"/>
          <p:cNvSpPr>
            <a:spLocks noChangeArrowheads="1"/>
          </p:cNvSpPr>
          <p:nvPr/>
        </p:nvSpPr>
        <p:spPr bwMode="auto">
          <a:xfrm>
            <a:off x="3581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399" name="Rectangle 313"/>
          <p:cNvSpPr>
            <a:spLocks noChangeArrowheads="1"/>
          </p:cNvSpPr>
          <p:nvPr/>
        </p:nvSpPr>
        <p:spPr bwMode="auto">
          <a:xfrm>
            <a:off x="3810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0" name="Rectangle 314"/>
          <p:cNvSpPr>
            <a:spLocks noChangeArrowheads="1"/>
          </p:cNvSpPr>
          <p:nvPr/>
        </p:nvSpPr>
        <p:spPr bwMode="auto">
          <a:xfrm>
            <a:off x="4038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1" name="Rectangle 315"/>
          <p:cNvSpPr>
            <a:spLocks noChangeArrowheads="1"/>
          </p:cNvSpPr>
          <p:nvPr/>
        </p:nvSpPr>
        <p:spPr bwMode="auto">
          <a:xfrm>
            <a:off x="4267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2" name="Rectangle 316"/>
          <p:cNvSpPr>
            <a:spLocks noChangeArrowheads="1"/>
          </p:cNvSpPr>
          <p:nvPr/>
        </p:nvSpPr>
        <p:spPr bwMode="auto">
          <a:xfrm>
            <a:off x="381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3" name="Rectangle 317"/>
          <p:cNvSpPr>
            <a:spLocks noChangeArrowheads="1"/>
          </p:cNvSpPr>
          <p:nvPr/>
        </p:nvSpPr>
        <p:spPr bwMode="auto">
          <a:xfrm>
            <a:off x="609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4" name="Rectangle 318"/>
          <p:cNvSpPr>
            <a:spLocks noChangeArrowheads="1"/>
          </p:cNvSpPr>
          <p:nvPr/>
        </p:nvSpPr>
        <p:spPr bwMode="auto">
          <a:xfrm>
            <a:off x="838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5" name="Rectangle 319"/>
          <p:cNvSpPr>
            <a:spLocks noChangeArrowheads="1"/>
          </p:cNvSpPr>
          <p:nvPr/>
        </p:nvSpPr>
        <p:spPr bwMode="auto">
          <a:xfrm>
            <a:off x="1066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6" name="Rectangle 320"/>
          <p:cNvSpPr>
            <a:spLocks noChangeArrowheads="1"/>
          </p:cNvSpPr>
          <p:nvPr/>
        </p:nvSpPr>
        <p:spPr bwMode="auto">
          <a:xfrm>
            <a:off x="1295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7" name="Rectangle 321"/>
          <p:cNvSpPr>
            <a:spLocks noChangeArrowheads="1"/>
          </p:cNvSpPr>
          <p:nvPr/>
        </p:nvSpPr>
        <p:spPr bwMode="auto">
          <a:xfrm>
            <a:off x="1524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8" name="Rectangle 322"/>
          <p:cNvSpPr>
            <a:spLocks noChangeArrowheads="1"/>
          </p:cNvSpPr>
          <p:nvPr/>
        </p:nvSpPr>
        <p:spPr bwMode="auto">
          <a:xfrm>
            <a:off x="1752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09" name="Rectangle 323"/>
          <p:cNvSpPr>
            <a:spLocks noChangeArrowheads="1"/>
          </p:cNvSpPr>
          <p:nvPr/>
        </p:nvSpPr>
        <p:spPr bwMode="auto">
          <a:xfrm>
            <a:off x="1981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0" name="Rectangle 324"/>
          <p:cNvSpPr>
            <a:spLocks noChangeArrowheads="1"/>
          </p:cNvSpPr>
          <p:nvPr/>
        </p:nvSpPr>
        <p:spPr bwMode="auto">
          <a:xfrm>
            <a:off x="2209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1" name="Rectangle 325"/>
          <p:cNvSpPr>
            <a:spLocks noChangeArrowheads="1"/>
          </p:cNvSpPr>
          <p:nvPr/>
        </p:nvSpPr>
        <p:spPr bwMode="auto">
          <a:xfrm>
            <a:off x="2438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2" name="Rectangle 326"/>
          <p:cNvSpPr>
            <a:spLocks noChangeArrowheads="1"/>
          </p:cNvSpPr>
          <p:nvPr/>
        </p:nvSpPr>
        <p:spPr bwMode="auto">
          <a:xfrm>
            <a:off x="2667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3" name="Rectangle 327"/>
          <p:cNvSpPr>
            <a:spLocks noChangeArrowheads="1"/>
          </p:cNvSpPr>
          <p:nvPr/>
        </p:nvSpPr>
        <p:spPr bwMode="auto">
          <a:xfrm>
            <a:off x="2895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4" name="Rectangle 328"/>
          <p:cNvSpPr>
            <a:spLocks noChangeArrowheads="1"/>
          </p:cNvSpPr>
          <p:nvPr/>
        </p:nvSpPr>
        <p:spPr bwMode="auto">
          <a:xfrm>
            <a:off x="3124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5" name="Rectangle 329"/>
          <p:cNvSpPr>
            <a:spLocks noChangeArrowheads="1"/>
          </p:cNvSpPr>
          <p:nvPr/>
        </p:nvSpPr>
        <p:spPr bwMode="auto">
          <a:xfrm>
            <a:off x="3352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6" name="Rectangle 330"/>
          <p:cNvSpPr>
            <a:spLocks noChangeArrowheads="1"/>
          </p:cNvSpPr>
          <p:nvPr/>
        </p:nvSpPr>
        <p:spPr bwMode="auto">
          <a:xfrm>
            <a:off x="3581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7" name="Rectangle 331"/>
          <p:cNvSpPr>
            <a:spLocks noChangeArrowheads="1"/>
          </p:cNvSpPr>
          <p:nvPr/>
        </p:nvSpPr>
        <p:spPr bwMode="auto">
          <a:xfrm>
            <a:off x="3810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8" name="Rectangle 332"/>
          <p:cNvSpPr>
            <a:spLocks noChangeArrowheads="1"/>
          </p:cNvSpPr>
          <p:nvPr/>
        </p:nvSpPr>
        <p:spPr bwMode="auto">
          <a:xfrm>
            <a:off x="4038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19" name="Rectangle 333"/>
          <p:cNvSpPr>
            <a:spLocks noChangeArrowheads="1"/>
          </p:cNvSpPr>
          <p:nvPr/>
        </p:nvSpPr>
        <p:spPr bwMode="auto">
          <a:xfrm>
            <a:off x="4267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89420" name="Rectangle 3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(3/5)</a:t>
            </a:r>
            <a:endParaRPr lang="en-US" altLang="ja-JP" smtClean="0">
              <a:ea typeface="MS PGothic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609600" y="2079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838200" y="2079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6096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8382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15240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5240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26670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4" name="Rectangle 9"/>
          <p:cNvSpPr>
            <a:spLocks noChangeArrowheads="1"/>
          </p:cNvSpPr>
          <p:nvPr/>
        </p:nvSpPr>
        <p:spPr bwMode="auto">
          <a:xfrm>
            <a:off x="28956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5" name="Rectangle 10"/>
          <p:cNvSpPr>
            <a:spLocks noChangeArrowheads="1"/>
          </p:cNvSpPr>
          <p:nvPr/>
        </p:nvSpPr>
        <p:spPr bwMode="auto">
          <a:xfrm>
            <a:off x="31242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6" name="Rectangle 11"/>
          <p:cNvSpPr>
            <a:spLocks noChangeArrowheads="1"/>
          </p:cNvSpPr>
          <p:nvPr/>
        </p:nvSpPr>
        <p:spPr bwMode="auto">
          <a:xfrm>
            <a:off x="33528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7" name="Rectangle 12"/>
          <p:cNvSpPr>
            <a:spLocks noChangeArrowheads="1"/>
          </p:cNvSpPr>
          <p:nvPr/>
        </p:nvSpPr>
        <p:spPr bwMode="auto">
          <a:xfrm>
            <a:off x="26670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8" name="Rectangle 13"/>
          <p:cNvSpPr>
            <a:spLocks noChangeArrowheads="1"/>
          </p:cNvSpPr>
          <p:nvPr/>
        </p:nvSpPr>
        <p:spPr bwMode="auto">
          <a:xfrm>
            <a:off x="28956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49" name="Rectangle 14"/>
          <p:cNvSpPr>
            <a:spLocks noChangeArrowheads="1"/>
          </p:cNvSpPr>
          <p:nvPr/>
        </p:nvSpPr>
        <p:spPr bwMode="auto">
          <a:xfrm>
            <a:off x="31242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0" name="Rectangle 15"/>
          <p:cNvSpPr>
            <a:spLocks noChangeArrowheads="1"/>
          </p:cNvSpPr>
          <p:nvPr/>
        </p:nvSpPr>
        <p:spPr bwMode="auto">
          <a:xfrm>
            <a:off x="33528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1" name="Rectangle 16"/>
          <p:cNvSpPr>
            <a:spLocks noChangeArrowheads="1"/>
          </p:cNvSpPr>
          <p:nvPr/>
        </p:nvSpPr>
        <p:spPr bwMode="auto">
          <a:xfrm>
            <a:off x="26670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2" name="Rectangle 17"/>
          <p:cNvSpPr>
            <a:spLocks noChangeArrowheads="1"/>
          </p:cNvSpPr>
          <p:nvPr/>
        </p:nvSpPr>
        <p:spPr bwMode="auto">
          <a:xfrm>
            <a:off x="28956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3" name="Rectangle 18"/>
          <p:cNvSpPr>
            <a:spLocks noChangeArrowheads="1"/>
          </p:cNvSpPr>
          <p:nvPr/>
        </p:nvSpPr>
        <p:spPr bwMode="auto">
          <a:xfrm>
            <a:off x="31242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4" name="Rectangle 19"/>
          <p:cNvSpPr>
            <a:spLocks noChangeArrowheads="1"/>
          </p:cNvSpPr>
          <p:nvPr/>
        </p:nvSpPr>
        <p:spPr bwMode="auto">
          <a:xfrm>
            <a:off x="33528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5" name="Rectangle 20"/>
          <p:cNvSpPr>
            <a:spLocks noChangeArrowheads="1"/>
          </p:cNvSpPr>
          <p:nvPr/>
        </p:nvSpPr>
        <p:spPr bwMode="auto">
          <a:xfrm>
            <a:off x="26670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6" name="Rectangle 21"/>
          <p:cNvSpPr>
            <a:spLocks noChangeArrowheads="1"/>
          </p:cNvSpPr>
          <p:nvPr/>
        </p:nvSpPr>
        <p:spPr bwMode="auto">
          <a:xfrm>
            <a:off x="28956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7" name="Rectangle 22"/>
          <p:cNvSpPr>
            <a:spLocks noChangeArrowheads="1"/>
          </p:cNvSpPr>
          <p:nvPr/>
        </p:nvSpPr>
        <p:spPr bwMode="auto">
          <a:xfrm>
            <a:off x="31242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8" name="Rectangle 23"/>
          <p:cNvSpPr>
            <a:spLocks noChangeArrowheads="1"/>
          </p:cNvSpPr>
          <p:nvPr/>
        </p:nvSpPr>
        <p:spPr bwMode="auto">
          <a:xfrm>
            <a:off x="33528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59" name="Rectangle 24"/>
          <p:cNvSpPr>
            <a:spLocks noChangeArrowheads="1"/>
          </p:cNvSpPr>
          <p:nvPr/>
        </p:nvSpPr>
        <p:spPr bwMode="auto">
          <a:xfrm>
            <a:off x="6096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0" name="Rectangle 25"/>
          <p:cNvSpPr>
            <a:spLocks noChangeArrowheads="1"/>
          </p:cNvSpPr>
          <p:nvPr/>
        </p:nvSpPr>
        <p:spPr bwMode="auto">
          <a:xfrm>
            <a:off x="8382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1" name="Rectangle 26"/>
          <p:cNvSpPr>
            <a:spLocks noChangeArrowheads="1"/>
          </p:cNvSpPr>
          <p:nvPr/>
        </p:nvSpPr>
        <p:spPr bwMode="auto">
          <a:xfrm>
            <a:off x="10668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2" name="Rectangle 27"/>
          <p:cNvSpPr>
            <a:spLocks noChangeArrowheads="1"/>
          </p:cNvSpPr>
          <p:nvPr/>
        </p:nvSpPr>
        <p:spPr bwMode="auto">
          <a:xfrm>
            <a:off x="12954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3" name="Rectangle 28"/>
          <p:cNvSpPr>
            <a:spLocks noChangeArrowheads="1"/>
          </p:cNvSpPr>
          <p:nvPr/>
        </p:nvSpPr>
        <p:spPr bwMode="auto">
          <a:xfrm>
            <a:off x="15240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4" name="Rectangle 29"/>
          <p:cNvSpPr>
            <a:spLocks noChangeArrowheads="1"/>
          </p:cNvSpPr>
          <p:nvPr/>
        </p:nvSpPr>
        <p:spPr bwMode="auto">
          <a:xfrm>
            <a:off x="6096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5" name="Rectangle 30"/>
          <p:cNvSpPr>
            <a:spLocks noChangeArrowheads="1"/>
          </p:cNvSpPr>
          <p:nvPr/>
        </p:nvSpPr>
        <p:spPr bwMode="auto">
          <a:xfrm>
            <a:off x="8382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6" name="Rectangle 31"/>
          <p:cNvSpPr>
            <a:spLocks noChangeArrowheads="1"/>
          </p:cNvSpPr>
          <p:nvPr/>
        </p:nvSpPr>
        <p:spPr bwMode="auto">
          <a:xfrm>
            <a:off x="10668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7" name="Rectangle 32"/>
          <p:cNvSpPr>
            <a:spLocks noChangeArrowheads="1"/>
          </p:cNvSpPr>
          <p:nvPr/>
        </p:nvSpPr>
        <p:spPr bwMode="auto">
          <a:xfrm>
            <a:off x="12954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8" name="Rectangle 33"/>
          <p:cNvSpPr>
            <a:spLocks noChangeArrowheads="1"/>
          </p:cNvSpPr>
          <p:nvPr/>
        </p:nvSpPr>
        <p:spPr bwMode="auto">
          <a:xfrm>
            <a:off x="15240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69" name="Rectangle 34"/>
          <p:cNvSpPr>
            <a:spLocks noChangeArrowheads="1"/>
          </p:cNvSpPr>
          <p:nvPr/>
        </p:nvSpPr>
        <p:spPr bwMode="auto">
          <a:xfrm>
            <a:off x="6096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0" name="Rectangle 35"/>
          <p:cNvSpPr>
            <a:spLocks noChangeArrowheads="1"/>
          </p:cNvSpPr>
          <p:nvPr/>
        </p:nvSpPr>
        <p:spPr bwMode="auto">
          <a:xfrm>
            <a:off x="8382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1" name="Rectangle 36"/>
          <p:cNvSpPr>
            <a:spLocks noChangeArrowheads="1"/>
          </p:cNvSpPr>
          <p:nvPr/>
        </p:nvSpPr>
        <p:spPr bwMode="auto">
          <a:xfrm>
            <a:off x="10668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2" name="Rectangle 37"/>
          <p:cNvSpPr>
            <a:spLocks noChangeArrowheads="1"/>
          </p:cNvSpPr>
          <p:nvPr/>
        </p:nvSpPr>
        <p:spPr bwMode="auto">
          <a:xfrm>
            <a:off x="12954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3" name="Rectangle 38"/>
          <p:cNvSpPr>
            <a:spLocks noChangeArrowheads="1"/>
          </p:cNvSpPr>
          <p:nvPr/>
        </p:nvSpPr>
        <p:spPr bwMode="auto">
          <a:xfrm>
            <a:off x="1524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4" name="Rectangle 39"/>
          <p:cNvSpPr>
            <a:spLocks noChangeArrowheads="1"/>
          </p:cNvSpPr>
          <p:nvPr/>
        </p:nvSpPr>
        <p:spPr bwMode="auto">
          <a:xfrm>
            <a:off x="6096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5" name="Rectangle 40"/>
          <p:cNvSpPr>
            <a:spLocks noChangeArrowheads="1"/>
          </p:cNvSpPr>
          <p:nvPr/>
        </p:nvSpPr>
        <p:spPr bwMode="auto">
          <a:xfrm>
            <a:off x="8382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6" name="Rectangle 41"/>
          <p:cNvSpPr>
            <a:spLocks noChangeArrowheads="1"/>
          </p:cNvSpPr>
          <p:nvPr/>
        </p:nvSpPr>
        <p:spPr bwMode="auto">
          <a:xfrm>
            <a:off x="10668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7" name="Rectangle 42"/>
          <p:cNvSpPr>
            <a:spLocks noChangeArrowheads="1"/>
          </p:cNvSpPr>
          <p:nvPr/>
        </p:nvSpPr>
        <p:spPr bwMode="auto">
          <a:xfrm>
            <a:off x="12954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8" name="Rectangle 43"/>
          <p:cNvSpPr>
            <a:spLocks noChangeArrowheads="1"/>
          </p:cNvSpPr>
          <p:nvPr/>
        </p:nvSpPr>
        <p:spPr bwMode="auto">
          <a:xfrm>
            <a:off x="15240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79" name="Rectangle 44"/>
          <p:cNvSpPr>
            <a:spLocks noChangeArrowheads="1"/>
          </p:cNvSpPr>
          <p:nvPr/>
        </p:nvSpPr>
        <p:spPr bwMode="auto">
          <a:xfrm>
            <a:off x="6096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0" name="Rectangle 45"/>
          <p:cNvSpPr>
            <a:spLocks noChangeArrowheads="1"/>
          </p:cNvSpPr>
          <p:nvPr/>
        </p:nvSpPr>
        <p:spPr bwMode="auto">
          <a:xfrm>
            <a:off x="8382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1" name="Rectangle 46"/>
          <p:cNvSpPr>
            <a:spLocks noChangeArrowheads="1"/>
          </p:cNvSpPr>
          <p:nvPr/>
        </p:nvSpPr>
        <p:spPr bwMode="auto">
          <a:xfrm>
            <a:off x="10668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2" name="Rectangle 47"/>
          <p:cNvSpPr>
            <a:spLocks noChangeArrowheads="1"/>
          </p:cNvSpPr>
          <p:nvPr/>
        </p:nvSpPr>
        <p:spPr bwMode="auto">
          <a:xfrm>
            <a:off x="12954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3" name="Rectangle 48"/>
          <p:cNvSpPr>
            <a:spLocks noChangeArrowheads="1"/>
          </p:cNvSpPr>
          <p:nvPr/>
        </p:nvSpPr>
        <p:spPr bwMode="auto">
          <a:xfrm>
            <a:off x="15240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4" name="Rectangle 49"/>
          <p:cNvSpPr>
            <a:spLocks noChangeArrowheads="1"/>
          </p:cNvSpPr>
          <p:nvPr/>
        </p:nvSpPr>
        <p:spPr bwMode="auto">
          <a:xfrm>
            <a:off x="28956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5" name="Rectangle 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(4/5)</a:t>
            </a:r>
          </a:p>
        </p:txBody>
      </p:sp>
      <p:sp>
        <p:nvSpPr>
          <p:cNvPr id="91186" name="Rectangle 5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27225"/>
            <a:ext cx="4500562" cy="45259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200" b="1" smtClean="0">
                <a:ea typeface="新細明體" pitchFamily="18" charset="-120"/>
              </a:rPr>
              <a:t>Preprocess scene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Find bounding box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Determine grid </a:t>
            </a:r>
            <a:r>
              <a:rPr lang="en-US" altLang="ja-JP" sz="2200" smtClean="0">
                <a:ea typeface="MS PGothic" pitchFamily="34" charset="-128"/>
              </a:rPr>
              <a:t>r</a:t>
            </a:r>
            <a:r>
              <a:rPr lang="en-US" altLang="zh-TW" sz="2200" smtClean="0">
                <a:ea typeface="新細明體" pitchFamily="18" charset="-120"/>
              </a:rPr>
              <a:t>esolution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solidFill>
                  <a:schemeClr val="accent2"/>
                </a:solidFill>
                <a:ea typeface="新細明體" pitchFamily="18" charset="-120"/>
              </a:rPr>
              <a:t>Place object in cell if its bounding box overlaps the cell</a:t>
            </a:r>
          </a:p>
        </p:txBody>
      </p:sp>
      <p:sp>
        <p:nvSpPr>
          <p:cNvPr id="91187" name="Rectangle 52"/>
          <p:cNvSpPr>
            <a:spLocks noChangeArrowheads="1"/>
          </p:cNvSpPr>
          <p:nvPr/>
        </p:nvSpPr>
        <p:spPr bwMode="auto">
          <a:xfrm>
            <a:off x="381000" y="1851025"/>
            <a:ext cx="4114800" cy="4114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8" name="Oval 53"/>
          <p:cNvSpPr>
            <a:spLocks noChangeArrowheads="1"/>
          </p:cNvSpPr>
          <p:nvPr/>
        </p:nvSpPr>
        <p:spPr bwMode="auto">
          <a:xfrm>
            <a:off x="685800" y="22320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89" name="Oval 54"/>
          <p:cNvSpPr>
            <a:spLocks noChangeArrowheads="1"/>
          </p:cNvSpPr>
          <p:nvPr/>
        </p:nvSpPr>
        <p:spPr bwMode="auto">
          <a:xfrm>
            <a:off x="1524000" y="29178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0" name="Oval 55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1" name="Oval 56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2" name="Rectangle 57"/>
          <p:cNvSpPr>
            <a:spLocks noChangeArrowheads="1"/>
          </p:cNvSpPr>
          <p:nvPr/>
        </p:nvSpPr>
        <p:spPr bwMode="auto">
          <a:xfrm>
            <a:off x="381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3" name="Rectangle 58"/>
          <p:cNvSpPr>
            <a:spLocks noChangeArrowheads="1"/>
          </p:cNvSpPr>
          <p:nvPr/>
        </p:nvSpPr>
        <p:spPr bwMode="auto">
          <a:xfrm>
            <a:off x="609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4" name="Rectangle 59"/>
          <p:cNvSpPr>
            <a:spLocks noChangeArrowheads="1"/>
          </p:cNvSpPr>
          <p:nvPr/>
        </p:nvSpPr>
        <p:spPr bwMode="auto">
          <a:xfrm>
            <a:off x="838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5" name="Rectangle 60"/>
          <p:cNvSpPr>
            <a:spLocks noChangeArrowheads="1"/>
          </p:cNvSpPr>
          <p:nvPr/>
        </p:nvSpPr>
        <p:spPr bwMode="auto">
          <a:xfrm>
            <a:off x="1066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6" name="Rectangle 61"/>
          <p:cNvSpPr>
            <a:spLocks noChangeArrowheads="1"/>
          </p:cNvSpPr>
          <p:nvPr/>
        </p:nvSpPr>
        <p:spPr bwMode="auto">
          <a:xfrm>
            <a:off x="1295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7" name="Rectangle 62"/>
          <p:cNvSpPr>
            <a:spLocks noChangeArrowheads="1"/>
          </p:cNvSpPr>
          <p:nvPr/>
        </p:nvSpPr>
        <p:spPr bwMode="auto">
          <a:xfrm>
            <a:off x="1524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8" name="Rectangle 63"/>
          <p:cNvSpPr>
            <a:spLocks noChangeArrowheads="1"/>
          </p:cNvSpPr>
          <p:nvPr/>
        </p:nvSpPr>
        <p:spPr bwMode="auto">
          <a:xfrm>
            <a:off x="1752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199" name="Rectangle 64"/>
          <p:cNvSpPr>
            <a:spLocks noChangeArrowheads="1"/>
          </p:cNvSpPr>
          <p:nvPr/>
        </p:nvSpPr>
        <p:spPr bwMode="auto">
          <a:xfrm>
            <a:off x="1981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0" name="Rectangle 65"/>
          <p:cNvSpPr>
            <a:spLocks noChangeArrowheads="1"/>
          </p:cNvSpPr>
          <p:nvPr/>
        </p:nvSpPr>
        <p:spPr bwMode="auto">
          <a:xfrm>
            <a:off x="2209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1" name="Rectangle 66"/>
          <p:cNvSpPr>
            <a:spLocks noChangeArrowheads="1"/>
          </p:cNvSpPr>
          <p:nvPr/>
        </p:nvSpPr>
        <p:spPr bwMode="auto">
          <a:xfrm>
            <a:off x="2438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2" name="Rectangle 67"/>
          <p:cNvSpPr>
            <a:spLocks noChangeArrowheads="1"/>
          </p:cNvSpPr>
          <p:nvPr/>
        </p:nvSpPr>
        <p:spPr bwMode="auto">
          <a:xfrm>
            <a:off x="2667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3" name="Rectangle 68"/>
          <p:cNvSpPr>
            <a:spLocks noChangeArrowheads="1"/>
          </p:cNvSpPr>
          <p:nvPr/>
        </p:nvSpPr>
        <p:spPr bwMode="auto">
          <a:xfrm>
            <a:off x="2895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4" name="Rectangle 69"/>
          <p:cNvSpPr>
            <a:spLocks noChangeArrowheads="1"/>
          </p:cNvSpPr>
          <p:nvPr/>
        </p:nvSpPr>
        <p:spPr bwMode="auto">
          <a:xfrm>
            <a:off x="3124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5" name="Rectangle 70"/>
          <p:cNvSpPr>
            <a:spLocks noChangeArrowheads="1"/>
          </p:cNvSpPr>
          <p:nvPr/>
        </p:nvSpPr>
        <p:spPr bwMode="auto">
          <a:xfrm>
            <a:off x="3352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6" name="Rectangle 71"/>
          <p:cNvSpPr>
            <a:spLocks noChangeArrowheads="1"/>
          </p:cNvSpPr>
          <p:nvPr/>
        </p:nvSpPr>
        <p:spPr bwMode="auto">
          <a:xfrm>
            <a:off x="3581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7" name="Rectangle 72"/>
          <p:cNvSpPr>
            <a:spLocks noChangeArrowheads="1"/>
          </p:cNvSpPr>
          <p:nvPr/>
        </p:nvSpPr>
        <p:spPr bwMode="auto">
          <a:xfrm>
            <a:off x="3810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8" name="Rectangle 73"/>
          <p:cNvSpPr>
            <a:spLocks noChangeArrowheads="1"/>
          </p:cNvSpPr>
          <p:nvPr/>
        </p:nvSpPr>
        <p:spPr bwMode="auto">
          <a:xfrm>
            <a:off x="4038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09" name="Rectangle 74"/>
          <p:cNvSpPr>
            <a:spLocks noChangeArrowheads="1"/>
          </p:cNvSpPr>
          <p:nvPr/>
        </p:nvSpPr>
        <p:spPr bwMode="auto">
          <a:xfrm>
            <a:off x="4267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0" name="Rectangle 75"/>
          <p:cNvSpPr>
            <a:spLocks noChangeArrowheads="1"/>
          </p:cNvSpPr>
          <p:nvPr/>
        </p:nvSpPr>
        <p:spPr bwMode="auto">
          <a:xfrm>
            <a:off x="381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1" name="Rectangle 76"/>
          <p:cNvSpPr>
            <a:spLocks noChangeArrowheads="1"/>
          </p:cNvSpPr>
          <p:nvPr/>
        </p:nvSpPr>
        <p:spPr bwMode="auto">
          <a:xfrm>
            <a:off x="1066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2" name="Rectangle 77"/>
          <p:cNvSpPr>
            <a:spLocks noChangeArrowheads="1"/>
          </p:cNvSpPr>
          <p:nvPr/>
        </p:nvSpPr>
        <p:spPr bwMode="auto">
          <a:xfrm>
            <a:off x="1295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3" name="Rectangle 78"/>
          <p:cNvSpPr>
            <a:spLocks noChangeArrowheads="1"/>
          </p:cNvSpPr>
          <p:nvPr/>
        </p:nvSpPr>
        <p:spPr bwMode="auto">
          <a:xfrm>
            <a:off x="1524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4" name="Rectangle 79"/>
          <p:cNvSpPr>
            <a:spLocks noChangeArrowheads="1"/>
          </p:cNvSpPr>
          <p:nvPr/>
        </p:nvSpPr>
        <p:spPr bwMode="auto">
          <a:xfrm>
            <a:off x="1752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5" name="Rectangle 80"/>
          <p:cNvSpPr>
            <a:spLocks noChangeArrowheads="1"/>
          </p:cNvSpPr>
          <p:nvPr/>
        </p:nvSpPr>
        <p:spPr bwMode="auto">
          <a:xfrm>
            <a:off x="1981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6" name="Rectangle 81"/>
          <p:cNvSpPr>
            <a:spLocks noChangeArrowheads="1"/>
          </p:cNvSpPr>
          <p:nvPr/>
        </p:nvSpPr>
        <p:spPr bwMode="auto">
          <a:xfrm>
            <a:off x="2209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7" name="Rectangle 82"/>
          <p:cNvSpPr>
            <a:spLocks noChangeArrowheads="1"/>
          </p:cNvSpPr>
          <p:nvPr/>
        </p:nvSpPr>
        <p:spPr bwMode="auto">
          <a:xfrm>
            <a:off x="2438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8" name="Rectangle 83"/>
          <p:cNvSpPr>
            <a:spLocks noChangeArrowheads="1"/>
          </p:cNvSpPr>
          <p:nvPr/>
        </p:nvSpPr>
        <p:spPr bwMode="auto">
          <a:xfrm>
            <a:off x="2667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19" name="Rectangle 84"/>
          <p:cNvSpPr>
            <a:spLocks noChangeArrowheads="1"/>
          </p:cNvSpPr>
          <p:nvPr/>
        </p:nvSpPr>
        <p:spPr bwMode="auto">
          <a:xfrm>
            <a:off x="2895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0" name="Rectangle 85"/>
          <p:cNvSpPr>
            <a:spLocks noChangeArrowheads="1"/>
          </p:cNvSpPr>
          <p:nvPr/>
        </p:nvSpPr>
        <p:spPr bwMode="auto">
          <a:xfrm>
            <a:off x="3124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1" name="Rectangle 86"/>
          <p:cNvSpPr>
            <a:spLocks noChangeArrowheads="1"/>
          </p:cNvSpPr>
          <p:nvPr/>
        </p:nvSpPr>
        <p:spPr bwMode="auto">
          <a:xfrm>
            <a:off x="3352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2" name="Rectangle 87"/>
          <p:cNvSpPr>
            <a:spLocks noChangeArrowheads="1"/>
          </p:cNvSpPr>
          <p:nvPr/>
        </p:nvSpPr>
        <p:spPr bwMode="auto">
          <a:xfrm>
            <a:off x="3581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3" name="Rectangle 88"/>
          <p:cNvSpPr>
            <a:spLocks noChangeArrowheads="1"/>
          </p:cNvSpPr>
          <p:nvPr/>
        </p:nvSpPr>
        <p:spPr bwMode="auto">
          <a:xfrm>
            <a:off x="3810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4" name="Rectangle 89"/>
          <p:cNvSpPr>
            <a:spLocks noChangeArrowheads="1"/>
          </p:cNvSpPr>
          <p:nvPr/>
        </p:nvSpPr>
        <p:spPr bwMode="auto">
          <a:xfrm>
            <a:off x="4038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5" name="Rectangle 90"/>
          <p:cNvSpPr>
            <a:spLocks noChangeArrowheads="1"/>
          </p:cNvSpPr>
          <p:nvPr/>
        </p:nvSpPr>
        <p:spPr bwMode="auto">
          <a:xfrm>
            <a:off x="4267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6" name="Rectangle 91"/>
          <p:cNvSpPr>
            <a:spLocks noChangeArrowheads="1"/>
          </p:cNvSpPr>
          <p:nvPr/>
        </p:nvSpPr>
        <p:spPr bwMode="auto">
          <a:xfrm>
            <a:off x="381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7" name="Rectangle 92"/>
          <p:cNvSpPr>
            <a:spLocks noChangeArrowheads="1"/>
          </p:cNvSpPr>
          <p:nvPr/>
        </p:nvSpPr>
        <p:spPr bwMode="auto">
          <a:xfrm>
            <a:off x="1066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8" name="Rectangle 93"/>
          <p:cNvSpPr>
            <a:spLocks noChangeArrowheads="1"/>
          </p:cNvSpPr>
          <p:nvPr/>
        </p:nvSpPr>
        <p:spPr bwMode="auto">
          <a:xfrm>
            <a:off x="1295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29" name="Rectangle 94"/>
          <p:cNvSpPr>
            <a:spLocks noChangeArrowheads="1"/>
          </p:cNvSpPr>
          <p:nvPr/>
        </p:nvSpPr>
        <p:spPr bwMode="auto">
          <a:xfrm>
            <a:off x="1524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0" name="Rectangle 95"/>
          <p:cNvSpPr>
            <a:spLocks noChangeArrowheads="1"/>
          </p:cNvSpPr>
          <p:nvPr/>
        </p:nvSpPr>
        <p:spPr bwMode="auto">
          <a:xfrm>
            <a:off x="1752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1" name="Rectangle 96"/>
          <p:cNvSpPr>
            <a:spLocks noChangeArrowheads="1"/>
          </p:cNvSpPr>
          <p:nvPr/>
        </p:nvSpPr>
        <p:spPr bwMode="auto">
          <a:xfrm>
            <a:off x="1981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2" name="Rectangle 97"/>
          <p:cNvSpPr>
            <a:spLocks noChangeArrowheads="1"/>
          </p:cNvSpPr>
          <p:nvPr/>
        </p:nvSpPr>
        <p:spPr bwMode="auto">
          <a:xfrm>
            <a:off x="2209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3" name="Rectangle 98"/>
          <p:cNvSpPr>
            <a:spLocks noChangeArrowheads="1"/>
          </p:cNvSpPr>
          <p:nvPr/>
        </p:nvSpPr>
        <p:spPr bwMode="auto">
          <a:xfrm>
            <a:off x="2438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4" name="Rectangle 99"/>
          <p:cNvSpPr>
            <a:spLocks noChangeArrowheads="1"/>
          </p:cNvSpPr>
          <p:nvPr/>
        </p:nvSpPr>
        <p:spPr bwMode="auto">
          <a:xfrm>
            <a:off x="3581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5" name="Rectangle 100"/>
          <p:cNvSpPr>
            <a:spLocks noChangeArrowheads="1"/>
          </p:cNvSpPr>
          <p:nvPr/>
        </p:nvSpPr>
        <p:spPr bwMode="auto">
          <a:xfrm>
            <a:off x="3810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6" name="Rectangle 101"/>
          <p:cNvSpPr>
            <a:spLocks noChangeArrowheads="1"/>
          </p:cNvSpPr>
          <p:nvPr/>
        </p:nvSpPr>
        <p:spPr bwMode="auto">
          <a:xfrm>
            <a:off x="4038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7" name="Rectangle 102"/>
          <p:cNvSpPr>
            <a:spLocks noChangeArrowheads="1"/>
          </p:cNvSpPr>
          <p:nvPr/>
        </p:nvSpPr>
        <p:spPr bwMode="auto">
          <a:xfrm>
            <a:off x="4267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8" name="Rectangle 103"/>
          <p:cNvSpPr>
            <a:spLocks noChangeArrowheads="1"/>
          </p:cNvSpPr>
          <p:nvPr/>
        </p:nvSpPr>
        <p:spPr bwMode="auto">
          <a:xfrm>
            <a:off x="381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39" name="Rectangle 104"/>
          <p:cNvSpPr>
            <a:spLocks noChangeArrowheads="1"/>
          </p:cNvSpPr>
          <p:nvPr/>
        </p:nvSpPr>
        <p:spPr bwMode="auto">
          <a:xfrm>
            <a:off x="609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0" name="Rectangle 105"/>
          <p:cNvSpPr>
            <a:spLocks noChangeArrowheads="1"/>
          </p:cNvSpPr>
          <p:nvPr/>
        </p:nvSpPr>
        <p:spPr bwMode="auto">
          <a:xfrm>
            <a:off x="838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1" name="Rectangle 106"/>
          <p:cNvSpPr>
            <a:spLocks noChangeArrowheads="1"/>
          </p:cNvSpPr>
          <p:nvPr/>
        </p:nvSpPr>
        <p:spPr bwMode="auto">
          <a:xfrm>
            <a:off x="1066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2" name="Rectangle 107"/>
          <p:cNvSpPr>
            <a:spLocks noChangeArrowheads="1"/>
          </p:cNvSpPr>
          <p:nvPr/>
        </p:nvSpPr>
        <p:spPr bwMode="auto">
          <a:xfrm>
            <a:off x="1295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3" name="Rectangle 108"/>
          <p:cNvSpPr>
            <a:spLocks noChangeArrowheads="1"/>
          </p:cNvSpPr>
          <p:nvPr/>
        </p:nvSpPr>
        <p:spPr bwMode="auto">
          <a:xfrm>
            <a:off x="1524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4" name="Rectangle 109"/>
          <p:cNvSpPr>
            <a:spLocks noChangeArrowheads="1"/>
          </p:cNvSpPr>
          <p:nvPr/>
        </p:nvSpPr>
        <p:spPr bwMode="auto">
          <a:xfrm>
            <a:off x="1752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5" name="Rectangle 110"/>
          <p:cNvSpPr>
            <a:spLocks noChangeArrowheads="1"/>
          </p:cNvSpPr>
          <p:nvPr/>
        </p:nvSpPr>
        <p:spPr bwMode="auto">
          <a:xfrm>
            <a:off x="1981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6" name="Rectangle 111"/>
          <p:cNvSpPr>
            <a:spLocks noChangeArrowheads="1"/>
          </p:cNvSpPr>
          <p:nvPr/>
        </p:nvSpPr>
        <p:spPr bwMode="auto">
          <a:xfrm>
            <a:off x="2209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7" name="Rectangle 112"/>
          <p:cNvSpPr>
            <a:spLocks noChangeArrowheads="1"/>
          </p:cNvSpPr>
          <p:nvPr/>
        </p:nvSpPr>
        <p:spPr bwMode="auto">
          <a:xfrm>
            <a:off x="2438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8" name="Rectangle 113"/>
          <p:cNvSpPr>
            <a:spLocks noChangeArrowheads="1"/>
          </p:cNvSpPr>
          <p:nvPr/>
        </p:nvSpPr>
        <p:spPr bwMode="auto">
          <a:xfrm>
            <a:off x="3581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49" name="Rectangle 114"/>
          <p:cNvSpPr>
            <a:spLocks noChangeArrowheads="1"/>
          </p:cNvSpPr>
          <p:nvPr/>
        </p:nvSpPr>
        <p:spPr bwMode="auto">
          <a:xfrm>
            <a:off x="3810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0" name="Rectangle 115"/>
          <p:cNvSpPr>
            <a:spLocks noChangeArrowheads="1"/>
          </p:cNvSpPr>
          <p:nvPr/>
        </p:nvSpPr>
        <p:spPr bwMode="auto">
          <a:xfrm>
            <a:off x="4038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1" name="Rectangle 116"/>
          <p:cNvSpPr>
            <a:spLocks noChangeArrowheads="1"/>
          </p:cNvSpPr>
          <p:nvPr/>
        </p:nvSpPr>
        <p:spPr bwMode="auto">
          <a:xfrm>
            <a:off x="4267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2" name="Rectangle 117"/>
          <p:cNvSpPr>
            <a:spLocks noChangeArrowheads="1"/>
          </p:cNvSpPr>
          <p:nvPr/>
        </p:nvSpPr>
        <p:spPr bwMode="auto">
          <a:xfrm>
            <a:off x="381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3" name="Rectangle 118"/>
          <p:cNvSpPr>
            <a:spLocks noChangeArrowheads="1"/>
          </p:cNvSpPr>
          <p:nvPr/>
        </p:nvSpPr>
        <p:spPr bwMode="auto">
          <a:xfrm>
            <a:off x="609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4" name="Rectangle 119"/>
          <p:cNvSpPr>
            <a:spLocks noChangeArrowheads="1"/>
          </p:cNvSpPr>
          <p:nvPr/>
        </p:nvSpPr>
        <p:spPr bwMode="auto">
          <a:xfrm>
            <a:off x="838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5" name="Rectangle 120"/>
          <p:cNvSpPr>
            <a:spLocks noChangeArrowheads="1"/>
          </p:cNvSpPr>
          <p:nvPr/>
        </p:nvSpPr>
        <p:spPr bwMode="auto">
          <a:xfrm>
            <a:off x="1066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6" name="Rectangle 121"/>
          <p:cNvSpPr>
            <a:spLocks noChangeArrowheads="1"/>
          </p:cNvSpPr>
          <p:nvPr/>
        </p:nvSpPr>
        <p:spPr bwMode="auto">
          <a:xfrm>
            <a:off x="12954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7" name="Rectangle 122"/>
          <p:cNvSpPr>
            <a:spLocks noChangeArrowheads="1"/>
          </p:cNvSpPr>
          <p:nvPr/>
        </p:nvSpPr>
        <p:spPr bwMode="auto">
          <a:xfrm>
            <a:off x="17526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8" name="Rectangle 123"/>
          <p:cNvSpPr>
            <a:spLocks noChangeArrowheads="1"/>
          </p:cNvSpPr>
          <p:nvPr/>
        </p:nvSpPr>
        <p:spPr bwMode="auto">
          <a:xfrm>
            <a:off x="1981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59" name="Rectangle 124"/>
          <p:cNvSpPr>
            <a:spLocks noChangeArrowheads="1"/>
          </p:cNvSpPr>
          <p:nvPr/>
        </p:nvSpPr>
        <p:spPr bwMode="auto">
          <a:xfrm>
            <a:off x="2209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0" name="Rectangle 125"/>
          <p:cNvSpPr>
            <a:spLocks noChangeArrowheads="1"/>
          </p:cNvSpPr>
          <p:nvPr/>
        </p:nvSpPr>
        <p:spPr bwMode="auto">
          <a:xfrm>
            <a:off x="2438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1" name="Rectangle 126"/>
          <p:cNvSpPr>
            <a:spLocks noChangeArrowheads="1"/>
          </p:cNvSpPr>
          <p:nvPr/>
        </p:nvSpPr>
        <p:spPr bwMode="auto">
          <a:xfrm>
            <a:off x="3581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2" name="Rectangle 127"/>
          <p:cNvSpPr>
            <a:spLocks noChangeArrowheads="1"/>
          </p:cNvSpPr>
          <p:nvPr/>
        </p:nvSpPr>
        <p:spPr bwMode="auto">
          <a:xfrm>
            <a:off x="3810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3" name="Rectangle 128"/>
          <p:cNvSpPr>
            <a:spLocks noChangeArrowheads="1"/>
          </p:cNvSpPr>
          <p:nvPr/>
        </p:nvSpPr>
        <p:spPr bwMode="auto">
          <a:xfrm>
            <a:off x="4038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4" name="Rectangle 129"/>
          <p:cNvSpPr>
            <a:spLocks noChangeArrowheads="1"/>
          </p:cNvSpPr>
          <p:nvPr/>
        </p:nvSpPr>
        <p:spPr bwMode="auto">
          <a:xfrm>
            <a:off x="4267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5" name="Rectangle 130"/>
          <p:cNvSpPr>
            <a:spLocks noChangeArrowheads="1"/>
          </p:cNvSpPr>
          <p:nvPr/>
        </p:nvSpPr>
        <p:spPr bwMode="auto">
          <a:xfrm>
            <a:off x="381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6" name="Rectangle 131"/>
          <p:cNvSpPr>
            <a:spLocks noChangeArrowheads="1"/>
          </p:cNvSpPr>
          <p:nvPr/>
        </p:nvSpPr>
        <p:spPr bwMode="auto">
          <a:xfrm>
            <a:off x="609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7" name="Rectangle 132"/>
          <p:cNvSpPr>
            <a:spLocks noChangeArrowheads="1"/>
          </p:cNvSpPr>
          <p:nvPr/>
        </p:nvSpPr>
        <p:spPr bwMode="auto">
          <a:xfrm>
            <a:off x="838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8" name="Rectangle 133"/>
          <p:cNvSpPr>
            <a:spLocks noChangeArrowheads="1"/>
          </p:cNvSpPr>
          <p:nvPr/>
        </p:nvSpPr>
        <p:spPr bwMode="auto">
          <a:xfrm>
            <a:off x="1066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69" name="Rectangle 134"/>
          <p:cNvSpPr>
            <a:spLocks noChangeArrowheads="1"/>
          </p:cNvSpPr>
          <p:nvPr/>
        </p:nvSpPr>
        <p:spPr bwMode="auto">
          <a:xfrm>
            <a:off x="12954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0" name="Rectangle 135"/>
          <p:cNvSpPr>
            <a:spLocks noChangeArrowheads="1"/>
          </p:cNvSpPr>
          <p:nvPr/>
        </p:nvSpPr>
        <p:spPr bwMode="auto">
          <a:xfrm>
            <a:off x="17526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1" name="Rectangle 136"/>
          <p:cNvSpPr>
            <a:spLocks noChangeArrowheads="1"/>
          </p:cNvSpPr>
          <p:nvPr/>
        </p:nvSpPr>
        <p:spPr bwMode="auto">
          <a:xfrm>
            <a:off x="1981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2" name="Rectangle 137"/>
          <p:cNvSpPr>
            <a:spLocks noChangeArrowheads="1"/>
          </p:cNvSpPr>
          <p:nvPr/>
        </p:nvSpPr>
        <p:spPr bwMode="auto">
          <a:xfrm>
            <a:off x="2209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3" name="Rectangle 138"/>
          <p:cNvSpPr>
            <a:spLocks noChangeArrowheads="1"/>
          </p:cNvSpPr>
          <p:nvPr/>
        </p:nvSpPr>
        <p:spPr bwMode="auto">
          <a:xfrm>
            <a:off x="2438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4" name="Rectangle 139"/>
          <p:cNvSpPr>
            <a:spLocks noChangeArrowheads="1"/>
          </p:cNvSpPr>
          <p:nvPr/>
        </p:nvSpPr>
        <p:spPr bwMode="auto">
          <a:xfrm>
            <a:off x="3581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5" name="Rectangle 140"/>
          <p:cNvSpPr>
            <a:spLocks noChangeArrowheads="1"/>
          </p:cNvSpPr>
          <p:nvPr/>
        </p:nvSpPr>
        <p:spPr bwMode="auto">
          <a:xfrm>
            <a:off x="3810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6" name="Rectangle 141"/>
          <p:cNvSpPr>
            <a:spLocks noChangeArrowheads="1"/>
          </p:cNvSpPr>
          <p:nvPr/>
        </p:nvSpPr>
        <p:spPr bwMode="auto">
          <a:xfrm>
            <a:off x="4038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7" name="Rectangle 142"/>
          <p:cNvSpPr>
            <a:spLocks noChangeArrowheads="1"/>
          </p:cNvSpPr>
          <p:nvPr/>
        </p:nvSpPr>
        <p:spPr bwMode="auto">
          <a:xfrm>
            <a:off x="4267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8" name="Rectangle 143"/>
          <p:cNvSpPr>
            <a:spLocks noChangeArrowheads="1"/>
          </p:cNvSpPr>
          <p:nvPr/>
        </p:nvSpPr>
        <p:spPr bwMode="auto">
          <a:xfrm>
            <a:off x="381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79" name="Rectangle 144"/>
          <p:cNvSpPr>
            <a:spLocks noChangeArrowheads="1"/>
          </p:cNvSpPr>
          <p:nvPr/>
        </p:nvSpPr>
        <p:spPr bwMode="auto">
          <a:xfrm>
            <a:off x="609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0" name="Rectangle 145"/>
          <p:cNvSpPr>
            <a:spLocks noChangeArrowheads="1"/>
          </p:cNvSpPr>
          <p:nvPr/>
        </p:nvSpPr>
        <p:spPr bwMode="auto">
          <a:xfrm>
            <a:off x="838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1" name="Rectangle 146"/>
          <p:cNvSpPr>
            <a:spLocks noChangeArrowheads="1"/>
          </p:cNvSpPr>
          <p:nvPr/>
        </p:nvSpPr>
        <p:spPr bwMode="auto">
          <a:xfrm>
            <a:off x="1066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2" name="Rectangle 147"/>
          <p:cNvSpPr>
            <a:spLocks noChangeArrowheads="1"/>
          </p:cNvSpPr>
          <p:nvPr/>
        </p:nvSpPr>
        <p:spPr bwMode="auto">
          <a:xfrm>
            <a:off x="1295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3" name="Rectangle 148"/>
          <p:cNvSpPr>
            <a:spLocks noChangeArrowheads="1"/>
          </p:cNvSpPr>
          <p:nvPr/>
        </p:nvSpPr>
        <p:spPr bwMode="auto">
          <a:xfrm>
            <a:off x="1524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4" name="Rectangle 149"/>
          <p:cNvSpPr>
            <a:spLocks noChangeArrowheads="1"/>
          </p:cNvSpPr>
          <p:nvPr/>
        </p:nvSpPr>
        <p:spPr bwMode="auto">
          <a:xfrm>
            <a:off x="1752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5" name="Rectangle 150"/>
          <p:cNvSpPr>
            <a:spLocks noChangeArrowheads="1"/>
          </p:cNvSpPr>
          <p:nvPr/>
        </p:nvSpPr>
        <p:spPr bwMode="auto">
          <a:xfrm>
            <a:off x="1981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6" name="Rectangle 151"/>
          <p:cNvSpPr>
            <a:spLocks noChangeArrowheads="1"/>
          </p:cNvSpPr>
          <p:nvPr/>
        </p:nvSpPr>
        <p:spPr bwMode="auto">
          <a:xfrm>
            <a:off x="2209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7" name="Rectangle 152"/>
          <p:cNvSpPr>
            <a:spLocks noChangeArrowheads="1"/>
          </p:cNvSpPr>
          <p:nvPr/>
        </p:nvSpPr>
        <p:spPr bwMode="auto">
          <a:xfrm>
            <a:off x="2438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8" name="Rectangle 153"/>
          <p:cNvSpPr>
            <a:spLocks noChangeArrowheads="1"/>
          </p:cNvSpPr>
          <p:nvPr/>
        </p:nvSpPr>
        <p:spPr bwMode="auto">
          <a:xfrm>
            <a:off x="2667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89" name="Rectangle 154"/>
          <p:cNvSpPr>
            <a:spLocks noChangeArrowheads="1"/>
          </p:cNvSpPr>
          <p:nvPr/>
        </p:nvSpPr>
        <p:spPr bwMode="auto">
          <a:xfrm>
            <a:off x="2895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0" name="Rectangle 155"/>
          <p:cNvSpPr>
            <a:spLocks noChangeArrowheads="1"/>
          </p:cNvSpPr>
          <p:nvPr/>
        </p:nvSpPr>
        <p:spPr bwMode="auto">
          <a:xfrm>
            <a:off x="3124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1" name="Rectangle 156"/>
          <p:cNvSpPr>
            <a:spLocks noChangeArrowheads="1"/>
          </p:cNvSpPr>
          <p:nvPr/>
        </p:nvSpPr>
        <p:spPr bwMode="auto">
          <a:xfrm>
            <a:off x="3352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2" name="Rectangle 157"/>
          <p:cNvSpPr>
            <a:spLocks noChangeArrowheads="1"/>
          </p:cNvSpPr>
          <p:nvPr/>
        </p:nvSpPr>
        <p:spPr bwMode="auto">
          <a:xfrm>
            <a:off x="3581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3" name="Rectangle 158"/>
          <p:cNvSpPr>
            <a:spLocks noChangeArrowheads="1"/>
          </p:cNvSpPr>
          <p:nvPr/>
        </p:nvSpPr>
        <p:spPr bwMode="auto">
          <a:xfrm>
            <a:off x="3810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4" name="Rectangle 159"/>
          <p:cNvSpPr>
            <a:spLocks noChangeArrowheads="1"/>
          </p:cNvSpPr>
          <p:nvPr/>
        </p:nvSpPr>
        <p:spPr bwMode="auto">
          <a:xfrm>
            <a:off x="4038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5" name="Rectangle 160"/>
          <p:cNvSpPr>
            <a:spLocks noChangeArrowheads="1"/>
          </p:cNvSpPr>
          <p:nvPr/>
        </p:nvSpPr>
        <p:spPr bwMode="auto">
          <a:xfrm>
            <a:off x="4267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6" name="Rectangle 161"/>
          <p:cNvSpPr>
            <a:spLocks noChangeArrowheads="1"/>
          </p:cNvSpPr>
          <p:nvPr/>
        </p:nvSpPr>
        <p:spPr bwMode="auto">
          <a:xfrm>
            <a:off x="381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7" name="Rectangle 162"/>
          <p:cNvSpPr>
            <a:spLocks noChangeArrowheads="1"/>
          </p:cNvSpPr>
          <p:nvPr/>
        </p:nvSpPr>
        <p:spPr bwMode="auto">
          <a:xfrm>
            <a:off x="609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8" name="Rectangle 163"/>
          <p:cNvSpPr>
            <a:spLocks noChangeArrowheads="1"/>
          </p:cNvSpPr>
          <p:nvPr/>
        </p:nvSpPr>
        <p:spPr bwMode="auto">
          <a:xfrm>
            <a:off x="838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299" name="Rectangle 164"/>
          <p:cNvSpPr>
            <a:spLocks noChangeArrowheads="1"/>
          </p:cNvSpPr>
          <p:nvPr/>
        </p:nvSpPr>
        <p:spPr bwMode="auto">
          <a:xfrm>
            <a:off x="1066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0" name="Rectangle 165"/>
          <p:cNvSpPr>
            <a:spLocks noChangeArrowheads="1"/>
          </p:cNvSpPr>
          <p:nvPr/>
        </p:nvSpPr>
        <p:spPr bwMode="auto">
          <a:xfrm>
            <a:off x="1295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1" name="Rectangle 166"/>
          <p:cNvSpPr>
            <a:spLocks noChangeArrowheads="1"/>
          </p:cNvSpPr>
          <p:nvPr/>
        </p:nvSpPr>
        <p:spPr bwMode="auto">
          <a:xfrm>
            <a:off x="1524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2" name="Rectangle 167"/>
          <p:cNvSpPr>
            <a:spLocks noChangeArrowheads="1"/>
          </p:cNvSpPr>
          <p:nvPr/>
        </p:nvSpPr>
        <p:spPr bwMode="auto">
          <a:xfrm>
            <a:off x="1752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3" name="Rectangle 168"/>
          <p:cNvSpPr>
            <a:spLocks noChangeArrowheads="1"/>
          </p:cNvSpPr>
          <p:nvPr/>
        </p:nvSpPr>
        <p:spPr bwMode="auto">
          <a:xfrm>
            <a:off x="1981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4" name="Rectangle 169"/>
          <p:cNvSpPr>
            <a:spLocks noChangeArrowheads="1"/>
          </p:cNvSpPr>
          <p:nvPr/>
        </p:nvSpPr>
        <p:spPr bwMode="auto">
          <a:xfrm>
            <a:off x="2209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5" name="Rectangle 170"/>
          <p:cNvSpPr>
            <a:spLocks noChangeArrowheads="1"/>
          </p:cNvSpPr>
          <p:nvPr/>
        </p:nvSpPr>
        <p:spPr bwMode="auto">
          <a:xfrm>
            <a:off x="2438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6" name="Rectangle 171"/>
          <p:cNvSpPr>
            <a:spLocks noChangeArrowheads="1"/>
          </p:cNvSpPr>
          <p:nvPr/>
        </p:nvSpPr>
        <p:spPr bwMode="auto">
          <a:xfrm>
            <a:off x="2667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7" name="Rectangle 172"/>
          <p:cNvSpPr>
            <a:spLocks noChangeArrowheads="1"/>
          </p:cNvSpPr>
          <p:nvPr/>
        </p:nvSpPr>
        <p:spPr bwMode="auto">
          <a:xfrm>
            <a:off x="2895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8" name="Rectangle 173"/>
          <p:cNvSpPr>
            <a:spLocks noChangeArrowheads="1"/>
          </p:cNvSpPr>
          <p:nvPr/>
        </p:nvSpPr>
        <p:spPr bwMode="auto">
          <a:xfrm>
            <a:off x="3124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09" name="Rectangle 174"/>
          <p:cNvSpPr>
            <a:spLocks noChangeArrowheads="1"/>
          </p:cNvSpPr>
          <p:nvPr/>
        </p:nvSpPr>
        <p:spPr bwMode="auto">
          <a:xfrm>
            <a:off x="3352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0" name="Rectangle 175"/>
          <p:cNvSpPr>
            <a:spLocks noChangeArrowheads="1"/>
          </p:cNvSpPr>
          <p:nvPr/>
        </p:nvSpPr>
        <p:spPr bwMode="auto">
          <a:xfrm>
            <a:off x="3581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1" name="Rectangle 176"/>
          <p:cNvSpPr>
            <a:spLocks noChangeArrowheads="1"/>
          </p:cNvSpPr>
          <p:nvPr/>
        </p:nvSpPr>
        <p:spPr bwMode="auto">
          <a:xfrm>
            <a:off x="3810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2" name="Rectangle 177"/>
          <p:cNvSpPr>
            <a:spLocks noChangeArrowheads="1"/>
          </p:cNvSpPr>
          <p:nvPr/>
        </p:nvSpPr>
        <p:spPr bwMode="auto">
          <a:xfrm>
            <a:off x="4038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3" name="Rectangle 178"/>
          <p:cNvSpPr>
            <a:spLocks noChangeArrowheads="1"/>
          </p:cNvSpPr>
          <p:nvPr/>
        </p:nvSpPr>
        <p:spPr bwMode="auto">
          <a:xfrm>
            <a:off x="4267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4" name="Rectangle 179"/>
          <p:cNvSpPr>
            <a:spLocks noChangeArrowheads="1"/>
          </p:cNvSpPr>
          <p:nvPr/>
        </p:nvSpPr>
        <p:spPr bwMode="auto">
          <a:xfrm>
            <a:off x="381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5" name="Rectangle 180"/>
          <p:cNvSpPr>
            <a:spLocks noChangeArrowheads="1"/>
          </p:cNvSpPr>
          <p:nvPr/>
        </p:nvSpPr>
        <p:spPr bwMode="auto">
          <a:xfrm>
            <a:off x="609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6" name="Rectangle 181"/>
          <p:cNvSpPr>
            <a:spLocks noChangeArrowheads="1"/>
          </p:cNvSpPr>
          <p:nvPr/>
        </p:nvSpPr>
        <p:spPr bwMode="auto">
          <a:xfrm>
            <a:off x="838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7" name="Rectangle 182"/>
          <p:cNvSpPr>
            <a:spLocks noChangeArrowheads="1"/>
          </p:cNvSpPr>
          <p:nvPr/>
        </p:nvSpPr>
        <p:spPr bwMode="auto">
          <a:xfrm>
            <a:off x="1066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8" name="Rectangle 183"/>
          <p:cNvSpPr>
            <a:spLocks noChangeArrowheads="1"/>
          </p:cNvSpPr>
          <p:nvPr/>
        </p:nvSpPr>
        <p:spPr bwMode="auto">
          <a:xfrm>
            <a:off x="1295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19" name="Rectangle 184"/>
          <p:cNvSpPr>
            <a:spLocks noChangeArrowheads="1"/>
          </p:cNvSpPr>
          <p:nvPr/>
        </p:nvSpPr>
        <p:spPr bwMode="auto">
          <a:xfrm>
            <a:off x="1524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0" name="Rectangle 185"/>
          <p:cNvSpPr>
            <a:spLocks noChangeArrowheads="1"/>
          </p:cNvSpPr>
          <p:nvPr/>
        </p:nvSpPr>
        <p:spPr bwMode="auto">
          <a:xfrm>
            <a:off x="1752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1" name="Rectangle 186"/>
          <p:cNvSpPr>
            <a:spLocks noChangeArrowheads="1"/>
          </p:cNvSpPr>
          <p:nvPr/>
        </p:nvSpPr>
        <p:spPr bwMode="auto">
          <a:xfrm>
            <a:off x="1981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2" name="Rectangle 187"/>
          <p:cNvSpPr>
            <a:spLocks noChangeArrowheads="1"/>
          </p:cNvSpPr>
          <p:nvPr/>
        </p:nvSpPr>
        <p:spPr bwMode="auto">
          <a:xfrm>
            <a:off x="2209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3" name="Rectangle 188"/>
          <p:cNvSpPr>
            <a:spLocks noChangeArrowheads="1"/>
          </p:cNvSpPr>
          <p:nvPr/>
        </p:nvSpPr>
        <p:spPr bwMode="auto">
          <a:xfrm>
            <a:off x="2438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4" name="Rectangle 189"/>
          <p:cNvSpPr>
            <a:spLocks noChangeArrowheads="1"/>
          </p:cNvSpPr>
          <p:nvPr/>
        </p:nvSpPr>
        <p:spPr bwMode="auto">
          <a:xfrm>
            <a:off x="26670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5" name="Rectangle 190"/>
          <p:cNvSpPr>
            <a:spLocks noChangeArrowheads="1"/>
          </p:cNvSpPr>
          <p:nvPr/>
        </p:nvSpPr>
        <p:spPr bwMode="auto">
          <a:xfrm>
            <a:off x="28956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6" name="Rectangle 191"/>
          <p:cNvSpPr>
            <a:spLocks noChangeArrowheads="1"/>
          </p:cNvSpPr>
          <p:nvPr/>
        </p:nvSpPr>
        <p:spPr bwMode="auto">
          <a:xfrm>
            <a:off x="31242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7" name="Rectangle 192"/>
          <p:cNvSpPr>
            <a:spLocks noChangeArrowheads="1"/>
          </p:cNvSpPr>
          <p:nvPr/>
        </p:nvSpPr>
        <p:spPr bwMode="auto">
          <a:xfrm>
            <a:off x="33528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8" name="Rectangle 193"/>
          <p:cNvSpPr>
            <a:spLocks noChangeArrowheads="1"/>
          </p:cNvSpPr>
          <p:nvPr/>
        </p:nvSpPr>
        <p:spPr bwMode="auto">
          <a:xfrm>
            <a:off x="35814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29" name="Rectangle 194"/>
          <p:cNvSpPr>
            <a:spLocks noChangeArrowheads="1"/>
          </p:cNvSpPr>
          <p:nvPr/>
        </p:nvSpPr>
        <p:spPr bwMode="auto">
          <a:xfrm>
            <a:off x="38100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0" name="Rectangle 195"/>
          <p:cNvSpPr>
            <a:spLocks noChangeArrowheads="1"/>
          </p:cNvSpPr>
          <p:nvPr/>
        </p:nvSpPr>
        <p:spPr bwMode="auto">
          <a:xfrm>
            <a:off x="40386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1" name="Rectangle 196"/>
          <p:cNvSpPr>
            <a:spLocks noChangeArrowheads="1"/>
          </p:cNvSpPr>
          <p:nvPr/>
        </p:nvSpPr>
        <p:spPr bwMode="auto">
          <a:xfrm>
            <a:off x="4267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2" name="Rectangle 197"/>
          <p:cNvSpPr>
            <a:spLocks noChangeArrowheads="1"/>
          </p:cNvSpPr>
          <p:nvPr/>
        </p:nvSpPr>
        <p:spPr bwMode="auto">
          <a:xfrm>
            <a:off x="381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3" name="Rectangle 198"/>
          <p:cNvSpPr>
            <a:spLocks noChangeArrowheads="1"/>
          </p:cNvSpPr>
          <p:nvPr/>
        </p:nvSpPr>
        <p:spPr bwMode="auto">
          <a:xfrm>
            <a:off x="609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4" name="Rectangle 199"/>
          <p:cNvSpPr>
            <a:spLocks noChangeArrowheads="1"/>
          </p:cNvSpPr>
          <p:nvPr/>
        </p:nvSpPr>
        <p:spPr bwMode="auto">
          <a:xfrm>
            <a:off x="838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5" name="Rectangle 200"/>
          <p:cNvSpPr>
            <a:spLocks noChangeArrowheads="1"/>
          </p:cNvSpPr>
          <p:nvPr/>
        </p:nvSpPr>
        <p:spPr bwMode="auto">
          <a:xfrm>
            <a:off x="1066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6" name="Rectangle 201"/>
          <p:cNvSpPr>
            <a:spLocks noChangeArrowheads="1"/>
          </p:cNvSpPr>
          <p:nvPr/>
        </p:nvSpPr>
        <p:spPr bwMode="auto">
          <a:xfrm>
            <a:off x="1295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7" name="Rectangle 202"/>
          <p:cNvSpPr>
            <a:spLocks noChangeArrowheads="1"/>
          </p:cNvSpPr>
          <p:nvPr/>
        </p:nvSpPr>
        <p:spPr bwMode="auto">
          <a:xfrm>
            <a:off x="1524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8" name="Rectangle 203"/>
          <p:cNvSpPr>
            <a:spLocks noChangeArrowheads="1"/>
          </p:cNvSpPr>
          <p:nvPr/>
        </p:nvSpPr>
        <p:spPr bwMode="auto">
          <a:xfrm>
            <a:off x="1752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39" name="Rectangle 204"/>
          <p:cNvSpPr>
            <a:spLocks noChangeArrowheads="1"/>
          </p:cNvSpPr>
          <p:nvPr/>
        </p:nvSpPr>
        <p:spPr bwMode="auto">
          <a:xfrm>
            <a:off x="1981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0" name="Rectangle 205"/>
          <p:cNvSpPr>
            <a:spLocks noChangeArrowheads="1"/>
          </p:cNvSpPr>
          <p:nvPr/>
        </p:nvSpPr>
        <p:spPr bwMode="auto">
          <a:xfrm>
            <a:off x="2209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1" name="Rectangle 206"/>
          <p:cNvSpPr>
            <a:spLocks noChangeArrowheads="1"/>
          </p:cNvSpPr>
          <p:nvPr/>
        </p:nvSpPr>
        <p:spPr bwMode="auto">
          <a:xfrm>
            <a:off x="2438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2" name="Rectangle 207"/>
          <p:cNvSpPr>
            <a:spLocks noChangeArrowheads="1"/>
          </p:cNvSpPr>
          <p:nvPr/>
        </p:nvSpPr>
        <p:spPr bwMode="auto">
          <a:xfrm>
            <a:off x="26670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3" name="Rectangle 208"/>
          <p:cNvSpPr>
            <a:spLocks noChangeArrowheads="1"/>
          </p:cNvSpPr>
          <p:nvPr/>
        </p:nvSpPr>
        <p:spPr bwMode="auto">
          <a:xfrm>
            <a:off x="31242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4" name="Rectangle 209"/>
          <p:cNvSpPr>
            <a:spLocks noChangeArrowheads="1"/>
          </p:cNvSpPr>
          <p:nvPr/>
        </p:nvSpPr>
        <p:spPr bwMode="auto">
          <a:xfrm>
            <a:off x="33528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5" name="Rectangle 210"/>
          <p:cNvSpPr>
            <a:spLocks noChangeArrowheads="1"/>
          </p:cNvSpPr>
          <p:nvPr/>
        </p:nvSpPr>
        <p:spPr bwMode="auto">
          <a:xfrm>
            <a:off x="35814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6" name="Rectangle 211"/>
          <p:cNvSpPr>
            <a:spLocks noChangeArrowheads="1"/>
          </p:cNvSpPr>
          <p:nvPr/>
        </p:nvSpPr>
        <p:spPr bwMode="auto">
          <a:xfrm>
            <a:off x="38100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7" name="Rectangle 212"/>
          <p:cNvSpPr>
            <a:spLocks noChangeArrowheads="1"/>
          </p:cNvSpPr>
          <p:nvPr/>
        </p:nvSpPr>
        <p:spPr bwMode="auto">
          <a:xfrm>
            <a:off x="40386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8" name="Rectangle 213"/>
          <p:cNvSpPr>
            <a:spLocks noChangeArrowheads="1"/>
          </p:cNvSpPr>
          <p:nvPr/>
        </p:nvSpPr>
        <p:spPr bwMode="auto">
          <a:xfrm>
            <a:off x="4267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49" name="Rectangle 214"/>
          <p:cNvSpPr>
            <a:spLocks noChangeArrowheads="1"/>
          </p:cNvSpPr>
          <p:nvPr/>
        </p:nvSpPr>
        <p:spPr bwMode="auto">
          <a:xfrm>
            <a:off x="381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0" name="Rectangle 215"/>
          <p:cNvSpPr>
            <a:spLocks noChangeArrowheads="1"/>
          </p:cNvSpPr>
          <p:nvPr/>
        </p:nvSpPr>
        <p:spPr bwMode="auto">
          <a:xfrm>
            <a:off x="1752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1" name="Rectangle 216"/>
          <p:cNvSpPr>
            <a:spLocks noChangeArrowheads="1"/>
          </p:cNvSpPr>
          <p:nvPr/>
        </p:nvSpPr>
        <p:spPr bwMode="auto">
          <a:xfrm>
            <a:off x="1981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2" name="Rectangle 217"/>
          <p:cNvSpPr>
            <a:spLocks noChangeArrowheads="1"/>
          </p:cNvSpPr>
          <p:nvPr/>
        </p:nvSpPr>
        <p:spPr bwMode="auto">
          <a:xfrm>
            <a:off x="2209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3" name="Rectangle 218"/>
          <p:cNvSpPr>
            <a:spLocks noChangeArrowheads="1"/>
          </p:cNvSpPr>
          <p:nvPr/>
        </p:nvSpPr>
        <p:spPr bwMode="auto">
          <a:xfrm>
            <a:off x="2438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4" name="Rectangle 219"/>
          <p:cNvSpPr>
            <a:spLocks noChangeArrowheads="1"/>
          </p:cNvSpPr>
          <p:nvPr/>
        </p:nvSpPr>
        <p:spPr bwMode="auto">
          <a:xfrm>
            <a:off x="26670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5" name="Rectangle 220"/>
          <p:cNvSpPr>
            <a:spLocks noChangeArrowheads="1"/>
          </p:cNvSpPr>
          <p:nvPr/>
        </p:nvSpPr>
        <p:spPr bwMode="auto">
          <a:xfrm>
            <a:off x="28956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6" name="Rectangle 221"/>
          <p:cNvSpPr>
            <a:spLocks noChangeArrowheads="1"/>
          </p:cNvSpPr>
          <p:nvPr/>
        </p:nvSpPr>
        <p:spPr bwMode="auto">
          <a:xfrm>
            <a:off x="31242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7" name="Rectangle 222"/>
          <p:cNvSpPr>
            <a:spLocks noChangeArrowheads="1"/>
          </p:cNvSpPr>
          <p:nvPr/>
        </p:nvSpPr>
        <p:spPr bwMode="auto">
          <a:xfrm>
            <a:off x="33528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8" name="Rectangle 223"/>
          <p:cNvSpPr>
            <a:spLocks noChangeArrowheads="1"/>
          </p:cNvSpPr>
          <p:nvPr/>
        </p:nvSpPr>
        <p:spPr bwMode="auto">
          <a:xfrm>
            <a:off x="35814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59" name="Rectangle 224"/>
          <p:cNvSpPr>
            <a:spLocks noChangeArrowheads="1"/>
          </p:cNvSpPr>
          <p:nvPr/>
        </p:nvSpPr>
        <p:spPr bwMode="auto">
          <a:xfrm>
            <a:off x="38100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0" name="Rectangle 225"/>
          <p:cNvSpPr>
            <a:spLocks noChangeArrowheads="1"/>
          </p:cNvSpPr>
          <p:nvPr/>
        </p:nvSpPr>
        <p:spPr bwMode="auto">
          <a:xfrm>
            <a:off x="40386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1" name="Rectangle 226"/>
          <p:cNvSpPr>
            <a:spLocks noChangeArrowheads="1"/>
          </p:cNvSpPr>
          <p:nvPr/>
        </p:nvSpPr>
        <p:spPr bwMode="auto">
          <a:xfrm>
            <a:off x="4267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2" name="Rectangle 227"/>
          <p:cNvSpPr>
            <a:spLocks noChangeArrowheads="1"/>
          </p:cNvSpPr>
          <p:nvPr/>
        </p:nvSpPr>
        <p:spPr bwMode="auto">
          <a:xfrm>
            <a:off x="381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3" name="Rectangle 228"/>
          <p:cNvSpPr>
            <a:spLocks noChangeArrowheads="1"/>
          </p:cNvSpPr>
          <p:nvPr/>
        </p:nvSpPr>
        <p:spPr bwMode="auto">
          <a:xfrm>
            <a:off x="1752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4" name="Rectangle 229"/>
          <p:cNvSpPr>
            <a:spLocks noChangeArrowheads="1"/>
          </p:cNvSpPr>
          <p:nvPr/>
        </p:nvSpPr>
        <p:spPr bwMode="auto">
          <a:xfrm>
            <a:off x="1981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5" name="Rectangle 230"/>
          <p:cNvSpPr>
            <a:spLocks noChangeArrowheads="1"/>
          </p:cNvSpPr>
          <p:nvPr/>
        </p:nvSpPr>
        <p:spPr bwMode="auto">
          <a:xfrm>
            <a:off x="2209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6" name="Rectangle 231"/>
          <p:cNvSpPr>
            <a:spLocks noChangeArrowheads="1"/>
          </p:cNvSpPr>
          <p:nvPr/>
        </p:nvSpPr>
        <p:spPr bwMode="auto">
          <a:xfrm>
            <a:off x="2438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7" name="Rectangle 232"/>
          <p:cNvSpPr>
            <a:spLocks noChangeArrowheads="1"/>
          </p:cNvSpPr>
          <p:nvPr/>
        </p:nvSpPr>
        <p:spPr bwMode="auto">
          <a:xfrm>
            <a:off x="26670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8" name="Rectangle 233"/>
          <p:cNvSpPr>
            <a:spLocks noChangeArrowheads="1"/>
          </p:cNvSpPr>
          <p:nvPr/>
        </p:nvSpPr>
        <p:spPr bwMode="auto">
          <a:xfrm>
            <a:off x="28956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69" name="Rectangle 234"/>
          <p:cNvSpPr>
            <a:spLocks noChangeArrowheads="1"/>
          </p:cNvSpPr>
          <p:nvPr/>
        </p:nvSpPr>
        <p:spPr bwMode="auto">
          <a:xfrm>
            <a:off x="31242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0" name="Rectangle 235"/>
          <p:cNvSpPr>
            <a:spLocks noChangeArrowheads="1"/>
          </p:cNvSpPr>
          <p:nvPr/>
        </p:nvSpPr>
        <p:spPr bwMode="auto">
          <a:xfrm>
            <a:off x="33528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1" name="Rectangle 236"/>
          <p:cNvSpPr>
            <a:spLocks noChangeArrowheads="1"/>
          </p:cNvSpPr>
          <p:nvPr/>
        </p:nvSpPr>
        <p:spPr bwMode="auto">
          <a:xfrm>
            <a:off x="35814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2" name="Rectangle 237"/>
          <p:cNvSpPr>
            <a:spLocks noChangeArrowheads="1"/>
          </p:cNvSpPr>
          <p:nvPr/>
        </p:nvSpPr>
        <p:spPr bwMode="auto">
          <a:xfrm>
            <a:off x="38100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3" name="Rectangle 238"/>
          <p:cNvSpPr>
            <a:spLocks noChangeArrowheads="1"/>
          </p:cNvSpPr>
          <p:nvPr/>
        </p:nvSpPr>
        <p:spPr bwMode="auto">
          <a:xfrm>
            <a:off x="40386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4" name="Rectangle 239"/>
          <p:cNvSpPr>
            <a:spLocks noChangeArrowheads="1"/>
          </p:cNvSpPr>
          <p:nvPr/>
        </p:nvSpPr>
        <p:spPr bwMode="auto">
          <a:xfrm>
            <a:off x="4267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5" name="Rectangle 240"/>
          <p:cNvSpPr>
            <a:spLocks noChangeArrowheads="1"/>
          </p:cNvSpPr>
          <p:nvPr/>
        </p:nvSpPr>
        <p:spPr bwMode="auto">
          <a:xfrm>
            <a:off x="381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6" name="Rectangle 241"/>
          <p:cNvSpPr>
            <a:spLocks noChangeArrowheads="1"/>
          </p:cNvSpPr>
          <p:nvPr/>
        </p:nvSpPr>
        <p:spPr bwMode="auto">
          <a:xfrm>
            <a:off x="1752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7" name="Rectangle 242"/>
          <p:cNvSpPr>
            <a:spLocks noChangeArrowheads="1"/>
          </p:cNvSpPr>
          <p:nvPr/>
        </p:nvSpPr>
        <p:spPr bwMode="auto">
          <a:xfrm>
            <a:off x="1981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8" name="Rectangle 243"/>
          <p:cNvSpPr>
            <a:spLocks noChangeArrowheads="1"/>
          </p:cNvSpPr>
          <p:nvPr/>
        </p:nvSpPr>
        <p:spPr bwMode="auto">
          <a:xfrm>
            <a:off x="2209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79" name="Rectangle 244"/>
          <p:cNvSpPr>
            <a:spLocks noChangeArrowheads="1"/>
          </p:cNvSpPr>
          <p:nvPr/>
        </p:nvSpPr>
        <p:spPr bwMode="auto">
          <a:xfrm>
            <a:off x="2438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0" name="Rectangle 245"/>
          <p:cNvSpPr>
            <a:spLocks noChangeArrowheads="1"/>
          </p:cNvSpPr>
          <p:nvPr/>
        </p:nvSpPr>
        <p:spPr bwMode="auto">
          <a:xfrm>
            <a:off x="2667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1" name="Rectangle 246"/>
          <p:cNvSpPr>
            <a:spLocks noChangeArrowheads="1"/>
          </p:cNvSpPr>
          <p:nvPr/>
        </p:nvSpPr>
        <p:spPr bwMode="auto">
          <a:xfrm>
            <a:off x="28956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2" name="Rectangle 247"/>
          <p:cNvSpPr>
            <a:spLocks noChangeArrowheads="1"/>
          </p:cNvSpPr>
          <p:nvPr/>
        </p:nvSpPr>
        <p:spPr bwMode="auto">
          <a:xfrm>
            <a:off x="31242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3" name="Rectangle 248"/>
          <p:cNvSpPr>
            <a:spLocks noChangeArrowheads="1"/>
          </p:cNvSpPr>
          <p:nvPr/>
        </p:nvSpPr>
        <p:spPr bwMode="auto">
          <a:xfrm>
            <a:off x="33528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4" name="Rectangle 249"/>
          <p:cNvSpPr>
            <a:spLocks noChangeArrowheads="1"/>
          </p:cNvSpPr>
          <p:nvPr/>
        </p:nvSpPr>
        <p:spPr bwMode="auto">
          <a:xfrm>
            <a:off x="35814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5" name="Rectangle 250"/>
          <p:cNvSpPr>
            <a:spLocks noChangeArrowheads="1"/>
          </p:cNvSpPr>
          <p:nvPr/>
        </p:nvSpPr>
        <p:spPr bwMode="auto">
          <a:xfrm>
            <a:off x="3810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6" name="Rectangle 251"/>
          <p:cNvSpPr>
            <a:spLocks noChangeArrowheads="1"/>
          </p:cNvSpPr>
          <p:nvPr/>
        </p:nvSpPr>
        <p:spPr bwMode="auto">
          <a:xfrm>
            <a:off x="40386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7" name="Rectangle 252"/>
          <p:cNvSpPr>
            <a:spLocks noChangeArrowheads="1"/>
          </p:cNvSpPr>
          <p:nvPr/>
        </p:nvSpPr>
        <p:spPr bwMode="auto">
          <a:xfrm>
            <a:off x="4267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8" name="Rectangle 253"/>
          <p:cNvSpPr>
            <a:spLocks noChangeArrowheads="1"/>
          </p:cNvSpPr>
          <p:nvPr/>
        </p:nvSpPr>
        <p:spPr bwMode="auto">
          <a:xfrm>
            <a:off x="381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89" name="Rectangle 254"/>
          <p:cNvSpPr>
            <a:spLocks noChangeArrowheads="1"/>
          </p:cNvSpPr>
          <p:nvPr/>
        </p:nvSpPr>
        <p:spPr bwMode="auto">
          <a:xfrm>
            <a:off x="1752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0" name="Rectangle 255"/>
          <p:cNvSpPr>
            <a:spLocks noChangeArrowheads="1"/>
          </p:cNvSpPr>
          <p:nvPr/>
        </p:nvSpPr>
        <p:spPr bwMode="auto">
          <a:xfrm>
            <a:off x="1981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1" name="Rectangle 256"/>
          <p:cNvSpPr>
            <a:spLocks noChangeArrowheads="1"/>
          </p:cNvSpPr>
          <p:nvPr/>
        </p:nvSpPr>
        <p:spPr bwMode="auto">
          <a:xfrm>
            <a:off x="2209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2" name="Rectangle 257"/>
          <p:cNvSpPr>
            <a:spLocks noChangeArrowheads="1"/>
          </p:cNvSpPr>
          <p:nvPr/>
        </p:nvSpPr>
        <p:spPr bwMode="auto">
          <a:xfrm>
            <a:off x="24384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3" name="Rectangle 258"/>
          <p:cNvSpPr>
            <a:spLocks noChangeArrowheads="1"/>
          </p:cNvSpPr>
          <p:nvPr/>
        </p:nvSpPr>
        <p:spPr bwMode="auto">
          <a:xfrm>
            <a:off x="26670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4" name="Rectangle 259"/>
          <p:cNvSpPr>
            <a:spLocks noChangeArrowheads="1"/>
          </p:cNvSpPr>
          <p:nvPr/>
        </p:nvSpPr>
        <p:spPr bwMode="auto">
          <a:xfrm>
            <a:off x="28956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5" name="Rectangle 260"/>
          <p:cNvSpPr>
            <a:spLocks noChangeArrowheads="1"/>
          </p:cNvSpPr>
          <p:nvPr/>
        </p:nvSpPr>
        <p:spPr bwMode="auto">
          <a:xfrm>
            <a:off x="31242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6" name="Rectangle 261"/>
          <p:cNvSpPr>
            <a:spLocks noChangeArrowheads="1"/>
          </p:cNvSpPr>
          <p:nvPr/>
        </p:nvSpPr>
        <p:spPr bwMode="auto">
          <a:xfrm>
            <a:off x="33528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7" name="Rectangle 262"/>
          <p:cNvSpPr>
            <a:spLocks noChangeArrowheads="1"/>
          </p:cNvSpPr>
          <p:nvPr/>
        </p:nvSpPr>
        <p:spPr bwMode="auto">
          <a:xfrm>
            <a:off x="35814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8" name="Rectangle 263"/>
          <p:cNvSpPr>
            <a:spLocks noChangeArrowheads="1"/>
          </p:cNvSpPr>
          <p:nvPr/>
        </p:nvSpPr>
        <p:spPr bwMode="auto">
          <a:xfrm>
            <a:off x="38100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399" name="Rectangle 264"/>
          <p:cNvSpPr>
            <a:spLocks noChangeArrowheads="1"/>
          </p:cNvSpPr>
          <p:nvPr/>
        </p:nvSpPr>
        <p:spPr bwMode="auto">
          <a:xfrm>
            <a:off x="40386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0" name="Rectangle 265"/>
          <p:cNvSpPr>
            <a:spLocks noChangeArrowheads="1"/>
          </p:cNvSpPr>
          <p:nvPr/>
        </p:nvSpPr>
        <p:spPr bwMode="auto">
          <a:xfrm>
            <a:off x="4267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1" name="Rectangle 266"/>
          <p:cNvSpPr>
            <a:spLocks noChangeArrowheads="1"/>
          </p:cNvSpPr>
          <p:nvPr/>
        </p:nvSpPr>
        <p:spPr bwMode="auto">
          <a:xfrm>
            <a:off x="381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2" name="Rectangle 267"/>
          <p:cNvSpPr>
            <a:spLocks noChangeArrowheads="1"/>
          </p:cNvSpPr>
          <p:nvPr/>
        </p:nvSpPr>
        <p:spPr bwMode="auto">
          <a:xfrm>
            <a:off x="1752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3" name="Rectangle 268"/>
          <p:cNvSpPr>
            <a:spLocks noChangeArrowheads="1"/>
          </p:cNvSpPr>
          <p:nvPr/>
        </p:nvSpPr>
        <p:spPr bwMode="auto">
          <a:xfrm>
            <a:off x="1981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4" name="Rectangle 269"/>
          <p:cNvSpPr>
            <a:spLocks noChangeArrowheads="1"/>
          </p:cNvSpPr>
          <p:nvPr/>
        </p:nvSpPr>
        <p:spPr bwMode="auto">
          <a:xfrm>
            <a:off x="22098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5" name="Rectangle 270"/>
          <p:cNvSpPr>
            <a:spLocks noChangeArrowheads="1"/>
          </p:cNvSpPr>
          <p:nvPr/>
        </p:nvSpPr>
        <p:spPr bwMode="auto">
          <a:xfrm>
            <a:off x="24384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6" name="Rectangle 271"/>
          <p:cNvSpPr>
            <a:spLocks noChangeArrowheads="1"/>
          </p:cNvSpPr>
          <p:nvPr/>
        </p:nvSpPr>
        <p:spPr bwMode="auto">
          <a:xfrm>
            <a:off x="26670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7" name="Rectangle 272"/>
          <p:cNvSpPr>
            <a:spLocks noChangeArrowheads="1"/>
          </p:cNvSpPr>
          <p:nvPr/>
        </p:nvSpPr>
        <p:spPr bwMode="auto">
          <a:xfrm>
            <a:off x="28956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8" name="Rectangle 273"/>
          <p:cNvSpPr>
            <a:spLocks noChangeArrowheads="1"/>
          </p:cNvSpPr>
          <p:nvPr/>
        </p:nvSpPr>
        <p:spPr bwMode="auto">
          <a:xfrm>
            <a:off x="31242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09" name="Rectangle 274"/>
          <p:cNvSpPr>
            <a:spLocks noChangeArrowheads="1"/>
          </p:cNvSpPr>
          <p:nvPr/>
        </p:nvSpPr>
        <p:spPr bwMode="auto">
          <a:xfrm>
            <a:off x="33528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0" name="Rectangle 275"/>
          <p:cNvSpPr>
            <a:spLocks noChangeArrowheads="1"/>
          </p:cNvSpPr>
          <p:nvPr/>
        </p:nvSpPr>
        <p:spPr bwMode="auto">
          <a:xfrm>
            <a:off x="35814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1" name="Rectangle 276"/>
          <p:cNvSpPr>
            <a:spLocks noChangeArrowheads="1"/>
          </p:cNvSpPr>
          <p:nvPr/>
        </p:nvSpPr>
        <p:spPr bwMode="auto">
          <a:xfrm>
            <a:off x="38100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2" name="Rectangle 277"/>
          <p:cNvSpPr>
            <a:spLocks noChangeArrowheads="1"/>
          </p:cNvSpPr>
          <p:nvPr/>
        </p:nvSpPr>
        <p:spPr bwMode="auto">
          <a:xfrm>
            <a:off x="40386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3" name="Rectangle 278"/>
          <p:cNvSpPr>
            <a:spLocks noChangeArrowheads="1"/>
          </p:cNvSpPr>
          <p:nvPr/>
        </p:nvSpPr>
        <p:spPr bwMode="auto">
          <a:xfrm>
            <a:off x="4267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4" name="Rectangle 279"/>
          <p:cNvSpPr>
            <a:spLocks noChangeArrowheads="1"/>
          </p:cNvSpPr>
          <p:nvPr/>
        </p:nvSpPr>
        <p:spPr bwMode="auto">
          <a:xfrm>
            <a:off x="381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5" name="Rectangle 280"/>
          <p:cNvSpPr>
            <a:spLocks noChangeArrowheads="1"/>
          </p:cNvSpPr>
          <p:nvPr/>
        </p:nvSpPr>
        <p:spPr bwMode="auto">
          <a:xfrm>
            <a:off x="609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6" name="Rectangle 281"/>
          <p:cNvSpPr>
            <a:spLocks noChangeArrowheads="1"/>
          </p:cNvSpPr>
          <p:nvPr/>
        </p:nvSpPr>
        <p:spPr bwMode="auto">
          <a:xfrm>
            <a:off x="838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7" name="Rectangle 282"/>
          <p:cNvSpPr>
            <a:spLocks noChangeArrowheads="1"/>
          </p:cNvSpPr>
          <p:nvPr/>
        </p:nvSpPr>
        <p:spPr bwMode="auto">
          <a:xfrm>
            <a:off x="1066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8" name="Rectangle 283"/>
          <p:cNvSpPr>
            <a:spLocks noChangeArrowheads="1"/>
          </p:cNvSpPr>
          <p:nvPr/>
        </p:nvSpPr>
        <p:spPr bwMode="auto">
          <a:xfrm>
            <a:off x="1295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19" name="Rectangle 284"/>
          <p:cNvSpPr>
            <a:spLocks noChangeArrowheads="1"/>
          </p:cNvSpPr>
          <p:nvPr/>
        </p:nvSpPr>
        <p:spPr bwMode="auto">
          <a:xfrm>
            <a:off x="1524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0" name="Rectangle 285"/>
          <p:cNvSpPr>
            <a:spLocks noChangeArrowheads="1"/>
          </p:cNvSpPr>
          <p:nvPr/>
        </p:nvSpPr>
        <p:spPr bwMode="auto">
          <a:xfrm>
            <a:off x="1752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1" name="Rectangle 286"/>
          <p:cNvSpPr>
            <a:spLocks noChangeArrowheads="1"/>
          </p:cNvSpPr>
          <p:nvPr/>
        </p:nvSpPr>
        <p:spPr bwMode="auto">
          <a:xfrm>
            <a:off x="1981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2" name="Rectangle 287"/>
          <p:cNvSpPr>
            <a:spLocks noChangeArrowheads="1"/>
          </p:cNvSpPr>
          <p:nvPr/>
        </p:nvSpPr>
        <p:spPr bwMode="auto">
          <a:xfrm>
            <a:off x="2209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3" name="Rectangle 288"/>
          <p:cNvSpPr>
            <a:spLocks noChangeArrowheads="1"/>
          </p:cNvSpPr>
          <p:nvPr/>
        </p:nvSpPr>
        <p:spPr bwMode="auto">
          <a:xfrm>
            <a:off x="2438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4" name="Rectangle 289"/>
          <p:cNvSpPr>
            <a:spLocks noChangeArrowheads="1"/>
          </p:cNvSpPr>
          <p:nvPr/>
        </p:nvSpPr>
        <p:spPr bwMode="auto">
          <a:xfrm>
            <a:off x="2667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5" name="Rectangle 290"/>
          <p:cNvSpPr>
            <a:spLocks noChangeArrowheads="1"/>
          </p:cNvSpPr>
          <p:nvPr/>
        </p:nvSpPr>
        <p:spPr bwMode="auto">
          <a:xfrm>
            <a:off x="2895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6" name="Rectangle 291"/>
          <p:cNvSpPr>
            <a:spLocks noChangeArrowheads="1"/>
          </p:cNvSpPr>
          <p:nvPr/>
        </p:nvSpPr>
        <p:spPr bwMode="auto">
          <a:xfrm>
            <a:off x="3124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7" name="Rectangle 292"/>
          <p:cNvSpPr>
            <a:spLocks noChangeArrowheads="1"/>
          </p:cNvSpPr>
          <p:nvPr/>
        </p:nvSpPr>
        <p:spPr bwMode="auto">
          <a:xfrm>
            <a:off x="3352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8" name="Rectangle 293"/>
          <p:cNvSpPr>
            <a:spLocks noChangeArrowheads="1"/>
          </p:cNvSpPr>
          <p:nvPr/>
        </p:nvSpPr>
        <p:spPr bwMode="auto">
          <a:xfrm>
            <a:off x="3581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29" name="Rectangle 294"/>
          <p:cNvSpPr>
            <a:spLocks noChangeArrowheads="1"/>
          </p:cNvSpPr>
          <p:nvPr/>
        </p:nvSpPr>
        <p:spPr bwMode="auto">
          <a:xfrm>
            <a:off x="3810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0" name="Rectangle 295"/>
          <p:cNvSpPr>
            <a:spLocks noChangeArrowheads="1"/>
          </p:cNvSpPr>
          <p:nvPr/>
        </p:nvSpPr>
        <p:spPr bwMode="auto">
          <a:xfrm>
            <a:off x="4038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1" name="Rectangle 296"/>
          <p:cNvSpPr>
            <a:spLocks noChangeArrowheads="1"/>
          </p:cNvSpPr>
          <p:nvPr/>
        </p:nvSpPr>
        <p:spPr bwMode="auto">
          <a:xfrm>
            <a:off x="4267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2" name="Rectangle 297"/>
          <p:cNvSpPr>
            <a:spLocks noChangeArrowheads="1"/>
          </p:cNvSpPr>
          <p:nvPr/>
        </p:nvSpPr>
        <p:spPr bwMode="auto">
          <a:xfrm>
            <a:off x="381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3" name="Rectangle 298"/>
          <p:cNvSpPr>
            <a:spLocks noChangeArrowheads="1"/>
          </p:cNvSpPr>
          <p:nvPr/>
        </p:nvSpPr>
        <p:spPr bwMode="auto">
          <a:xfrm>
            <a:off x="609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4" name="Rectangle 299"/>
          <p:cNvSpPr>
            <a:spLocks noChangeArrowheads="1"/>
          </p:cNvSpPr>
          <p:nvPr/>
        </p:nvSpPr>
        <p:spPr bwMode="auto">
          <a:xfrm>
            <a:off x="838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5" name="Rectangle 300"/>
          <p:cNvSpPr>
            <a:spLocks noChangeArrowheads="1"/>
          </p:cNvSpPr>
          <p:nvPr/>
        </p:nvSpPr>
        <p:spPr bwMode="auto">
          <a:xfrm>
            <a:off x="1066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6" name="Rectangle 301"/>
          <p:cNvSpPr>
            <a:spLocks noChangeArrowheads="1"/>
          </p:cNvSpPr>
          <p:nvPr/>
        </p:nvSpPr>
        <p:spPr bwMode="auto">
          <a:xfrm>
            <a:off x="1295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7" name="Rectangle 302"/>
          <p:cNvSpPr>
            <a:spLocks noChangeArrowheads="1"/>
          </p:cNvSpPr>
          <p:nvPr/>
        </p:nvSpPr>
        <p:spPr bwMode="auto">
          <a:xfrm>
            <a:off x="1524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8" name="Rectangle 303"/>
          <p:cNvSpPr>
            <a:spLocks noChangeArrowheads="1"/>
          </p:cNvSpPr>
          <p:nvPr/>
        </p:nvSpPr>
        <p:spPr bwMode="auto">
          <a:xfrm>
            <a:off x="1752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39" name="Rectangle 304"/>
          <p:cNvSpPr>
            <a:spLocks noChangeArrowheads="1"/>
          </p:cNvSpPr>
          <p:nvPr/>
        </p:nvSpPr>
        <p:spPr bwMode="auto">
          <a:xfrm>
            <a:off x="1981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0" name="Rectangle 305"/>
          <p:cNvSpPr>
            <a:spLocks noChangeArrowheads="1"/>
          </p:cNvSpPr>
          <p:nvPr/>
        </p:nvSpPr>
        <p:spPr bwMode="auto">
          <a:xfrm>
            <a:off x="2209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1" name="Rectangle 306"/>
          <p:cNvSpPr>
            <a:spLocks noChangeArrowheads="1"/>
          </p:cNvSpPr>
          <p:nvPr/>
        </p:nvSpPr>
        <p:spPr bwMode="auto">
          <a:xfrm>
            <a:off x="2438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2" name="Rectangle 307"/>
          <p:cNvSpPr>
            <a:spLocks noChangeArrowheads="1"/>
          </p:cNvSpPr>
          <p:nvPr/>
        </p:nvSpPr>
        <p:spPr bwMode="auto">
          <a:xfrm>
            <a:off x="2667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3" name="Rectangle 308"/>
          <p:cNvSpPr>
            <a:spLocks noChangeArrowheads="1"/>
          </p:cNvSpPr>
          <p:nvPr/>
        </p:nvSpPr>
        <p:spPr bwMode="auto">
          <a:xfrm>
            <a:off x="2895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4" name="Rectangle 309"/>
          <p:cNvSpPr>
            <a:spLocks noChangeArrowheads="1"/>
          </p:cNvSpPr>
          <p:nvPr/>
        </p:nvSpPr>
        <p:spPr bwMode="auto">
          <a:xfrm>
            <a:off x="3124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5" name="Rectangle 310"/>
          <p:cNvSpPr>
            <a:spLocks noChangeArrowheads="1"/>
          </p:cNvSpPr>
          <p:nvPr/>
        </p:nvSpPr>
        <p:spPr bwMode="auto">
          <a:xfrm>
            <a:off x="3352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6" name="Rectangle 311"/>
          <p:cNvSpPr>
            <a:spLocks noChangeArrowheads="1"/>
          </p:cNvSpPr>
          <p:nvPr/>
        </p:nvSpPr>
        <p:spPr bwMode="auto">
          <a:xfrm>
            <a:off x="3581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7" name="Rectangle 312"/>
          <p:cNvSpPr>
            <a:spLocks noChangeArrowheads="1"/>
          </p:cNvSpPr>
          <p:nvPr/>
        </p:nvSpPr>
        <p:spPr bwMode="auto">
          <a:xfrm>
            <a:off x="3810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8" name="Rectangle 313"/>
          <p:cNvSpPr>
            <a:spLocks noChangeArrowheads="1"/>
          </p:cNvSpPr>
          <p:nvPr/>
        </p:nvSpPr>
        <p:spPr bwMode="auto">
          <a:xfrm>
            <a:off x="4038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49" name="Rectangle 314"/>
          <p:cNvSpPr>
            <a:spLocks noChangeArrowheads="1"/>
          </p:cNvSpPr>
          <p:nvPr/>
        </p:nvSpPr>
        <p:spPr bwMode="auto">
          <a:xfrm>
            <a:off x="4267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0" name="Rectangle 315"/>
          <p:cNvSpPr>
            <a:spLocks noChangeArrowheads="1"/>
          </p:cNvSpPr>
          <p:nvPr/>
        </p:nvSpPr>
        <p:spPr bwMode="auto">
          <a:xfrm>
            <a:off x="381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1" name="Rectangle 316"/>
          <p:cNvSpPr>
            <a:spLocks noChangeArrowheads="1"/>
          </p:cNvSpPr>
          <p:nvPr/>
        </p:nvSpPr>
        <p:spPr bwMode="auto">
          <a:xfrm>
            <a:off x="609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2" name="Rectangle 317"/>
          <p:cNvSpPr>
            <a:spLocks noChangeArrowheads="1"/>
          </p:cNvSpPr>
          <p:nvPr/>
        </p:nvSpPr>
        <p:spPr bwMode="auto">
          <a:xfrm>
            <a:off x="838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3" name="Rectangle 318"/>
          <p:cNvSpPr>
            <a:spLocks noChangeArrowheads="1"/>
          </p:cNvSpPr>
          <p:nvPr/>
        </p:nvSpPr>
        <p:spPr bwMode="auto">
          <a:xfrm>
            <a:off x="1066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4" name="Rectangle 319"/>
          <p:cNvSpPr>
            <a:spLocks noChangeArrowheads="1"/>
          </p:cNvSpPr>
          <p:nvPr/>
        </p:nvSpPr>
        <p:spPr bwMode="auto">
          <a:xfrm>
            <a:off x="1295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5" name="Rectangle 320"/>
          <p:cNvSpPr>
            <a:spLocks noChangeArrowheads="1"/>
          </p:cNvSpPr>
          <p:nvPr/>
        </p:nvSpPr>
        <p:spPr bwMode="auto">
          <a:xfrm>
            <a:off x="1524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6" name="Rectangle 321"/>
          <p:cNvSpPr>
            <a:spLocks noChangeArrowheads="1"/>
          </p:cNvSpPr>
          <p:nvPr/>
        </p:nvSpPr>
        <p:spPr bwMode="auto">
          <a:xfrm>
            <a:off x="1752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7" name="Rectangle 322"/>
          <p:cNvSpPr>
            <a:spLocks noChangeArrowheads="1"/>
          </p:cNvSpPr>
          <p:nvPr/>
        </p:nvSpPr>
        <p:spPr bwMode="auto">
          <a:xfrm>
            <a:off x="1981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8" name="Rectangle 323"/>
          <p:cNvSpPr>
            <a:spLocks noChangeArrowheads="1"/>
          </p:cNvSpPr>
          <p:nvPr/>
        </p:nvSpPr>
        <p:spPr bwMode="auto">
          <a:xfrm>
            <a:off x="2209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59" name="Rectangle 324"/>
          <p:cNvSpPr>
            <a:spLocks noChangeArrowheads="1"/>
          </p:cNvSpPr>
          <p:nvPr/>
        </p:nvSpPr>
        <p:spPr bwMode="auto">
          <a:xfrm>
            <a:off x="2438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0" name="Rectangle 325"/>
          <p:cNvSpPr>
            <a:spLocks noChangeArrowheads="1"/>
          </p:cNvSpPr>
          <p:nvPr/>
        </p:nvSpPr>
        <p:spPr bwMode="auto">
          <a:xfrm>
            <a:off x="2667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1" name="Rectangle 326"/>
          <p:cNvSpPr>
            <a:spLocks noChangeArrowheads="1"/>
          </p:cNvSpPr>
          <p:nvPr/>
        </p:nvSpPr>
        <p:spPr bwMode="auto">
          <a:xfrm>
            <a:off x="2895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2" name="Rectangle 327"/>
          <p:cNvSpPr>
            <a:spLocks noChangeArrowheads="1"/>
          </p:cNvSpPr>
          <p:nvPr/>
        </p:nvSpPr>
        <p:spPr bwMode="auto">
          <a:xfrm>
            <a:off x="3124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3" name="Rectangle 328"/>
          <p:cNvSpPr>
            <a:spLocks noChangeArrowheads="1"/>
          </p:cNvSpPr>
          <p:nvPr/>
        </p:nvSpPr>
        <p:spPr bwMode="auto">
          <a:xfrm>
            <a:off x="3352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4" name="Rectangle 329"/>
          <p:cNvSpPr>
            <a:spLocks noChangeArrowheads="1"/>
          </p:cNvSpPr>
          <p:nvPr/>
        </p:nvSpPr>
        <p:spPr bwMode="auto">
          <a:xfrm>
            <a:off x="3581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5" name="Rectangle 330"/>
          <p:cNvSpPr>
            <a:spLocks noChangeArrowheads="1"/>
          </p:cNvSpPr>
          <p:nvPr/>
        </p:nvSpPr>
        <p:spPr bwMode="auto">
          <a:xfrm>
            <a:off x="3810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6" name="Rectangle 331"/>
          <p:cNvSpPr>
            <a:spLocks noChangeArrowheads="1"/>
          </p:cNvSpPr>
          <p:nvPr/>
        </p:nvSpPr>
        <p:spPr bwMode="auto">
          <a:xfrm>
            <a:off x="4038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7" name="Rectangle 332"/>
          <p:cNvSpPr>
            <a:spLocks noChangeArrowheads="1"/>
          </p:cNvSpPr>
          <p:nvPr/>
        </p:nvSpPr>
        <p:spPr bwMode="auto">
          <a:xfrm>
            <a:off x="4267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8" name="Rectangle 333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69" name="Rectangle 334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70" name="Rectangle 335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1471" name="Oval 336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ChangeArrowheads="1"/>
          </p:cNvSpPr>
          <p:nvPr/>
        </p:nvSpPr>
        <p:spPr bwMode="auto">
          <a:xfrm>
            <a:off x="609600" y="2079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838200" y="2079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6096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8382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15240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0" name="Rectangle 7"/>
          <p:cNvSpPr>
            <a:spLocks noChangeArrowheads="1"/>
          </p:cNvSpPr>
          <p:nvPr/>
        </p:nvSpPr>
        <p:spPr bwMode="auto">
          <a:xfrm>
            <a:off x="15240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26670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28956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3" name="Rectangle 10"/>
          <p:cNvSpPr>
            <a:spLocks noChangeArrowheads="1"/>
          </p:cNvSpPr>
          <p:nvPr/>
        </p:nvSpPr>
        <p:spPr bwMode="auto">
          <a:xfrm>
            <a:off x="31242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4" name="Rectangle 11"/>
          <p:cNvSpPr>
            <a:spLocks noChangeArrowheads="1"/>
          </p:cNvSpPr>
          <p:nvPr/>
        </p:nvSpPr>
        <p:spPr bwMode="auto">
          <a:xfrm>
            <a:off x="3352800" y="2308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5" name="Rectangle 12"/>
          <p:cNvSpPr>
            <a:spLocks noChangeArrowheads="1"/>
          </p:cNvSpPr>
          <p:nvPr/>
        </p:nvSpPr>
        <p:spPr bwMode="auto">
          <a:xfrm>
            <a:off x="26670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6" name="Rectangle 13"/>
          <p:cNvSpPr>
            <a:spLocks noChangeArrowheads="1"/>
          </p:cNvSpPr>
          <p:nvPr/>
        </p:nvSpPr>
        <p:spPr bwMode="auto">
          <a:xfrm>
            <a:off x="2895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7" name="Rectangle 14"/>
          <p:cNvSpPr>
            <a:spLocks noChangeArrowheads="1"/>
          </p:cNvSpPr>
          <p:nvPr/>
        </p:nvSpPr>
        <p:spPr bwMode="auto">
          <a:xfrm>
            <a:off x="3124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8" name="Rectangle 15"/>
          <p:cNvSpPr>
            <a:spLocks noChangeArrowheads="1"/>
          </p:cNvSpPr>
          <p:nvPr/>
        </p:nvSpPr>
        <p:spPr bwMode="auto">
          <a:xfrm>
            <a:off x="3352800" y="2536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199" name="Rectangle 16"/>
          <p:cNvSpPr>
            <a:spLocks noChangeArrowheads="1"/>
          </p:cNvSpPr>
          <p:nvPr/>
        </p:nvSpPr>
        <p:spPr bwMode="auto">
          <a:xfrm>
            <a:off x="26670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0" name="Rectangle 17"/>
          <p:cNvSpPr>
            <a:spLocks noChangeArrowheads="1"/>
          </p:cNvSpPr>
          <p:nvPr/>
        </p:nvSpPr>
        <p:spPr bwMode="auto">
          <a:xfrm>
            <a:off x="28956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1" name="Rectangle 18"/>
          <p:cNvSpPr>
            <a:spLocks noChangeArrowheads="1"/>
          </p:cNvSpPr>
          <p:nvPr/>
        </p:nvSpPr>
        <p:spPr bwMode="auto">
          <a:xfrm>
            <a:off x="31242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2" name="Rectangle 19"/>
          <p:cNvSpPr>
            <a:spLocks noChangeArrowheads="1"/>
          </p:cNvSpPr>
          <p:nvPr/>
        </p:nvSpPr>
        <p:spPr bwMode="auto">
          <a:xfrm>
            <a:off x="33528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3" name="Rectangle 20"/>
          <p:cNvSpPr>
            <a:spLocks noChangeArrowheads="1"/>
          </p:cNvSpPr>
          <p:nvPr/>
        </p:nvSpPr>
        <p:spPr bwMode="auto">
          <a:xfrm>
            <a:off x="2667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4" name="Rectangle 21"/>
          <p:cNvSpPr>
            <a:spLocks noChangeArrowheads="1"/>
          </p:cNvSpPr>
          <p:nvPr/>
        </p:nvSpPr>
        <p:spPr bwMode="auto">
          <a:xfrm>
            <a:off x="28956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5" name="Rectangle 22"/>
          <p:cNvSpPr>
            <a:spLocks noChangeArrowheads="1"/>
          </p:cNvSpPr>
          <p:nvPr/>
        </p:nvSpPr>
        <p:spPr bwMode="auto">
          <a:xfrm>
            <a:off x="31242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6" name="Rectangle 23"/>
          <p:cNvSpPr>
            <a:spLocks noChangeArrowheads="1"/>
          </p:cNvSpPr>
          <p:nvPr/>
        </p:nvSpPr>
        <p:spPr bwMode="auto">
          <a:xfrm>
            <a:off x="3352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7" name="Rectangle 24"/>
          <p:cNvSpPr>
            <a:spLocks noChangeArrowheads="1"/>
          </p:cNvSpPr>
          <p:nvPr/>
        </p:nvSpPr>
        <p:spPr bwMode="auto">
          <a:xfrm>
            <a:off x="609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8" name="Rectangle 25"/>
          <p:cNvSpPr>
            <a:spLocks noChangeArrowheads="1"/>
          </p:cNvSpPr>
          <p:nvPr/>
        </p:nvSpPr>
        <p:spPr bwMode="auto">
          <a:xfrm>
            <a:off x="838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09" name="Rectangle 26"/>
          <p:cNvSpPr>
            <a:spLocks noChangeArrowheads="1"/>
          </p:cNvSpPr>
          <p:nvPr/>
        </p:nvSpPr>
        <p:spPr bwMode="auto">
          <a:xfrm>
            <a:off x="10668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0" name="Rectangle 27"/>
          <p:cNvSpPr>
            <a:spLocks noChangeArrowheads="1"/>
          </p:cNvSpPr>
          <p:nvPr/>
        </p:nvSpPr>
        <p:spPr bwMode="auto">
          <a:xfrm>
            <a:off x="1295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1" name="Rectangle 28"/>
          <p:cNvSpPr>
            <a:spLocks noChangeArrowheads="1"/>
          </p:cNvSpPr>
          <p:nvPr/>
        </p:nvSpPr>
        <p:spPr bwMode="auto">
          <a:xfrm>
            <a:off x="1524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2" name="Rectangle 29"/>
          <p:cNvSpPr>
            <a:spLocks noChangeArrowheads="1"/>
          </p:cNvSpPr>
          <p:nvPr/>
        </p:nvSpPr>
        <p:spPr bwMode="auto">
          <a:xfrm>
            <a:off x="6096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3" name="Rectangle 30"/>
          <p:cNvSpPr>
            <a:spLocks noChangeArrowheads="1"/>
          </p:cNvSpPr>
          <p:nvPr/>
        </p:nvSpPr>
        <p:spPr bwMode="auto">
          <a:xfrm>
            <a:off x="8382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4" name="Rectangle 31"/>
          <p:cNvSpPr>
            <a:spLocks noChangeArrowheads="1"/>
          </p:cNvSpPr>
          <p:nvPr/>
        </p:nvSpPr>
        <p:spPr bwMode="auto">
          <a:xfrm>
            <a:off x="10668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5" name="Rectangle 32"/>
          <p:cNvSpPr>
            <a:spLocks noChangeArrowheads="1"/>
          </p:cNvSpPr>
          <p:nvPr/>
        </p:nvSpPr>
        <p:spPr bwMode="auto">
          <a:xfrm>
            <a:off x="12954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6" name="Rectangle 33"/>
          <p:cNvSpPr>
            <a:spLocks noChangeArrowheads="1"/>
          </p:cNvSpPr>
          <p:nvPr/>
        </p:nvSpPr>
        <p:spPr bwMode="auto">
          <a:xfrm>
            <a:off x="1524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7" name="Rectangle 34"/>
          <p:cNvSpPr>
            <a:spLocks noChangeArrowheads="1"/>
          </p:cNvSpPr>
          <p:nvPr/>
        </p:nvSpPr>
        <p:spPr bwMode="auto">
          <a:xfrm>
            <a:off x="6096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8" name="Rectangle 35"/>
          <p:cNvSpPr>
            <a:spLocks noChangeArrowheads="1"/>
          </p:cNvSpPr>
          <p:nvPr/>
        </p:nvSpPr>
        <p:spPr bwMode="auto">
          <a:xfrm>
            <a:off x="838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19" name="Rectangle 36"/>
          <p:cNvSpPr>
            <a:spLocks noChangeArrowheads="1"/>
          </p:cNvSpPr>
          <p:nvPr/>
        </p:nvSpPr>
        <p:spPr bwMode="auto">
          <a:xfrm>
            <a:off x="1066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0" name="Rectangle 37"/>
          <p:cNvSpPr>
            <a:spLocks noChangeArrowheads="1"/>
          </p:cNvSpPr>
          <p:nvPr/>
        </p:nvSpPr>
        <p:spPr bwMode="auto">
          <a:xfrm>
            <a:off x="12954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1" name="Rectangle 38"/>
          <p:cNvSpPr>
            <a:spLocks noChangeArrowheads="1"/>
          </p:cNvSpPr>
          <p:nvPr/>
        </p:nvSpPr>
        <p:spPr bwMode="auto">
          <a:xfrm>
            <a:off x="1524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2" name="Rectangle 39"/>
          <p:cNvSpPr>
            <a:spLocks noChangeArrowheads="1"/>
          </p:cNvSpPr>
          <p:nvPr/>
        </p:nvSpPr>
        <p:spPr bwMode="auto">
          <a:xfrm>
            <a:off x="6096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3" name="Rectangle 40"/>
          <p:cNvSpPr>
            <a:spLocks noChangeArrowheads="1"/>
          </p:cNvSpPr>
          <p:nvPr/>
        </p:nvSpPr>
        <p:spPr bwMode="auto">
          <a:xfrm>
            <a:off x="8382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4" name="Rectangle 41"/>
          <p:cNvSpPr>
            <a:spLocks noChangeArrowheads="1"/>
          </p:cNvSpPr>
          <p:nvPr/>
        </p:nvSpPr>
        <p:spPr bwMode="auto">
          <a:xfrm>
            <a:off x="1066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5" name="Rectangle 42"/>
          <p:cNvSpPr>
            <a:spLocks noChangeArrowheads="1"/>
          </p:cNvSpPr>
          <p:nvPr/>
        </p:nvSpPr>
        <p:spPr bwMode="auto">
          <a:xfrm>
            <a:off x="12954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6" name="Rectangle 43"/>
          <p:cNvSpPr>
            <a:spLocks noChangeArrowheads="1"/>
          </p:cNvSpPr>
          <p:nvPr/>
        </p:nvSpPr>
        <p:spPr bwMode="auto">
          <a:xfrm>
            <a:off x="1524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7" name="Rectangle 44"/>
          <p:cNvSpPr>
            <a:spLocks noChangeArrowheads="1"/>
          </p:cNvSpPr>
          <p:nvPr/>
        </p:nvSpPr>
        <p:spPr bwMode="auto">
          <a:xfrm>
            <a:off x="609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8" name="Rectangle 45"/>
          <p:cNvSpPr>
            <a:spLocks noChangeArrowheads="1"/>
          </p:cNvSpPr>
          <p:nvPr/>
        </p:nvSpPr>
        <p:spPr bwMode="auto">
          <a:xfrm>
            <a:off x="8382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29" name="Rectangle 46"/>
          <p:cNvSpPr>
            <a:spLocks noChangeArrowheads="1"/>
          </p:cNvSpPr>
          <p:nvPr/>
        </p:nvSpPr>
        <p:spPr bwMode="auto">
          <a:xfrm>
            <a:off x="10668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0" name="Rectangle 47"/>
          <p:cNvSpPr>
            <a:spLocks noChangeArrowheads="1"/>
          </p:cNvSpPr>
          <p:nvPr/>
        </p:nvSpPr>
        <p:spPr bwMode="auto">
          <a:xfrm>
            <a:off x="12954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1" name="Rectangle 48"/>
          <p:cNvSpPr>
            <a:spLocks noChangeArrowheads="1"/>
          </p:cNvSpPr>
          <p:nvPr/>
        </p:nvSpPr>
        <p:spPr bwMode="auto">
          <a:xfrm>
            <a:off x="1524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2" name="Rectangle 49"/>
          <p:cNvSpPr>
            <a:spLocks noChangeArrowheads="1"/>
          </p:cNvSpPr>
          <p:nvPr/>
        </p:nvSpPr>
        <p:spPr bwMode="auto">
          <a:xfrm>
            <a:off x="28956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3" name="Rectangle 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(5/5)</a:t>
            </a:r>
          </a:p>
        </p:txBody>
      </p:sp>
      <p:sp>
        <p:nvSpPr>
          <p:cNvPr id="93234" name="Rectangle 5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27225"/>
            <a:ext cx="4348162" cy="45259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200" b="1" smtClean="0">
                <a:solidFill>
                  <a:srgbClr val="CC0000"/>
                </a:solidFill>
                <a:ea typeface="新細明體" pitchFamily="18" charset="-120"/>
              </a:rPr>
              <a:t>Preprocess scene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Find bounding box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Determine grid resolution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ea typeface="新細明體" pitchFamily="18" charset="-120"/>
              </a:rPr>
              <a:t>Place object in cell if its bounding box overlaps the cell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z="2200" smtClean="0">
                <a:solidFill>
                  <a:schemeClr val="accent2"/>
                </a:solidFill>
                <a:ea typeface="新細明體" pitchFamily="18" charset="-120"/>
              </a:rPr>
              <a:t>Check that object overlaps cell (expensive!)</a:t>
            </a:r>
          </a:p>
        </p:txBody>
      </p:sp>
      <p:sp>
        <p:nvSpPr>
          <p:cNvPr id="93235" name="Rectangle 52"/>
          <p:cNvSpPr>
            <a:spLocks noChangeArrowheads="1"/>
          </p:cNvSpPr>
          <p:nvPr/>
        </p:nvSpPr>
        <p:spPr bwMode="auto">
          <a:xfrm>
            <a:off x="381000" y="1851025"/>
            <a:ext cx="4114800" cy="4114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6" name="Oval 53"/>
          <p:cNvSpPr>
            <a:spLocks noChangeArrowheads="1"/>
          </p:cNvSpPr>
          <p:nvPr/>
        </p:nvSpPr>
        <p:spPr bwMode="auto">
          <a:xfrm>
            <a:off x="685800" y="22320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7" name="Oval 54"/>
          <p:cNvSpPr>
            <a:spLocks noChangeArrowheads="1"/>
          </p:cNvSpPr>
          <p:nvPr/>
        </p:nvSpPr>
        <p:spPr bwMode="auto">
          <a:xfrm>
            <a:off x="1524000" y="291782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8" name="Oval 55"/>
          <p:cNvSpPr>
            <a:spLocks noChangeArrowheads="1"/>
          </p:cNvSpPr>
          <p:nvPr/>
        </p:nvSpPr>
        <p:spPr bwMode="auto">
          <a:xfrm>
            <a:off x="2819400" y="238442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39" name="Oval 56"/>
          <p:cNvSpPr>
            <a:spLocks noChangeArrowheads="1"/>
          </p:cNvSpPr>
          <p:nvPr/>
        </p:nvSpPr>
        <p:spPr bwMode="auto">
          <a:xfrm>
            <a:off x="762000" y="436562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0" name="Rectangle 57"/>
          <p:cNvSpPr>
            <a:spLocks noChangeArrowheads="1"/>
          </p:cNvSpPr>
          <p:nvPr/>
        </p:nvSpPr>
        <p:spPr bwMode="auto">
          <a:xfrm>
            <a:off x="381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1" name="Rectangle 58"/>
          <p:cNvSpPr>
            <a:spLocks noChangeArrowheads="1"/>
          </p:cNvSpPr>
          <p:nvPr/>
        </p:nvSpPr>
        <p:spPr bwMode="auto">
          <a:xfrm>
            <a:off x="609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2" name="Rectangle 59"/>
          <p:cNvSpPr>
            <a:spLocks noChangeArrowheads="1"/>
          </p:cNvSpPr>
          <p:nvPr/>
        </p:nvSpPr>
        <p:spPr bwMode="auto">
          <a:xfrm>
            <a:off x="838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3" name="Rectangle 60"/>
          <p:cNvSpPr>
            <a:spLocks noChangeArrowheads="1"/>
          </p:cNvSpPr>
          <p:nvPr/>
        </p:nvSpPr>
        <p:spPr bwMode="auto">
          <a:xfrm>
            <a:off x="1066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4" name="Rectangle 61"/>
          <p:cNvSpPr>
            <a:spLocks noChangeArrowheads="1"/>
          </p:cNvSpPr>
          <p:nvPr/>
        </p:nvSpPr>
        <p:spPr bwMode="auto">
          <a:xfrm>
            <a:off x="1295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5" name="Rectangle 62"/>
          <p:cNvSpPr>
            <a:spLocks noChangeArrowheads="1"/>
          </p:cNvSpPr>
          <p:nvPr/>
        </p:nvSpPr>
        <p:spPr bwMode="auto">
          <a:xfrm>
            <a:off x="1524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6" name="Rectangle 63"/>
          <p:cNvSpPr>
            <a:spLocks noChangeArrowheads="1"/>
          </p:cNvSpPr>
          <p:nvPr/>
        </p:nvSpPr>
        <p:spPr bwMode="auto">
          <a:xfrm>
            <a:off x="1752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7" name="Rectangle 64"/>
          <p:cNvSpPr>
            <a:spLocks noChangeArrowheads="1"/>
          </p:cNvSpPr>
          <p:nvPr/>
        </p:nvSpPr>
        <p:spPr bwMode="auto">
          <a:xfrm>
            <a:off x="1981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8" name="Rectangle 65"/>
          <p:cNvSpPr>
            <a:spLocks noChangeArrowheads="1"/>
          </p:cNvSpPr>
          <p:nvPr/>
        </p:nvSpPr>
        <p:spPr bwMode="auto">
          <a:xfrm>
            <a:off x="2209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49" name="Rectangle 66"/>
          <p:cNvSpPr>
            <a:spLocks noChangeArrowheads="1"/>
          </p:cNvSpPr>
          <p:nvPr/>
        </p:nvSpPr>
        <p:spPr bwMode="auto">
          <a:xfrm>
            <a:off x="2438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0" name="Rectangle 67"/>
          <p:cNvSpPr>
            <a:spLocks noChangeArrowheads="1"/>
          </p:cNvSpPr>
          <p:nvPr/>
        </p:nvSpPr>
        <p:spPr bwMode="auto">
          <a:xfrm>
            <a:off x="2667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1" name="Rectangle 68"/>
          <p:cNvSpPr>
            <a:spLocks noChangeArrowheads="1"/>
          </p:cNvSpPr>
          <p:nvPr/>
        </p:nvSpPr>
        <p:spPr bwMode="auto">
          <a:xfrm>
            <a:off x="2895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2" name="Rectangle 69"/>
          <p:cNvSpPr>
            <a:spLocks noChangeArrowheads="1"/>
          </p:cNvSpPr>
          <p:nvPr/>
        </p:nvSpPr>
        <p:spPr bwMode="auto">
          <a:xfrm>
            <a:off x="3124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3" name="Rectangle 70"/>
          <p:cNvSpPr>
            <a:spLocks noChangeArrowheads="1"/>
          </p:cNvSpPr>
          <p:nvPr/>
        </p:nvSpPr>
        <p:spPr bwMode="auto">
          <a:xfrm>
            <a:off x="33528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4" name="Rectangle 71"/>
          <p:cNvSpPr>
            <a:spLocks noChangeArrowheads="1"/>
          </p:cNvSpPr>
          <p:nvPr/>
        </p:nvSpPr>
        <p:spPr bwMode="auto">
          <a:xfrm>
            <a:off x="35814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5" name="Rectangle 72"/>
          <p:cNvSpPr>
            <a:spLocks noChangeArrowheads="1"/>
          </p:cNvSpPr>
          <p:nvPr/>
        </p:nvSpPr>
        <p:spPr bwMode="auto">
          <a:xfrm>
            <a:off x="38100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6" name="Rectangle 73"/>
          <p:cNvSpPr>
            <a:spLocks noChangeArrowheads="1"/>
          </p:cNvSpPr>
          <p:nvPr/>
        </p:nvSpPr>
        <p:spPr bwMode="auto">
          <a:xfrm>
            <a:off x="40386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7" name="Rectangle 74"/>
          <p:cNvSpPr>
            <a:spLocks noChangeArrowheads="1"/>
          </p:cNvSpPr>
          <p:nvPr/>
        </p:nvSpPr>
        <p:spPr bwMode="auto">
          <a:xfrm>
            <a:off x="4267200" y="1851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8" name="Rectangle 75"/>
          <p:cNvSpPr>
            <a:spLocks noChangeArrowheads="1"/>
          </p:cNvSpPr>
          <p:nvPr/>
        </p:nvSpPr>
        <p:spPr bwMode="auto">
          <a:xfrm>
            <a:off x="381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59" name="Rectangle 76"/>
          <p:cNvSpPr>
            <a:spLocks noChangeArrowheads="1"/>
          </p:cNvSpPr>
          <p:nvPr/>
        </p:nvSpPr>
        <p:spPr bwMode="auto">
          <a:xfrm>
            <a:off x="1066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0" name="Rectangle 77"/>
          <p:cNvSpPr>
            <a:spLocks noChangeArrowheads="1"/>
          </p:cNvSpPr>
          <p:nvPr/>
        </p:nvSpPr>
        <p:spPr bwMode="auto">
          <a:xfrm>
            <a:off x="1295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1" name="Rectangle 78"/>
          <p:cNvSpPr>
            <a:spLocks noChangeArrowheads="1"/>
          </p:cNvSpPr>
          <p:nvPr/>
        </p:nvSpPr>
        <p:spPr bwMode="auto">
          <a:xfrm>
            <a:off x="1524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2" name="Rectangle 79"/>
          <p:cNvSpPr>
            <a:spLocks noChangeArrowheads="1"/>
          </p:cNvSpPr>
          <p:nvPr/>
        </p:nvSpPr>
        <p:spPr bwMode="auto">
          <a:xfrm>
            <a:off x="1752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3" name="Rectangle 80"/>
          <p:cNvSpPr>
            <a:spLocks noChangeArrowheads="1"/>
          </p:cNvSpPr>
          <p:nvPr/>
        </p:nvSpPr>
        <p:spPr bwMode="auto">
          <a:xfrm>
            <a:off x="1981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4" name="Rectangle 81"/>
          <p:cNvSpPr>
            <a:spLocks noChangeArrowheads="1"/>
          </p:cNvSpPr>
          <p:nvPr/>
        </p:nvSpPr>
        <p:spPr bwMode="auto">
          <a:xfrm>
            <a:off x="2209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5" name="Rectangle 82"/>
          <p:cNvSpPr>
            <a:spLocks noChangeArrowheads="1"/>
          </p:cNvSpPr>
          <p:nvPr/>
        </p:nvSpPr>
        <p:spPr bwMode="auto">
          <a:xfrm>
            <a:off x="2438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6" name="Rectangle 83"/>
          <p:cNvSpPr>
            <a:spLocks noChangeArrowheads="1"/>
          </p:cNvSpPr>
          <p:nvPr/>
        </p:nvSpPr>
        <p:spPr bwMode="auto">
          <a:xfrm>
            <a:off x="2667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7" name="Rectangle 84"/>
          <p:cNvSpPr>
            <a:spLocks noChangeArrowheads="1"/>
          </p:cNvSpPr>
          <p:nvPr/>
        </p:nvSpPr>
        <p:spPr bwMode="auto">
          <a:xfrm>
            <a:off x="2895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8" name="Rectangle 85"/>
          <p:cNvSpPr>
            <a:spLocks noChangeArrowheads="1"/>
          </p:cNvSpPr>
          <p:nvPr/>
        </p:nvSpPr>
        <p:spPr bwMode="auto">
          <a:xfrm>
            <a:off x="3124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69" name="Rectangle 86"/>
          <p:cNvSpPr>
            <a:spLocks noChangeArrowheads="1"/>
          </p:cNvSpPr>
          <p:nvPr/>
        </p:nvSpPr>
        <p:spPr bwMode="auto">
          <a:xfrm>
            <a:off x="33528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0" name="Rectangle 87"/>
          <p:cNvSpPr>
            <a:spLocks noChangeArrowheads="1"/>
          </p:cNvSpPr>
          <p:nvPr/>
        </p:nvSpPr>
        <p:spPr bwMode="auto">
          <a:xfrm>
            <a:off x="35814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1" name="Rectangle 88"/>
          <p:cNvSpPr>
            <a:spLocks noChangeArrowheads="1"/>
          </p:cNvSpPr>
          <p:nvPr/>
        </p:nvSpPr>
        <p:spPr bwMode="auto">
          <a:xfrm>
            <a:off x="38100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2" name="Rectangle 89"/>
          <p:cNvSpPr>
            <a:spLocks noChangeArrowheads="1"/>
          </p:cNvSpPr>
          <p:nvPr/>
        </p:nvSpPr>
        <p:spPr bwMode="auto">
          <a:xfrm>
            <a:off x="40386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3" name="Rectangle 90"/>
          <p:cNvSpPr>
            <a:spLocks noChangeArrowheads="1"/>
          </p:cNvSpPr>
          <p:nvPr/>
        </p:nvSpPr>
        <p:spPr bwMode="auto">
          <a:xfrm>
            <a:off x="4267200" y="2079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4" name="Rectangle 91"/>
          <p:cNvSpPr>
            <a:spLocks noChangeArrowheads="1"/>
          </p:cNvSpPr>
          <p:nvPr/>
        </p:nvSpPr>
        <p:spPr bwMode="auto">
          <a:xfrm>
            <a:off x="381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5" name="Rectangle 92"/>
          <p:cNvSpPr>
            <a:spLocks noChangeArrowheads="1"/>
          </p:cNvSpPr>
          <p:nvPr/>
        </p:nvSpPr>
        <p:spPr bwMode="auto">
          <a:xfrm>
            <a:off x="1066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6" name="Rectangle 93"/>
          <p:cNvSpPr>
            <a:spLocks noChangeArrowheads="1"/>
          </p:cNvSpPr>
          <p:nvPr/>
        </p:nvSpPr>
        <p:spPr bwMode="auto">
          <a:xfrm>
            <a:off x="1295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7" name="Rectangle 94"/>
          <p:cNvSpPr>
            <a:spLocks noChangeArrowheads="1"/>
          </p:cNvSpPr>
          <p:nvPr/>
        </p:nvSpPr>
        <p:spPr bwMode="auto">
          <a:xfrm>
            <a:off x="1524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8" name="Rectangle 95"/>
          <p:cNvSpPr>
            <a:spLocks noChangeArrowheads="1"/>
          </p:cNvSpPr>
          <p:nvPr/>
        </p:nvSpPr>
        <p:spPr bwMode="auto">
          <a:xfrm>
            <a:off x="1752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79" name="Rectangle 96"/>
          <p:cNvSpPr>
            <a:spLocks noChangeArrowheads="1"/>
          </p:cNvSpPr>
          <p:nvPr/>
        </p:nvSpPr>
        <p:spPr bwMode="auto">
          <a:xfrm>
            <a:off x="1981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0" name="Rectangle 97"/>
          <p:cNvSpPr>
            <a:spLocks noChangeArrowheads="1"/>
          </p:cNvSpPr>
          <p:nvPr/>
        </p:nvSpPr>
        <p:spPr bwMode="auto">
          <a:xfrm>
            <a:off x="22098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1" name="Rectangle 98"/>
          <p:cNvSpPr>
            <a:spLocks noChangeArrowheads="1"/>
          </p:cNvSpPr>
          <p:nvPr/>
        </p:nvSpPr>
        <p:spPr bwMode="auto">
          <a:xfrm>
            <a:off x="2438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2" name="Rectangle 99"/>
          <p:cNvSpPr>
            <a:spLocks noChangeArrowheads="1"/>
          </p:cNvSpPr>
          <p:nvPr/>
        </p:nvSpPr>
        <p:spPr bwMode="auto">
          <a:xfrm>
            <a:off x="35814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3" name="Rectangle 100"/>
          <p:cNvSpPr>
            <a:spLocks noChangeArrowheads="1"/>
          </p:cNvSpPr>
          <p:nvPr/>
        </p:nvSpPr>
        <p:spPr bwMode="auto">
          <a:xfrm>
            <a:off x="38100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4" name="Rectangle 101"/>
          <p:cNvSpPr>
            <a:spLocks noChangeArrowheads="1"/>
          </p:cNvSpPr>
          <p:nvPr/>
        </p:nvSpPr>
        <p:spPr bwMode="auto">
          <a:xfrm>
            <a:off x="40386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5" name="Rectangle 102"/>
          <p:cNvSpPr>
            <a:spLocks noChangeArrowheads="1"/>
          </p:cNvSpPr>
          <p:nvPr/>
        </p:nvSpPr>
        <p:spPr bwMode="auto">
          <a:xfrm>
            <a:off x="4267200" y="2308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6" name="Rectangle 103"/>
          <p:cNvSpPr>
            <a:spLocks noChangeArrowheads="1"/>
          </p:cNvSpPr>
          <p:nvPr/>
        </p:nvSpPr>
        <p:spPr bwMode="auto">
          <a:xfrm>
            <a:off x="381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7" name="Rectangle 104"/>
          <p:cNvSpPr>
            <a:spLocks noChangeArrowheads="1"/>
          </p:cNvSpPr>
          <p:nvPr/>
        </p:nvSpPr>
        <p:spPr bwMode="auto">
          <a:xfrm>
            <a:off x="609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8" name="Rectangle 105"/>
          <p:cNvSpPr>
            <a:spLocks noChangeArrowheads="1"/>
          </p:cNvSpPr>
          <p:nvPr/>
        </p:nvSpPr>
        <p:spPr bwMode="auto">
          <a:xfrm>
            <a:off x="838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89" name="Rectangle 106"/>
          <p:cNvSpPr>
            <a:spLocks noChangeArrowheads="1"/>
          </p:cNvSpPr>
          <p:nvPr/>
        </p:nvSpPr>
        <p:spPr bwMode="auto">
          <a:xfrm>
            <a:off x="1066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0" name="Rectangle 107"/>
          <p:cNvSpPr>
            <a:spLocks noChangeArrowheads="1"/>
          </p:cNvSpPr>
          <p:nvPr/>
        </p:nvSpPr>
        <p:spPr bwMode="auto">
          <a:xfrm>
            <a:off x="1295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1" name="Rectangle 108"/>
          <p:cNvSpPr>
            <a:spLocks noChangeArrowheads="1"/>
          </p:cNvSpPr>
          <p:nvPr/>
        </p:nvSpPr>
        <p:spPr bwMode="auto">
          <a:xfrm>
            <a:off x="1524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2" name="Rectangle 109"/>
          <p:cNvSpPr>
            <a:spLocks noChangeArrowheads="1"/>
          </p:cNvSpPr>
          <p:nvPr/>
        </p:nvSpPr>
        <p:spPr bwMode="auto">
          <a:xfrm>
            <a:off x="1752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3" name="Rectangle 110"/>
          <p:cNvSpPr>
            <a:spLocks noChangeArrowheads="1"/>
          </p:cNvSpPr>
          <p:nvPr/>
        </p:nvSpPr>
        <p:spPr bwMode="auto">
          <a:xfrm>
            <a:off x="1981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4" name="Rectangle 111"/>
          <p:cNvSpPr>
            <a:spLocks noChangeArrowheads="1"/>
          </p:cNvSpPr>
          <p:nvPr/>
        </p:nvSpPr>
        <p:spPr bwMode="auto">
          <a:xfrm>
            <a:off x="22098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5" name="Rectangle 112"/>
          <p:cNvSpPr>
            <a:spLocks noChangeArrowheads="1"/>
          </p:cNvSpPr>
          <p:nvPr/>
        </p:nvSpPr>
        <p:spPr bwMode="auto">
          <a:xfrm>
            <a:off x="2438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6" name="Rectangle 113"/>
          <p:cNvSpPr>
            <a:spLocks noChangeArrowheads="1"/>
          </p:cNvSpPr>
          <p:nvPr/>
        </p:nvSpPr>
        <p:spPr bwMode="auto">
          <a:xfrm>
            <a:off x="35814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7" name="Rectangle 114"/>
          <p:cNvSpPr>
            <a:spLocks noChangeArrowheads="1"/>
          </p:cNvSpPr>
          <p:nvPr/>
        </p:nvSpPr>
        <p:spPr bwMode="auto">
          <a:xfrm>
            <a:off x="38100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8" name="Rectangle 115"/>
          <p:cNvSpPr>
            <a:spLocks noChangeArrowheads="1"/>
          </p:cNvSpPr>
          <p:nvPr/>
        </p:nvSpPr>
        <p:spPr bwMode="auto">
          <a:xfrm>
            <a:off x="40386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299" name="Rectangle 116"/>
          <p:cNvSpPr>
            <a:spLocks noChangeArrowheads="1"/>
          </p:cNvSpPr>
          <p:nvPr/>
        </p:nvSpPr>
        <p:spPr bwMode="auto">
          <a:xfrm>
            <a:off x="4267200" y="2536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0" name="Rectangle 117"/>
          <p:cNvSpPr>
            <a:spLocks noChangeArrowheads="1"/>
          </p:cNvSpPr>
          <p:nvPr/>
        </p:nvSpPr>
        <p:spPr bwMode="auto">
          <a:xfrm>
            <a:off x="381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1" name="Rectangle 118"/>
          <p:cNvSpPr>
            <a:spLocks noChangeArrowheads="1"/>
          </p:cNvSpPr>
          <p:nvPr/>
        </p:nvSpPr>
        <p:spPr bwMode="auto">
          <a:xfrm>
            <a:off x="609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2" name="Rectangle 119"/>
          <p:cNvSpPr>
            <a:spLocks noChangeArrowheads="1"/>
          </p:cNvSpPr>
          <p:nvPr/>
        </p:nvSpPr>
        <p:spPr bwMode="auto">
          <a:xfrm>
            <a:off x="838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3" name="Rectangle 120"/>
          <p:cNvSpPr>
            <a:spLocks noChangeArrowheads="1"/>
          </p:cNvSpPr>
          <p:nvPr/>
        </p:nvSpPr>
        <p:spPr bwMode="auto">
          <a:xfrm>
            <a:off x="1066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4" name="Rectangle 121"/>
          <p:cNvSpPr>
            <a:spLocks noChangeArrowheads="1"/>
          </p:cNvSpPr>
          <p:nvPr/>
        </p:nvSpPr>
        <p:spPr bwMode="auto">
          <a:xfrm>
            <a:off x="12954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5" name="Rectangle 122"/>
          <p:cNvSpPr>
            <a:spLocks noChangeArrowheads="1"/>
          </p:cNvSpPr>
          <p:nvPr/>
        </p:nvSpPr>
        <p:spPr bwMode="auto">
          <a:xfrm>
            <a:off x="1752600" y="2765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6" name="Rectangle 123"/>
          <p:cNvSpPr>
            <a:spLocks noChangeArrowheads="1"/>
          </p:cNvSpPr>
          <p:nvPr/>
        </p:nvSpPr>
        <p:spPr bwMode="auto">
          <a:xfrm>
            <a:off x="1981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7" name="Rectangle 124"/>
          <p:cNvSpPr>
            <a:spLocks noChangeArrowheads="1"/>
          </p:cNvSpPr>
          <p:nvPr/>
        </p:nvSpPr>
        <p:spPr bwMode="auto">
          <a:xfrm>
            <a:off x="22098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8" name="Rectangle 125"/>
          <p:cNvSpPr>
            <a:spLocks noChangeArrowheads="1"/>
          </p:cNvSpPr>
          <p:nvPr/>
        </p:nvSpPr>
        <p:spPr bwMode="auto">
          <a:xfrm>
            <a:off x="2438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09" name="Rectangle 126"/>
          <p:cNvSpPr>
            <a:spLocks noChangeArrowheads="1"/>
          </p:cNvSpPr>
          <p:nvPr/>
        </p:nvSpPr>
        <p:spPr bwMode="auto">
          <a:xfrm>
            <a:off x="35814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0" name="Rectangle 127"/>
          <p:cNvSpPr>
            <a:spLocks noChangeArrowheads="1"/>
          </p:cNvSpPr>
          <p:nvPr/>
        </p:nvSpPr>
        <p:spPr bwMode="auto">
          <a:xfrm>
            <a:off x="38100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1" name="Rectangle 128"/>
          <p:cNvSpPr>
            <a:spLocks noChangeArrowheads="1"/>
          </p:cNvSpPr>
          <p:nvPr/>
        </p:nvSpPr>
        <p:spPr bwMode="auto">
          <a:xfrm>
            <a:off x="40386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2" name="Rectangle 129"/>
          <p:cNvSpPr>
            <a:spLocks noChangeArrowheads="1"/>
          </p:cNvSpPr>
          <p:nvPr/>
        </p:nvSpPr>
        <p:spPr bwMode="auto">
          <a:xfrm>
            <a:off x="4267200" y="2765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3" name="Rectangle 130"/>
          <p:cNvSpPr>
            <a:spLocks noChangeArrowheads="1"/>
          </p:cNvSpPr>
          <p:nvPr/>
        </p:nvSpPr>
        <p:spPr bwMode="auto">
          <a:xfrm>
            <a:off x="381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4" name="Rectangle 131"/>
          <p:cNvSpPr>
            <a:spLocks noChangeArrowheads="1"/>
          </p:cNvSpPr>
          <p:nvPr/>
        </p:nvSpPr>
        <p:spPr bwMode="auto">
          <a:xfrm>
            <a:off x="609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5" name="Rectangle 132"/>
          <p:cNvSpPr>
            <a:spLocks noChangeArrowheads="1"/>
          </p:cNvSpPr>
          <p:nvPr/>
        </p:nvSpPr>
        <p:spPr bwMode="auto">
          <a:xfrm>
            <a:off x="838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6" name="Rectangle 133"/>
          <p:cNvSpPr>
            <a:spLocks noChangeArrowheads="1"/>
          </p:cNvSpPr>
          <p:nvPr/>
        </p:nvSpPr>
        <p:spPr bwMode="auto">
          <a:xfrm>
            <a:off x="1066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7" name="Rectangle 134"/>
          <p:cNvSpPr>
            <a:spLocks noChangeArrowheads="1"/>
          </p:cNvSpPr>
          <p:nvPr/>
        </p:nvSpPr>
        <p:spPr bwMode="auto">
          <a:xfrm>
            <a:off x="12954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8" name="Rectangle 135"/>
          <p:cNvSpPr>
            <a:spLocks noChangeArrowheads="1"/>
          </p:cNvSpPr>
          <p:nvPr/>
        </p:nvSpPr>
        <p:spPr bwMode="auto">
          <a:xfrm>
            <a:off x="1752600" y="2994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19" name="Rectangle 136"/>
          <p:cNvSpPr>
            <a:spLocks noChangeArrowheads="1"/>
          </p:cNvSpPr>
          <p:nvPr/>
        </p:nvSpPr>
        <p:spPr bwMode="auto">
          <a:xfrm>
            <a:off x="1981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0" name="Rectangle 137"/>
          <p:cNvSpPr>
            <a:spLocks noChangeArrowheads="1"/>
          </p:cNvSpPr>
          <p:nvPr/>
        </p:nvSpPr>
        <p:spPr bwMode="auto">
          <a:xfrm>
            <a:off x="22098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1" name="Rectangle 138"/>
          <p:cNvSpPr>
            <a:spLocks noChangeArrowheads="1"/>
          </p:cNvSpPr>
          <p:nvPr/>
        </p:nvSpPr>
        <p:spPr bwMode="auto">
          <a:xfrm>
            <a:off x="2438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2" name="Rectangle 139"/>
          <p:cNvSpPr>
            <a:spLocks noChangeArrowheads="1"/>
          </p:cNvSpPr>
          <p:nvPr/>
        </p:nvSpPr>
        <p:spPr bwMode="auto">
          <a:xfrm>
            <a:off x="35814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3" name="Rectangle 140"/>
          <p:cNvSpPr>
            <a:spLocks noChangeArrowheads="1"/>
          </p:cNvSpPr>
          <p:nvPr/>
        </p:nvSpPr>
        <p:spPr bwMode="auto">
          <a:xfrm>
            <a:off x="38100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4" name="Rectangle 141"/>
          <p:cNvSpPr>
            <a:spLocks noChangeArrowheads="1"/>
          </p:cNvSpPr>
          <p:nvPr/>
        </p:nvSpPr>
        <p:spPr bwMode="auto">
          <a:xfrm>
            <a:off x="40386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5" name="Rectangle 142"/>
          <p:cNvSpPr>
            <a:spLocks noChangeArrowheads="1"/>
          </p:cNvSpPr>
          <p:nvPr/>
        </p:nvSpPr>
        <p:spPr bwMode="auto">
          <a:xfrm>
            <a:off x="4267200" y="2994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6" name="Rectangle 143"/>
          <p:cNvSpPr>
            <a:spLocks noChangeArrowheads="1"/>
          </p:cNvSpPr>
          <p:nvPr/>
        </p:nvSpPr>
        <p:spPr bwMode="auto">
          <a:xfrm>
            <a:off x="381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7" name="Rectangle 144"/>
          <p:cNvSpPr>
            <a:spLocks noChangeArrowheads="1"/>
          </p:cNvSpPr>
          <p:nvPr/>
        </p:nvSpPr>
        <p:spPr bwMode="auto">
          <a:xfrm>
            <a:off x="609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8" name="Rectangle 145"/>
          <p:cNvSpPr>
            <a:spLocks noChangeArrowheads="1"/>
          </p:cNvSpPr>
          <p:nvPr/>
        </p:nvSpPr>
        <p:spPr bwMode="auto">
          <a:xfrm>
            <a:off x="838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29" name="Rectangle 146"/>
          <p:cNvSpPr>
            <a:spLocks noChangeArrowheads="1"/>
          </p:cNvSpPr>
          <p:nvPr/>
        </p:nvSpPr>
        <p:spPr bwMode="auto">
          <a:xfrm>
            <a:off x="1066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0" name="Rectangle 147"/>
          <p:cNvSpPr>
            <a:spLocks noChangeArrowheads="1"/>
          </p:cNvSpPr>
          <p:nvPr/>
        </p:nvSpPr>
        <p:spPr bwMode="auto">
          <a:xfrm>
            <a:off x="1295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1" name="Rectangle 148"/>
          <p:cNvSpPr>
            <a:spLocks noChangeArrowheads="1"/>
          </p:cNvSpPr>
          <p:nvPr/>
        </p:nvSpPr>
        <p:spPr bwMode="auto">
          <a:xfrm>
            <a:off x="1524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2" name="Rectangle 149"/>
          <p:cNvSpPr>
            <a:spLocks noChangeArrowheads="1"/>
          </p:cNvSpPr>
          <p:nvPr/>
        </p:nvSpPr>
        <p:spPr bwMode="auto">
          <a:xfrm>
            <a:off x="1752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3" name="Rectangle 150"/>
          <p:cNvSpPr>
            <a:spLocks noChangeArrowheads="1"/>
          </p:cNvSpPr>
          <p:nvPr/>
        </p:nvSpPr>
        <p:spPr bwMode="auto">
          <a:xfrm>
            <a:off x="1981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4" name="Rectangle 151"/>
          <p:cNvSpPr>
            <a:spLocks noChangeArrowheads="1"/>
          </p:cNvSpPr>
          <p:nvPr/>
        </p:nvSpPr>
        <p:spPr bwMode="auto">
          <a:xfrm>
            <a:off x="2209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5" name="Rectangle 152"/>
          <p:cNvSpPr>
            <a:spLocks noChangeArrowheads="1"/>
          </p:cNvSpPr>
          <p:nvPr/>
        </p:nvSpPr>
        <p:spPr bwMode="auto">
          <a:xfrm>
            <a:off x="2438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6" name="Rectangle 153"/>
          <p:cNvSpPr>
            <a:spLocks noChangeArrowheads="1"/>
          </p:cNvSpPr>
          <p:nvPr/>
        </p:nvSpPr>
        <p:spPr bwMode="auto">
          <a:xfrm>
            <a:off x="2667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7" name="Rectangle 154"/>
          <p:cNvSpPr>
            <a:spLocks noChangeArrowheads="1"/>
          </p:cNvSpPr>
          <p:nvPr/>
        </p:nvSpPr>
        <p:spPr bwMode="auto">
          <a:xfrm>
            <a:off x="2895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8" name="Rectangle 155"/>
          <p:cNvSpPr>
            <a:spLocks noChangeArrowheads="1"/>
          </p:cNvSpPr>
          <p:nvPr/>
        </p:nvSpPr>
        <p:spPr bwMode="auto">
          <a:xfrm>
            <a:off x="3124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39" name="Rectangle 156"/>
          <p:cNvSpPr>
            <a:spLocks noChangeArrowheads="1"/>
          </p:cNvSpPr>
          <p:nvPr/>
        </p:nvSpPr>
        <p:spPr bwMode="auto">
          <a:xfrm>
            <a:off x="33528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0" name="Rectangle 157"/>
          <p:cNvSpPr>
            <a:spLocks noChangeArrowheads="1"/>
          </p:cNvSpPr>
          <p:nvPr/>
        </p:nvSpPr>
        <p:spPr bwMode="auto">
          <a:xfrm>
            <a:off x="35814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1" name="Rectangle 158"/>
          <p:cNvSpPr>
            <a:spLocks noChangeArrowheads="1"/>
          </p:cNvSpPr>
          <p:nvPr/>
        </p:nvSpPr>
        <p:spPr bwMode="auto">
          <a:xfrm>
            <a:off x="38100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2" name="Rectangle 159"/>
          <p:cNvSpPr>
            <a:spLocks noChangeArrowheads="1"/>
          </p:cNvSpPr>
          <p:nvPr/>
        </p:nvSpPr>
        <p:spPr bwMode="auto">
          <a:xfrm>
            <a:off x="40386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3" name="Rectangle 160"/>
          <p:cNvSpPr>
            <a:spLocks noChangeArrowheads="1"/>
          </p:cNvSpPr>
          <p:nvPr/>
        </p:nvSpPr>
        <p:spPr bwMode="auto">
          <a:xfrm>
            <a:off x="4267200" y="3222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4" name="Rectangle 161"/>
          <p:cNvSpPr>
            <a:spLocks noChangeArrowheads="1"/>
          </p:cNvSpPr>
          <p:nvPr/>
        </p:nvSpPr>
        <p:spPr bwMode="auto">
          <a:xfrm>
            <a:off x="381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5" name="Rectangle 162"/>
          <p:cNvSpPr>
            <a:spLocks noChangeArrowheads="1"/>
          </p:cNvSpPr>
          <p:nvPr/>
        </p:nvSpPr>
        <p:spPr bwMode="auto">
          <a:xfrm>
            <a:off x="609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6" name="Rectangle 163"/>
          <p:cNvSpPr>
            <a:spLocks noChangeArrowheads="1"/>
          </p:cNvSpPr>
          <p:nvPr/>
        </p:nvSpPr>
        <p:spPr bwMode="auto">
          <a:xfrm>
            <a:off x="838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7" name="Rectangle 164"/>
          <p:cNvSpPr>
            <a:spLocks noChangeArrowheads="1"/>
          </p:cNvSpPr>
          <p:nvPr/>
        </p:nvSpPr>
        <p:spPr bwMode="auto">
          <a:xfrm>
            <a:off x="1066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8" name="Rectangle 165"/>
          <p:cNvSpPr>
            <a:spLocks noChangeArrowheads="1"/>
          </p:cNvSpPr>
          <p:nvPr/>
        </p:nvSpPr>
        <p:spPr bwMode="auto">
          <a:xfrm>
            <a:off x="1295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49" name="Rectangle 166"/>
          <p:cNvSpPr>
            <a:spLocks noChangeArrowheads="1"/>
          </p:cNvSpPr>
          <p:nvPr/>
        </p:nvSpPr>
        <p:spPr bwMode="auto">
          <a:xfrm>
            <a:off x="1524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0" name="Rectangle 167"/>
          <p:cNvSpPr>
            <a:spLocks noChangeArrowheads="1"/>
          </p:cNvSpPr>
          <p:nvPr/>
        </p:nvSpPr>
        <p:spPr bwMode="auto">
          <a:xfrm>
            <a:off x="1752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1" name="Rectangle 168"/>
          <p:cNvSpPr>
            <a:spLocks noChangeArrowheads="1"/>
          </p:cNvSpPr>
          <p:nvPr/>
        </p:nvSpPr>
        <p:spPr bwMode="auto">
          <a:xfrm>
            <a:off x="1981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2" name="Rectangle 169"/>
          <p:cNvSpPr>
            <a:spLocks noChangeArrowheads="1"/>
          </p:cNvSpPr>
          <p:nvPr/>
        </p:nvSpPr>
        <p:spPr bwMode="auto">
          <a:xfrm>
            <a:off x="2209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3" name="Rectangle 170"/>
          <p:cNvSpPr>
            <a:spLocks noChangeArrowheads="1"/>
          </p:cNvSpPr>
          <p:nvPr/>
        </p:nvSpPr>
        <p:spPr bwMode="auto">
          <a:xfrm>
            <a:off x="2438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4" name="Rectangle 171"/>
          <p:cNvSpPr>
            <a:spLocks noChangeArrowheads="1"/>
          </p:cNvSpPr>
          <p:nvPr/>
        </p:nvSpPr>
        <p:spPr bwMode="auto">
          <a:xfrm>
            <a:off x="2667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5" name="Rectangle 172"/>
          <p:cNvSpPr>
            <a:spLocks noChangeArrowheads="1"/>
          </p:cNvSpPr>
          <p:nvPr/>
        </p:nvSpPr>
        <p:spPr bwMode="auto">
          <a:xfrm>
            <a:off x="2895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6" name="Rectangle 173"/>
          <p:cNvSpPr>
            <a:spLocks noChangeArrowheads="1"/>
          </p:cNvSpPr>
          <p:nvPr/>
        </p:nvSpPr>
        <p:spPr bwMode="auto">
          <a:xfrm>
            <a:off x="3124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7" name="Rectangle 174"/>
          <p:cNvSpPr>
            <a:spLocks noChangeArrowheads="1"/>
          </p:cNvSpPr>
          <p:nvPr/>
        </p:nvSpPr>
        <p:spPr bwMode="auto">
          <a:xfrm>
            <a:off x="33528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8" name="Rectangle 175"/>
          <p:cNvSpPr>
            <a:spLocks noChangeArrowheads="1"/>
          </p:cNvSpPr>
          <p:nvPr/>
        </p:nvSpPr>
        <p:spPr bwMode="auto">
          <a:xfrm>
            <a:off x="35814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59" name="Rectangle 176"/>
          <p:cNvSpPr>
            <a:spLocks noChangeArrowheads="1"/>
          </p:cNvSpPr>
          <p:nvPr/>
        </p:nvSpPr>
        <p:spPr bwMode="auto">
          <a:xfrm>
            <a:off x="38100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0" name="Rectangle 177"/>
          <p:cNvSpPr>
            <a:spLocks noChangeArrowheads="1"/>
          </p:cNvSpPr>
          <p:nvPr/>
        </p:nvSpPr>
        <p:spPr bwMode="auto">
          <a:xfrm>
            <a:off x="40386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1" name="Rectangle 178"/>
          <p:cNvSpPr>
            <a:spLocks noChangeArrowheads="1"/>
          </p:cNvSpPr>
          <p:nvPr/>
        </p:nvSpPr>
        <p:spPr bwMode="auto">
          <a:xfrm>
            <a:off x="4267200" y="3451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2" name="Rectangle 179"/>
          <p:cNvSpPr>
            <a:spLocks noChangeArrowheads="1"/>
          </p:cNvSpPr>
          <p:nvPr/>
        </p:nvSpPr>
        <p:spPr bwMode="auto">
          <a:xfrm>
            <a:off x="381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3" name="Rectangle 180"/>
          <p:cNvSpPr>
            <a:spLocks noChangeArrowheads="1"/>
          </p:cNvSpPr>
          <p:nvPr/>
        </p:nvSpPr>
        <p:spPr bwMode="auto">
          <a:xfrm>
            <a:off x="609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4" name="Rectangle 181"/>
          <p:cNvSpPr>
            <a:spLocks noChangeArrowheads="1"/>
          </p:cNvSpPr>
          <p:nvPr/>
        </p:nvSpPr>
        <p:spPr bwMode="auto">
          <a:xfrm>
            <a:off x="838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5" name="Rectangle 182"/>
          <p:cNvSpPr>
            <a:spLocks noChangeArrowheads="1"/>
          </p:cNvSpPr>
          <p:nvPr/>
        </p:nvSpPr>
        <p:spPr bwMode="auto">
          <a:xfrm>
            <a:off x="1066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6" name="Rectangle 183"/>
          <p:cNvSpPr>
            <a:spLocks noChangeArrowheads="1"/>
          </p:cNvSpPr>
          <p:nvPr/>
        </p:nvSpPr>
        <p:spPr bwMode="auto">
          <a:xfrm>
            <a:off x="1295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7" name="Rectangle 184"/>
          <p:cNvSpPr>
            <a:spLocks noChangeArrowheads="1"/>
          </p:cNvSpPr>
          <p:nvPr/>
        </p:nvSpPr>
        <p:spPr bwMode="auto">
          <a:xfrm>
            <a:off x="1524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8" name="Rectangle 185"/>
          <p:cNvSpPr>
            <a:spLocks noChangeArrowheads="1"/>
          </p:cNvSpPr>
          <p:nvPr/>
        </p:nvSpPr>
        <p:spPr bwMode="auto">
          <a:xfrm>
            <a:off x="1752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69" name="Rectangle 186"/>
          <p:cNvSpPr>
            <a:spLocks noChangeArrowheads="1"/>
          </p:cNvSpPr>
          <p:nvPr/>
        </p:nvSpPr>
        <p:spPr bwMode="auto">
          <a:xfrm>
            <a:off x="1981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0" name="Rectangle 187"/>
          <p:cNvSpPr>
            <a:spLocks noChangeArrowheads="1"/>
          </p:cNvSpPr>
          <p:nvPr/>
        </p:nvSpPr>
        <p:spPr bwMode="auto">
          <a:xfrm>
            <a:off x="22098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1" name="Rectangle 188"/>
          <p:cNvSpPr>
            <a:spLocks noChangeArrowheads="1"/>
          </p:cNvSpPr>
          <p:nvPr/>
        </p:nvSpPr>
        <p:spPr bwMode="auto">
          <a:xfrm>
            <a:off x="24384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2" name="Rectangle 189"/>
          <p:cNvSpPr>
            <a:spLocks noChangeArrowheads="1"/>
          </p:cNvSpPr>
          <p:nvPr/>
        </p:nvSpPr>
        <p:spPr bwMode="auto">
          <a:xfrm>
            <a:off x="26670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3" name="Rectangle 190"/>
          <p:cNvSpPr>
            <a:spLocks noChangeArrowheads="1"/>
          </p:cNvSpPr>
          <p:nvPr/>
        </p:nvSpPr>
        <p:spPr bwMode="auto">
          <a:xfrm>
            <a:off x="28956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4" name="Rectangle 191"/>
          <p:cNvSpPr>
            <a:spLocks noChangeArrowheads="1"/>
          </p:cNvSpPr>
          <p:nvPr/>
        </p:nvSpPr>
        <p:spPr bwMode="auto">
          <a:xfrm>
            <a:off x="31242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5" name="Rectangle 192"/>
          <p:cNvSpPr>
            <a:spLocks noChangeArrowheads="1"/>
          </p:cNvSpPr>
          <p:nvPr/>
        </p:nvSpPr>
        <p:spPr bwMode="auto">
          <a:xfrm>
            <a:off x="33528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6" name="Rectangle 193"/>
          <p:cNvSpPr>
            <a:spLocks noChangeArrowheads="1"/>
          </p:cNvSpPr>
          <p:nvPr/>
        </p:nvSpPr>
        <p:spPr bwMode="auto">
          <a:xfrm>
            <a:off x="35814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7" name="Rectangle 194"/>
          <p:cNvSpPr>
            <a:spLocks noChangeArrowheads="1"/>
          </p:cNvSpPr>
          <p:nvPr/>
        </p:nvSpPr>
        <p:spPr bwMode="auto">
          <a:xfrm>
            <a:off x="3810000" y="3679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8" name="Rectangle 195"/>
          <p:cNvSpPr>
            <a:spLocks noChangeArrowheads="1"/>
          </p:cNvSpPr>
          <p:nvPr/>
        </p:nvSpPr>
        <p:spPr bwMode="auto">
          <a:xfrm>
            <a:off x="40386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79" name="Rectangle 196"/>
          <p:cNvSpPr>
            <a:spLocks noChangeArrowheads="1"/>
          </p:cNvSpPr>
          <p:nvPr/>
        </p:nvSpPr>
        <p:spPr bwMode="auto">
          <a:xfrm>
            <a:off x="4267200" y="3679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0" name="Rectangle 197"/>
          <p:cNvSpPr>
            <a:spLocks noChangeArrowheads="1"/>
          </p:cNvSpPr>
          <p:nvPr/>
        </p:nvSpPr>
        <p:spPr bwMode="auto">
          <a:xfrm>
            <a:off x="381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1" name="Rectangle 198"/>
          <p:cNvSpPr>
            <a:spLocks noChangeArrowheads="1"/>
          </p:cNvSpPr>
          <p:nvPr/>
        </p:nvSpPr>
        <p:spPr bwMode="auto">
          <a:xfrm>
            <a:off x="609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2" name="Rectangle 199"/>
          <p:cNvSpPr>
            <a:spLocks noChangeArrowheads="1"/>
          </p:cNvSpPr>
          <p:nvPr/>
        </p:nvSpPr>
        <p:spPr bwMode="auto">
          <a:xfrm>
            <a:off x="838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3" name="Rectangle 200"/>
          <p:cNvSpPr>
            <a:spLocks noChangeArrowheads="1"/>
          </p:cNvSpPr>
          <p:nvPr/>
        </p:nvSpPr>
        <p:spPr bwMode="auto">
          <a:xfrm>
            <a:off x="1066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4" name="Rectangle 201"/>
          <p:cNvSpPr>
            <a:spLocks noChangeArrowheads="1"/>
          </p:cNvSpPr>
          <p:nvPr/>
        </p:nvSpPr>
        <p:spPr bwMode="auto">
          <a:xfrm>
            <a:off x="1295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5" name="Rectangle 202"/>
          <p:cNvSpPr>
            <a:spLocks noChangeArrowheads="1"/>
          </p:cNvSpPr>
          <p:nvPr/>
        </p:nvSpPr>
        <p:spPr bwMode="auto">
          <a:xfrm>
            <a:off x="15240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6" name="Rectangle 203"/>
          <p:cNvSpPr>
            <a:spLocks noChangeArrowheads="1"/>
          </p:cNvSpPr>
          <p:nvPr/>
        </p:nvSpPr>
        <p:spPr bwMode="auto">
          <a:xfrm>
            <a:off x="17526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7" name="Rectangle 204"/>
          <p:cNvSpPr>
            <a:spLocks noChangeArrowheads="1"/>
          </p:cNvSpPr>
          <p:nvPr/>
        </p:nvSpPr>
        <p:spPr bwMode="auto">
          <a:xfrm>
            <a:off x="1981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8" name="Rectangle 205"/>
          <p:cNvSpPr>
            <a:spLocks noChangeArrowheads="1"/>
          </p:cNvSpPr>
          <p:nvPr/>
        </p:nvSpPr>
        <p:spPr bwMode="auto">
          <a:xfrm>
            <a:off x="2209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89" name="Rectangle 206"/>
          <p:cNvSpPr>
            <a:spLocks noChangeArrowheads="1"/>
          </p:cNvSpPr>
          <p:nvPr/>
        </p:nvSpPr>
        <p:spPr bwMode="auto">
          <a:xfrm>
            <a:off x="2438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0" name="Rectangle 207"/>
          <p:cNvSpPr>
            <a:spLocks noChangeArrowheads="1"/>
          </p:cNvSpPr>
          <p:nvPr/>
        </p:nvSpPr>
        <p:spPr bwMode="auto">
          <a:xfrm>
            <a:off x="26670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1" name="Rectangle 208"/>
          <p:cNvSpPr>
            <a:spLocks noChangeArrowheads="1"/>
          </p:cNvSpPr>
          <p:nvPr/>
        </p:nvSpPr>
        <p:spPr bwMode="auto">
          <a:xfrm>
            <a:off x="3124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2" name="Rectangle 209"/>
          <p:cNvSpPr>
            <a:spLocks noChangeArrowheads="1"/>
          </p:cNvSpPr>
          <p:nvPr/>
        </p:nvSpPr>
        <p:spPr bwMode="auto">
          <a:xfrm>
            <a:off x="33528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3" name="Rectangle 210"/>
          <p:cNvSpPr>
            <a:spLocks noChangeArrowheads="1"/>
          </p:cNvSpPr>
          <p:nvPr/>
        </p:nvSpPr>
        <p:spPr bwMode="auto">
          <a:xfrm>
            <a:off x="35814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4" name="Rectangle 211"/>
          <p:cNvSpPr>
            <a:spLocks noChangeArrowheads="1"/>
          </p:cNvSpPr>
          <p:nvPr/>
        </p:nvSpPr>
        <p:spPr bwMode="auto">
          <a:xfrm>
            <a:off x="38100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5" name="Rectangle 212"/>
          <p:cNvSpPr>
            <a:spLocks noChangeArrowheads="1"/>
          </p:cNvSpPr>
          <p:nvPr/>
        </p:nvSpPr>
        <p:spPr bwMode="auto">
          <a:xfrm>
            <a:off x="4038600" y="3908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6" name="Rectangle 213"/>
          <p:cNvSpPr>
            <a:spLocks noChangeArrowheads="1"/>
          </p:cNvSpPr>
          <p:nvPr/>
        </p:nvSpPr>
        <p:spPr bwMode="auto">
          <a:xfrm>
            <a:off x="4267200" y="3908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7" name="Rectangle 214"/>
          <p:cNvSpPr>
            <a:spLocks noChangeArrowheads="1"/>
          </p:cNvSpPr>
          <p:nvPr/>
        </p:nvSpPr>
        <p:spPr bwMode="auto">
          <a:xfrm>
            <a:off x="381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8" name="Rectangle 215"/>
          <p:cNvSpPr>
            <a:spLocks noChangeArrowheads="1"/>
          </p:cNvSpPr>
          <p:nvPr/>
        </p:nvSpPr>
        <p:spPr bwMode="auto">
          <a:xfrm>
            <a:off x="1752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399" name="Rectangle 216"/>
          <p:cNvSpPr>
            <a:spLocks noChangeArrowheads="1"/>
          </p:cNvSpPr>
          <p:nvPr/>
        </p:nvSpPr>
        <p:spPr bwMode="auto">
          <a:xfrm>
            <a:off x="1981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0" name="Rectangle 217"/>
          <p:cNvSpPr>
            <a:spLocks noChangeArrowheads="1"/>
          </p:cNvSpPr>
          <p:nvPr/>
        </p:nvSpPr>
        <p:spPr bwMode="auto">
          <a:xfrm>
            <a:off x="2209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1" name="Rectangle 218"/>
          <p:cNvSpPr>
            <a:spLocks noChangeArrowheads="1"/>
          </p:cNvSpPr>
          <p:nvPr/>
        </p:nvSpPr>
        <p:spPr bwMode="auto">
          <a:xfrm>
            <a:off x="2438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2" name="Rectangle 219"/>
          <p:cNvSpPr>
            <a:spLocks noChangeArrowheads="1"/>
          </p:cNvSpPr>
          <p:nvPr/>
        </p:nvSpPr>
        <p:spPr bwMode="auto">
          <a:xfrm>
            <a:off x="26670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3" name="Rectangle 220"/>
          <p:cNvSpPr>
            <a:spLocks noChangeArrowheads="1"/>
          </p:cNvSpPr>
          <p:nvPr/>
        </p:nvSpPr>
        <p:spPr bwMode="auto">
          <a:xfrm>
            <a:off x="28956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4" name="Rectangle 221"/>
          <p:cNvSpPr>
            <a:spLocks noChangeArrowheads="1"/>
          </p:cNvSpPr>
          <p:nvPr/>
        </p:nvSpPr>
        <p:spPr bwMode="auto">
          <a:xfrm>
            <a:off x="3124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5" name="Rectangle 222"/>
          <p:cNvSpPr>
            <a:spLocks noChangeArrowheads="1"/>
          </p:cNvSpPr>
          <p:nvPr/>
        </p:nvSpPr>
        <p:spPr bwMode="auto">
          <a:xfrm>
            <a:off x="33528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6" name="Rectangle 223"/>
          <p:cNvSpPr>
            <a:spLocks noChangeArrowheads="1"/>
          </p:cNvSpPr>
          <p:nvPr/>
        </p:nvSpPr>
        <p:spPr bwMode="auto">
          <a:xfrm>
            <a:off x="35814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7" name="Rectangle 224"/>
          <p:cNvSpPr>
            <a:spLocks noChangeArrowheads="1"/>
          </p:cNvSpPr>
          <p:nvPr/>
        </p:nvSpPr>
        <p:spPr bwMode="auto">
          <a:xfrm>
            <a:off x="38100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8" name="Rectangle 225"/>
          <p:cNvSpPr>
            <a:spLocks noChangeArrowheads="1"/>
          </p:cNvSpPr>
          <p:nvPr/>
        </p:nvSpPr>
        <p:spPr bwMode="auto">
          <a:xfrm>
            <a:off x="4038600" y="41370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09" name="Rectangle 226"/>
          <p:cNvSpPr>
            <a:spLocks noChangeArrowheads="1"/>
          </p:cNvSpPr>
          <p:nvPr/>
        </p:nvSpPr>
        <p:spPr bwMode="auto">
          <a:xfrm>
            <a:off x="4267200" y="4137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0" name="Rectangle 227"/>
          <p:cNvSpPr>
            <a:spLocks noChangeArrowheads="1"/>
          </p:cNvSpPr>
          <p:nvPr/>
        </p:nvSpPr>
        <p:spPr bwMode="auto">
          <a:xfrm>
            <a:off x="381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1" name="Rectangle 228"/>
          <p:cNvSpPr>
            <a:spLocks noChangeArrowheads="1"/>
          </p:cNvSpPr>
          <p:nvPr/>
        </p:nvSpPr>
        <p:spPr bwMode="auto">
          <a:xfrm>
            <a:off x="1752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2" name="Rectangle 229"/>
          <p:cNvSpPr>
            <a:spLocks noChangeArrowheads="1"/>
          </p:cNvSpPr>
          <p:nvPr/>
        </p:nvSpPr>
        <p:spPr bwMode="auto">
          <a:xfrm>
            <a:off x="1981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3" name="Rectangle 230"/>
          <p:cNvSpPr>
            <a:spLocks noChangeArrowheads="1"/>
          </p:cNvSpPr>
          <p:nvPr/>
        </p:nvSpPr>
        <p:spPr bwMode="auto">
          <a:xfrm>
            <a:off x="2209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4" name="Rectangle 231"/>
          <p:cNvSpPr>
            <a:spLocks noChangeArrowheads="1"/>
          </p:cNvSpPr>
          <p:nvPr/>
        </p:nvSpPr>
        <p:spPr bwMode="auto">
          <a:xfrm>
            <a:off x="2438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5" name="Rectangle 232"/>
          <p:cNvSpPr>
            <a:spLocks noChangeArrowheads="1"/>
          </p:cNvSpPr>
          <p:nvPr/>
        </p:nvSpPr>
        <p:spPr bwMode="auto">
          <a:xfrm>
            <a:off x="26670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6" name="Rectangle 233"/>
          <p:cNvSpPr>
            <a:spLocks noChangeArrowheads="1"/>
          </p:cNvSpPr>
          <p:nvPr/>
        </p:nvSpPr>
        <p:spPr bwMode="auto">
          <a:xfrm>
            <a:off x="28956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7" name="Rectangle 234"/>
          <p:cNvSpPr>
            <a:spLocks noChangeArrowheads="1"/>
          </p:cNvSpPr>
          <p:nvPr/>
        </p:nvSpPr>
        <p:spPr bwMode="auto">
          <a:xfrm>
            <a:off x="3124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8" name="Rectangle 235"/>
          <p:cNvSpPr>
            <a:spLocks noChangeArrowheads="1"/>
          </p:cNvSpPr>
          <p:nvPr/>
        </p:nvSpPr>
        <p:spPr bwMode="auto">
          <a:xfrm>
            <a:off x="33528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19" name="Rectangle 236"/>
          <p:cNvSpPr>
            <a:spLocks noChangeArrowheads="1"/>
          </p:cNvSpPr>
          <p:nvPr/>
        </p:nvSpPr>
        <p:spPr bwMode="auto">
          <a:xfrm>
            <a:off x="35814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0" name="Rectangle 237"/>
          <p:cNvSpPr>
            <a:spLocks noChangeArrowheads="1"/>
          </p:cNvSpPr>
          <p:nvPr/>
        </p:nvSpPr>
        <p:spPr bwMode="auto">
          <a:xfrm>
            <a:off x="38100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1" name="Rectangle 238"/>
          <p:cNvSpPr>
            <a:spLocks noChangeArrowheads="1"/>
          </p:cNvSpPr>
          <p:nvPr/>
        </p:nvSpPr>
        <p:spPr bwMode="auto">
          <a:xfrm>
            <a:off x="4038600" y="43656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2" name="Rectangle 239"/>
          <p:cNvSpPr>
            <a:spLocks noChangeArrowheads="1"/>
          </p:cNvSpPr>
          <p:nvPr/>
        </p:nvSpPr>
        <p:spPr bwMode="auto">
          <a:xfrm>
            <a:off x="4267200" y="4365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3" name="Rectangle 240"/>
          <p:cNvSpPr>
            <a:spLocks noChangeArrowheads="1"/>
          </p:cNvSpPr>
          <p:nvPr/>
        </p:nvSpPr>
        <p:spPr bwMode="auto">
          <a:xfrm>
            <a:off x="3810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4" name="Rectangle 241"/>
          <p:cNvSpPr>
            <a:spLocks noChangeArrowheads="1"/>
          </p:cNvSpPr>
          <p:nvPr/>
        </p:nvSpPr>
        <p:spPr bwMode="auto">
          <a:xfrm>
            <a:off x="1752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5" name="Rectangle 242"/>
          <p:cNvSpPr>
            <a:spLocks noChangeArrowheads="1"/>
          </p:cNvSpPr>
          <p:nvPr/>
        </p:nvSpPr>
        <p:spPr bwMode="auto">
          <a:xfrm>
            <a:off x="1981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6" name="Rectangle 243"/>
          <p:cNvSpPr>
            <a:spLocks noChangeArrowheads="1"/>
          </p:cNvSpPr>
          <p:nvPr/>
        </p:nvSpPr>
        <p:spPr bwMode="auto">
          <a:xfrm>
            <a:off x="2209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7" name="Rectangle 244"/>
          <p:cNvSpPr>
            <a:spLocks noChangeArrowheads="1"/>
          </p:cNvSpPr>
          <p:nvPr/>
        </p:nvSpPr>
        <p:spPr bwMode="auto">
          <a:xfrm>
            <a:off x="2438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8" name="Rectangle 245"/>
          <p:cNvSpPr>
            <a:spLocks noChangeArrowheads="1"/>
          </p:cNvSpPr>
          <p:nvPr/>
        </p:nvSpPr>
        <p:spPr bwMode="auto">
          <a:xfrm>
            <a:off x="2667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29" name="Rectangle 246"/>
          <p:cNvSpPr>
            <a:spLocks noChangeArrowheads="1"/>
          </p:cNvSpPr>
          <p:nvPr/>
        </p:nvSpPr>
        <p:spPr bwMode="auto">
          <a:xfrm>
            <a:off x="28956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0" name="Rectangle 247"/>
          <p:cNvSpPr>
            <a:spLocks noChangeArrowheads="1"/>
          </p:cNvSpPr>
          <p:nvPr/>
        </p:nvSpPr>
        <p:spPr bwMode="auto">
          <a:xfrm>
            <a:off x="3124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1" name="Rectangle 248"/>
          <p:cNvSpPr>
            <a:spLocks noChangeArrowheads="1"/>
          </p:cNvSpPr>
          <p:nvPr/>
        </p:nvSpPr>
        <p:spPr bwMode="auto">
          <a:xfrm>
            <a:off x="33528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2" name="Rectangle 249"/>
          <p:cNvSpPr>
            <a:spLocks noChangeArrowheads="1"/>
          </p:cNvSpPr>
          <p:nvPr/>
        </p:nvSpPr>
        <p:spPr bwMode="auto">
          <a:xfrm>
            <a:off x="35814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3" name="Rectangle 250"/>
          <p:cNvSpPr>
            <a:spLocks noChangeArrowheads="1"/>
          </p:cNvSpPr>
          <p:nvPr/>
        </p:nvSpPr>
        <p:spPr bwMode="auto">
          <a:xfrm>
            <a:off x="38100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4" name="Rectangle 251"/>
          <p:cNvSpPr>
            <a:spLocks noChangeArrowheads="1"/>
          </p:cNvSpPr>
          <p:nvPr/>
        </p:nvSpPr>
        <p:spPr bwMode="auto">
          <a:xfrm>
            <a:off x="4038600" y="45942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5" name="Rectangle 252"/>
          <p:cNvSpPr>
            <a:spLocks noChangeArrowheads="1"/>
          </p:cNvSpPr>
          <p:nvPr/>
        </p:nvSpPr>
        <p:spPr bwMode="auto">
          <a:xfrm>
            <a:off x="4267200" y="4594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6" name="Rectangle 253"/>
          <p:cNvSpPr>
            <a:spLocks noChangeArrowheads="1"/>
          </p:cNvSpPr>
          <p:nvPr/>
        </p:nvSpPr>
        <p:spPr bwMode="auto">
          <a:xfrm>
            <a:off x="3810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7" name="Rectangle 254"/>
          <p:cNvSpPr>
            <a:spLocks noChangeArrowheads="1"/>
          </p:cNvSpPr>
          <p:nvPr/>
        </p:nvSpPr>
        <p:spPr bwMode="auto">
          <a:xfrm>
            <a:off x="1752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8" name="Rectangle 255"/>
          <p:cNvSpPr>
            <a:spLocks noChangeArrowheads="1"/>
          </p:cNvSpPr>
          <p:nvPr/>
        </p:nvSpPr>
        <p:spPr bwMode="auto">
          <a:xfrm>
            <a:off x="1981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39" name="Rectangle 256"/>
          <p:cNvSpPr>
            <a:spLocks noChangeArrowheads="1"/>
          </p:cNvSpPr>
          <p:nvPr/>
        </p:nvSpPr>
        <p:spPr bwMode="auto">
          <a:xfrm>
            <a:off x="22098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0" name="Rectangle 257"/>
          <p:cNvSpPr>
            <a:spLocks noChangeArrowheads="1"/>
          </p:cNvSpPr>
          <p:nvPr/>
        </p:nvSpPr>
        <p:spPr bwMode="auto">
          <a:xfrm>
            <a:off x="24384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1" name="Rectangle 258"/>
          <p:cNvSpPr>
            <a:spLocks noChangeArrowheads="1"/>
          </p:cNvSpPr>
          <p:nvPr/>
        </p:nvSpPr>
        <p:spPr bwMode="auto">
          <a:xfrm>
            <a:off x="26670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2" name="Rectangle 259"/>
          <p:cNvSpPr>
            <a:spLocks noChangeArrowheads="1"/>
          </p:cNvSpPr>
          <p:nvPr/>
        </p:nvSpPr>
        <p:spPr bwMode="auto">
          <a:xfrm>
            <a:off x="28956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3" name="Rectangle 260"/>
          <p:cNvSpPr>
            <a:spLocks noChangeArrowheads="1"/>
          </p:cNvSpPr>
          <p:nvPr/>
        </p:nvSpPr>
        <p:spPr bwMode="auto">
          <a:xfrm>
            <a:off x="31242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4" name="Rectangle 261"/>
          <p:cNvSpPr>
            <a:spLocks noChangeArrowheads="1"/>
          </p:cNvSpPr>
          <p:nvPr/>
        </p:nvSpPr>
        <p:spPr bwMode="auto">
          <a:xfrm>
            <a:off x="33528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5" name="Rectangle 262"/>
          <p:cNvSpPr>
            <a:spLocks noChangeArrowheads="1"/>
          </p:cNvSpPr>
          <p:nvPr/>
        </p:nvSpPr>
        <p:spPr bwMode="auto">
          <a:xfrm>
            <a:off x="35814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6" name="Rectangle 263"/>
          <p:cNvSpPr>
            <a:spLocks noChangeArrowheads="1"/>
          </p:cNvSpPr>
          <p:nvPr/>
        </p:nvSpPr>
        <p:spPr bwMode="auto">
          <a:xfrm>
            <a:off x="3810000" y="48228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7" name="Rectangle 264"/>
          <p:cNvSpPr>
            <a:spLocks noChangeArrowheads="1"/>
          </p:cNvSpPr>
          <p:nvPr/>
        </p:nvSpPr>
        <p:spPr bwMode="auto">
          <a:xfrm>
            <a:off x="40386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8" name="Rectangle 265"/>
          <p:cNvSpPr>
            <a:spLocks noChangeArrowheads="1"/>
          </p:cNvSpPr>
          <p:nvPr/>
        </p:nvSpPr>
        <p:spPr bwMode="auto">
          <a:xfrm>
            <a:off x="4267200" y="48228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49" name="Rectangle 266"/>
          <p:cNvSpPr>
            <a:spLocks noChangeArrowheads="1"/>
          </p:cNvSpPr>
          <p:nvPr/>
        </p:nvSpPr>
        <p:spPr bwMode="auto">
          <a:xfrm>
            <a:off x="381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0" name="Rectangle 267"/>
          <p:cNvSpPr>
            <a:spLocks noChangeArrowheads="1"/>
          </p:cNvSpPr>
          <p:nvPr/>
        </p:nvSpPr>
        <p:spPr bwMode="auto">
          <a:xfrm>
            <a:off x="1752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1" name="Rectangle 268"/>
          <p:cNvSpPr>
            <a:spLocks noChangeArrowheads="1"/>
          </p:cNvSpPr>
          <p:nvPr/>
        </p:nvSpPr>
        <p:spPr bwMode="auto">
          <a:xfrm>
            <a:off x="1981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2" name="Rectangle 269"/>
          <p:cNvSpPr>
            <a:spLocks noChangeArrowheads="1"/>
          </p:cNvSpPr>
          <p:nvPr/>
        </p:nvSpPr>
        <p:spPr bwMode="auto">
          <a:xfrm>
            <a:off x="22098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3" name="Rectangle 270"/>
          <p:cNvSpPr>
            <a:spLocks noChangeArrowheads="1"/>
          </p:cNvSpPr>
          <p:nvPr/>
        </p:nvSpPr>
        <p:spPr bwMode="auto">
          <a:xfrm>
            <a:off x="24384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4" name="Rectangle 271"/>
          <p:cNvSpPr>
            <a:spLocks noChangeArrowheads="1"/>
          </p:cNvSpPr>
          <p:nvPr/>
        </p:nvSpPr>
        <p:spPr bwMode="auto">
          <a:xfrm>
            <a:off x="2667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5" name="Rectangle 272"/>
          <p:cNvSpPr>
            <a:spLocks noChangeArrowheads="1"/>
          </p:cNvSpPr>
          <p:nvPr/>
        </p:nvSpPr>
        <p:spPr bwMode="auto">
          <a:xfrm>
            <a:off x="28956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6" name="Rectangle 273"/>
          <p:cNvSpPr>
            <a:spLocks noChangeArrowheads="1"/>
          </p:cNvSpPr>
          <p:nvPr/>
        </p:nvSpPr>
        <p:spPr bwMode="auto">
          <a:xfrm>
            <a:off x="31242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7" name="Rectangle 274"/>
          <p:cNvSpPr>
            <a:spLocks noChangeArrowheads="1"/>
          </p:cNvSpPr>
          <p:nvPr/>
        </p:nvSpPr>
        <p:spPr bwMode="auto">
          <a:xfrm>
            <a:off x="33528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8" name="Rectangle 275"/>
          <p:cNvSpPr>
            <a:spLocks noChangeArrowheads="1"/>
          </p:cNvSpPr>
          <p:nvPr/>
        </p:nvSpPr>
        <p:spPr bwMode="auto">
          <a:xfrm>
            <a:off x="3581400" y="5051425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59" name="Rectangle 276"/>
          <p:cNvSpPr>
            <a:spLocks noChangeArrowheads="1"/>
          </p:cNvSpPr>
          <p:nvPr/>
        </p:nvSpPr>
        <p:spPr bwMode="auto">
          <a:xfrm>
            <a:off x="38100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0" name="Rectangle 277"/>
          <p:cNvSpPr>
            <a:spLocks noChangeArrowheads="1"/>
          </p:cNvSpPr>
          <p:nvPr/>
        </p:nvSpPr>
        <p:spPr bwMode="auto">
          <a:xfrm>
            <a:off x="40386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1" name="Rectangle 278"/>
          <p:cNvSpPr>
            <a:spLocks noChangeArrowheads="1"/>
          </p:cNvSpPr>
          <p:nvPr/>
        </p:nvSpPr>
        <p:spPr bwMode="auto">
          <a:xfrm>
            <a:off x="4267200" y="50514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2" name="Rectangle 279"/>
          <p:cNvSpPr>
            <a:spLocks noChangeArrowheads="1"/>
          </p:cNvSpPr>
          <p:nvPr/>
        </p:nvSpPr>
        <p:spPr bwMode="auto">
          <a:xfrm>
            <a:off x="381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3" name="Rectangle 280"/>
          <p:cNvSpPr>
            <a:spLocks noChangeArrowheads="1"/>
          </p:cNvSpPr>
          <p:nvPr/>
        </p:nvSpPr>
        <p:spPr bwMode="auto">
          <a:xfrm>
            <a:off x="609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4" name="Rectangle 281"/>
          <p:cNvSpPr>
            <a:spLocks noChangeArrowheads="1"/>
          </p:cNvSpPr>
          <p:nvPr/>
        </p:nvSpPr>
        <p:spPr bwMode="auto">
          <a:xfrm>
            <a:off x="838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5" name="Rectangle 282"/>
          <p:cNvSpPr>
            <a:spLocks noChangeArrowheads="1"/>
          </p:cNvSpPr>
          <p:nvPr/>
        </p:nvSpPr>
        <p:spPr bwMode="auto">
          <a:xfrm>
            <a:off x="1066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6" name="Rectangle 283"/>
          <p:cNvSpPr>
            <a:spLocks noChangeArrowheads="1"/>
          </p:cNvSpPr>
          <p:nvPr/>
        </p:nvSpPr>
        <p:spPr bwMode="auto">
          <a:xfrm>
            <a:off x="1295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7" name="Rectangle 284"/>
          <p:cNvSpPr>
            <a:spLocks noChangeArrowheads="1"/>
          </p:cNvSpPr>
          <p:nvPr/>
        </p:nvSpPr>
        <p:spPr bwMode="auto">
          <a:xfrm>
            <a:off x="1524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8" name="Rectangle 285"/>
          <p:cNvSpPr>
            <a:spLocks noChangeArrowheads="1"/>
          </p:cNvSpPr>
          <p:nvPr/>
        </p:nvSpPr>
        <p:spPr bwMode="auto">
          <a:xfrm>
            <a:off x="1752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69" name="Rectangle 286"/>
          <p:cNvSpPr>
            <a:spLocks noChangeArrowheads="1"/>
          </p:cNvSpPr>
          <p:nvPr/>
        </p:nvSpPr>
        <p:spPr bwMode="auto">
          <a:xfrm>
            <a:off x="1981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0" name="Rectangle 287"/>
          <p:cNvSpPr>
            <a:spLocks noChangeArrowheads="1"/>
          </p:cNvSpPr>
          <p:nvPr/>
        </p:nvSpPr>
        <p:spPr bwMode="auto">
          <a:xfrm>
            <a:off x="2209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1" name="Rectangle 288"/>
          <p:cNvSpPr>
            <a:spLocks noChangeArrowheads="1"/>
          </p:cNvSpPr>
          <p:nvPr/>
        </p:nvSpPr>
        <p:spPr bwMode="auto">
          <a:xfrm>
            <a:off x="2438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2" name="Rectangle 289"/>
          <p:cNvSpPr>
            <a:spLocks noChangeArrowheads="1"/>
          </p:cNvSpPr>
          <p:nvPr/>
        </p:nvSpPr>
        <p:spPr bwMode="auto">
          <a:xfrm>
            <a:off x="2667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3" name="Rectangle 290"/>
          <p:cNvSpPr>
            <a:spLocks noChangeArrowheads="1"/>
          </p:cNvSpPr>
          <p:nvPr/>
        </p:nvSpPr>
        <p:spPr bwMode="auto">
          <a:xfrm>
            <a:off x="2895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4" name="Rectangle 291"/>
          <p:cNvSpPr>
            <a:spLocks noChangeArrowheads="1"/>
          </p:cNvSpPr>
          <p:nvPr/>
        </p:nvSpPr>
        <p:spPr bwMode="auto">
          <a:xfrm>
            <a:off x="3124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5" name="Rectangle 292"/>
          <p:cNvSpPr>
            <a:spLocks noChangeArrowheads="1"/>
          </p:cNvSpPr>
          <p:nvPr/>
        </p:nvSpPr>
        <p:spPr bwMode="auto">
          <a:xfrm>
            <a:off x="33528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6" name="Rectangle 293"/>
          <p:cNvSpPr>
            <a:spLocks noChangeArrowheads="1"/>
          </p:cNvSpPr>
          <p:nvPr/>
        </p:nvSpPr>
        <p:spPr bwMode="auto">
          <a:xfrm>
            <a:off x="35814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7" name="Rectangle 294"/>
          <p:cNvSpPr>
            <a:spLocks noChangeArrowheads="1"/>
          </p:cNvSpPr>
          <p:nvPr/>
        </p:nvSpPr>
        <p:spPr bwMode="auto">
          <a:xfrm>
            <a:off x="38100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8" name="Rectangle 295"/>
          <p:cNvSpPr>
            <a:spLocks noChangeArrowheads="1"/>
          </p:cNvSpPr>
          <p:nvPr/>
        </p:nvSpPr>
        <p:spPr bwMode="auto">
          <a:xfrm>
            <a:off x="40386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79" name="Rectangle 296"/>
          <p:cNvSpPr>
            <a:spLocks noChangeArrowheads="1"/>
          </p:cNvSpPr>
          <p:nvPr/>
        </p:nvSpPr>
        <p:spPr bwMode="auto">
          <a:xfrm>
            <a:off x="4267200" y="52800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0" name="Rectangle 297"/>
          <p:cNvSpPr>
            <a:spLocks noChangeArrowheads="1"/>
          </p:cNvSpPr>
          <p:nvPr/>
        </p:nvSpPr>
        <p:spPr bwMode="auto">
          <a:xfrm>
            <a:off x="381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1" name="Rectangle 298"/>
          <p:cNvSpPr>
            <a:spLocks noChangeArrowheads="1"/>
          </p:cNvSpPr>
          <p:nvPr/>
        </p:nvSpPr>
        <p:spPr bwMode="auto">
          <a:xfrm>
            <a:off x="609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2" name="Rectangle 299"/>
          <p:cNvSpPr>
            <a:spLocks noChangeArrowheads="1"/>
          </p:cNvSpPr>
          <p:nvPr/>
        </p:nvSpPr>
        <p:spPr bwMode="auto">
          <a:xfrm>
            <a:off x="838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3" name="Rectangle 300"/>
          <p:cNvSpPr>
            <a:spLocks noChangeArrowheads="1"/>
          </p:cNvSpPr>
          <p:nvPr/>
        </p:nvSpPr>
        <p:spPr bwMode="auto">
          <a:xfrm>
            <a:off x="1066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4" name="Rectangle 301"/>
          <p:cNvSpPr>
            <a:spLocks noChangeArrowheads="1"/>
          </p:cNvSpPr>
          <p:nvPr/>
        </p:nvSpPr>
        <p:spPr bwMode="auto">
          <a:xfrm>
            <a:off x="1295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5" name="Rectangle 302"/>
          <p:cNvSpPr>
            <a:spLocks noChangeArrowheads="1"/>
          </p:cNvSpPr>
          <p:nvPr/>
        </p:nvSpPr>
        <p:spPr bwMode="auto">
          <a:xfrm>
            <a:off x="1524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6" name="Rectangle 303"/>
          <p:cNvSpPr>
            <a:spLocks noChangeArrowheads="1"/>
          </p:cNvSpPr>
          <p:nvPr/>
        </p:nvSpPr>
        <p:spPr bwMode="auto">
          <a:xfrm>
            <a:off x="1752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7" name="Rectangle 304"/>
          <p:cNvSpPr>
            <a:spLocks noChangeArrowheads="1"/>
          </p:cNvSpPr>
          <p:nvPr/>
        </p:nvSpPr>
        <p:spPr bwMode="auto">
          <a:xfrm>
            <a:off x="1981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8" name="Rectangle 305"/>
          <p:cNvSpPr>
            <a:spLocks noChangeArrowheads="1"/>
          </p:cNvSpPr>
          <p:nvPr/>
        </p:nvSpPr>
        <p:spPr bwMode="auto">
          <a:xfrm>
            <a:off x="2209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89" name="Rectangle 306"/>
          <p:cNvSpPr>
            <a:spLocks noChangeArrowheads="1"/>
          </p:cNvSpPr>
          <p:nvPr/>
        </p:nvSpPr>
        <p:spPr bwMode="auto">
          <a:xfrm>
            <a:off x="2438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0" name="Rectangle 307"/>
          <p:cNvSpPr>
            <a:spLocks noChangeArrowheads="1"/>
          </p:cNvSpPr>
          <p:nvPr/>
        </p:nvSpPr>
        <p:spPr bwMode="auto">
          <a:xfrm>
            <a:off x="2667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1" name="Rectangle 308"/>
          <p:cNvSpPr>
            <a:spLocks noChangeArrowheads="1"/>
          </p:cNvSpPr>
          <p:nvPr/>
        </p:nvSpPr>
        <p:spPr bwMode="auto">
          <a:xfrm>
            <a:off x="2895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2" name="Rectangle 309"/>
          <p:cNvSpPr>
            <a:spLocks noChangeArrowheads="1"/>
          </p:cNvSpPr>
          <p:nvPr/>
        </p:nvSpPr>
        <p:spPr bwMode="auto">
          <a:xfrm>
            <a:off x="3124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3" name="Rectangle 310"/>
          <p:cNvSpPr>
            <a:spLocks noChangeArrowheads="1"/>
          </p:cNvSpPr>
          <p:nvPr/>
        </p:nvSpPr>
        <p:spPr bwMode="auto">
          <a:xfrm>
            <a:off x="33528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4" name="Rectangle 311"/>
          <p:cNvSpPr>
            <a:spLocks noChangeArrowheads="1"/>
          </p:cNvSpPr>
          <p:nvPr/>
        </p:nvSpPr>
        <p:spPr bwMode="auto">
          <a:xfrm>
            <a:off x="35814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5" name="Rectangle 312"/>
          <p:cNvSpPr>
            <a:spLocks noChangeArrowheads="1"/>
          </p:cNvSpPr>
          <p:nvPr/>
        </p:nvSpPr>
        <p:spPr bwMode="auto">
          <a:xfrm>
            <a:off x="38100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6" name="Rectangle 313"/>
          <p:cNvSpPr>
            <a:spLocks noChangeArrowheads="1"/>
          </p:cNvSpPr>
          <p:nvPr/>
        </p:nvSpPr>
        <p:spPr bwMode="auto">
          <a:xfrm>
            <a:off x="40386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7" name="Rectangle 314"/>
          <p:cNvSpPr>
            <a:spLocks noChangeArrowheads="1"/>
          </p:cNvSpPr>
          <p:nvPr/>
        </p:nvSpPr>
        <p:spPr bwMode="auto">
          <a:xfrm>
            <a:off x="4267200" y="55086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8" name="Rectangle 315"/>
          <p:cNvSpPr>
            <a:spLocks noChangeArrowheads="1"/>
          </p:cNvSpPr>
          <p:nvPr/>
        </p:nvSpPr>
        <p:spPr bwMode="auto">
          <a:xfrm>
            <a:off x="381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499" name="Rectangle 316"/>
          <p:cNvSpPr>
            <a:spLocks noChangeArrowheads="1"/>
          </p:cNvSpPr>
          <p:nvPr/>
        </p:nvSpPr>
        <p:spPr bwMode="auto">
          <a:xfrm>
            <a:off x="609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0" name="Rectangle 317"/>
          <p:cNvSpPr>
            <a:spLocks noChangeArrowheads="1"/>
          </p:cNvSpPr>
          <p:nvPr/>
        </p:nvSpPr>
        <p:spPr bwMode="auto">
          <a:xfrm>
            <a:off x="838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1" name="Rectangle 318"/>
          <p:cNvSpPr>
            <a:spLocks noChangeArrowheads="1"/>
          </p:cNvSpPr>
          <p:nvPr/>
        </p:nvSpPr>
        <p:spPr bwMode="auto">
          <a:xfrm>
            <a:off x="1066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2" name="Rectangle 319"/>
          <p:cNvSpPr>
            <a:spLocks noChangeArrowheads="1"/>
          </p:cNvSpPr>
          <p:nvPr/>
        </p:nvSpPr>
        <p:spPr bwMode="auto">
          <a:xfrm>
            <a:off x="1295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3" name="Rectangle 320"/>
          <p:cNvSpPr>
            <a:spLocks noChangeArrowheads="1"/>
          </p:cNvSpPr>
          <p:nvPr/>
        </p:nvSpPr>
        <p:spPr bwMode="auto">
          <a:xfrm>
            <a:off x="1524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4" name="Rectangle 321"/>
          <p:cNvSpPr>
            <a:spLocks noChangeArrowheads="1"/>
          </p:cNvSpPr>
          <p:nvPr/>
        </p:nvSpPr>
        <p:spPr bwMode="auto">
          <a:xfrm>
            <a:off x="1752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5" name="Rectangle 322"/>
          <p:cNvSpPr>
            <a:spLocks noChangeArrowheads="1"/>
          </p:cNvSpPr>
          <p:nvPr/>
        </p:nvSpPr>
        <p:spPr bwMode="auto">
          <a:xfrm>
            <a:off x="1981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6" name="Rectangle 323"/>
          <p:cNvSpPr>
            <a:spLocks noChangeArrowheads="1"/>
          </p:cNvSpPr>
          <p:nvPr/>
        </p:nvSpPr>
        <p:spPr bwMode="auto">
          <a:xfrm>
            <a:off x="2209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7" name="Rectangle 324"/>
          <p:cNvSpPr>
            <a:spLocks noChangeArrowheads="1"/>
          </p:cNvSpPr>
          <p:nvPr/>
        </p:nvSpPr>
        <p:spPr bwMode="auto">
          <a:xfrm>
            <a:off x="2438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8" name="Rectangle 325"/>
          <p:cNvSpPr>
            <a:spLocks noChangeArrowheads="1"/>
          </p:cNvSpPr>
          <p:nvPr/>
        </p:nvSpPr>
        <p:spPr bwMode="auto">
          <a:xfrm>
            <a:off x="2667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09" name="Rectangle 326"/>
          <p:cNvSpPr>
            <a:spLocks noChangeArrowheads="1"/>
          </p:cNvSpPr>
          <p:nvPr/>
        </p:nvSpPr>
        <p:spPr bwMode="auto">
          <a:xfrm>
            <a:off x="2895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0" name="Rectangle 327"/>
          <p:cNvSpPr>
            <a:spLocks noChangeArrowheads="1"/>
          </p:cNvSpPr>
          <p:nvPr/>
        </p:nvSpPr>
        <p:spPr bwMode="auto">
          <a:xfrm>
            <a:off x="3124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1" name="Rectangle 328"/>
          <p:cNvSpPr>
            <a:spLocks noChangeArrowheads="1"/>
          </p:cNvSpPr>
          <p:nvPr/>
        </p:nvSpPr>
        <p:spPr bwMode="auto">
          <a:xfrm>
            <a:off x="33528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2" name="Rectangle 329"/>
          <p:cNvSpPr>
            <a:spLocks noChangeArrowheads="1"/>
          </p:cNvSpPr>
          <p:nvPr/>
        </p:nvSpPr>
        <p:spPr bwMode="auto">
          <a:xfrm>
            <a:off x="35814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3" name="Rectangle 330"/>
          <p:cNvSpPr>
            <a:spLocks noChangeArrowheads="1"/>
          </p:cNvSpPr>
          <p:nvPr/>
        </p:nvSpPr>
        <p:spPr bwMode="auto">
          <a:xfrm>
            <a:off x="38100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4" name="Rectangle 331"/>
          <p:cNvSpPr>
            <a:spLocks noChangeArrowheads="1"/>
          </p:cNvSpPr>
          <p:nvPr/>
        </p:nvSpPr>
        <p:spPr bwMode="auto">
          <a:xfrm>
            <a:off x="40386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5" name="Rectangle 332"/>
          <p:cNvSpPr>
            <a:spLocks noChangeArrowheads="1"/>
          </p:cNvSpPr>
          <p:nvPr/>
        </p:nvSpPr>
        <p:spPr bwMode="auto">
          <a:xfrm>
            <a:off x="4267200" y="573722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3516" name="Oval 333"/>
          <p:cNvSpPr>
            <a:spLocks noChangeArrowheads="1"/>
          </p:cNvSpPr>
          <p:nvPr/>
        </p:nvSpPr>
        <p:spPr bwMode="auto">
          <a:xfrm>
            <a:off x="2743200" y="375602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4267200" y="29876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4" name="Rectangle 3"/>
          <p:cNvSpPr>
            <a:spLocks noChangeArrowheads="1"/>
          </p:cNvSpPr>
          <p:nvPr/>
        </p:nvSpPr>
        <p:spPr bwMode="auto">
          <a:xfrm>
            <a:off x="3810000" y="3216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4038600" y="3216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4267200" y="3216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3352800" y="3444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3581400" y="3444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3810000" y="3444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0" name="Rectangle 9"/>
          <p:cNvSpPr>
            <a:spLocks noChangeArrowheads="1"/>
          </p:cNvSpPr>
          <p:nvPr/>
        </p:nvSpPr>
        <p:spPr bwMode="auto">
          <a:xfrm>
            <a:off x="3124200" y="3673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1" name="Rectangle 10"/>
          <p:cNvSpPr>
            <a:spLocks noChangeArrowheads="1"/>
          </p:cNvSpPr>
          <p:nvPr/>
        </p:nvSpPr>
        <p:spPr bwMode="auto">
          <a:xfrm>
            <a:off x="3352800" y="3673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1524000" y="4587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2895600" y="39020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895600" y="3673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5" name="Rectangle 14"/>
          <p:cNvSpPr>
            <a:spLocks noChangeArrowheads="1"/>
          </p:cNvSpPr>
          <p:nvPr/>
        </p:nvSpPr>
        <p:spPr bwMode="auto">
          <a:xfrm>
            <a:off x="2667000" y="39020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6" name="Rectangle 15"/>
          <p:cNvSpPr>
            <a:spLocks noChangeArrowheads="1"/>
          </p:cNvSpPr>
          <p:nvPr/>
        </p:nvSpPr>
        <p:spPr bwMode="auto">
          <a:xfrm>
            <a:off x="2209800" y="41306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7" name="Rectangle 16"/>
          <p:cNvSpPr>
            <a:spLocks noChangeArrowheads="1"/>
          </p:cNvSpPr>
          <p:nvPr/>
        </p:nvSpPr>
        <p:spPr bwMode="auto">
          <a:xfrm>
            <a:off x="2438400" y="41306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8" name="Rectangle 17"/>
          <p:cNvSpPr>
            <a:spLocks noChangeArrowheads="1"/>
          </p:cNvSpPr>
          <p:nvPr/>
        </p:nvSpPr>
        <p:spPr bwMode="auto">
          <a:xfrm>
            <a:off x="2667000" y="41306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1752600" y="4359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0" name="Rectangle 19"/>
          <p:cNvSpPr>
            <a:spLocks noChangeArrowheads="1"/>
          </p:cNvSpPr>
          <p:nvPr/>
        </p:nvSpPr>
        <p:spPr bwMode="auto">
          <a:xfrm>
            <a:off x="1981200" y="4359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1" name="Rectangle 20"/>
          <p:cNvSpPr>
            <a:spLocks noChangeArrowheads="1"/>
          </p:cNvSpPr>
          <p:nvPr/>
        </p:nvSpPr>
        <p:spPr bwMode="auto">
          <a:xfrm>
            <a:off x="2209800" y="43592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1752600" y="4587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3" name="Rectangle 22"/>
          <p:cNvSpPr>
            <a:spLocks noChangeArrowheads="1"/>
          </p:cNvSpPr>
          <p:nvPr/>
        </p:nvSpPr>
        <p:spPr bwMode="auto">
          <a:xfrm>
            <a:off x="1295400" y="45878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4" name="Rectangle 23"/>
          <p:cNvSpPr>
            <a:spLocks noChangeArrowheads="1"/>
          </p:cNvSpPr>
          <p:nvPr/>
        </p:nvSpPr>
        <p:spPr bwMode="auto">
          <a:xfrm>
            <a:off x="838200" y="4816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5" name="Rectangle 24"/>
          <p:cNvSpPr>
            <a:spLocks noChangeArrowheads="1"/>
          </p:cNvSpPr>
          <p:nvPr/>
        </p:nvSpPr>
        <p:spPr bwMode="auto">
          <a:xfrm>
            <a:off x="1066800" y="4816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6" name="Rectangle 25"/>
          <p:cNvSpPr>
            <a:spLocks noChangeArrowheads="1"/>
          </p:cNvSpPr>
          <p:nvPr/>
        </p:nvSpPr>
        <p:spPr bwMode="auto">
          <a:xfrm>
            <a:off x="1295400" y="48164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7" name="Rectangle 26"/>
          <p:cNvSpPr>
            <a:spLocks noChangeArrowheads="1"/>
          </p:cNvSpPr>
          <p:nvPr/>
        </p:nvSpPr>
        <p:spPr bwMode="auto">
          <a:xfrm>
            <a:off x="609600" y="50450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8" name="Rectangle 27"/>
          <p:cNvSpPr>
            <a:spLocks noChangeArrowheads="1"/>
          </p:cNvSpPr>
          <p:nvPr/>
        </p:nvSpPr>
        <p:spPr bwMode="auto">
          <a:xfrm>
            <a:off x="838200" y="50450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59" name="Rectangle 28"/>
          <p:cNvSpPr>
            <a:spLocks noChangeArrowheads="1"/>
          </p:cNvSpPr>
          <p:nvPr/>
        </p:nvSpPr>
        <p:spPr bwMode="auto">
          <a:xfrm>
            <a:off x="381000" y="50450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0" name="Rectangle 29"/>
          <p:cNvSpPr>
            <a:spLocks noChangeArrowheads="1"/>
          </p:cNvSpPr>
          <p:nvPr/>
        </p:nvSpPr>
        <p:spPr bwMode="auto">
          <a:xfrm>
            <a:off x="381000" y="5273675"/>
            <a:ext cx="228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6096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8382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6096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8382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15240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15240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7" name="Rectangle 36"/>
          <p:cNvSpPr>
            <a:spLocks noChangeArrowheads="1"/>
          </p:cNvSpPr>
          <p:nvPr/>
        </p:nvSpPr>
        <p:spPr bwMode="auto">
          <a:xfrm>
            <a:off x="26670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8" name="Rectangle 37"/>
          <p:cNvSpPr>
            <a:spLocks noChangeArrowheads="1"/>
          </p:cNvSpPr>
          <p:nvPr/>
        </p:nvSpPr>
        <p:spPr bwMode="auto">
          <a:xfrm>
            <a:off x="28956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69" name="Rectangle 38"/>
          <p:cNvSpPr>
            <a:spLocks noChangeArrowheads="1"/>
          </p:cNvSpPr>
          <p:nvPr/>
        </p:nvSpPr>
        <p:spPr bwMode="auto">
          <a:xfrm>
            <a:off x="31242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0" name="Rectangle 39"/>
          <p:cNvSpPr>
            <a:spLocks noChangeArrowheads="1"/>
          </p:cNvSpPr>
          <p:nvPr/>
        </p:nvSpPr>
        <p:spPr bwMode="auto">
          <a:xfrm>
            <a:off x="33528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1" name="Rectangle 40"/>
          <p:cNvSpPr>
            <a:spLocks noChangeArrowheads="1"/>
          </p:cNvSpPr>
          <p:nvPr/>
        </p:nvSpPr>
        <p:spPr bwMode="auto">
          <a:xfrm>
            <a:off x="26670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2" name="Rectangle 41"/>
          <p:cNvSpPr>
            <a:spLocks noChangeArrowheads="1"/>
          </p:cNvSpPr>
          <p:nvPr/>
        </p:nvSpPr>
        <p:spPr bwMode="auto">
          <a:xfrm>
            <a:off x="28956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3" name="Rectangle 42"/>
          <p:cNvSpPr>
            <a:spLocks noChangeArrowheads="1"/>
          </p:cNvSpPr>
          <p:nvPr/>
        </p:nvSpPr>
        <p:spPr bwMode="auto">
          <a:xfrm>
            <a:off x="31242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4" name="Rectangle 43"/>
          <p:cNvSpPr>
            <a:spLocks noChangeArrowheads="1"/>
          </p:cNvSpPr>
          <p:nvPr/>
        </p:nvSpPr>
        <p:spPr bwMode="auto">
          <a:xfrm>
            <a:off x="33528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5" name="Rectangle 44"/>
          <p:cNvSpPr>
            <a:spLocks noChangeArrowheads="1"/>
          </p:cNvSpPr>
          <p:nvPr/>
        </p:nvSpPr>
        <p:spPr bwMode="auto">
          <a:xfrm>
            <a:off x="26670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6" name="Rectangle 45"/>
          <p:cNvSpPr>
            <a:spLocks noChangeArrowheads="1"/>
          </p:cNvSpPr>
          <p:nvPr/>
        </p:nvSpPr>
        <p:spPr bwMode="auto">
          <a:xfrm>
            <a:off x="28956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7" name="Rectangle 46"/>
          <p:cNvSpPr>
            <a:spLocks noChangeArrowheads="1"/>
          </p:cNvSpPr>
          <p:nvPr/>
        </p:nvSpPr>
        <p:spPr bwMode="auto">
          <a:xfrm>
            <a:off x="31242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8" name="Rectangle 47"/>
          <p:cNvSpPr>
            <a:spLocks noChangeArrowheads="1"/>
          </p:cNvSpPr>
          <p:nvPr/>
        </p:nvSpPr>
        <p:spPr bwMode="auto">
          <a:xfrm>
            <a:off x="33528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79" name="Rectangle 48"/>
          <p:cNvSpPr>
            <a:spLocks noChangeArrowheads="1"/>
          </p:cNvSpPr>
          <p:nvPr/>
        </p:nvSpPr>
        <p:spPr bwMode="auto">
          <a:xfrm>
            <a:off x="26670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0" name="Rectangle 49"/>
          <p:cNvSpPr>
            <a:spLocks noChangeArrowheads="1"/>
          </p:cNvSpPr>
          <p:nvPr/>
        </p:nvSpPr>
        <p:spPr bwMode="auto">
          <a:xfrm>
            <a:off x="28956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1" name="Rectangle 50"/>
          <p:cNvSpPr>
            <a:spLocks noChangeArrowheads="1"/>
          </p:cNvSpPr>
          <p:nvPr/>
        </p:nvSpPr>
        <p:spPr bwMode="auto">
          <a:xfrm>
            <a:off x="31242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2" name="Rectangle 51"/>
          <p:cNvSpPr>
            <a:spLocks noChangeArrowheads="1"/>
          </p:cNvSpPr>
          <p:nvPr/>
        </p:nvSpPr>
        <p:spPr bwMode="auto">
          <a:xfrm>
            <a:off x="33528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3" name="Rectangle 52"/>
          <p:cNvSpPr>
            <a:spLocks noChangeArrowheads="1"/>
          </p:cNvSpPr>
          <p:nvPr/>
        </p:nvSpPr>
        <p:spPr bwMode="auto">
          <a:xfrm>
            <a:off x="6096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4" name="Rectangle 53"/>
          <p:cNvSpPr>
            <a:spLocks noChangeArrowheads="1"/>
          </p:cNvSpPr>
          <p:nvPr/>
        </p:nvSpPr>
        <p:spPr bwMode="auto">
          <a:xfrm>
            <a:off x="8382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5" name="Rectangle 54"/>
          <p:cNvSpPr>
            <a:spLocks noChangeArrowheads="1"/>
          </p:cNvSpPr>
          <p:nvPr/>
        </p:nvSpPr>
        <p:spPr bwMode="auto">
          <a:xfrm>
            <a:off x="10668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6" name="Rectangle 55"/>
          <p:cNvSpPr>
            <a:spLocks noChangeArrowheads="1"/>
          </p:cNvSpPr>
          <p:nvPr/>
        </p:nvSpPr>
        <p:spPr bwMode="auto">
          <a:xfrm>
            <a:off x="12954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7" name="Rectangle 56"/>
          <p:cNvSpPr>
            <a:spLocks noChangeArrowheads="1"/>
          </p:cNvSpPr>
          <p:nvPr/>
        </p:nvSpPr>
        <p:spPr bwMode="auto">
          <a:xfrm>
            <a:off x="15240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8" name="Rectangle 57"/>
          <p:cNvSpPr>
            <a:spLocks noChangeArrowheads="1"/>
          </p:cNvSpPr>
          <p:nvPr/>
        </p:nvSpPr>
        <p:spPr bwMode="auto">
          <a:xfrm>
            <a:off x="6096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89" name="Rectangle 58"/>
          <p:cNvSpPr>
            <a:spLocks noChangeArrowheads="1"/>
          </p:cNvSpPr>
          <p:nvPr/>
        </p:nvSpPr>
        <p:spPr bwMode="auto">
          <a:xfrm>
            <a:off x="8382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0" name="Rectangle 59"/>
          <p:cNvSpPr>
            <a:spLocks noChangeArrowheads="1"/>
          </p:cNvSpPr>
          <p:nvPr/>
        </p:nvSpPr>
        <p:spPr bwMode="auto">
          <a:xfrm>
            <a:off x="10668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1" name="Rectangle 60"/>
          <p:cNvSpPr>
            <a:spLocks noChangeArrowheads="1"/>
          </p:cNvSpPr>
          <p:nvPr/>
        </p:nvSpPr>
        <p:spPr bwMode="auto">
          <a:xfrm>
            <a:off x="12954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2" name="Rectangle 61"/>
          <p:cNvSpPr>
            <a:spLocks noChangeArrowheads="1"/>
          </p:cNvSpPr>
          <p:nvPr/>
        </p:nvSpPr>
        <p:spPr bwMode="auto">
          <a:xfrm>
            <a:off x="15240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3" name="Rectangle 62"/>
          <p:cNvSpPr>
            <a:spLocks noChangeArrowheads="1"/>
          </p:cNvSpPr>
          <p:nvPr/>
        </p:nvSpPr>
        <p:spPr bwMode="auto">
          <a:xfrm>
            <a:off x="6096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4" name="Rectangle 63"/>
          <p:cNvSpPr>
            <a:spLocks noChangeArrowheads="1"/>
          </p:cNvSpPr>
          <p:nvPr/>
        </p:nvSpPr>
        <p:spPr bwMode="auto">
          <a:xfrm>
            <a:off x="8382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5" name="Rectangle 64"/>
          <p:cNvSpPr>
            <a:spLocks noChangeArrowheads="1"/>
          </p:cNvSpPr>
          <p:nvPr/>
        </p:nvSpPr>
        <p:spPr bwMode="auto">
          <a:xfrm>
            <a:off x="10668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6" name="Rectangle 65"/>
          <p:cNvSpPr>
            <a:spLocks noChangeArrowheads="1"/>
          </p:cNvSpPr>
          <p:nvPr/>
        </p:nvSpPr>
        <p:spPr bwMode="auto">
          <a:xfrm>
            <a:off x="6096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7" name="Rectangle 66"/>
          <p:cNvSpPr>
            <a:spLocks noChangeArrowheads="1"/>
          </p:cNvSpPr>
          <p:nvPr/>
        </p:nvSpPr>
        <p:spPr bwMode="auto">
          <a:xfrm>
            <a:off x="15240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8" name="Rectangle 67"/>
          <p:cNvSpPr>
            <a:spLocks noChangeArrowheads="1"/>
          </p:cNvSpPr>
          <p:nvPr/>
        </p:nvSpPr>
        <p:spPr bwMode="auto">
          <a:xfrm>
            <a:off x="10668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299" name="Rectangle 68"/>
          <p:cNvSpPr>
            <a:spLocks noChangeArrowheads="1"/>
          </p:cNvSpPr>
          <p:nvPr/>
        </p:nvSpPr>
        <p:spPr bwMode="auto">
          <a:xfrm>
            <a:off x="12954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0" name="Rectangle 69"/>
          <p:cNvSpPr>
            <a:spLocks noChangeArrowheads="1"/>
          </p:cNvSpPr>
          <p:nvPr/>
        </p:nvSpPr>
        <p:spPr bwMode="auto">
          <a:xfrm>
            <a:off x="15240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1" name="Rectangle 7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Uniform </a:t>
            </a:r>
            <a:r>
              <a:rPr lang="en-US" altLang="ja-JP" smtClean="0">
                <a:ea typeface="MS PGothic" pitchFamily="34" charset="-128"/>
              </a:rPr>
              <a:t>G</a:t>
            </a:r>
            <a:r>
              <a:rPr lang="en-US" altLang="zh-TW" smtClean="0">
                <a:ea typeface="新細明體" pitchFamily="18" charset="-120"/>
              </a:rPr>
              <a:t>rid </a:t>
            </a:r>
            <a:r>
              <a:rPr lang="en-US" altLang="ja-JP" smtClean="0">
                <a:ea typeface="MS PGothic" pitchFamily="34" charset="-128"/>
              </a:rPr>
              <a:t>T</a:t>
            </a:r>
            <a:r>
              <a:rPr lang="en-US" altLang="zh-TW" smtClean="0">
                <a:ea typeface="新細明體" pitchFamily="18" charset="-120"/>
              </a:rPr>
              <a:t>raversal</a:t>
            </a:r>
          </a:p>
        </p:txBody>
      </p:sp>
      <p:sp>
        <p:nvSpPr>
          <p:cNvPr id="95302" name="Rectangle 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1866900"/>
            <a:ext cx="4043363" cy="45259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600" b="1" smtClean="0">
                <a:ea typeface="新細明體" pitchFamily="18" charset="-120"/>
              </a:rPr>
              <a:t>Preprocess scene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600" b="1" smtClean="0">
                <a:solidFill>
                  <a:srgbClr val="CC0000"/>
                </a:solidFill>
                <a:ea typeface="新細明體" pitchFamily="18" charset="-120"/>
              </a:rPr>
              <a:t>Traverse grid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600" smtClean="0">
                <a:ea typeface="新細明體" pitchFamily="18" charset="-120"/>
              </a:rPr>
              <a:t>	3D line = 3D-DDA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TW" sz="2600" smtClean="0">
                <a:ea typeface="新細明體" pitchFamily="18" charset="-120"/>
              </a:rPr>
              <a:t>	</a:t>
            </a:r>
          </a:p>
        </p:txBody>
      </p:sp>
      <p:sp>
        <p:nvSpPr>
          <p:cNvPr id="95303" name="Rectangle 72"/>
          <p:cNvSpPr>
            <a:spLocks noChangeArrowheads="1"/>
          </p:cNvSpPr>
          <p:nvPr/>
        </p:nvSpPr>
        <p:spPr bwMode="auto">
          <a:xfrm>
            <a:off x="381000" y="1844675"/>
            <a:ext cx="4114800" cy="4114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4" name="Oval 73"/>
          <p:cNvSpPr>
            <a:spLocks noChangeArrowheads="1"/>
          </p:cNvSpPr>
          <p:nvPr/>
        </p:nvSpPr>
        <p:spPr bwMode="auto">
          <a:xfrm>
            <a:off x="685800" y="222567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5" name="Oval 74"/>
          <p:cNvSpPr>
            <a:spLocks noChangeArrowheads="1"/>
          </p:cNvSpPr>
          <p:nvPr/>
        </p:nvSpPr>
        <p:spPr bwMode="auto">
          <a:xfrm>
            <a:off x="1524000" y="2911475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6" name="Oval 75"/>
          <p:cNvSpPr>
            <a:spLocks noChangeArrowheads="1"/>
          </p:cNvSpPr>
          <p:nvPr/>
        </p:nvSpPr>
        <p:spPr bwMode="auto">
          <a:xfrm>
            <a:off x="2819400" y="2378075"/>
            <a:ext cx="609600" cy="609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7" name="Oval 76"/>
          <p:cNvSpPr>
            <a:spLocks noChangeArrowheads="1"/>
          </p:cNvSpPr>
          <p:nvPr/>
        </p:nvSpPr>
        <p:spPr bwMode="auto">
          <a:xfrm>
            <a:off x="762000" y="4359275"/>
            <a:ext cx="762000" cy="762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8" name="Rectangle 77"/>
          <p:cNvSpPr>
            <a:spLocks noChangeArrowheads="1"/>
          </p:cNvSpPr>
          <p:nvPr/>
        </p:nvSpPr>
        <p:spPr bwMode="auto">
          <a:xfrm>
            <a:off x="3810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09" name="Rectangle 78"/>
          <p:cNvSpPr>
            <a:spLocks noChangeArrowheads="1"/>
          </p:cNvSpPr>
          <p:nvPr/>
        </p:nvSpPr>
        <p:spPr bwMode="auto">
          <a:xfrm>
            <a:off x="6096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0" name="Rectangle 79"/>
          <p:cNvSpPr>
            <a:spLocks noChangeArrowheads="1"/>
          </p:cNvSpPr>
          <p:nvPr/>
        </p:nvSpPr>
        <p:spPr bwMode="auto">
          <a:xfrm>
            <a:off x="8382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1" name="Rectangle 80"/>
          <p:cNvSpPr>
            <a:spLocks noChangeArrowheads="1"/>
          </p:cNvSpPr>
          <p:nvPr/>
        </p:nvSpPr>
        <p:spPr bwMode="auto">
          <a:xfrm>
            <a:off x="10668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2" name="Rectangle 81"/>
          <p:cNvSpPr>
            <a:spLocks noChangeArrowheads="1"/>
          </p:cNvSpPr>
          <p:nvPr/>
        </p:nvSpPr>
        <p:spPr bwMode="auto">
          <a:xfrm>
            <a:off x="12954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3" name="Rectangle 82"/>
          <p:cNvSpPr>
            <a:spLocks noChangeArrowheads="1"/>
          </p:cNvSpPr>
          <p:nvPr/>
        </p:nvSpPr>
        <p:spPr bwMode="auto">
          <a:xfrm>
            <a:off x="15240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4" name="Rectangle 83"/>
          <p:cNvSpPr>
            <a:spLocks noChangeArrowheads="1"/>
          </p:cNvSpPr>
          <p:nvPr/>
        </p:nvSpPr>
        <p:spPr bwMode="auto">
          <a:xfrm>
            <a:off x="17526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5" name="Rectangle 84"/>
          <p:cNvSpPr>
            <a:spLocks noChangeArrowheads="1"/>
          </p:cNvSpPr>
          <p:nvPr/>
        </p:nvSpPr>
        <p:spPr bwMode="auto">
          <a:xfrm>
            <a:off x="19812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6" name="Rectangle 85"/>
          <p:cNvSpPr>
            <a:spLocks noChangeArrowheads="1"/>
          </p:cNvSpPr>
          <p:nvPr/>
        </p:nvSpPr>
        <p:spPr bwMode="auto">
          <a:xfrm>
            <a:off x="22098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7" name="Rectangle 86"/>
          <p:cNvSpPr>
            <a:spLocks noChangeArrowheads="1"/>
          </p:cNvSpPr>
          <p:nvPr/>
        </p:nvSpPr>
        <p:spPr bwMode="auto">
          <a:xfrm>
            <a:off x="24384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8" name="Rectangle 87"/>
          <p:cNvSpPr>
            <a:spLocks noChangeArrowheads="1"/>
          </p:cNvSpPr>
          <p:nvPr/>
        </p:nvSpPr>
        <p:spPr bwMode="auto">
          <a:xfrm>
            <a:off x="26670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19" name="Rectangle 88"/>
          <p:cNvSpPr>
            <a:spLocks noChangeArrowheads="1"/>
          </p:cNvSpPr>
          <p:nvPr/>
        </p:nvSpPr>
        <p:spPr bwMode="auto">
          <a:xfrm>
            <a:off x="28956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0" name="Rectangle 89"/>
          <p:cNvSpPr>
            <a:spLocks noChangeArrowheads="1"/>
          </p:cNvSpPr>
          <p:nvPr/>
        </p:nvSpPr>
        <p:spPr bwMode="auto">
          <a:xfrm>
            <a:off x="31242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1" name="Rectangle 90"/>
          <p:cNvSpPr>
            <a:spLocks noChangeArrowheads="1"/>
          </p:cNvSpPr>
          <p:nvPr/>
        </p:nvSpPr>
        <p:spPr bwMode="auto">
          <a:xfrm>
            <a:off x="33528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2" name="Rectangle 91"/>
          <p:cNvSpPr>
            <a:spLocks noChangeArrowheads="1"/>
          </p:cNvSpPr>
          <p:nvPr/>
        </p:nvSpPr>
        <p:spPr bwMode="auto">
          <a:xfrm>
            <a:off x="35814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3" name="Rectangle 92"/>
          <p:cNvSpPr>
            <a:spLocks noChangeArrowheads="1"/>
          </p:cNvSpPr>
          <p:nvPr/>
        </p:nvSpPr>
        <p:spPr bwMode="auto">
          <a:xfrm>
            <a:off x="38100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4" name="Rectangle 93"/>
          <p:cNvSpPr>
            <a:spLocks noChangeArrowheads="1"/>
          </p:cNvSpPr>
          <p:nvPr/>
        </p:nvSpPr>
        <p:spPr bwMode="auto">
          <a:xfrm>
            <a:off x="40386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5" name="Rectangle 94"/>
          <p:cNvSpPr>
            <a:spLocks noChangeArrowheads="1"/>
          </p:cNvSpPr>
          <p:nvPr/>
        </p:nvSpPr>
        <p:spPr bwMode="auto">
          <a:xfrm>
            <a:off x="4267200" y="1844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6" name="Rectangle 95"/>
          <p:cNvSpPr>
            <a:spLocks noChangeArrowheads="1"/>
          </p:cNvSpPr>
          <p:nvPr/>
        </p:nvSpPr>
        <p:spPr bwMode="auto">
          <a:xfrm>
            <a:off x="3810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7" name="Rectangle 96"/>
          <p:cNvSpPr>
            <a:spLocks noChangeArrowheads="1"/>
          </p:cNvSpPr>
          <p:nvPr/>
        </p:nvSpPr>
        <p:spPr bwMode="auto">
          <a:xfrm>
            <a:off x="10668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8" name="Rectangle 97"/>
          <p:cNvSpPr>
            <a:spLocks noChangeArrowheads="1"/>
          </p:cNvSpPr>
          <p:nvPr/>
        </p:nvSpPr>
        <p:spPr bwMode="auto">
          <a:xfrm>
            <a:off x="12954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29" name="Rectangle 98"/>
          <p:cNvSpPr>
            <a:spLocks noChangeArrowheads="1"/>
          </p:cNvSpPr>
          <p:nvPr/>
        </p:nvSpPr>
        <p:spPr bwMode="auto">
          <a:xfrm>
            <a:off x="15240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0" name="Rectangle 99"/>
          <p:cNvSpPr>
            <a:spLocks noChangeArrowheads="1"/>
          </p:cNvSpPr>
          <p:nvPr/>
        </p:nvSpPr>
        <p:spPr bwMode="auto">
          <a:xfrm>
            <a:off x="17526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1" name="Rectangle 100"/>
          <p:cNvSpPr>
            <a:spLocks noChangeArrowheads="1"/>
          </p:cNvSpPr>
          <p:nvPr/>
        </p:nvSpPr>
        <p:spPr bwMode="auto">
          <a:xfrm>
            <a:off x="19812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2" name="Rectangle 101"/>
          <p:cNvSpPr>
            <a:spLocks noChangeArrowheads="1"/>
          </p:cNvSpPr>
          <p:nvPr/>
        </p:nvSpPr>
        <p:spPr bwMode="auto">
          <a:xfrm>
            <a:off x="22098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3" name="Rectangle 102"/>
          <p:cNvSpPr>
            <a:spLocks noChangeArrowheads="1"/>
          </p:cNvSpPr>
          <p:nvPr/>
        </p:nvSpPr>
        <p:spPr bwMode="auto">
          <a:xfrm>
            <a:off x="24384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4" name="Rectangle 103"/>
          <p:cNvSpPr>
            <a:spLocks noChangeArrowheads="1"/>
          </p:cNvSpPr>
          <p:nvPr/>
        </p:nvSpPr>
        <p:spPr bwMode="auto">
          <a:xfrm>
            <a:off x="26670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5" name="Rectangle 104"/>
          <p:cNvSpPr>
            <a:spLocks noChangeArrowheads="1"/>
          </p:cNvSpPr>
          <p:nvPr/>
        </p:nvSpPr>
        <p:spPr bwMode="auto">
          <a:xfrm>
            <a:off x="28956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6" name="Rectangle 105"/>
          <p:cNvSpPr>
            <a:spLocks noChangeArrowheads="1"/>
          </p:cNvSpPr>
          <p:nvPr/>
        </p:nvSpPr>
        <p:spPr bwMode="auto">
          <a:xfrm>
            <a:off x="31242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7" name="Rectangle 106"/>
          <p:cNvSpPr>
            <a:spLocks noChangeArrowheads="1"/>
          </p:cNvSpPr>
          <p:nvPr/>
        </p:nvSpPr>
        <p:spPr bwMode="auto">
          <a:xfrm>
            <a:off x="33528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8" name="Rectangle 107"/>
          <p:cNvSpPr>
            <a:spLocks noChangeArrowheads="1"/>
          </p:cNvSpPr>
          <p:nvPr/>
        </p:nvSpPr>
        <p:spPr bwMode="auto">
          <a:xfrm>
            <a:off x="35814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39" name="Rectangle 108"/>
          <p:cNvSpPr>
            <a:spLocks noChangeArrowheads="1"/>
          </p:cNvSpPr>
          <p:nvPr/>
        </p:nvSpPr>
        <p:spPr bwMode="auto">
          <a:xfrm>
            <a:off x="38100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0" name="Rectangle 109"/>
          <p:cNvSpPr>
            <a:spLocks noChangeArrowheads="1"/>
          </p:cNvSpPr>
          <p:nvPr/>
        </p:nvSpPr>
        <p:spPr bwMode="auto">
          <a:xfrm>
            <a:off x="40386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1" name="Rectangle 110"/>
          <p:cNvSpPr>
            <a:spLocks noChangeArrowheads="1"/>
          </p:cNvSpPr>
          <p:nvPr/>
        </p:nvSpPr>
        <p:spPr bwMode="auto">
          <a:xfrm>
            <a:off x="4267200" y="2073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2" name="Rectangle 111"/>
          <p:cNvSpPr>
            <a:spLocks noChangeArrowheads="1"/>
          </p:cNvSpPr>
          <p:nvPr/>
        </p:nvSpPr>
        <p:spPr bwMode="auto">
          <a:xfrm>
            <a:off x="3810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3" name="Rectangle 112"/>
          <p:cNvSpPr>
            <a:spLocks noChangeArrowheads="1"/>
          </p:cNvSpPr>
          <p:nvPr/>
        </p:nvSpPr>
        <p:spPr bwMode="auto">
          <a:xfrm>
            <a:off x="10668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4" name="Rectangle 113"/>
          <p:cNvSpPr>
            <a:spLocks noChangeArrowheads="1"/>
          </p:cNvSpPr>
          <p:nvPr/>
        </p:nvSpPr>
        <p:spPr bwMode="auto">
          <a:xfrm>
            <a:off x="12954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5" name="Rectangle 114"/>
          <p:cNvSpPr>
            <a:spLocks noChangeArrowheads="1"/>
          </p:cNvSpPr>
          <p:nvPr/>
        </p:nvSpPr>
        <p:spPr bwMode="auto">
          <a:xfrm>
            <a:off x="15240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6" name="Rectangle 115"/>
          <p:cNvSpPr>
            <a:spLocks noChangeArrowheads="1"/>
          </p:cNvSpPr>
          <p:nvPr/>
        </p:nvSpPr>
        <p:spPr bwMode="auto">
          <a:xfrm>
            <a:off x="17526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7" name="Rectangle 116"/>
          <p:cNvSpPr>
            <a:spLocks noChangeArrowheads="1"/>
          </p:cNvSpPr>
          <p:nvPr/>
        </p:nvSpPr>
        <p:spPr bwMode="auto">
          <a:xfrm>
            <a:off x="19812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8" name="Rectangle 117"/>
          <p:cNvSpPr>
            <a:spLocks noChangeArrowheads="1"/>
          </p:cNvSpPr>
          <p:nvPr/>
        </p:nvSpPr>
        <p:spPr bwMode="auto">
          <a:xfrm>
            <a:off x="22098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49" name="Rectangle 118"/>
          <p:cNvSpPr>
            <a:spLocks noChangeArrowheads="1"/>
          </p:cNvSpPr>
          <p:nvPr/>
        </p:nvSpPr>
        <p:spPr bwMode="auto">
          <a:xfrm>
            <a:off x="24384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0" name="Rectangle 119"/>
          <p:cNvSpPr>
            <a:spLocks noChangeArrowheads="1"/>
          </p:cNvSpPr>
          <p:nvPr/>
        </p:nvSpPr>
        <p:spPr bwMode="auto">
          <a:xfrm>
            <a:off x="35814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1" name="Rectangle 120"/>
          <p:cNvSpPr>
            <a:spLocks noChangeArrowheads="1"/>
          </p:cNvSpPr>
          <p:nvPr/>
        </p:nvSpPr>
        <p:spPr bwMode="auto">
          <a:xfrm>
            <a:off x="38100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2" name="Rectangle 121"/>
          <p:cNvSpPr>
            <a:spLocks noChangeArrowheads="1"/>
          </p:cNvSpPr>
          <p:nvPr/>
        </p:nvSpPr>
        <p:spPr bwMode="auto">
          <a:xfrm>
            <a:off x="40386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3" name="Rectangle 122"/>
          <p:cNvSpPr>
            <a:spLocks noChangeArrowheads="1"/>
          </p:cNvSpPr>
          <p:nvPr/>
        </p:nvSpPr>
        <p:spPr bwMode="auto">
          <a:xfrm>
            <a:off x="4267200" y="2301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4" name="Rectangle 123"/>
          <p:cNvSpPr>
            <a:spLocks noChangeArrowheads="1"/>
          </p:cNvSpPr>
          <p:nvPr/>
        </p:nvSpPr>
        <p:spPr bwMode="auto">
          <a:xfrm>
            <a:off x="3810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5" name="Rectangle 124"/>
          <p:cNvSpPr>
            <a:spLocks noChangeArrowheads="1"/>
          </p:cNvSpPr>
          <p:nvPr/>
        </p:nvSpPr>
        <p:spPr bwMode="auto">
          <a:xfrm>
            <a:off x="6096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6" name="Rectangle 125"/>
          <p:cNvSpPr>
            <a:spLocks noChangeArrowheads="1"/>
          </p:cNvSpPr>
          <p:nvPr/>
        </p:nvSpPr>
        <p:spPr bwMode="auto">
          <a:xfrm>
            <a:off x="8382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7" name="Rectangle 126"/>
          <p:cNvSpPr>
            <a:spLocks noChangeArrowheads="1"/>
          </p:cNvSpPr>
          <p:nvPr/>
        </p:nvSpPr>
        <p:spPr bwMode="auto">
          <a:xfrm>
            <a:off x="10668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8" name="Rectangle 127"/>
          <p:cNvSpPr>
            <a:spLocks noChangeArrowheads="1"/>
          </p:cNvSpPr>
          <p:nvPr/>
        </p:nvSpPr>
        <p:spPr bwMode="auto">
          <a:xfrm>
            <a:off x="12954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59" name="Rectangle 128"/>
          <p:cNvSpPr>
            <a:spLocks noChangeArrowheads="1"/>
          </p:cNvSpPr>
          <p:nvPr/>
        </p:nvSpPr>
        <p:spPr bwMode="auto">
          <a:xfrm>
            <a:off x="15240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0" name="Rectangle 129"/>
          <p:cNvSpPr>
            <a:spLocks noChangeArrowheads="1"/>
          </p:cNvSpPr>
          <p:nvPr/>
        </p:nvSpPr>
        <p:spPr bwMode="auto">
          <a:xfrm>
            <a:off x="17526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1" name="Rectangle 130"/>
          <p:cNvSpPr>
            <a:spLocks noChangeArrowheads="1"/>
          </p:cNvSpPr>
          <p:nvPr/>
        </p:nvSpPr>
        <p:spPr bwMode="auto">
          <a:xfrm>
            <a:off x="19812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2" name="Rectangle 131"/>
          <p:cNvSpPr>
            <a:spLocks noChangeArrowheads="1"/>
          </p:cNvSpPr>
          <p:nvPr/>
        </p:nvSpPr>
        <p:spPr bwMode="auto">
          <a:xfrm>
            <a:off x="22098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3" name="Rectangle 132"/>
          <p:cNvSpPr>
            <a:spLocks noChangeArrowheads="1"/>
          </p:cNvSpPr>
          <p:nvPr/>
        </p:nvSpPr>
        <p:spPr bwMode="auto">
          <a:xfrm>
            <a:off x="24384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4" name="Rectangle 133"/>
          <p:cNvSpPr>
            <a:spLocks noChangeArrowheads="1"/>
          </p:cNvSpPr>
          <p:nvPr/>
        </p:nvSpPr>
        <p:spPr bwMode="auto">
          <a:xfrm>
            <a:off x="35814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5" name="Rectangle 134"/>
          <p:cNvSpPr>
            <a:spLocks noChangeArrowheads="1"/>
          </p:cNvSpPr>
          <p:nvPr/>
        </p:nvSpPr>
        <p:spPr bwMode="auto">
          <a:xfrm>
            <a:off x="38100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6" name="Rectangle 135"/>
          <p:cNvSpPr>
            <a:spLocks noChangeArrowheads="1"/>
          </p:cNvSpPr>
          <p:nvPr/>
        </p:nvSpPr>
        <p:spPr bwMode="auto">
          <a:xfrm>
            <a:off x="40386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7" name="Rectangle 136"/>
          <p:cNvSpPr>
            <a:spLocks noChangeArrowheads="1"/>
          </p:cNvSpPr>
          <p:nvPr/>
        </p:nvSpPr>
        <p:spPr bwMode="auto">
          <a:xfrm>
            <a:off x="4267200" y="2530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8" name="Rectangle 137"/>
          <p:cNvSpPr>
            <a:spLocks noChangeArrowheads="1"/>
          </p:cNvSpPr>
          <p:nvPr/>
        </p:nvSpPr>
        <p:spPr bwMode="auto">
          <a:xfrm>
            <a:off x="3810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69" name="Rectangle 138"/>
          <p:cNvSpPr>
            <a:spLocks noChangeArrowheads="1"/>
          </p:cNvSpPr>
          <p:nvPr/>
        </p:nvSpPr>
        <p:spPr bwMode="auto">
          <a:xfrm>
            <a:off x="6096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0" name="Rectangle 139"/>
          <p:cNvSpPr>
            <a:spLocks noChangeArrowheads="1"/>
          </p:cNvSpPr>
          <p:nvPr/>
        </p:nvSpPr>
        <p:spPr bwMode="auto">
          <a:xfrm>
            <a:off x="8382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1" name="Rectangle 140"/>
          <p:cNvSpPr>
            <a:spLocks noChangeArrowheads="1"/>
          </p:cNvSpPr>
          <p:nvPr/>
        </p:nvSpPr>
        <p:spPr bwMode="auto">
          <a:xfrm>
            <a:off x="10668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2" name="Rectangle 141"/>
          <p:cNvSpPr>
            <a:spLocks noChangeArrowheads="1"/>
          </p:cNvSpPr>
          <p:nvPr/>
        </p:nvSpPr>
        <p:spPr bwMode="auto">
          <a:xfrm>
            <a:off x="12954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3" name="Rectangle 142"/>
          <p:cNvSpPr>
            <a:spLocks noChangeArrowheads="1"/>
          </p:cNvSpPr>
          <p:nvPr/>
        </p:nvSpPr>
        <p:spPr bwMode="auto">
          <a:xfrm>
            <a:off x="17526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4" name="Rectangle 143"/>
          <p:cNvSpPr>
            <a:spLocks noChangeArrowheads="1"/>
          </p:cNvSpPr>
          <p:nvPr/>
        </p:nvSpPr>
        <p:spPr bwMode="auto">
          <a:xfrm>
            <a:off x="19812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5" name="Rectangle 144"/>
          <p:cNvSpPr>
            <a:spLocks noChangeArrowheads="1"/>
          </p:cNvSpPr>
          <p:nvPr/>
        </p:nvSpPr>
        <p:spPr bwMode="auto">
          <a:xfrm>
            <a:off x="22098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6" name="Rectangle 145"/>
          <p:cNvSpPr>
            <a:spLocks noChangeArrowheads="1"/>
          </p:cNvSpPr>
          <p:nvPr/>
        </p:nvSpPr>
        <p:spPr bwMode="auto">
          <a:xfrm>
            <a:off x="24384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7" name="Rectangle 146"/>
          <p:cNvSpPr>
            <a:spLocks noChangeArrowheads="1"/>
          </p:cNvSpPr>
          <p:nvPr/>
        </p:nvSpPr>
        <p:spPr bwMode="auto">
          <a:xfrm>
            <a:off x="35814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8" name="Rectangle 147"/>
          <p:cNvSpPr>
            <a:spLocks noChangeArrowheads="1"/>
          </p:cNvSpPr>
          <p:nvPr/>
        </p:nvSpPr>
        <p:spPr bwMode="auto">
          <a:xfrm>
            <a:off x="38100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79" name="Rectangle 148"/>
          <p:cNvSpPr>
            <a:spLocks noChangeArrowheads="1"/>
          </p:cNvSpPr>
          <p:nvPr/>
        </p:nvSpPr>
        <p:spPr bwMode="auto">
          <a:xfrm>
            <a:off x="40386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0" name="Rectangle 149"/>
          <p:cNvSpPr>
            <a:spLocks noChangeArrowheads="1"/>
          </p:cNvSpPr>
          <p:nvPr/>
        </p:nvSpPr>
        <p:spPr bwMode="auto">
          <a:xfrm>
            <a:off x="4267200" y="2759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1" name="Rectangle 150"/>
          <p:cNvSpPr>
            <a:spLocks noChangeArrowheads="1"/>
          </p:cNvSpPr>
          <p:nvPr/>
        </p:nvSpPr>
        <p:spPr bwMode="auto">
          <a:xfrm>
            <a:off x="3810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2" name="Rectangle 151"/>
          <p:cNvSpPr>
            <a:spLocks noChangeArrowheads="1"/>
          </p:cNvSpPr>
          <p:nvPr/>
        </p:nvSpPr>
        <p:spPr bwMode="auto">
          <a:xfrm>
            <a:off x="6096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3" name="Rectangle 152"/>
          <p:cNvSpPr>
            <a:spLocks noChangeArrowheads="1"/>
          </p:cNvSpPr>
          <p:nvPr/>
        </p:nvSpPr>
        <p:spPr bwMode="auto">
          <a:xfrm>
            <a:off x="8382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4" name="Rectangle 153"/>
          <p:cNvSpPr>
            <a:spLocks noChangeArrowheads="1"/>
          </p:cNvSpPr>
          <p:nvPr/>
        </p:nvSpPr>
        <p:spPr bwMode="auto">
          <a:xfrm>
            <a:off x="10668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5" name="Rectangle 154"/>
          <p:cNvSpPr>
            <a:spLocks noChangeArrowheads="1"/>
          </p:cNvSpPr>
          <p:nvPr/>
        </p:nvSpPr>
        <p:spPr bwMode="auto">
          <a:xfrm>
            <a:off x="12954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6" name="Rectangle 155"/>
          <p:cNvSpPr>
            <a:spLocks noChangeArrowheads="1"/>
          </p:cNvSpPr>
          <p:nvPr/>
        </p:nvSpPr>
        <p:spPr bwMode="auto">
          <a:xfrm>
            <a:off x="17526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7" name="Rectangle 156"/>
          <p:cNvSpPr>
            <a:spLocks noChangeArrowheads="1"/>
          </p:cNvSpPr>
          <p:nvPr/>
        </p:nvSpPr>
        <p:spPr bwMode="auto">
          <a:xfrm>
            <a:off x="19812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8" name="Rectangle 157"/>
          <p:cNvSpPr>
            <a:spLocks noChangeArrowheads="1"/>
          </p:cNvSpPr>
          <p:nvPr/>
        </p:nvSpPr>
        <p:spPr bwMode="auto">
          <a:xfrm>
            <a:off x="22098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89" name="Rectangle 158"/>
          <p:cNvSpPr>
            <a:spLocks noChangeArrowheads="1"/>
          </p:cNvSpPr>
          <p:nvPr/>
        </p:nvSpPr>
        <p:spPr bwMode="auto">
          <a:xfrm>
            <a:off x="24384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0" name="Rectangle 159"/>
          <p:cNvSpPr>
            <a:spLocks noChangeArrowheads="1"/>
          </p:cNvSpPr>
          <p:nvPr/>
        </p:nvSpPr>
        <p:spPr bwMode="auto">
          <a:xfrm>
            <a:off x="35814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1" name="Rectangle 160"/>
          <p:cNvSpPr>
            <a:spLocks noChangeArrowheads="1"/>
          </p:cNvSpPr>
          <p:nvPr/>
        </p:nvSpPr>
        <p:spPr bwMode="auto">
          <a:xfrm>
            <a:off x="38100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2" name="Rectangle 161"/>
          <p:cNvSpPr>
            <a:spLocks noChangeArrowheads="1"/>
          </p:cNvSpPr>
          <p:nvPr/>
        </p:nvSpPr>
        <p:spPr bwMode="auto">
          <a:xfrm>
            <a:off x="4038600" y="2987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3" name="Rectangle 162"/>
          <p:cNvSpPr>
            <a:spLocks noChangeArrowheads="1"/>
          </p:cNvSpPr>
          <p:nvPr/>
        </p:nvSpPr>
        <p:spPr bwMode="auto">
          <a:xfrm>
            <a:off x="3810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4" name="Rectangle 163"/>
          <p:cNvSpPr>
            <a:spLocks noChangeArrowheads="1"/>
          </p:cNvSpPr>
          <p:nvPr/>
        </p:nvSpPr>
        <p:spPr bwMode="auto">
          <a:xfrm>
            <a:off x="6096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5" name="Rectangle 164"/>
          <p:cNvSpPr>
            <a:spLocks noChangeArrowheads="1"/>
          </p:cNvSpPr>
          <p:nvPr/>
        </p:nvSpPr>
        <p:spPr bwMode="auto">
          <a:xfrm>
            <a:off x="8382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6" name="Rectangle 165"/>
          <p:cNvSpPr>
            <a:spLocks noChangeArrowheads="1"/>
          </p:cNvSpPr>
          <p:nvPr/>
        </p:nvSpPr>
        <p:spPr bwMode="auto">
          <a:xfrm>
            <a:off x="10668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7" name="Rectangle 166"/>
          <p:cNvSpPr>
            <a:spLocks noChangeArrowheads="1"/>
          </p:cNvSpPr>
          <p:nvPr/>
        </p:nvSpPr>
        <p:spPr bwMode="auto">
          <a:xfrm>
            <a:off x="12954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8" name="Rectangle 167"/>
          <p:cNvSpPr>
            <a:spLocks noChangeArrowheads="1"/>
          </p:cNvSpPr>
          <p:nvPr/>
        </p:nvSpPr>
        <p:spPr bwMode="auto">
          <a:xfrm>
            <a:off x="15240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399" name="Rectangle 168"/>
          <p:cNvSpPr>
            <a:spLocks noChangeArrowheads="1"/>
          </p:cNvSpPr>
          <p:nvPr/>
        </p:nvSpPr>
        <p:spPr bwMode="auto">
          <a:xfrm>
            <a:off x="17526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0" name="Rectangle 169"/>
          <p:cNvSpPr>
            <a:spLocks noChangeArrowheads="1"/>
          </p:cNvSpPr>
          <p:nvPr/>
        </p:nvSpPr>
        <p:spPr bwMode="auto">
          <a:xfrm>
            <a:off x="19812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1" name="Rectangle 170"/>
          <p:cNvSpPr>
            <a:spLocks noChangeArrowheads="1"/>
          </p:cNvSpPr>
          <p:nvPr/>
        </p:nvSpPr>
        <p:spPr bwMode="auto">
          <a:xfrm>
            <a:off x="22098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2" name="Rectangle 171"/>
          <p:cNvSpPr>
            <a:spLocks noChangeArrowheads="1"/>
          </p:cNvSpPr>
          <p:nvPr/>
        </p:nvSpPr>
        <p:spPr bwMode="auto">
          <a:xfrm>
            <a:off x="24384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3" name="Rectangle 172"/>
          <p:cNvSpPr>
            <a:spLocks noChangeArrowheads="1"/>
          </p:cNvSpPr>
          <p:nvPr/>
        </p:nvSpPr>
        <p:spPr bwMode="auto">
          <a:xfrm>
            <a:off x="26670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4" name="Rectangle 173"/>
          <p:cNvSpPr>
            <a:spLocks noChangeArrowheads="1"/>
          </p:cNvSpPr>
          <p:nvPr/>
        </p:nvSpPr>
        <p:spPr bwMode="auto">
          <a:xfrm>
            <a:off x="28956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5" name="Rectangle 174"/>
          <p:cNvSpPr>
            <a:spLocks noChangeArrowheads="1"/>
          </p:cNvSpPr>
          <p:nvPr/>
        </p:nvSpPr>
        <p:spPr bwMode="auto">
          <a:xfrm>
            <a:off x="31242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6" name="Rectangle 175"/>
          <p:cNvSpPr>
            <a:spLocks noChangeArrowheads="1"/>
          </p:cNvSpPr>
          <p:nvPr/>
        </p:nvSpPr>
        <p:spPr bwMode="auto">
          <a:xfrm>
            <a:off x="33528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7" name="Rectangle 176"/>
          <p:cNvSpPr>
            <a:spLocks noChangeArrowheads="1"/>
          </p:cNvSpPr>
          <p:nvPr/>
        </p:nvSpPr>
        <p:spPr bwMode="auto">
          <a:xfrm>
            <a:off x="3581400" y="3216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8" name="Rectangle 177"/>
          <p:cNvSpPr>
            <a:spLocks noChangeArrowheads="1"/>
          </p:cNvSpPr>
          <p:nvPr/>
        </p:nvSpPr>
        <p:spPr bwMode="auto">
          <a:xfrm>
            <a:off x="3810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09" name="Rectangle 178"/>
          <p:cNvSpPr>
            <a:spLocks noChangeArrowheads="1"/>
          </p:cNvSpPr>
          <p:nvPr/>
        </p:nvSpPr>
        <p:spPr bwMode="auto">
          <a:xfrm>
            <a:off x="6096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0" name="Rectangle 179"/>
          <p:cNvSpPr>
            <a:spLocks noChangeArrowheads="1"/>
          </p:cNvSpPr>
          <p:nvPr/>
        </p:nvSpPr>
        <p:spPr bwMode="auto">
          <a:xfrm>
            <a:off x="8382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1" name="Rectangle 180"/>
          <p:cNvSpPr>
            <a:spLocks noChangeArrowheads="1"/>
          </p:cNvSpPr>
          <p:nvPr/>
        </p:nvSpPr>
        <p:spPr bwMode="auto">
          <a:xfrm>
            <a:off x="10668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2" name="Rectangle 181"/>
          <p:cNvSpPr>
            <a:spLocks noChangeArrowheads="1"/>
          </p:cNvSpPr>
          <p:nvPr/>
        </p:nvSpPr>
        <p:spPr bwMode="auto">
          <a:xfrm>
            <a:off x="12954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3" name="Rectangle 182"/>
          <p:cNvSpPr>
            <a:spLocks noChangeArrowheads="1"/>
          </p:cNvSpPr>
          <p:nvPr/>
        </p:nvSpPr>
        <p:spPr bwMode="auto">
          <a:xfrm>
            <a:off x="15240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4" name="Rectangle 183"/>
          <p:cNvSpPr>
            <a:spLocks noChangeArrowheads="1"/>
          </p:cNvSpPr>
          <p:nvPr/>
        </p:nvSpPr>
        <p:spPr bwMode="auto">
          <a:xfrm>
            <a:off x="17526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5" name="Rectangle 184"/>
          <p:cNvSpPr>
            <a:spLocks noChangeArrowheads="1"/>
          </p:cNvSpPr>
          <p:nvPr/>
        </p:nvSpPr>
        <p:spPr bwMode="auto">
          <a:xfrm>
            <a:off x="19812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6" name="Rectangle 185"/>
          <p:cNvSpPr>
            <a:spLocks noChangeArrowheads="1"/>
          </p:cNvSpPr>
          <p:nvPr/>
        </p:nvSpPr>
        <p:spPr bwMode="auto">
          <a:xfrm>
            <a:off x="22098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7" name="Rectangle 186"/>
          <p:cNvSpPr>
            <a:spLocks noChangeArrowheads="1"/>
          </p:cNvSpPr>
          <p:nvPr/>
        </p:nvSpPr>
        <p:spPr bwMode="auto">
          <a:xfrm>
            <a:off x="24384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8" name="Rectangle 187"/>
          <p:cNvSpPr>
            <a:spLocks noChangeArrowheads="1"/>
          </p:cNvSpPr>
          <p:nvPr/>
        </p:nvSpPr>
        <p:spPr bwMode="auto">
          <a:xfrm>
            <a:off x="26670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19" name="Rectangle 188"/>
          <p:cNvSpPr>
            <a:spLocks noChangeArrowheads="1"/>
          </p:cNvSpPr>
          <p:nvPr/>
        </p:nvSpPr>
        <p:spPr bwMode="auto">
          <a:xfrm>
            <a:off x="28956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0" name="Rectangle 189"/>
          <p:cNvSpPr>
            <a:spLocks noChangeArrowheads="1"/>
          </p:cNvSpPr>
          <p:nvPr/>
        </p:nvSpPr>
        <p:spPr bwMode="auto">
          <a:xfrm>
            <a:off x="31242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1" name="Rectangle 190"/>
          <p:cNvSpPr>
            <a:spLocks noChangeArrowheads="1"/>
          </p:cNvSpPr>
          <p:nvPr/>
        </p:nvSpPr>
        <p:spPr bwMode="auto">
          <a:xfrm>
            <a:off x="40386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2" name="Rectangle 191"/>
          <p:cNvSpPr>
            <a:spLocks noChangeArrowheads="1"/>
          </p:cNvSpPr>
          <p:nvPr/>
        </p:nvSpPr>
        <p:spPr bwMode="auto">
          <a:xfrm>
            <a:off x="4267200" y="3444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3" name="Rectangle 192"/>
          <p:cNvSpPr>
            <a:spLocks noChangeArrowheads="1"/>
          </p:cNvSpPr>
          <p:nvPr/>
        </p:nvSpPr>
        <p:spPr bwMode="auto">
          <a:xfrm>
            <a:off x="3810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4" name="Rectangle 193"/>
          <p:cNvSpPr>
            <a:spLocks noChangeArrowheads="1"/>
          </p:cNvSpPr>
          <p:nvPr/>
        </p:nvSpPr>
        <p:spPr bwMode="auto">
          <a:xfrm>
            <a:off x="6096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5" name="Rectangle 194"/>
          <p:cNvSpPr>
            <a:spLocks noChangeArrowheads="1"/>
          </p:cNvSpPr>
          <p:nvPr/>
        </p:nvSpPr>
        <p:spPr bwMode="auto">
          <a:xfrm>
            <a:off x="8382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6" name="Rectangle 195"/>
          <p:cNvSpPr>
            <a:spLocks noChangeArrowheads="1"/>
          </p:cNvSpPr>
          <p:nvPr/>
        </p:nvSpPr>
        <p:spPr bwMode="auto">
          <a:xfrm>
            <a:off x="10668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7" name="Rectangle 196"/>
          <p:cNvSpPr>
            <a:spLocks noChangeArrowheads="1"/>
          </p:cNvSpPr>
          <p:nvPr/>
        </p:nvSpPr>
        <p:spPr bwMode="auto">
          <a:xfrm>
            <a:off x="12954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8" name="Rectangle 197"/>
          <p:cNvSpPr>
            <a:spLocks noChangeArrowheads="1"/>
          </p:cNvSpPr>
          <p:nvPr/>
        </p:nvSpPr>
        <p:spPr bwMode="auto">
          <a:xfrm>
            <a:off x="15240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29" name="Rectangle 198"/>
          <p:cNvSpPr>
            <a:spLocks noChangeArrowheads="1"/>
          </p:cNvSpPr>
          <p:nvPr/>
        </p:nvSpPr>
        <p:spPr bwMode="auto">
          <a:xfrm>
            <a:off x="17526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0" name="Rectangle 199"/>
          <p:cNvSpPr>
            <a:spLocks noChangeArrowheads="1"/>
          </p:cNvSpPr>
          <p:nvPr/>
        </p:nvSpPr>
        <p:spPr bwMode="auto">
          <a:xfrm>
            <a:off x="19812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1" name="Rectangle 200"/>
          <p:cNvSpPr>
            <a:spLocks noChangeArrowheads="1"/>
          </p:cNvSpPr>
          <p:nvPr/>
        </p:nvSpPr>
        <p:spPr bwMode="auto">
          <a:xfrm>
            <a:off x="22098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2" name="Rectangle 201"/>
          <p:cNvSpPr>
            <a:spLocks noChangeArrowheads="1"/>
          </p:cNvSpPr>
          <p:nvPr/>
        </p:nvSpPr>
        <p:spPr bwMode="auto">
          <a:xfrm>
            <a:off x="24384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3" name="Rectangle 202"/>
          <p:cNvSpPr>
            <a:spLocks noChangeArrowheads="1"/>
          </p:cNvSpPr>
          <p:nvPr/>
        </p:nvSpPr>
        <p:spPr bwMode="auto">
          <a:xfrm>
            <a:off x="26670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4" name="Rectangle 203"/>
          <p:cNvSpPr>
            <a:spLocks noChangeArrowheads="1"/>
          </p:cNvSpPr>
          <p:nvPr/>
        </p:nvSpPr>
        <p:spPr bwMode="auto">
          <a:xfrm>
            <a:off x="35814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5" name="Rectangle 204"/>
          <p:cNvSpPr>
            <a:spLocks noChangeArrowheads="1"/>
          </p:cNvSpPr>
          <p:nvPr/>
        </p:nvSpPr>
        <p:spPr bwMode="auto">
          <a:xfrm>
            <a:off x="38100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6" name="Rectangle 205"/>
          <p:cNvSpPr>
            <a:spLocks noChangeArrowheads="1"/>
          </p:cNvSpPr>
          <p:nvPr/>
        </p:nvSpPr>
        <p:spPr bwMode="auto">
          <a:xfrm>
            <a:off x="40386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7" name="Rectangle 206"/>
          <p:cNvSpPr>
            <a:spLocks noChangeArrowheads="1"/>
          </p:cNvSpPr>
          <p:nvPr/>
        </p:nvSpPr>
        <p:spPr bwMode="auto">
          <a:xfrm>
            <a:off x="4267200" y="3673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8" name="Rectangle 207"/>
          <p:cNvSpPr>
            <a:spLocks noChangeArrowheads="1"/>
          </p:cNvSpPr>
          <p:nvPr/>
        </p:nvSpPr>
        <p:spPr bwMode="auto">
          <a:xfrm>
            <a:off x="3810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39" name="Rectangle 208"/>
          <p:cNvSpPr>
            <a:spLocks noChangeArrowheads="1"/>
          </p:cNvSpPr>
          <p:nvPr/>
        </p:nvSpPr>
        <p:spPr bwMode="auto">
          <a:xfrm>
            <a:off x="6096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0" name="Rectangle 209"/>
          <p:cNvSpPr>
            <a:spLocks noChangeArrowheads="1"/>
          </p:cNvSpPr>
          <p:nvPr/>
        </p:nvSpPr>
        <p:spPr bwMode="auto">
          <a:xfrm>
            <a:off x="8382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1" name="Rectangle 210"/>
          <p:cNvSpPr>
            <a:spLocks noChangeArrowheads="1"/>
          </p:cNvSpPr>
          <p:nvPr/>
        </p:nvSpPr>
        <p:spPr bwMode="auto">
          <a:xfrm>
            <a:off x="10668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2" name="Rectangle 211"/>
          <p:cNvSpPr>
            <a:spLocks noChangeArrowheads="1"/>
          </p:cNvSpPr>
          <p:nvPr/>
        </p:nvSpPr>
        <p:spPr bwMode="auto">
          <a:xfrm>
            <a:off x="12954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3" name="Rectangle 212"/>
          <p:cNvSpPr>
            <a:spLocks noChangeArrowheads="1"/>
          </p:cNvSpPr>
          <p:nvPr/>
        </p:nvSpPr>
        <p:spPr bwMode="auto">
          <a:xfrm>
            <a:off x="15240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4" name="Rectangle 213"/>
          <p:cNvSpPr>
            <a:spLocks noChangeArrowheads="1"/>
          </p:cNvSpPr>
          <p:nvPr/>
        </p:nvSpPr>
        <p:spPr bwMode="auto">
          <a:xfrm>
            <a:off x="17526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5" name="Rectangle 214"/>
          <p:cNvSpPr>
            <a:spLocks noChangeArrowheads="1"/>
          </p:cNvSpPr>
          <p:nvPr/>
        </p:nvSpPr>
        <p:spPr bwMode="auto">
          <a:xfrm>
            <a:off x="19812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6" name="Rectangle 215"/>
          <p:cNvSpPr>
            <a:spLocks noChangeArrowheads="1"/>
          </p:cNvSpPr>
          <p:nvPr/>
        </p:nvSpPr>
        <p:spPr bwMode="auto">
          <a:xfrm>
            <a:off x="22098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7" name="Rectangle 216"/>
          <p:cNvSpPr>
            <a:spLocks noChangeArrowheads="1"/>
          </p:cNvSpPr>
          <p:nvPr/>
        </p:nvSpPr>
        <p:spPr bwMode="auto">
          <a:xfrm>
            <a:off x="24384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8" name="Rectangle 217"/>
          <p:cNvSpPr>
            <a:spLocks noChangeArrowheads="1"/>
          </p:cNvSpPr>
          <p:nvPr/>
        </p:nvSpPr>
        <p:spPr bwMode="auto">
          <a:xfrm>
            <a:off x="31242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49" name="Rectangle 218"/>
          <p:cNvSpPr>
            <a:spLocks noChangeArrowheads="1"/>
          </p:cNvSpPr>
          <p:nvPr/>
        </p:nvSpPr>
        <p:spPr bwMode="auto">
          <a:xfrm>
            <a:off x="33528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0" name="Rectangle 219"/>
          <p:cNvSpPr>
            <a:spLocks noChangeArrowheads="1"/>
          </p:cNvSpPr>
          <p:nvPr/>
        </p:nvSpPr>
        <p:spPr bwMode="auto">
          <a:xfrm>
            <a:off x="35814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1" name="Rectangle 220"/>
          <p:cNvSpPr>
            <a:spLocks noChangeArrowheads="1"/>
          </p:cNvSpPr>
          <p:nvPr/>
        </p:nvSpPr>
        <p:spPr bwMode="auto">
          <a:xfrm>
            <a:off x="38100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2" name="Rectangle 221"/>
          <p:cNvSpPr>
            <a:spLocks noChangeArrowheads="1"/>
          </p:cNvSpPr>
          <p:nvPr/>
        </p:nvSpPr>
        <p:spPr bwMode="auto">
          <a:xfrm>
            <a:off x="40386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3" name="Rectangle 222"/>
          <p:cNvSpPr>
            <a:spLocks noChangeArrowheads="1"/>
          </p:cNvSpPr>
          <p:nvPr/>
        </p:nvSpPr>
        <p:spPr bwMode="auto">
          <a:xfrm>
            <a:off x="4267200" y="3902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4" name="Rectangle 223"/>
          <p:cNvSpPr>
            <a:spLocks noChangeArrowheads="1"/>
          </p:cNvSpPr>
          <p:nvPr/>
        </p:nvSpPr>
        <p:spPr bwMode="auto">
          <a:xfrm>
            <a:off x="3810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5" name="Rectangle 224"/>
          <p:cNvSpPr>
            <a:spLocks noChangeArrowheads="1"/>
          </p:cNvSpPr>
          <p:nvPr/>
        </p:nvSpPr>
        <p:spPr bwMode="auto">
          <a:xfrm>
            <a:off x="17526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6" name="Rectangle 225"/>
          <p:cNvSpPr>
            <a:spLocks noChangeArrowheads="1"/>
          </p:cNvSpPr>
          <p:nvPr/>
        </p:nvSpPr>
        <p:spPr bwMode="auto">
          <a:xfrm>
            <a:off x="19812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7" name="Rectangle 226"/>
          <p:cNvSpPr>
            <a:spLocks noChangeArrowheads="1"/>
          </p:cNvSpPr>
          <p:nvPr/>
        </p:nvSpPr>
        <p:spPr bwMode="auto">
          <a:xfrm>
            <a:off x="28956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8" name="Rectangle 227"/>
          <p:cNvSpPr>
            <a:spLocks noChangeArrowheads="1"/>
          </p:cNvSpPr>
          <p:nvPr/>
        </p:nvSpPr>
        <p:spPr bwMode="auto">
          <a:xfrm>
            <a:off x="31242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59" name="Rectangle 228"/>
          <p:cNvSpPr>
            <a:spLocks noChangeArrowheads="1"/>
          </p:cNvSpPr>
          <p:nvPr/>
        </p:nvSpPr>
        <p:spPr bwMode="auto">
          <a:xfrm>
            <a:off x="33528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0" name="Rectangle 229"/>
          <p:cNvSpPr>
            <a:spLocks noChangeArrowheads="1"/>
          </p:cNvSpPr>
          <p:nvPr/>
        </p:nvSpPr>
        <p:spPr bwMode="auto">
          <a:xfrm>
            <a:off x="35814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1" name="Rectangle 230"/>
          <p:cNvSpPr>
            <a:spLocks noChangeArrowheads="1"/>
          </p:cNvSpPr>
          <p:nvPr/>
        </p:nvSpPr>
        <p:spPr bwMode="auto">
          <a:xfrm>
            <a:off x="38100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2" name="Rectangle 231"/>
          <p:cNvSpPr>
            <a:spLocks noChangeArrowheads="1"/>
          </p:cNvSpPr>
          <p:nvPr/>
        </p:nvSpPr>
        <p:spPr bwMode="auto">
          <a:xfrm>
            <a:off x="40386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3" name="Rectangle 232"/>
          <p:cNvSpPr>
            <a:spLocks noChangeArrowheads="1"/>
          </p:cNvSpPr>
          <p:nvPr/>
        </p:nvSpPr>
        <p:spPr bwMode="auto">
          <a:xfrm>
            <a:off x="4267200" y="4130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4" name="Rectangle 233"/>
          <p:cNvSpPr>
            <a:spLocks noChangeArrowheads="1"/>
          </p:cNvSpPr>
          <p:nvPr/>
        </p:nvSpPr>
        <p:spPr bwMode="auto">
          <a:xfrm>
            <a:off x="3810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5" name="Rectangle 234"/>
          <p:cNvSpPr>
            <a:spLocks noChangeArrowheads="1"/>
          </p:cNvSpPr>
          <p:nvPr/>
        </p:nvSpPr>
        <p:spPr bwMode="auto">
          <a:xfrm>
            <a:off x="24384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6" name="Rectangle 235"/>
          <p:cNvSpPr>
            <a:spLocks noChangeArrowheads="1"/>
          </p:cNvSpPr>
          <p:nvPr/>
        </p:nvSpPr>
        <p:spPr bwMode="auto">
          <a:xfrm>
            <a:off x="26670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7" name="Rectangle 236"/>
          <p:cNvSpPr>
            <a:spLocks noChangeArrowheads="1"/>
          </p:cNvSpPr>
          <p:nvPr/>
        </p:nvSpPr>
        <p:spPr bwMode="auto">
          <a:xfrm>
            <a:off x="28956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8" name="Rectangle 237"/>
          <p:cNvSpPr>
            <a:spLocks noChangeArrowheads="1"/>
          </p:cNvSpPr>
          <p:nvPr/>
        </p:nvSpPr>
        <p:spPr bwMode="auto">
          <a:xfrm>
            <a:off x="31242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69" name="Rectangle 238"/>
          <p:cNvSpPr>
            <a:spLocks noChangeArrowheads="1"/>
          </p:cNvSpPr>
          <p:nvPr/>
        </p:nvSpPr>
        <p:spPr bwMode="auto">
          <a:xfrm>
            <a:off x="33528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0" name="Rectangle 239"/>
          <p:cNvSpPr>
            <a:spLocks noChangeArrowheads="1"/>
          </p:cNvSpPr>
          <p:nvPr/>
        </p:nvSpPr>
        <p:spPr bwMode="auto">
          <a:xfrm>
            <a:off x="35814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1" name="Rectangle 240"/>
          <p:cNvSpPr>
            <a:spLocks noChangeArrowheads="1"/>
          </p:cNvSpPr>
          <p:nvPr/>
        </p:nvSpPr>
        <p:spPr bwMode="auto">
          <a:xfrm>
            <a:off x="38100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2" name="Rectangle 241"/>
          <p:cNvSpPr>
            <a:spLocks noChangeArrowheads="1"/>
          </p:cNvSpPr>
          <p:nvPr/>
        </p:nvSpPr>
        <p:spPr bwMode="auto">
          <a:xfrm>
            <a:off x="40386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3" name="Rectangle 242"/>
          <p:cNvSpPr>
            <a:spLocks noChangeArrowheads="1"/>
          </p:cNvSpPr>
          <p:nvPr/>
        </p:nvSpPr>
        <p:spPr bwMode="auto">
          <a:xfrm>
            <a:off x="4267200" y="4359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4" name="Rectangle 243"/>
          <p:cNvSpPr>
            <a:spLocks noChangeArrowheads="1"/>
          </p:cNvSpPr>
          <p:nvPr/>
        </p:nvSpPr>
        <p:spPr bwMode="auto">
          <a:xfrm>
            <a:off x="3810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5" name="Rectangle 244"/>
          <p:cNvSpPr>
            <a:spLocks noChangeArrowheads="1"/>
          </p:cNvSpPr>
          <p:nvPr/>
        </p:nvSpPr>
        <p:spPr bwMode="auto">
          <a:xfrm>
            <a:off x="19812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6" name="Rectangle 245"/>
          <p:cNvSpPr>
            <a:spLocks noChangeArrowheads="1"/>
          </p:cNvSpPr>
          <p:nvPr/>
        </p:nvSpPr>
        <p:spPr bwMode="auto">
          <a:xfrm>
            <a:off x="22098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7" name="Rectangle 246"/>
          <p:cNvSpPr>
            <a:spLocks noChangeArrowheads="1"/>
          </p:cNvSpPr>
          <p:nvPr/>
        </p:nvSpPr>
        <p:spPr bwMode="auto">
          <a:xfrm>
            <a:off x="24384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8" name="Rectangle 247"/>
          <p:cNvSpPr>
            <a:spLocks noChangeArrowheads="1"/>
          </p:cNvSpPr>
          <p:nvPr/>
        </p:nvSpPr>
        <p:spPr bwMode="auto">
          <a:xfrm>
            <a:off x="26670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79" name="Rectangle 248"/>
          <p:cNvSpPr>
            <a:spLocks noChangeArrowheads="1"/>
          </p:cNvSpPr>
          <p:nvPr/>
        </p:nvSpPr>
        <p:spPr bwMode="auto">
          <a:xfrm>
            <a:off x="28956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0" name="Rectangle 249"/>
          <p:cNvSpPr>
            <a:spLocks noChangeArrowheads="1"/>
          </p:cNvSpPr>
          <p:nvPr/>
        </p:nvSpPr>
        <p:spPr bwMode="auto">
          <a:xfrm>
            <a:off x="31242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1" name="Rectangle 250"/>
          <p:cNvSpPr>
            <a:spLocks noChangeArrowheads="1"/>
          </p:cNvSpPr>
          <p:nvPr/>
        </p:nvSpPr>
        <p:spPr bwMode="auto">
          <a:xfrm>
            <a:off x="33528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2" name="Rectangle 251"/>
          <p:cNvSpPr>
            <a:spLocks noChangeArrowheads="1"/>
          </p:cNvSpPr>
          <p:nvPr/>
        </p:nvSpPr>
        <p:spPr bwMode="auto">
          <a:xfrm>
            <a:off x="35814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3" name="Rectangle 252"/>
          <p:cNvSpPr>
            <a:spLocks noChangeArrowheads="1"/>
          </p:cNvSpPr>
          <p:nvPr/>
        </p:nvSpPr>
        <p:spPr bwMode="auto">
          <a:xfrm>
            <a:off x="38100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4" name="Rectangle 253"/>
          <p:cNvSpPr>
            <a:spLocks noChangeArrowheads="1"/>
          </p:cNvSpPr>
          <p:nvPr/>
        </p:nvSpPr>
        <p:spPr bwMode="auto">
          <a:xfrm>
            <a:off x="40386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5" name="Rectangle 254"/>
          <p:cNvSpPr>
            <a:spLocks noChangeArrowheads="1"/>
          </p:cNvSpPr>
          <p:nvPr/>
        </p:nvSpPr>
        <p:spPr bwMode="auto">
          <a:xfrm>
            <a:off x="4267200" y="4587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6" name="Rectangle 255"/>
          <p:cNvSpPr>
            <a:spLocks noChangeArrowheads="1"/>
          </p:cNvSpPr>
          <p:nvPr/>
        </p:nvSpPr>
        <p:spPr bwMode="auto">
          <a:xfrm>
            <a:off x="3810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7" name="Rectangle 256"/>
          <p:cNvSpPr>
            <a:spLocks noChangeArrowheads="1"/>
          </p:cNvSpPr>
          <p:nvPr/>
        </p:nvSpPr>
        <p:spPr bwMode="auto">
          <a:xfrm>
            <a:off x="17526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8" name="Rectangle 257"/>
          <p:cNvSpPr>
            <a:spLocks noChangeArrowheads="1"/>
          </p:cNvSpPr>
          <p:nvPr/>
        </p:nvSpPr>
        <p:spPr bwMode="auto">
          <a:xfrm>
            <a:off x="19812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89" name="Rectangle 258"/>
          <p:cNvSpPr>
            <a:spLocks noChangeArrowheads="1"/>
          </p:cNvSpPr>
          <p:nvPr/>
        </p:nvSpPr>
        <p:spPr bwMode="auto">
          <a:xfrm>
            <a:off x="22098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0" name="Rectangle 259"/>
          <p:cNvSpPr>
            <a:spLocks noChangeArrowheads="1"/>
          </p:cNvSpPr>
          <p:nvPr/>
        </p:nvSpPr>
        <p:spPr bwMode="auto">
          <a:xfrm>
            <a:off x="24384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1" name="Rectangle 260"/>
          <p:cNvSpPr>
            <a:spLocks noChangeArrowheads="1"/>
          </p:cNvSpPr>
          <p:nvPr/>
        </p:nvSpPr>
        <p:spPr bwMode="auto">
          <a:xfrm>
            <a:off x="26670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2" name="Rectangle 261"/>
          <p:cNvSpPr>
            <a:spLocks noChangeArrowheads="1"/>
          </p:cNvSpPr>
          <p:nvPr/>
        </p:nvSpPr>
        <p:spPr bwMode="auto">
          <a:xfrm>
            <a:off x="28956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3" name="Rectangle 262"/>
          <p:cNvSpPr>
            <a:spLocks noChangeArrowheads="1"/>
          </p:cNvSpPr>
          <p:nvPr/>
        </p:nvSpPr>
        <p:spPr bwMode="auto">
          <a:xfrm>
            <a:off x="31242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4" name="Rectangle 263"/>
          <p:cNvSpPr>
            <a:spLocks noChangeArrowheads="1"/>
          </p:cNvSpPr>
          <p:nvPr/>
        </p:nvSpPr>
        <p:spPr bwMode="auto">
          <a:xfrm>
            <a:off x="33528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5" name="Rectangle 264"/>
          <p:cNvSpPr>
            <a:spLocks noChangeArrowheads="1"/>
          </p:cNvSpPr>
          <p:nvPr/>
        </p:nvSpPr>
        <p:spPr bwMode="auto">
          <a:xfrm>
            <a:off x="35814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6" name="Rectangle 265"/>
          <p:cNvSpPr>
            <a:spLocks noChangeArrowheads="1"/>
          </p:cNvSpPr>
          <p:nvPr/>
        </p:nvSpPr>
        <p:spPr bwMode="auto">
          <a:xfrm>
            <a:off x="38100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7" name="Rectangle 266"/>
          <p:cNvSpPr>
            <a:spLocks noChangeArrowheads="1"/>
          </p:cNvSpPr>
          <p:nvPr/>
        </p:nvSpPr>
        <p:spPr bwMode="auto">
          <a:xfrm>
            <a:off x="40386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8" name="Rectangle 267"/>
          <p:cNvSpPr>
            <a:spLocks noChangeArrowheads="1"/>
          </p:cNvSpPr>
          <p:nvPr/>
        </p:nvSpPr>
        <p:spPr bwMode="auto">
          <a:xfrm>
            <a:off x="4267200" y="48164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499" name="Rectangle 268"/>
          <p:cNvSpPr>
            <a:spLocks noChangeArrowheads="1"/>
          </p:cNvSpPr>
          <p:nvPr/>
        </p:nvSpPr>
        <p:spPr bwMode="auto">
          <a:xfrm>
            <a:off x="17526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0" name="Rectangle 269"/>
          <p:cNvSpPr>
            <a:spLocks noChangeArrowheads="1"/>
          </p:cNvSpPr>
          <p:nvPr/>
        </p:nvSpPr>
        <p:spPr bwMode="auto">
          <a:xfrm>
            <a:off x="19812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1" name="Rectangle 270"/>
          <p:cNvSpPr>
            <a:spLocks noChangeArrowheads="1"/>
          </p:cNvSpPr>
          <p:nvPr/>
        </p:nvSpPr>
        <p:spPr bwMode="auto">
          <a:xfrm>
            <a:off x="22098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2" name="Rectangle 271"/>
          <p:cNvSpPr>
            <a:spLocks noChangeArrowheads="1"/>
          </p:cNvSpPr>
          <p:nvPr/>
        </p:nvSpPr>
        <p:spPr bwMode="auto">
          <a:xfrm>
            <a:off x="24384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3" name="Rectangle 272"/>
          <p:cNvSpPr>
            <a:spLocks noChangeArrowheads="1"/>
          </p:cNvSpPr>
          <p:nvPr/>
        </p:nvSpPr>
        <p:spPr bwMode="auto">
          <a:xfrm>
            <a:off x="26670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4" name="Rectangle 273"/>
          <p:cNvSpPr>
            <a:spLocks noChangeArrowheads="1"/>
          </p:cNvSpPr>
          <p:nvPr/>
        </p:nvSpPr>
        <p:spPr bwMode="auto">
          <a:xfrm>
            <a:off x="28956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5" name="Rectangle 274"/>
          <p:cNvSpPr>
            <a:spLocks noChangeArrowheads="1"/>
          </p:cNvSpPr>
          <p:nvPr/>
        </p:nvSpPr>
        <p:spPr bwMode="auto">
          <a:xfrm>
            <a:off x="31242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6" name="Rectangle 275"/>
          <p:cNvSpPr>
            <a:spLocks noChangeArrowheads="1"/>
          </p:cNvSpPr>
          <p:nvPr/>
        </p:nvSpPr>
        <p:spPr bwMode="auto">
          <a:xfrm>
            <a:off x="33528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7" name="Rectangle 276"/>
          <p:cNvSpPr>
            <a:spLocks noChangeArrowheads="1"/>
          </p:cNvSpPr>
          <p:nvPr/>
        </p:nvSpPr>
        <p:spPr bwMode="auto">
          <a:xfrm>
            <a:off x="35814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8" name="Rectangle 277"/>
          <p:cNvSpPr>
            <a:spLocks noChangeArrowheads="1"/>
          </p:cNvSpPr>
          <p:nvPr/>
        </p:nvSpPr>
        <p:spPr bwMode="auto">
          <a:xfrm>
            <a:off x="38100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09" name="Rectangle 278"/>
          <p:cNvSpPr>
            <a:spLocks noChangeArrowheads="1"/>
          </p:cNvSpPr>
          <p:nvPr/>
        </p:nvSpPr>
        <p:spPr bwMode="auto">
          <a:xfrm>
            <a:off x="40386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0" name="Rectangle 279"/>
          <p:cNvSpPr>
            <a:spLocks noChangeArrowheads="1"/>
          </p:cNvSpPr>
          <p:nvPr/>
        </p:nvSpPr>
        <p:spPr bwMode="auto">
          <a:xfrm>
            <a:off x="4267200" y="50450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1" name="Rectangle 280"/>
          <p:cNvSpPr>
            <a:spLocks noChangeArrowheads="1"/>
          </p:cNvSpPr>
          <p:nvPr/>
        </p:nvSpPr>
        <p:spPr bwMode="auto">
          <a:xfrm>
            <a:off x="6096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2" name="Rectangle 281"/>
          <p:cNvSpPr>
            <a:spLocks noChangeArrowheads="1"/>
          </p:cNvSpPr>
          <p:nvPr/>
        </p:nvSpPr>
        <p:spPr bwMode="auto">
          <a:xfrm>
            <a:off x="8382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3" name="Rectangle 282"/>
          <p:cNvSpPr>
            <a:spLocks noChangeArrowheads="1"/>
          </p:cNvSpPr>
          <p:nvPr/>
        </p:nvSpPr>
        <p:spPr bwMode="auto">
          <a:xfrm>
            <a:off x="10668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4" name="Rectangle 283"/>
          <p:cNvSpPr>
            <a:spLocks noChangeArrowheads="1"/>
          </p:cNvSpPr>
          <p:nvPr/>
        </p:nvSpPr>
        <p:spPr bwMode="auto">
          <a:xfrm>
            <a:off x="12954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5" name="Rectangle 284"/>
          <p:cNvSpPr>
            <a:spLocks noChangeArrowheads="1"/>
          </p:cNvSpPr>
          <p:nvPr/>
        </p:nvSpPr>
        <p:spPr bwMode="auto">
          <a:xfrm>
            <a:off x="15240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6" name="Rectangle 285"/>
          <p:cNvSpPr>
            <a:spLocks noChangeArrowheads="1"/>
          </p:cNvSpPr>
          <p:nvPr/>
        </p:nvSpPr>
        <p:spPr bwMode="auto">
          <a:xfrm>
            <a:off x="17526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7" name="Rectangle 286"/>
          <p:cNvSpPr>
            <a:spLocks noChangeArrowheads="1"/>
          </p:cNvSpPr>
          <p:nvPr/>
        </p:nvSpPr>
        <p:spPr bwMode="auto">
          <a:xfrm>
            <a:off x="19812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8" name="Rectangle 287"/>
          <p:cNvSpPr>
            <a:spLocks noChangeArrowheads="1"/>
          </p:cNvSpPr>
          <p:nvPr/>
        </p:nvSpPr>
        <p:spPr bwMode="auto">
          <a:xfrm>
            <a:off x="22098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19" name="Rectangle 288"/>
          <p:cNvSpPr>
            <a:spLocks noChangeArrowheads="1"/>
          </p:cNvSpPr>
          <p:nvPr/>
        </p:nvSpPr>
        <p:spPr bwMode="auto">
          <a:xfrm>
            <a:off x="24384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0" name="Rectangle 289"/>
          <p:cNvSpPr>
            <a:spLocks noChangeArrowheads="1"/>
          </p:cNvSpPr>
          <p:nvPr/>
        </p:nvSpPr>
        <p:spPr bwMode="auto">
          <a:xfrm>
            <a:off x="26670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1" name="Rectangle 290"/>
          <p:cNvSpPr>
            <a:spLocks noChangeArrowheads="1"/>
          </p:cNvSpPr>
          <p:nvPr/>
        </p:nvSpPr>
        <p:spPr bwMode="auto">
          <a:xfrm>
            <a:off x="28956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2" name="Rectangle 291"/>
          <p:cNvSpPr>
            <a:spLocks noChangeArrowheads="1"/>
          </p:cNvSpPr>
          <p:nvPr/>
        </p:nvSpPr>
        <p:spPr bwMode="auto">
          <a:xfrm>
            <a:off x="31242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3" name="Rectangle 292"/>
          <p:cNvSpPr>
            <a:spLocks noChangeArrowheads="1"/>
          </p:cNvSpPr>
          <p:nvPr/>
        </p:nvSpPr>
        <p:spPr bwMode="auto">
          <a:xfrm>
            <a:off x="33528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4" name="Rectangle 293"/>
          <p:cNvSpPr>
            <a:spLocks noChangeArrowheads="1"/>
          </p:cNvSpPr>
          <p:nvPr/>
        </p:nvSpPr>
        <p:spPr bwMode="auto">
          <a:xfrm>
            <a:off x="35814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5" name="Rectangle 294"/>
          <p:cNvSpPr>
            <a:spLocks noChangeArrowheads="1"/>
          </p:cNvSpPr>
          <p:nvPr/>
        </p:nvSpPr>
        <p:spPr bwMode="auto">
          <a:xfrm>
            <a:off x="38100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6" name="Rectangle 295"/>
          <p:cNvSpPr>
            <a:spLocks noChangeArrowheads="1"/>
          </p:cNvSpPr>
          <p:nvPr/>
        </p:nvSpPr>
        <p:spPr bwMode="auto">
          <a:xfrm>
            <a:off x="40386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7" name="Rectangle 296"/>
          <p:cNvSpPr>
            <a:spLocks noChangeArrowheads="1"/>
          </p:cNvSpPr>
          <p:nvPr/>
        </p:nvSpPr>
        <p:spPr bwMode="auto">
          <a:xfrm>
            <a:off x="4267200" y="52736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8" name="Rectangle 297"/>
          <p:cNvSpPr>
            <a:spLocks noChangeArrowheads="1"/>
          </p:cNvSpPr>
          <p:nvPr/>
        </p:nvSpPr>
        <p:spPr bwMode="auto">
          <a:xfrm>
            <a:off x="3810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29" name="Rectangle 298"/>
          <p:cNvSpPr>
            <a:spLocks noChangeArrowheads="1"/>
          </p:cNvSpPr>
          <p:nvPr/>
        </p:nvSpPr>
        <p:spPr bwMode="auto">
          <a:xfrm>
            <a:off x="6096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0" name="Rectangle 299"/>
          <p:cNvSpPr>
            <a:spLocks noChangeArrowheads="1"/>
          </p:cNvSpPr>
          <p:nvPr/>
        </p:nvSpPr>
        <p:spPr bwMode="auto">
          <a:xfrm>
            <a:off x="8382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1" name="Rectangle 300"/>
          <p:cNvSpPr>
            <a:spLocks noChangeArrowheads="1"/>
          </p:cNvSpPr>
          <p:nvPr/>
        </p:nvSpPr>
        <p:spPr bwMode="auto">
          <a:xfrm>
            <a:off x="10668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2" name="Rectangle 301"/>
          <p:cNvSpPr>
            <a:spLocks noChangeArrowheads="1"/>
          </p:cNvSpPr>
          <p:nvPr/>
        </p:nvSpPr>
        <p:spPr bwMode="auto">
          <a:xfrm>
            <a:off x="12954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3" name="Rectangle 302"/>
          <p:cNvSpPr>
            <a:spLocks noChangeArrowheads="1"/>
          </p:cNvSpPr>
          <p:nvPr/>
        </p:nvSpPr>
        <p:spPr bwMode="auto">
          <a:xfrm>
            <a:off x="15240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4" name="Rectangle 303"/>
          <p:cNvSpPr>
            <a:spLocks noChangeArrowheads="1"/>
          </p:cNvSpPr>
          <p:nvPr/>
        </p:nvSpPr>
        <p:spPr bwMode="auto">
          <a:xfrm>
            <a:off x="17526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5" name="Rectangle 304"/>
          <p:cNvSpPr>
            <a:spLocks noChangeArrowheads="1"/>
          </p:cNvSpPr>
          <p:nvPr/>
        </p:nvSpPr>
        <p:spPr bwMode="auto">
          <a:xfrm>
            <a:off x="19812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6" name="Rectangle 305"/>
          <p:cNvSpPr>
            <a:spLocks noChangeArrowheads="1"/>
          </p:cNvSpPr>
          <p:nvPr/>
        </p:nvSpPr>
        <p:spPr bwMode="auto">
          <a:xfrm>
            <a:off x="22098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7" name="Rectangle 306"/>
          <p:cNvSpPr>
            <a:spLocks noChangeArrowheads="1"/>
          </p:cNvSpPr>
          <p:nvPr/>
        </p:nvSpPr>
        <p:spPr bwMode="auto">
          <a:xfrm>
            <a:off x="24384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8" name="Rectangle 307"/>
          <p:cNvSpPr>
            <a:spLocks noChangeArrowheads="1"/>
          </p:cNvSpPr>
          <p:nvPr/>
        </p:nvSpPr>
        <p:spPr bwMode="auto">
          <a:xfrm>
            <a:off x="26670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39" name="Rectangle 308"/>
          <p:cNvSpPr>
            <a:spLocks noChangeArrowheads="1"/>
          </p:cNvSpPr>
          <p:nvPr/>
        </p:nvSpPr>
        <p:spPr bwMode="auto">
          <a:xfrm>
            <a:off x="28956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0" name="Rectangle 309"/>
          <p:cNvSpPr>
            <a:spLocks noChangeArrowheads="1"/>
          </p:cNvSpPr>
          <p:nvPr/>
        </p:nvSpPr>
        <p:spPr bwMode="auto">
          <a:xfrm>
            <a:off x="31242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1" name="Rectangle 310"/>
          <p:cNvSpPr>
            <a:spLocks noChangeArrowheads="1"/>
          </p:cNvSpPr>
          <p:nvPr/>
        </p:nvSpPr>
        <p:spPr bwMode="auto">
          <a:xfrm>
            <a:off x="33528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2" name="Rectangle 311"/>
          <p:cNvSpPr>
            <a:spLocks noChangeArrowheads="1"/>
          </p:cNvSpPr>
          <p:nvPr/>
        </p:nvSpPr>
        <p:spPr bwMode="auto">
          <a:xfrm>
            <a:off x="35814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3" name="Rectangle 312"/>
          <p:cNvSpPr>
            <a:spLocks noChangeArrowheads="1"/>
          </p:cNvSpPr>
          <p:nvPr/>
        </p:nvSpPr>
        <p:spPr bwMode="auto">
          <a:xfrm>
            <a:off x="38100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4" name="Rectangle 313"/>
          <p:cNvSpPr>
            <a:spLocks noChangeArrowheads="1"/>
          </p:cNvSpPr>
          <p:nvPr/>
        </p:nvSpPr>
        <p:spPr bwMode="auto">
          <a:xfrm>
            <a:off x="40386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5" name="Rectangle 314"/>
          <p:cNvSpPr>
            <a:spLocks noChangeArrowheads="1"/>
          </p:cNvSpPr>
          <p:nvPr/>
        </p:nvSpPr>
        <p:spPr bwMode="auto">
          <a:xfrm>
            <a:off x="4267200" y="55022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6" name="Rectangle 315"/>
          <p:cNvSpPr>
            <a:spLocks noChangeArrowheads="1"/>
          </p:cNvSpPr>
          <p:nvPr/>
        </p:nvSpPr>
        <p:spPr bwMode="auto">
          <a:xfrm>
            <a:off x="3810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7" name="Rectangle 316"/>
          <p:cNvSpPr>
            <a:spLocks noChangeArrowheads="1"/>
          </p:cNvSpPr>
          <p:nvPr/>
        </p:nvSpPr>
        <p:spPr bwMode="auto">
          <a:xfrm>
            <a:off x="6096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8" name="Rectangle 317"/>
          <p:cNvSpPr>
            <a:spLocks noChangeArrowheads="1"/>
          </p:cNvSpPr>
          <p:nvPr/>
        </p:nvSpPr>
        <p:spPr bwMode="auto">
          <a:xfrm>
            <a:off x="8382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49" name="Rectangle 318"/>
          <p:cNvSpPr>
            <a:spLocks noChangeArrowheads="1"/>
          </p:cNvSpPr>
          <p:nvPr/>
        </p:nvSpPr>
        <p:spPr bwMode="auto">
          <a:xfrm>
            <a:off x="10668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0" name="Rectangle 319"/>
          <p:cNvSpPr>
            <a:spLocks noChangeArrowheads="1"/>
          </p:cNvSpPr>
          <p:nvPr/>
        </p:nvSpPr>
        <p:spPr bwMode="auto">
          <a:xfrm>
            <a:off x="12954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1" name="Rectangle 320"/>
          <p:cNvSpPr>
            <a:spLocks noChangeArrowheads="1"/>
          </p:cNvSpPr>
          <p:nvPr/>
        </p:nvSpPr>
        <p:spPr bwMode="auto">
          <a:xfrm>
            <a:off x="15240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2" name="Rectangle 321"/>
          <p:cNvSpPr>
            <a:spLocks noChangeArrowheads="1"/>
          </p:cNvSpPr>
          <p:nvPr/>
        </p:nvSpPr>
        <p:spPr bwMode="auto">
          <a:xfrm>
            <a:off x="17526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3" name="Rectangle 322"/>
          <p:cNvSpPr>
            <a:spLocks noChangeArrowheads="1"/>
          </p:cNvSpPr>
          <p:nvPr/>
        </p:nvSpPr>
        <p:spPr bwMode="auto">
          <a:xfrm>
            <a:off x="19812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4" name="Rectangle 323"/>
          <p:cNvSpPr>
            <a:spLocks noChangeArrowheads="1"/>
          </p:cNvSpPr>
          <p:nvPr/>
        </p:nvSpPr>
        <p:spPr bwMode="auto">
          <a:xfrm>
            <a:off x="22098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5" name="Rectangle 324"/>
          <p:cNvSpPr>
            <a:spLocks noChangeArrowheads="1"/>
          </p:cNvSpPr>
          <p:nvPr/>
        </p:nvSpPr>
        <p:spPr bwMode="auto">
          <a:xfrm>
            <a:off x="24384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6" name="Rectangle 325"/>
          <p:cNvSpPr>
            <a:spLocks noChangeArrowheads="1"/>
          </p:cNvSpPr>
          <p:nvPr/>
        </p:nvSpPr>
        <p:spPr bwMode="auto">
          <a:xfrm>
            <a:off x="26670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7" name="Rectangle 326"/>
          <p:cNvSpPr>
            <a:spLocks noChangeArrowheads="1"/>
          </p:cNvSpPr>
          <p:nvPr/>
        </p:nvSpPr>
        <p:spPr bwMode="auto">
          <a:xfrm>
            <a:off x="28956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8" name="Rectangle 327"/>
          <p:cNvSpPr>
            <a:spLocks noChangeArrowheads="1"/>
          </p:cNvSpPr>
          <p:nvPr/>
        </p:nvSpPr>
        <p:spPr bwMode="auto">
          <a:xfrm>
            <a:off x="31242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59" name="Rectangle 328"/>
          <p:cNvSpPr>
            <a:spLocks noChangeArrowheads="1"/>
          </p:cNvSpPr>
          <p:nvPr/>
        </p:nvSpPr>
        <p:spPr bwMode="auto">
          <a:xfrm>
            <a:off x="33528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0" name="Rectangle 329"/>
          <p:cNvSpPr>
            <a:spLocks noChangeArrowheads="1"/>
          </p:cNvSpPr>
          <p:nvPr/>
        </p:nvSpPr>
        <p:spPr bwMode="auto">
          <a:xfrm>
            <a:off x="35814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1" name="Rectangle 330"/>
          <p:cNvSpPr>
            <a:spLocks noChangeArrowheads="1"/>
          </p:cNvSpPr>
          <p:nvPr/>
        </p:nvSpPr>
        <p:spPr bwMode="auto">
          <a:xfrm>
            <a:off x="38100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2" name="Rectangle 331"/>
          <p:cNvSpPr>
            <a:spLocks noChangeArrowheads="1"/>
          </p:cNvSpPr>
          <p:nvPr/>
        </p:nvSpPr>
        <p:spPr bwMode="auto">
          <a:xfrm>
            <a:off x="40386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3" name="Rectangle 332"/>
          <p:cNvSpPr>
            <a:spLocks noChangeArrowheads="1"/>
          </p:cNvSpPr>
          <p:nvPr/>
        </p:nvSpPr>
        <p:spPr bwMode="auto">
          <a:xfrm>
            <a:off x="4267200" y="5730875"/>
            <a:ext cx="228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4" name="Oval 333"/>
          <p:cNvSpPr>
            <a:spLocks noChangeArrowheads="1"/>
          </p:cNvSpPr>
          <p:nvPr/>
        </p:nvSpPr>
        <p:spPr bwMode="auto">
          <a:xfrm>
            <a:off x="2743200" y="3749675"/>
            <a:ext cx="1371600" cy="1371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5565" name="Line 334"/>
          <p:cNvSpPr>
            <a:spLocks noChangeShapeType="1"/>
          </p:cNvSpPr>
          <p:nvPr/>
        </p:nvSpPr>
        <p:spPr bwMode="auto">
          <a:xfrm flipV="1">
            <a:off x="152400" y="2911475"/>
            <a:ext cx="48006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1209675" y="2125663"/>
            <a:ext cx="2905125" cy="2867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2940050" y="50498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7007225" y="1654175"/>
            <a:ext cx="8223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A</a:t>
            </a:r>
          </a:p>
        </p:txBody>
      </p:sp>
      <p:sp useBgFill="1">
        <p:nvSpPr>
          <p:cNvPr id="424965" name="AutoShape 5"/>
          <p:cNvSpPr>
            <a:spLocks noChangeArrowheads="1"/>
          </p:cNvSpPr>
          <p:nvPr/>
        </p:nvSpPr>
        <p:spPr bwMode="auto">
          <a:xfrm>
            <a:off x="4419600" y="3402013"/>
            <a:ext cx="561975" cy="409575"/>
          </a:xfrm>
          <a:prstGeom prst="rightArrow">
            <a:avLst>
              <a:gd name="adj1" fmla="val 50000"/>
              <a:gd name="adj2" fmla="val 34302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1673225" y="5622925"/>
            <a:ext cx="5256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Leaf nodes correspond to unique regions in space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6184900" y="2668588"/>
            <a:ext cx="822325" cy="485775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zh-TW" altLang="zh-TW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7829550" y="2668588"/>
            <a:ext cx="822325" cy="48577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zh-TW" altLang="zh-TW">
              <a:solidFill>
                <a:schemeClr val="tx2"/>
              </a:solidFill>
              <a:ea typeface="新細明體" pitchFamily="18" charset="-120"/>
            </a:endParaRPr>
          </a:p>
        </p:txBody>
      </p:sp>
      <p:cxnSp>
        <p:nvCxnSpPr>
          <p:cNvPr id="424969" name="AutoShape 9"/>
          <p:cNvCxnSpPr>
            <a:cxnSpLocks noChangeShapeType="1"/>
            <a:endCxn id="424967" idx="0"/>
          </p:cNvCxnSpPr>
          <p:nvPr/>
        </p:nvCxnSpPr>
        <p:spPr bwMode="auto">
          <a:xfrm flipH="1">
            <a:off x="6596063" y="2154238"/>
            <a:ext cx="822325" cy="500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4970" name="AutoShape 10"/>
          <p:cNvCxnSpPr>
            <a:cxnSpLocks noChangeShapeType="1"/>
            <a:endCxn id="424968" idx="0"/>
          </p:cNvCxnSpPr>
          <p:nvPr/>
        </p:nvCxnSpPr>
        <p:spPr bwMode="auto">
          <a:xfrm>
            <a:off x="7418388" y="2154238"/>
            <a:ext cx="822325" cy="500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2819400" y="2125663"/>
            <a:ext cx="1285875" cy="28670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1162050" y="2125663"/>
            <a:ext cx="1666875" cy="28813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2" name="AutoShape 13"/>
          <p:cNvSpPr>
            <a:spLocks noChangeArrowheads="1"/>
          </p:cNvSpPr>
          <p:nvPr/>
        </p:nvSpPr>
        <p:spPr bwMode="auto">
          <a:xfrm>
            <a:off x="1885950" y="2449513"/>
            <a:ext cx="295275" cy="32385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3" name="AutoShape 14"/>
          <p:cNvSpPr>
            <a:spLocks noChangeArrowheads="1"/>
          </p:cNvSpPr>
          <p:nvPr/>
        </p:nvSpPr>
        <p:spPr bwMode="auto">
          <a:xfrm>
            <a:off x="2181225" y="4002088"/>
            <a:ext cx="295275" cy="295275"/>
          </a:xfrm>
          <a:prstGeom prst="pentagon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4" name="AutoShape 15"/>
          <p:cNvSpPr>
            <a:spLocks noChangeArrowheads="1"/>
          </p:cNvSpPr>
          <p:nvPr/>
        </p:nvSpPr>
        <p:spPr bwMode="auto">
          <a:xfrm>
            <a:off x="1666875" y="3240088"/>
            <a:ext cx="381000" cy="2762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5" name="AutoShape 16"/>
          <p:cNvSpPr>
            <a:spLocks noChangeArrowheads="1"/>
          </p:cNvSpPr>
          <p:nvPr/>
        </p:nvSpPr>
        <p:spPr bwMode="auto">
          <a:xfrm>
            <a:off x="1476375" y="4297363"/>
            <a:ext cx="190500" cy="304800"/>
          </a:xfrm>
          <a:prstGeom prst="parallelogram">
            <a:avLst>
              <a:gd name="adj" fmla="val 250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6" name="AutoShape 17"/>
          <p:cNvSpPr>
            <a:spLocks noChangeArrowheads="1"/>
          </p:cNvSpPr>
          <p:nvPr/>
        </p:nvSpPr>
        <p:spPr bwMode="auto">
          <a:xfrm>
            <a:off x="2476500" y="3078163"/>
            <a:ext cx="295275" cy="32385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7" name="AutoShape 18"/>
          <p:cNvSpPr>
            <a:spLocks noChangeArrowheads="1"/>
          </p:cNvSpPr>
          <p:nvPr/>
        </p:nvSpPr>
        <p:spPr bwMode="auto">
          <a:xfrm>
            <a:off x="3028950" y="3516313"/>
            <a:ext cx="266700" cy="257175"/>
          </a:xfrm>
          <a:prstGeom prst="plus">
            <a:avLst>
              <a:gd name="adj" fmla="val 250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8" name="Oval 19"/>
          <p:cNvSpPr>
            <a:spLocks noChangeArrowheads="1"/>
          </p:cNvSpPr>
          <p:nvPr/>
        </p:nvSpPr>
        <p:spPr bwMode="auto">
          <a:xfrm>
            <a:off x="2914650" y="2654300"/>
            <a:ext cx="238125" cy="37623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299" name="AutoShape 20"/>
          <p:cNvSpPr>
            <a:spLocks noChangeArrowheads="1"/>
          </p:cNvSpPr>
          <p:nvPr/>
        </p:nvSpPr>
        <p:spPr bwMode="auto">
          <a:xfrm>
            <a:off x="3295650" y="4297363"/>
            <a:ext cx="266700" cy="304800"/>
          </a:xfrm>
          <a:custGeom>
            <a:avLst/>
            <a:gdLst>
              <a:gd name="T0" fmla="*/ 35577088 w 21600"/>
              <a:gd name="T1" fmla="*/ 30346399 h 21600"/>
              <a:gd name="T2" fmla="*/ 20329725 w 21600"/>
              <a:gd name="T3" fmla="*/ 60692798 h 21600"/>
              <a:gd name="T4" fmla="*/ 5082511 w 21600"/>
              <a:gd name="T5" fmla="*/ 30346399 h 21600"/>
              <a:gd name="T6" fmla="*/ 2032972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00" name="AutoShape 21"/>
          <p:cNvSpPr>
            <a:spLocks noChangeArrowheads="1"/>
          </p:cNvSpPr>
          <p:nvPr/>
        </p:nvSpPr>
        <p:spPr bwMode="auto">
          <a:xfrm>
            <a:off x="3562350" y="2492375"/>
            <a:ext cx="295275" cy="32385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301" name="AutoShape 22"/>
          <p:cNvSpPr>
            <a:spLocks noChangeArrowheads="1"/>
          </p:cNvSpPr>
          <p:nvPr/>
        </p:nvSpPr>
        <p:spPr bwMode="auto">
          <a:xfrm>
            <a:off x="3562350" y="3221038"/>
            <a:ext cx="295275" cy="295275"/>
          </a:xfrm>
          <a:prstGeom prst="pentagon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7302" name="Oval 23"/>
          <p:cNvSpPr>
            <a:spLocks noChangeArrowheads="1"/>
          </p:cNvSpPr>
          <p:nvPr/>
        </p:nvSpPr>
        <p:spPr bwMode="auto">
          <a:xfrm>
            <a:off x="2738438" y="4487863"/>
            <a:ext cx="352425" cy="1905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24984" name="Line 24"/>
          <p:cNvSpPr>
            <a:spLocks noChangeShapeType="1"/>
          </p:cNvSpPr>
          <p:nvPr/>
        </p:nvSpPr>
        <p:spPr bwMode="auto">
          <a:xfrm>
            <a:off x="2819400" y="2125663"/>
            <a:ext cx="9525" cy="33813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4" name="Rectangle 41"/>
          <p:cNvSpPr txBox="1">
            <a:spLocks noChangeArrowheads="1"/>
          </p:cNvSpPr>
          <p:nvPr/>
        </p:nvSpPr>
        <p:spPr bwMode="auto">
          <a:xfrm>
            <a:off x="14478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(1/8)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64" grpId="0" animBg="1"/>
      <p:bldP spid="424965" grpId="0" animBg="1"/>
      <p:bldP spid="424966" grpId="0"/>
      <p:bldP spid="424967" grpId="0" animBg="1"/>
      <p:bldP spid="424968" grpId="0" animBg="1"/>
      <p:bldP spid="424971" grpId="0" animBg="1"/>
      <p:bldP spid="424972" grpId="0" animBg="1"/>
      <p:bldP spid="4249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6"/>
          <p:cNvSpPr txBox="1">
            <a:spLocks noChangeArrowheads="1"/>
          </p:cNvSpPr>
          <p:nvPr/>
        </p:nvSpPr>
        <p:spPr bwMode="auto">
          <a:xfrm>
            <a:off x="1531239" y="5638800"/>
            <a:ext cx="579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Trebuchet MS" pitchFamily="34" charset="0"/>
                <a:ea typeface="新細明體" pitchFamily="18" charset="-120"/>
              </a:rPr>
              <a:t>Leaf nodes correspond to unique regions in space</a:t>
            </a:r>
          </a:p>
        </p:txBody>
      </p:sp>
      <p:grpSp>
        <p:nvGrpSpPr>
          <p:cNvPr id="99330" name="Group 29"/>
          <p:cNvGrpSpPr>
            <a:grpSpLocks/>
          </p:cNvGrpSpPr>
          <p:nvPr/>
        </p:nvGrpSpPr>
        <p:grpSpPr bwMode="auto">
          <a:xfrm>
            <a:off x="609600" y="1654175"/>
            <a:ext cx="8042275" cy="3852863"/>
            <a:chOff x="384" y="1042"/>
            <a:chExt cx="5066" cy="2427"/>
          </a:xfrm>
        </p:grpSpPr>
        <p:sp>
          <p:nvSpPr>
            <p:cNvPr id="99332" name="Rectangle 2"/>
            <p:cNvSpPr>
              <a:spLocks noChangeArrowheads="1"/>
            </p:cNvSpPr>
            <p:nvPr/>
          </p:nvSpPr>
          <p:spPr bwMode="auto">
            <a:xfrm>
              <a:off x="762" y="1339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33" name="Rectangle 3"/>
            <p:cNvSpPr>
              <a:spLocks noChangeArrowheads="1"/>
            </p:cNvSpPr>
            <p:nvPr/>
          </p:nvSpPr>
          <p:spPr bwMode="auto">
            <a:xfrm>
              <a:off x="1852" y="318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99334" name="Rectangle 4"/>
            <p:cNvSpPr>
              <a:spLocks noChangeArrowheads="1"/>
            </p:cNvSpPr>
            <p:nvPr/>
          </p:nvSpPr>
          <p:spPr bwMode="auto">
            <a:xfrm>
              <a:off x="4414" y="1042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 useBgFill="1">
          <p:nvSpPr>
            <p:cNvPr id="99335" name="AutoShape 5"/>
            <p:cNvSpPr>
              <a:spLocks noChangeArrowheads="1"/>
            </p:cNvSpPr>
            <p:nvPr/>
          </p:nvSpPr>
          <p:spPr bwMode="auto">
            <a:xfrm>
              <a:off x="2784" y="2143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36" name="Rectangle 7"/>
            <p:cNvSpPr>
              <a:spLocks noChangeArrowheads="1"/>
            </p:cNvSpPr>
            <p:nvPr/>
          </p:nvSpPr>
          <p:spPr bwMode="auto">
            <a:xfrm>
              <a:off x="3896" y="1681"/>
              <a:ext cx="518" cy="30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99337" name="Rectangle 8"/>
            <p:cNvSpPr>
              <a:spLocks noChangeArrowheads="1"/>
            </p:cNvSpPr>
            <p:nvPr/>
          </p:nvSpPr>
          <p:spPr bwMode="auto">
            <a:xfrm>
              <a:off x="4932" y="1681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cxnSp>
          <p:nvCxnSpPr>
            <p:cNvPr id="99338" name="AutoShape 9"/>
            <p:cNvCxnSpPr>
              <a:cxnSpLocks noChangeShapeType="1"/>
              <a:endCxn id="99336" idx="0"/>
            </p:cNvCxnSpPr>
            <p:nvPr/>
          </p:nvCxnSpPr>
          <p:spPr bwMode="auto">
            <a:xfrm flipH="1">
              <a:off x="4155" y="1357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339" name="AutoShape 10"/>
            <p:cNvCxnSpPr>
              <a:cxnSpLocks noChangeShapeType="1"/>
              <a:endCxn id="99337" idx="0"/>
            </p:cNvCxnSpPr>
            <p:nvPr/>
          </p:nvCxnSpPr>
          <p:spPr bwMode="auto">
            <a:xfrm>
              <a:off x="4673" y="1357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9340" name="Rectangle 11"/>
            <p:cNvSpPr>
              <a:spLocks noChangeArrowheads="1"/>
            </p:cNvSpPr>
            <p:nvPr/>
          </p:nvSpPr>
          <p:spPr bwMode="auto">
            <a:xfrm>
              <a:off x="1776" y="1339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1" name="Rectangle 12"/>
            <p:cNvSpPr>
              <a:spLocks noChangeArrowheads="1"/>
            </p:cNvSpPr>
            <p:nvPr/>
          </p:nvSpPr>
          <p:spPr bwMode="auto">
            <a:xfrm>
              <a:off x="732" y="1339"/>
              <a:ext cx="1050" cy="181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2" name="AutoShape 13"/>
            <p:cNvSpPr>
              <a:spLocks noChangeArrowheads="1"/>
            </p:cNvSpPr>
            <p:nvPr/>
          </p:nvSpPr>
          <p:spPr bwMode="auto">
            <a:xfrm>
              <a:off x="1188" y="1543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3" name="AutoShape 14"/>
            <p:cNvSpPr>
              <a:spLocks noChangeArrowheads="1"/>
            </p:cNvSpPr>
            <p:nvPr/>
          </p:nvSpPr>
          <p:spPr bwMode="auto">
            <a:xfrm>
              <a:off x="1374" y="2521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4" name="AutoShape 15"/>
            <p:cNvSpPr>
              <a:spLocks noChangeArrowheads="1"/>
            </p:cNvSpPr>
            <p:nvPr/>
          </p:nvSpPr>
          <p:spPr bwMode="auto">
            <a:xfrm>
              <a:off x="1050" y="2041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5" name="AutoShape 16"/>
            <p:cNvSpPr>
              <a:spLocks noChangeArrowheads="1"/>
            </p:cNvSpPr>
            <p:nvPr/>
          </p:nvSpPr>
          <p:spPr bwMode="auto">
            <a:xfrm>
              <a:off x="930" y="2707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6" name="AutoShape 17"/>
            <p:cNvSpPr>
              <a:spLocks noChangeArrowheads="1"/>
            </p:cNvSpPr>
            <p:nvPr/>
          </p:nvSpPr>
          <p:spPr bwMode="auto">
            <a:xfrm>
              <a:off x="1560" y="1939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7" name="AutoShape 18"/>
            <p:cNvSpPr>
              <a:spLocks noChangeArrowheads="1"/>
            </p:cNvSpPr>
            <p:nvPr/>
          </p:nvSpPr>
          <p:spPr bwMode="auto">
            <a:xfrm>
              <a:off x="1908" y="2215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8" name="Oval 19"/>
            <p:cNvSpPr>
              <a:spLocks noChangeArrowheads="1"/>
            </p:cNvSpPr>
            <p:nvPr/>
          </p:nvSpPr>
          <p:spPr bwMode="auto">
            <a:xfrm>
              <a:off x="1836" y="1672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49" name="AutoShape 20"/>
            <p:cNvSpPr>
              <a:spLocks noChangeArrowheads="1"/>
            </p:cNvSpPr>
            <p:nvPr/>
          </p:nvSpPr>
          <p:spPr bwMode="auto">
            <a:xfrm>
              <a:off x="2076" y="2707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50" name="AutoShape 21"/>
            <p:cNvSpPr>
              <a:spLocks noChangeArrowheads="1"/>
            </p:cNvSpPr>
            <p:nvPr/>
          </p:nvSpPr>
          <p:spPr bwMode="auto">
            <a:xfrm>
              <a:off x="2244" y="1570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51" name="AutoShape 22"/>
            <p:cNvSpPr>
              <a:spLocks noChangeArrowheads="1"/>
            </p:cNvSpPr>
            <p:nvPr/>
          </p:nvSpPr>
          <p:spPr bwMode="auto">
            <a:xfrm>
              <a:off x="2244" y="2029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52" name="Oval 23"/>
            <p:cNvSpPr>
              <a:spLocks noChangeArrowheads="1"/>
            </p:cNvSpPr>
            <p:nvPr/>
          </p:nvSpPr>
          <p:spPr bwMode="auto">
            <a:xfrm>
              <a:off x="1725" y="2827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9353" name="Line 24"/>
            <p:cNvSpPr>
              <a:spLocks noChangeShapeType="1"/>
            </p:cNvSpPr>
            <p:nvPr/>
          </p:nvSpPr>
          <p:spPr bwMode="auto">
            <a:xfrm>
              <a:off x="1776" y="1339"/>
              <a:ext cx="6" cy="21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4" name="Rectangle 25"/>
            <p:cNvSpPr>
              <a:spLocks noChangeArrowheads="1"/>
            </p:cNvSpPr>
            <p:nvPr/>
          </p:nvSpPr>
          <p:spPr bwMode="auto">
            <a:xfrm>
              <a:off x="384" y="263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99355" name="Line 26"/>
            <p:cNvSpPr>
              <a:spLocks noChangeShapeType="1"/>
            </p:cNvSpPr>
            <p:nvPr/>
          </p:nvSpPr>
          <p:spPr bwMode="auto">
            <a:xfrm flipH="1">
              <a:off x="384" y="2545"/>
              <a:ext cx="13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9331" name="Rectangle 41"/>
          <p:cNvSpPr txBox="1">
            <a:spLocks noChangeArrowheads="1"/>
          </p:cNvSpPr>
          <p:nvPr/>
        </p:nvSpPr>
        <p:spPr bwMode="auto">
          <a:xfrm>
            <a:off x="1295400" y="762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(2/8)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9"/>
          <p:cNvSpPr txBox="1">
            <a:spLocks noChangeArrowheads="1"/>
          </p:cNvSpPr>
          <p:nvPr/>
        </p:nvSpPr>
        <p:spPr bwMode="auto">
          <a:xfrm>
            <a:off x="990600" y="5699125"/>
            <a:ext cx="579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rebuchet MS" pitchFamily="34" charset="0"/>
                <a:ea typeface="新細明體" pitchFamily="18" charset="-120"/>
              </a:rPr>
              <a:t>Leaf nodes correspond to unique regions in space</a:t>
            </a:r>
          </a:p>
        </p:txBody>
      </p:sp>
      <p:grpSp>
        <p:nvGrpSpPr>
          <p:cNvPr id="101378" name="Group 34"/>
          <p:cNvGrpSpPr>
            <a:grpSpLocks/>
          </p:cNvGrpSpPr>
          <p:nvPr/>
        </p:nvGrpSpPr>
        <p:grpSpPr bwMode="auto">
          <a:xfrm>
            <a:off x="609600" y="1654175"/>
            <a:ext cx="8042275" cy="3852863"/>
            <a:chOff x="384" y="1042"/>
            <a:chExt cx="5066" cy="2427"/>
          </a:xfrm>
        </p:grpSpPr>
        <p:sp>
          <p:nvSpPr>
            <p:cNvPr id="101380" name="Rectangle 2"/>
            <p:cNvSpPr>
              <a:spLocks noChangeArrowheads="1"/>
            </p:cNvSpPr>
            <p:nvPr/>
          </p:nvSpPr>
          <p:spPr bwMode="auto">
            <a:xfrm>
              <a:off x="762" y="1339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81" name="Rectangle 3"/>
            <p:cNvSpPr>
              <a:spLocks noChangeArrowheads="1"/>
            </p:cNvSpPr>
            <p:nvPr/>
          </p:nvSpPr>
          <p:spPr bwMode="auto">
            <a:xfrm>
              <a:off x="1852" y="318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1382" name="Rectangle 4"/>
            <p:cNvSpPr>
              <a:spLocks noChangeArrowheads="1"/>
            </p:cNvSpPr>
            <p:nvPr/>
          </p:nvSpPr>
          <p:spPr bwMode="auto">
            <a:xfrm>
              <a:off x="384" y="263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1383" name="Rectangle 5"/>
            <p:cNvSpPr>
              <a:spLocks noChangeArrowheads="1"/>
            </p:cNvSpPr>
            <p:nvPr/>
          </p:nvSpPr>
          <p:spPr bwMode="auto">
            <a:xfrm>
              <a:off x="4414" y="1042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3896" y="1681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1385" name="Rectangle 7"/>
            <p:cNvSpPr>
              <a:spLocks noChangeArrowheads="1"/>
            </p:cNvSpPr>
            <p:nvPr/>
          </p:nvSpPr>
          <p:spPr bwMode="auto">
            <a:xfrm>
              <a:off x="4932" y="1681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 useBgFill="1">
          <p:nvSpPr>
            <p:cNvPr id="101386" name="AutoShape 8"/>
            <p:cNvSpPr>
              <a:spLocks noChangeArrowheads="1"/>
            </p:cNvSpPr>
            <p:nvPr/>
          </p:nvSpPr>
          <p:spPr bwMode="auto">
            <a:xfrm>
              <a:off x="2784" y="2143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1387" name="AutoShape 9"/>
            <p:cNvCxnSpPr>
              <a:cxnSpLocks noChangeShapeType="1"/>
              <a:stCxn id="101383" idx="2"/>
              <a:endCxn id="101384" idx="0"/>
            </p:cNvCxnSpPr>
            <p:nvPr/>
          </p:nvCxnSpPr>
          <p:spPr bwMode="auto">
            <a:xfrm flipH="1">
              <a:off x="4155" y="1357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1388" name="AutoShape 10"/>
            <p:cNvCxnSpPr>
              <a:cxnSpLocks noChangeShapeType="1"/>
              <a:stCxn id="101383" idx="2"/>
              <a:endCxn id="101385" idx="0"/>
            </p:cNvCxnSpPr>
            <p:nvPr/>
          </p:nvCxnSpPr>
          <p:spPr bwMode="auto">
            <a:xfrm>
              <a:off x="4673" y="1357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1389" name="Rectangle 11"/>
            <p:cNvSpPr>
              <a:spLocks noChangeArrowheads="1"/>
            </p:cNvSpPr>
            <p:nvPr/>
          </p:nvSpPr>
          <p:spPr bwMode="auto">
            <a:xfrm>
              <a:off x="1776" y="1348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0" name="AutoShape 12"/>
            <p:cNvSpPr>
              <a:spLocks noChangeArrowheads="1"/>
            </p:cNvSpPr>
            <p:nvPr/>
          </p:nvSpPr>
          <p:spPr bwMode="auto">
            <a:xfrm>
              <a:off x="1908" y="2215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1" name="Oval 13"/>
            <p:cNvSpPr>
              <a:spLocks noChangeArrowheads="1"/>
            </p:cNvSpPr>
            <p:nvPr/>
          </p:nvSpPr>
          <p:spPr bwMode="auto">
            <a:xfrm>
              <a:off x="1836" y="1672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2" name="AutoShape 14"/>
            <p:cNvSpPr>
              <a:spLocks noChangeArrowheads="1"/>
            </p:cNvSpPr>
            <p:nvPr/>
          </p:nvSpPr>
          <p:spPr bwMode="auto">
            <a:xfrm>
              <a:off x="2076" y="2707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93" name="AutoShape 15"/>
            <p:cNvSpPr>
              <a:spLocks noChangeArrowheads="1"/>
            </p:cNvSpPr>
            <p:nvPr/>
          </p:nvSpPr>
          <p:spPr bwMode="auto">
            <a:xfrm>
              <a:off x="2244" y="1570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4" name="AutoShape 16"/>
            <p:cNvSpPr>
              <a:spLocks noChangeArrowheads="1"/>
            </p:cNvSpPr>
            <p:nvPr/>
          </p:nvSpPr>
          <p:spPr bwMode="auto">
            <a:xfrm>
              <a:off x="2244" y="2029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 flipH="1">
              <a:off x="384" y="2545"/>
              <a:ext cx="13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1776" y="1339"/>
              <a:ext cx="6" cy="21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7" name="Rectangle 20"/>
            <p:cNvSpPr>
              <a:spLocks noChangeArrowheads="1"/>
            </p:cNvSpPr>
            <p:nvPr/>
          </p:nvSpPr>
          <p:spPr bwMode="auto">
            <a:xfrm>
              <a:off x="762" y="1339"/>
              <a:ext cx="1014" cy="118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8" name="AutoShape 21"/>
            <p:cNvSpPr>
              <a:spLocks noChangeArrowheads="1"/>
            </p:cNvSpPr>
            <p:nvPr/>
          </p:nvSpPr>
          <p:spPr bwMode="auto">
            <a:xfrm>
              <a:off x="1188" y="1543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399" name="AutoShape 22"/>
            <p:cNvSpPr>
              <a:spLocks noChangeArrowheads="1"/>
            </p:cNvSpPr>
            <p:nvPr/>
          </p:nvSpPr>
          <p:spPr bwMode="auto">
            <a:xfrm>
              <a:off x="1050" y="2041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0" name="AutoShape 23"/>
            <p:cNvSpPr>
              <a:spLocks noChangeArrowheads="1"/>
            </p:cNvSpPr>
            <p:nvPr/>
          </p:nvSpPr>
          <p:spPr bwMode="auto">
            <a:xfrm>
              <a:off x="1560" y="1939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1" name="Rectangle 24"/>
            <p:cNvSpPr>
              <a:spLocks noChangeArrowheads="1"/>
            </p:cNvSpPr>
            <p:nvPr/>
          </p:nvSpPr>
          <p:spPr bwMode="auto">
            <a:xfrm>
              <a:off x="768" y="2554"/>
              <a:ext cx="1014" cy="600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2" name="AutoShape 25"/>
            <p:cNvSpPr>
              <a:spLocks noChangeArrowheads="1"/>
            </p:cNvSpPr>
            <p:nvPr/>
          </p:nvSpPr>
          <p:spPr bwMode="auto">
            <a:xfrm>
              <a:off x="1374" y="2521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3" name="AutoShape 26"/>
            <p:cNvSpPr>
              <a:spLocks noChangeArrowheads="1"/>
            </p:cNvSpPr>
            <p:nvPr/>
          </p:nvSpPr>
          <p:spPr bwMode="auto">
            <a:xfrm>
              <a:off x="930" y="2707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4" name="Oval 27"/>
            <p:cNvSpPr>
              <a:spLocks noChangeArrowheads="1"/>
            </p:cNvSpPr>
            <p:nvPr/>
          </p:nvSpPr>
          <p:spPr bwMode="auto">
            <a:xfrm>
              <a:off x="1725" y="2827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1405" name="Rectangle 28"/>
            <p:cNvSpPr>
              <a:spLocks noChangeArrowheads="1"/>
            </p:cNvSpPr>
            <p:nvPr/>
          </p:nvSpPr>
          <p:spPr bwMode="auto">
            <a:xfrm>
              <a:off x="3378" y="2299"/>
              <a:ext cx="518" cy="306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1406" name="Rectangle 29"/>
            <p:cNvSpPr>
              <a:spLocks noChangeArrowheads="1"/>
            </p:cNvSpPr>
            <p:nvPr/>
          </p:nvSpPr>
          <p:spPr bwMode="auto">
            <a:xfrm>
              <a:off x="4414" y="2305"/>
              <a:ext cx="518" cy="30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cxnSp>
          <p:nvCxnSpPr>
            <p:cNvPr id="101407" name="AutoShape 30"/>
            <p:cNvCxnSpPr>
              <a:cxnSpLocks noChangeShapeType="1"/>
              <a:endCxn id="101406" idx="0"/>
            </p:cNvCxnSpPr>
            <p:nvPr/>
          </p:nvCxnSpPr>
          <p:spPr bwMode="auto">
            <a:xfrm>
              <a:off x="4155" y="1996"/>
              <a:ext cx="518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1408" name="AutoShape 31"/>
            <p:cNvCxnSpPr>
              <a:cxnSpLocks noChangeShapeType="1"/>
              <a:endCxn id="101405" idx="0"/>
            </p:cNvCxnSpPr>
            <p:nvPr/>
          </p:nvCxnSpPr>
          <p:spPr bwMode="auto">
            <a:xfrm flipH="1">
              <a:off x="3637" y="1996"/>
              <a:ext cx="518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1379" name="Rectangle 41"/>
          <p:cNvSpPr txBox="1">
            <a:spLocks noChangeArrowheads="1"/>
          </p:cNvSpPr>
          <p:nvPr/>
        </p:nvSpPr>
        <p:spPr bwMode="auto">
          <a:xfrm>
            <a:off x="12954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(3/8)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5" name="Group 35"/>
          <p:cNvGrpSpPr>
            <a:grpSpLocks/>
          </p:cNvGrpSpPr>
          <p:nvPr/>
        </p:nvGrpSpPr>
        <p:grpSpPr bwMode="auto">
          <a:xfrm>
            <a:off x="609600" y="1663700"/>
            <a:ext cx="8042275" cy="3852863"/>
            <a:chOff x="384" y="1048"/>
            <a:chExt cx="5066" cy="2427"/>
          </a:xfrm>
        </p:grpSpPr>
        <p:sp>
          <p:nvSpPr>
            <p:cNvPr id="103427" name="Rectangle 2"/>
            <p:cNvSpPr>
              <a:spLocks noChangeArrowheads="1"/>
            </p:cNvSpPr>
            <p:nvPr/>
          </p:nvSpPr>
          <p:spPr bwMode="auto">
            <a:xfrm>
              <a:off x="762" y="1345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28" name="Rectangle 3"/>
            <p:cNvSpPr>
              <a:spLocks noChangeArrowheads="1"/>
            </p:cNvSpPr>
            <p:nvPr/>
          </p:nvSpPr>
          <p:spPr bwMode="auto">
            <a:xfrm>
              <a:off x="1852" y="31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3429" name="Rectangle 4"/>
            <p:cNvSpPr>
              <a:spLocks noChangeArrowheads="1"/>
            </p:cNvSpPr>
            <p:nvPr/>
          </p:nvSpPr>
          <p:spPr bwMode="auto">
            <a:xfrm>
              <a:off x="384" y="26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3430" name="Rectangle 5"/>
            <p:cNvSpPr>
              <a:spLocks noChangeArrowheads="1"/>
            </p:cNvSpPr>
            <p:nvPr/>
          </p:nvSpPr>
          <p:spPr bwMode="auto">
            <a:xfrm>
              <a:off x="4414" y="1048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3431" name="Rectangle 6"/>
            <p:cNvSpPr>
              <a:spLocks noChangeArrowheads="1"/>
            </p:cNvSpPr>
            <p:nvPr/>
          </p:nvSpPr>
          <p:spPr bwMode="auto">
            <a:xfrm>
              <a:off x="3896" y="1687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3432" name="Rectangle 7"/>
            <p:cNvSpPr>
              <a:spLocks noChangeArrowheads="1"/>
            </p:cNvSpPr>
            <p:nvPr/>
          </p:nvSpPr>
          <p:spPr bwMode="auto">
            <a:xfrm>
              <a:off x="4932" y="1687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 useBgFill="1">
          <p:nvSpPr>
            <p:cNvPr id="103433" name="AutoShape 8"/>
            <p:cNvSpPr>
              <a:spLocks noChangeArrowheads="1"/>
            </p:cNvSpPr>
            <p:nvPr/>
          </p:nvSpPr>
          <p:spPr bwMode="auto">
            <a:xfrm>
              <a:off x="2784" y="2149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3434" name="AutoShape 9"/>
            <p:cNvCxnSpPr>
              <a:cxnSpLocks noChangeShapeType="1"/>
              <a:stCxn id="103430" idx="2"/>
              <a:endCxn id="103431" idx="0"/>
            </p:cNvCxnSpPr>
            <p:nvPr/>
          </p:nvCxnSpPr>
          <p:spPr bwMode="auto">
            <a:xfrm flipH="1">
              <a:off x="4155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435" name="AutoShape 10"/>
            <p:cNvCxnSpPr>
              <a:cxnSpLocks noChangeShapeType="1"/>
              <a:stCxn id="103430" idx="2"/>
              <a:endCxn id="103432" idx="0"/>
            </p:cNvCxnSpPr>
            <p:nvPr/>
          </p:nvCxnSpPr>
          <p:spPr bwMode="auto">
            <a:xfrm>
              <a:off x="4673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436" name="Rectangle 11"/>
            <p:cNvSpPr>
              <a:spLocks noChangeArrowheads="1"/>
            </p:cNvSpPr>
            <p:nvPr/>
          </p:nvSpPr>
          <p:spPr bwMode="auto">
            <a:xfrm>
              <a:off x="1776" y="1354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37" name="AutoShape 12"/>
            <p:cNvSpPr>
              <a:spLocks noChangeArrowheads="1"/>
            </p:cNvSpPr>
            <p:nvPr/>
          </p:nvSpPr>
          <p:spPr bwMode="auto">
            <a:xfrm>
              <a:off x="1908" y="2221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38" name="Oval 13"/>
            <p:cNvSpPr>
              <a:spLocks noChangeArrowheads="1"/>
            </p:cNvSpPr>
            <p:nvPr/>
          </p:nvSpPr>
          <p:spPr bwMode="auto">
            <a:xfrm>
              <a:off x="1836" y="1678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39" name="AutoShape 14"/>
            <p:cNvSpPr>
              <a:spLocks noChangeArrowheads="1"/>
            </p:cNvSpPr>
            <p:nvPr/>
          </p:nvSpPr>
          <p:spPr bwMode="auto">
            <a:xfrm>
              <a:off x="2076" y="2713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0" name="AutoShape 15"/>
            <p:cNvSpPr>
              <a:spLocks noChangeArrowheads="1"/>
            </p:cNvSpPr>
            <p:nvPr/>
          </p:nvSpPr>
          <p:spPr bwMode="auto">
            <a:xfrm>
              <a:off x="2244" y="1576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1" name="AutoShape 16"/>
            <p:cNvSpPr>
              <a:spLocks noChangeArrowheads="1"/>
            </p:cNvSpPr>
            <p:nvPr/>
          </p:nvSpPr>
          <p:spPr bwMode="auto">
            <a:xfrm>
              <a:off x="2244" y="2035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2" name="Line 17"/>
            <p:cNvSpPr>
              <a:spLocks noChangeShapeType="1"/>
            </p:cNvSpPr>
            <p:nvPr/>
          </p:nvSpPr>
          <p:spPr bwMode="auto">
            <a:xfrm flipH="1">
              <a:off x="384" y="2551"/>
              <a:ext cx="13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43" name="Line 18"/>
            <p:cNvSpPr>
              <a:spLocks noChangeShapeType="1"/>
            </p:cNvSpPr>
            <p:nvPr/>
          </p:nvSpPr>
          <p:spPr bwMode="auto">
            <a:xfrm>
              <a:off x="1776" y="1345"/>
              <a:ext cx="6" cy="21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44" name="Rectangle 19"/>
            <p:cNvSpPr>
              <a:spLocks noChangeArrowheads="1"/>
            </p:cNvSpPr>
            <p:nvPr/>
          </p:nvSpPr>
          <p:spPr bwMode="auto">
            <a:xfrm>
              <a:off x="762" y="1345"/>
              <a:ext cx="1014" cy="118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5" name="AutoShape 20"/>
            <p:cNvSpPr>
              <a:spLocks noChangeArrowheads="1"/>
            </p:cNvSpPr>
            <p:nvPr/>
          </p:nvSpPr>
          <p:spPr bwMode="auto">
            <a:xfrm>
              <a:off x="1188" y="1549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6" name="AutoShape 21"/>
            <p:cNvSpPr>
              <a:spLocks noChangeArrowheads="1"/>
            </p:cNvSpPr>
            <p:nvPr/>
          </p:nvSpPr>
          <p:spPr bwMode="auto">
            <a:xfrm>
              <a:off x="1050" y="2047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7" name="AutoShape 22"/>
            <p:cNvSpPr>
              <a:spLocks noChangeArrowheads="1"/>
            </p:cNvSpPr>
            <p:nvPr/>
          </p:nvSpPr>
          <p:spPr bwMode="auto">
            <a:xfrm>
              <a:off x="1560" y="1945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8" name="Rectangle 23"/>
            <p:cNvSpPr>
              <a:spLocks noChangeArrowheads="1"/>
            </p:cNvSpPr>
            <p:nvPr/>
          </p:nvSpPr>
          <p:spPr bwMode="auto">
            <a:xfrm>
              <a:off x="768" y="2560"/>
              <a:ext cx="1014" cy="600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49" name="AutoShape 24"/>
            <p:cNvSpPr>
              <a:spLocks noChangeArrowheads="1"/>
            </p:cNvSpPr>
            <p:nvPr/>
          </p:nvSpPr>
          <p:spPr bwMode="auto">
            <a:xfrm>
              <a:off x="1374" y="2527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50" name="AutoShape 25"/>
            <p:cNvSpPr>
              <a:spLocks noChangeArrowheads="1"/>
            </p:cNvSpPr>
            <p:nvPr/>
          </p:nvSpPr>
          <p:spPr bwMode="auto">
            <a:xfrm>
              <a:off x="930" y="2713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51" name="Oval 26"/>
            <p:cNvSpPr>
              <a:spLocks noChangeArrowheads="1"/>
            </p:cNvSpPr>
            <p:nvPr/>
          </p:nvSpPr>
          <p:spPr bwMode="auto">
            <a:xfrm>
              <a:off x="1725" y="2833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452" name="Rectangle 27"/>
            <p:cNvSpPr>
              <a:spLocks noChangeArrowheads="1"/>
            </p:cNvSpPr>
            <p:nvPr/>
          </p:nvSpPr>
          <p:spPr bwMode="auto">
            <a:xfrm>
              <a:off x="3378" y="2305"/>
              <a:ext cx="518" cy="306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3453" name="Rectangle 28"/>
            <p:cNvSpPr>
              <a:spLocks noChangeArrowheads="1"/>
            </p:cNvSpPr>
            <p:nvPr/>
          </p:nvSpPr>
          <p:spPr bwMode="auto">
            <a:xfrm>
              <a:off x="4414" y="2311"/>
              <a:ext cx="518" cy="30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cxnSp>
          <p:nvCxnSpPr>
            <p:cNvPr id="103454" name="AutoShape 29"/>
            <p:cNvCxnSpPr>
              <a:cxnSpLocks noChangeShapeType="1"/>
              <a:endCxn id="103453" idx="0"/>
            </p:cNvCxnSpPr>
            <p:nvPr/>
          </p:nvCxnSpPr>
          <p:spPr bwMode="auto">
            <a:xfrm>
              <a:off x="4155" y="2002"/>
              <a:ext cx="518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455" name="AutoShape 30"/>
            <p:cNvCxnSpPr>
              <a:cxnSpLocks noChangeShapeType="1"/>
              <a:endCxn id="103452" idx="0"/>
            </p:cNvCxnSpPr>
            <p:nvPr/>
          </p:nvCxnSpPr>
          <p:spPr bwMode="auto">
            <a:xfrm flipH="1">
              <a:off x="3637" y="2002"/>
              <a:ext cx="518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456" name="Rectangle 31"/>
            <p:cNvSpPr>
              <a:spLocks noChangeArrowheads="1"/>
            </p:cNvSpPr>
            <p:nvPr/>
          </p:nvSpPr>
          <p:spPr bwMode="auto">
            <a:xfrm>
              <a:off x="1302" y="105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>
          <p:nvSpPr>
            <p:cNvPr id="103457" name="Line 32"/>
            <p:cNvSpPr>
              <a:spLocks noChangeShapeType="1"/>
            </p:cNvSpPr>
            <p:nvPr/>
          </p:nvSpPr>
          <p:spPr bwMode="auto">
            <a:xfrm flipV="1">
              <a:off x="1290" y="1081"/>
              <a:ext cx="0" cy="147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6" name="Rectangle 41"/>
          <p:cNvSpPr txBox="1">
            <a:spLocks noChangeArrowheads="1"/>
          </p:cNvSpPr>
          <p:nvPr/>
        </p:nvSpPr>
        <p:spPr bwMode="auto">
          <a:xfrm>
            <a:off x="12954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(4/8)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Visibility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Given a set of polygons, </a:t>
            </a:r>
            <a:r>
              <a:rPr lang="en-US" altLang="en-US" dirty="0" smtClean="0">
                <a:solidFill>
                  <a:srgbClr val="FF0000"/>
                </a:solidFill>
              </a:rPr>
              <a:t>which is visible</a:t>
            </a:r>
            <a:r>
              <a:rPr lang="en-US" altLang="en-US" dirty="0" smtClean="0"/>
              <a:t> at each pixel? (in front, etc.). Also called </a:t>
            </a:r>
            <a:r>
              <a:rPr lang="en-US" altLang="en-US" dirty="0" smtClean="0">
                <a:solidFill>
                  <a:srgbClr val="FF0000"/>
                </a:solidFill>
              </a:rPr>
              <a:t>hidden surface removal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Very large number of different algorithms known.  Two main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Object precision</a:t>
            </a:r>
            <a:r>
              <a:rPr lang="en-US" altLang="en-US" sz="2000" dirty="0" smtClean="0"/>
              <a:t>: computations that operate on primitives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Image precision</a:t>
            </a:r>
            <a:r>
              <a:rPr lang="en-US" altLang="en-US" sz="2000" dirty="0" smtClean="0"/>
              <a:t>: computations at the pixel level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the spaces in </a:t>
            </a:r>
            <a:r>
              <a:rPr lang="en-US" altLang="en-US" dirty="0" smtClean="0">
                <a:solidFill>
                  <a:srgbClr val="FF0000"/>
                </a:solidFill>
              </a:rPr>
              <a:t>the viewing pipeline maintain depth</a:t>
            </a:r>
            <a:r>
              <a:rPr lang="en-US" altLang="en-US" dirty="0" smtClean="0"/>
              <a:t>, so we can work in any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World, View and Canonical</a:t>
            </a:r>
            <a:r>
              <a:rPr lang="en-US" altLang="en-US" sz="2000" dirty="0" smtClean="0"/>
              <a:t> Screen spaces might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Depth</a:t>
            </a:r>
            <a:r>
              <a:rPr lang="en-US" altLang="en-US" sz="2000" dirty="0" smtClean="0"/>
              <a:t> can be updated on </a:t>
            </a:r>
            <a:r>
              <a:rPr lang="en-US" altLang="en-US" sz="2000" dirty="0" smtClean="0">
                <a:solidFill>
                  <a:srgbClr val="FF0000"/>
                </a:solidFill>
              </a:rPr>
              <a:t>a per-pixel basis </a:t>
            </a:r>
            <a:r>
              <a:rPr lang="en-US" altLang="en-US" sz="2000" dirty="0" smtClean="0"/>
              <a:t>as we scan convert polygons or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Actually, run </a:t>
            </a:r>
            <a:r>
              <a:rPr lang="en-US" altLang="en-US" sz="2000" dirty="0" err="1" smtClean="0"/>
              <a:t>Bresenham</a:t>
            </a:r>
            <a:r>
              <a:rPr lang="en-US" altLang="en-US" sz="2000" dirty="0" smtClean="0"/>
              <a:t>-like algorithm on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z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and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w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before perspective divide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3" name="Group 40"/>
          <p:cNvGrpSpPr>
            <a:grpSpLocks/>
          </p:cNvGrpSpPr>
          <p:nvPr/>
        </p:nvGrpSpPr>
        <p:grpSpPr bwMode="auto">
          <a:xfrm>
            <a:off x="609600" y="1663700"/>
            <a:ext cx="8042275" cy="3852863"/>
            <a:chOff x="384" y="1048"/>
            <a:chExt cx="5066" cy="2427"/>
          </a:xfrm>
        </p:grpSpPr>
        <p:sp>
          <p:nvSpPr>
            <p:cNvPr id="105475" name="Rectangle 2"/>
            <p:cNvSpPr>
              <a:spLocks noChangeArrowheads="1"/>
            </p:cNvSpPr>
            <p:nvPr/>
          </p:nvSpPr>
          <p:spPr bwMode="auto">
            <a:xfrm>
              <a:off x="762" y="1345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76" name="Rectangle 3"/>
            <p:cNvSpPr>
              <a:spLocks noChangeArrowheads="1"/>
            </p:cNvSpPr>
            <p:nvPr/>
          </p:nvSpPr>
          <p:spPr bwMode="auto">
            <a:xfrm>
              <a:off x="1852" y="31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384" y="26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5478" name="Rectangle 5"/>
            <p:cNvSpPr>
              <a:spLocks noChangeArrowheads="1"/>
            </p:cNvSpPr>
            <p:nvPr/>
          </p:nvSpPr>
          <p:spPr bwMode="auto">
            <a:xfrm>
              <a:off x="1302" y="105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>
          <p:nvSpPr>
            <p:cNvPr id="105479" name="Rectangle 6"/>
            <p:cNvSpPr>
              <a:spLocks noChangeArrowheads="1"/>
            </p:cNvSpPr>
            <p:nvPr/>
          </p:nvSpPr>
          <p:spPr bwMode="auto">
            <a:xfrm>
              <a:off x="4414" y="1048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5480" name="Rectangle 7"/>
            <p:cNvSpPr>
              <a:spLocks noChangeArrowheads="1"/>
            </p:cNvSpPr>
            <p:nvPr/>
          </p:nvSpPr>
          <p:spPr bwMode="auto">
            <a:xfrm>
              <a:off x="3896" y="1687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5481" name="Rectangle 8"/>
            <p:cNvSpPr>
              <a:spLocks noChangeArrowheads="1"/>
            </p:cNvSpPr>
            <p:nvPr/>
          </p:nvSpPr>
          <p:spPr bwMode="auto">
            <a:xfrm>
              <a:off x="4932" y="1687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5482" name="Rectangle 9"/>
            <p:cNvSpPr>
              <a:spLocks noChangeArrowheads="1"/>
            </p:cNvSpPr>
            <p:nvPr/>
          </p:nvSpPr>
          <p:spPr bwMode="auto">
            <a:xfrm>
              <a:off x="3378" y="2305"/>
              <a:ext cx="518" cy="306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5483" name="Rectangle 10"/>
            <p:cNvSpPr>
              <a:spLocks noChangeArrowheads="1"/>
            </p:cNvSpPr>
            <p:nvPr/>
          </p:nvSpPr>
          <p:spPr bwMode="auto">
            <a:xfrm>
              <a:off x="4414" y="2311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 useBgFill="1">
          <p:nvSpPr>
            <p:cNvPr id="105484" name="AutoShape 11"/>
            <p:cNvSpPr>
              <a:spLocks noChangeArrowheads="1"/>
            </p:cNvSpPr>
            <p:nvPr/>
          </p:nvSpPr>
          <p:spPr bwMode="auto">
            <a:xfrm>
              <a:off x="2784" y="2149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5485" name="AutoShape 12"/>
            <p:cNvCxnSpPr>
              <a:cxnSpLocks noChangeShapeType="1"/>
              <a:stCxn id="105479" idx="2"/>
              <a:endCxn id="105480" idx="0"/>
            </p:cNvCxnSpPr>
            <p:nvPr/>
          </p:nvCxnSpPr>
          <p:spPr bwMode="auto">
            <a:xfrm flipH="1">
              <a:off x="4155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6" name="AutoShape 13"/>
            <p:cNvCxnSpPr>
              <a:cxnSpLocks noChangeShapeType="1"/>
              <a:stCxn id="105479" idx="2"/>
              <a:endCxn id="105481" idx="0"/>
            </p:cNvCxnSpPr>
            <p:nvPr/>
          </p:nvCxnSpPr>
          <p:spPr bwMode="auto">
            <a:xfrm>
              <a:off x="4673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7" name="AutoShape 14"/>
            <p:cNvCxnSpPr>
              <a:cxnSpLocks noChangeShapeType="1"/>
              <a:stCxn id="105480" idx="2"/>
              <a:endCxn id="105483" idx="0"/>
            </p:cNvCxnSpPr>
            <p:nvPr/>
          </p:nvCxnSpPr>
          <p:spPr bwMode="auto">
            <a:xfrm>
              <a:off x="4155" y="2002"/>
              <a:ext cx="518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8" name="AutoShape 15"/>
            <p:cNvCxnSpPr>
              <a:cxnSpLocks noChangeShapeType="1"/>
              <a:stCxn id="105480" idx="2"/>
              <a:endCxn id="105482" idx="0"/>
            </p:cNvCxnSpPr>
            <p:nvPr/>
          </p:nvCxnSpPr>
          <p:spPr bwMode="auto">
            <a:xfrm flipH="1">
              <a:off x="3637" y="2002"/>
              <a:ext cx="518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5489" name="Rectangle 16"/>
            <p:cNvSpPr>
              <a:spLocks noChangeArrowheads="1"/>
            </p:cNvSpPr>
            <p:nvPr/>
          </p:nvSpPr>
          <p:spPr bwMode="auto">
            <a:xfrm>
              <a:off x="1776" y="1354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0" name="Rectangle 17"/>
            <p:cNvSpPr>
              <a:spLocks noChangeArrowheads="1"/>
            </p:cNvSpPr>
            <p:nvPr/>
          </p:nvSpPr>
          <p:spPr bwMode="auto">
            <a:xfrm>
              <a:off x="762" y="2560"/>
              <a:ext cx="1014" cy="600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1" name="AutoShape 18"/>
            <p:cNvSpPr>
              <a:spLocks noChangeArrowheads="1"/>
            </p:cNvSpPr>
            <p:nvPr/>
          </p:nvSpPr>
          <p:spPr bwMode="auto">
            <a:xfrm>
              <a:off x="1908" y="2221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2" name="Oval 19"/>
            <p:cNvSpPr>
              <a:spLocks noChangeArrowheads="1"/>
            </p:cNvSpPr>
            <p:nvPr/>
          </p:nvSpPr>
          <p:spPr bwMode="auto">
            <a:xfrm>
              <a:off x="1836" y="1678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3" name="AutoShape 20"/>
            <p:cNvSpPr>
              <a:spLocks noChangeArrowheads="1"/>
            </p:cNvSpPr>
            <p:nvPr/>
          </p:nvSpPr>
          <p:spPr bwMode="auto">
            <a:xfrm>
              <a:off x="2076" y="2713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494" name="AutoShape 21"/>
            <p:cNvSpPr>
              <a:spLocks noChangeArrowheads="1"/>
            </p:cNvSpPr>
            <p:nvPr/>
          </p:nvSpPr>
          <p:spPr bwMode="auto">
            <a:xfrm>
              <a:off x="930" y="2713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5" name="AutoShape 22"/>
            <p:cNvSpPr>
              <a:spLocks noChangeArrowheads="1"/>
            </p:cNvSpPr>
            <p:nvPr/>
          </p:nvSpPr>
          <p:spPr bwMode="auto">
            <a:xfrm>
              <a:off x="2244" y="1576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6" name="AutoShape 23"/>
            <p:cNvSpPr>
              <a:spLocks noChangeArrowheads="1"/>
            </p:cNvSpPr>
            <p:nvPr/>
          </p:nvSpPr>
          <p:spPr bwMode="auto">
            <a:xfrm>
              <a:off x="2244" y="2035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7" name="Oval 24"/>
            <p:cNvSpPr>
              <a:spLocks noChangeArrowheads="1"/>
            </p:cNvSpPr>
            <p:nvPr/>
          </p:nvSpPr>
          <p:spPr bwMode="auto">
            <a:xfrm>
              <a:off x="1725" y="2833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498" name="Line 25"/>
            <p:cNvSpPr>
              <a:spLocks noChangeShapeType="1"/>
            </p:cNvSpPr>
            <p:nvPr/>
          </p:nvSpPr>
          <p:spPr bwMode="auto">
            <a:xfrm flipH="1">
              <a:off x="384" y="255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9" name="Line 26"/>
            <p:cNvSpPr>
              <a:spLocks noChangeShapeType="1"/>
            </p:cNvSpPr>
            <p:nvPr/>
          </p:nvSpPr>
          <p:spPr bwMode="auto">
            <a:xfrm>
              <a:off x="1776" y="1345"/>
              <a:ext cx="6" cy="21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500" name="Rectangle 27"/>
            <p:cNvSpPr>
              <a:spLocks noChangeArrowheads="1"/>
            </p:cNvSpPr>
            <p:nvPr/>
          </p:nvSpPr>
          <p:spPr bwMode="auto">
            <a:xfrm>
              <a:off x="3896" y="2908"/>
              <a:ext cx="518" cy="30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5501" name="Rectangle 28"/>
            <p:cNvSpPr>
              <a:spLocks noChangeArrowheads="1"/>
            </p:cNvSpPr>
            <p:nvPr/>
          </p:nvSpPr>
          <p:spPr bwMode="auto">
            <a:xfrm>
              <a:off x="4769" y="2908"/>
              <a:ext cx="518" cy="30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cxnSp>
          <p:nvCxnSpPr>
            <p:cNvPr id="105502" name="AutoShape 29"/>
            <p:cNvCxnSpPr>
              <a:cxnSpLocks noChangeShapeType="1"/>
              <a:endCxn id="105501" idx="0"/>
            </p:cNvCxnSpPr>
            <p:nvPr/>
          </p:nvCxnSpPr>
          <p:spPr bwMode="auto">
            <a:xfrm>
              <a:off x="4673" y="2626"/>
              <a:ext cx="355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03" name="AutoShape 30"/>
            <p:cNvCxnSpPr>
              <a:cxnSpLocks noChangeShapeType="1"/>
              <a:endCxn id="105500" idx="0"/>
            </p:cNvCxnSpPr>
            <p:nvPr/>
          </p:nvCxnSpPr>
          <p:spPr bwMode="auto">
            <a:xfrm flipH="1">
              <a:off x="4155" y="2626"/>
              <a:ext cx="518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5504" name="Rectangle 31"/>
            <p:cNvSpPr>
              <a:spLocks noChangeArrowheads="1"/>
            </p:cNvSpPr>
            <p:nvPr/>
          </p:nvSpPr>
          <p:spPr bwMode="auto">
            <a:xfrm>
              <a:off x="1284" y="1345"/>
              <a:ext cx="492" cy="120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05" name="AutoShape 32"/>
            <p:cNvSpPr>
              <a:spLocks noChangeArrowheads="1"/>
            </p:cNvSpPr>
            <p:nvPr/>
          </p:nvSpPr>
          <p:spPr bwMode="auto">
            <a:xfrm>
              <a:off x="1560" y="1945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06" name="AutoShape 33"/>
            <p:cNvSpPr>
              <a:spLocks noChangeArrowheads="1"/>
            </p:cNvSpPr>
            <p:nvPr/>
          </p:nvSpPr>
          <p:spPr bwMode="auto">
            <a:xfrm>
              <a:off x="1374" y="2527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07" name="Rectangle 34"/>
            <p:cNvSpPr>
              <a:spLocks noChangeArrowheads="1"/>
            </p:cNvSpPr>
            <p:nvPr/>
          </p:nvSpPr>
          <p:spPr bwMode="auto">
            <a:xfrm>
              <a:off x="762" y="1345"/>
              <a:ext cx="522" cy="12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08" name="AutoShape 35"/>
            <p:cNvSpPr>
              <a:spLocks noChangeArrowheads="1"/>
            </p:cNvSpPr>
            <p:nvPr/>
          </p:nvSpPr>
          <p:spPr bwMode="auto">
            <a:xfrm>
              <a:off x="1188" y="1549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09" name="AutoShape 36"/>
            <p:cNvSpPr>
              <a:spLocks noChangeArrowheads="1"/>
            </p:cNvSpPr>
            <p:nvPr/>
          </p:nvSpPr>
          <p:spPr bwMode="auto">
            <a:xfrm>
              <a:off x="1050" y="2047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510" name="Line 37"/>
            <p:cNvSpPr>
              <a:spLocks noChangeShapeType="1"/>
            </p:cNvSpPr>
            <p:nvPr/>
          </p:nvSpPr>
          <p:spPr bwMode="auto">
            <a:xfrm flipV="1">
              <a:off x="1290" y="1081"/>
              <a:ext cx="0" cy="147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474" name="Rectangle 41"/>
          <p:cNvSpPr txBox="1">
            <a:spLocks noChangeArrowheads="1"/>
          </p:cNvSpPr>
          <p:nvPr/>
        </p:nvSpPr>
        <p:spPr bwMode="auto">
          <a:xfrm>
            <a:off x="12954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(5/8)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1" name="Group 42"/>
          <p:cNvGrpSpPr>
            <a:grpSpLocks/>
          </p:cNvGrpSpPr>
          <p:nvPr/>
        </p:nvGrpSpPr>
        <p:grpSpPr bwMode="auto">
          <a:xfrm>
            <a:off x="609600" y="1663700"/>
            <a:ext cx="8042275" cy="3852863"/>
            <a:chOff x="384" y="1048"/>
            <a:chExt cx="5066" cy="2427"/>
          </a:xfrm>
        </p:grpSpPr>
        <p:sp>
          <p:nvSpPr>
            <p:cNvPr id="107523" name="Rectangle 2"/>
            <p:cNvSpPr>
              <a:spLocks noChangeArrowheads="1"/>
            </p:cNvSpPr>
            <p:nvPr/>
          </p:nvSpPr>
          <p:spPr bwMode="auto">
            <a:xfrm>
              <a:off x="762" y="1345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24" name="Rectangle 3"/>
            <p:cNvSpPr>
              <a:spLocks noChangeArrowheads="1"/>
            </p:cNvSpPr>
            <p:nvPr/>
          </p:nvSpPr>
          <p:spPr bwMode="auto">
            <a:xfrm>
              <a:off x="1852" y="31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7525" name="Rectangle 4"/>
            <p:cNvSpPr>
              <a:spLocks noChangeArrowheads="1"/>
            </p:cNvSpPr>
            <p:nvPr/>
          </p:nvSpPr>
          <p:spPr bwMode="auto">
            <a:xfrm>
              <a:off x="384" y="26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7526" name="Rectangle 5"/>
            <p:cNvSpPr>
              <a:spLocks noChangeArrowheads="1"/>
            </p:cNvSpPr>
            <p:nvPr/>
          </p:nvSpPr>
          <p:spPr bwMode="auto">
            <a:xfrm>
              <a:off x="1302" y="105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>
          <p:nvSpPr>
            <p:cNvPr id="107527" name="Rectangle 6"/>
            <p:cNvSpPr>
              <a:spLocks noChangeArrowheads="1"/>
            </p:cNvSpPr>
            <p:nvPr/>
          </p:nvSpPr>
          <p:spPr bwMode="auto">
            <a:xfrm>
              <a:off x="4414" y="1048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7528" name="Rectangle 7"/>
            <p:cNvSpPr>
              <a:spLocks noChangeArrowheads="1"/>
            </p:cNvSpPr>
            <p:nvPr/>
          </p:nvSpPr>
          <p:spPr bwMode="auto">
            <a:xfrm>
              <a:off x="3896" y="1687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7529" name="Rectangle 8"/>
            <p:cNvSpPr>
              <a:spLocks noChangeArrowheads="1"/>
            </p:cNvSpPr>
            <p:nvPr/>
          </p:nvSpPr>
          <p:spPr bwMode="auto">
            <a:xfrm>
              <a:off x="4932" y="1687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7530" name="Rectangle 9"/>
            <p:cNvSpPr>
              <a:spLocks noChangeArrowheads="1"/>
            </p:cNvSpPr>
            <p:nvPr/>
          </p:nvSpPr>
          <p:spPr bwMode="auto">
            <a:xfrm>
              <a:off x="3378" y="2305"/>
              <a:ext cx="518" cy="306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7531" name="Rectangle 10"/>
            <p:cNvSpPr>
              <a:spLocks noChangeArrowheads="1"/>
            </p:cNvSpPr>
            <p:nvPr/>
          </p:nvSpPr>
          <p:spPr bwMode="auto">
            <a:xfrm>
              <a:off x="4414" y="2311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 useBgFill="1">
          <p:nvSpPr>
            <p:cNvPr id="107532" name="AutoShape 11"/>
            <p:cNvSpPr>
              <a:spLocks noChangeArrowheads="1"/>
            </p:cNvSpPr>
            <p:nvPr/>
          </p:nvSpPr>
          <p:spPr bwMode="auto">
            <a:xfrm>
              <a:off x="2784" y="2149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7533" name="AutoShape 12"/>
            <p:cNvCxnSpPr>
              <a:cxnSpLocks noChangeShapeType="1"/>
              <a:stCxn id="107527" idx="2"/>
              <a:endCxn id="107528" idx="0"/>
            </p:cNvCxnSpPr>
            <p:nvPr/>
          </p:nvCxnSpPr>
          <p:spPr bwMode="auto">
            <a:xfrm flipH="1">
              <a:off x="4155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534" name="AutoShape 13"/>
            <p:cNvCxnSpPr>
              <a:cxnSpLocks noChangeShapeType="1"/>
              <a:stCxn id="107527" idx="2"/>
              <a:endCxn id="107529" idx="0"/>
            </p:cNvCxnSpPr>
            <p:nvPr/>
          </p:nvCxnSpPr>
          <p:spPr bwMode="auto">
            <a:xfrm>
              <a:off x="4673" y="1363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535" name="AutoShape 14"/>
            <p:cNvCxnSpPr>
              <a:cxnSpLocks noChangeShapeType="1"/>
              <a:stCxn id="107528" idx="2"/>
              <a:endCxn id="107531" idx="0"/>
            </p:cNvCxnSpPr>
            <p:nvPr/>
          </p:nvCxnSpPr>
          <p:spPr bwMode="auto">
            <a:xfrm>
              <a:off x="4155" y="2002"/>
              <a:ext cx="518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536" name="AutoShape 15"/>
            <p:cNvCxnSpPr>
              <a:cxnSpLocks noChangeShapeType="1"/>
              <a:stCxn id="107528" idx="2"/>
              <a:endCxn id="107530" idx="0"/>
            </p:cNvCxnSpPr>
            <p:nvPr/>
          </p:nvCxnSpPr>
          <p:spPr bwMode="auto">
            <a:xfrm flipH="1">
              <a:off x="3637" y="2002"/>
              <a:ext cx="518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7537" name="Rectangle 16"/>
            <p:cNvSpPr>
              <a:spLocks noChangeArrowheads="1"/>
            </p:cNvSpPr>
            <p:nvPr/>
          </p:nvSpPr>
          <p:spPr bwMode="auto">
            <a:xfrm>
              <a:off x="1776" y="1354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38" name="Rectangle 17"/>
            <p:cNvSpPr>
              <a:spLocks noChangeArrowheads="1"/>
            </p:cNvSpPr>
            <p:nvPr/>
          </p:nvSpPr>
          <p:spPr bwMode="auto">
            <a:xfrm>
              <a:off x="762" y="2560"/>
              <a:ext cx="1014" cy="600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39" name="AutoShape 18"/>
            <p:cNvSpPr>
              <a:spLocks noChangeArrowheads="1"/>
            </p:cNvSpPr>
            <p:nvPr/>
          </p:nvSpPr>
          <p:spPr bwMode="auto">
            <a:xfrm>
              <a:off x="1908" y="2221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0" name="Oval 19"/>
            <p:cNvSpPr>
              <a:spLocks noChangeArrowheads="1"/>
            </p:cNvSpPr>
            <p:nvPr/>
          </p:nvSpPr>
          <p:spPr bwMode="auto">
            <a:xfrm>
              <a:off x="1836" y="1678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1" name="AutoShape 20"/>
            <p:cNvSpPr>
              <a:spLocks noChangeArrowheads="1"/>
            </p:cNvSpPr>
            <p:nvPr/>
          </p:nvSpPr>
          <p:spPr bwMode="auto">
            <a:xfrm>
              <a:off x="2076" y="2713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542" name="AutoShape 21"/>
            <p:cNvSpPr>
              <a:spLocks noChangeArrowheads="1"/>
            </p:cNvSpPr>
            <p:nvPr/>
          </p:nvSpPr>
          <p:spPr bwMode="auto">
            <a:xfrm>
              <a:off x="930" y="2713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3" name="AutoShape 22"/>
            <p:cNvSpPr>
              <a:spLocks noChangeArrowheads="1"/>
            </p:cNvSpPr>
            <p:nvPr/>
          </p:nvSpPr>
          <p:spPr bwMode="auto">
            <a:xfrm>
              <a:off x="2244" y="1576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4" name="AutoShape 23"/>
            <p:cNvSpPr>
              <a:spLocks noChangeArrowheads="1"/>
            </p:cNvSpPr>
            <p:nvPr/>
          </p:nvSpPr>
          <p:spPr bwMode="auto">
            <a:xfrm>
              <a:off x="2244" y="2035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5" name="Oval 24"/>
            <p:cNvSpPr>
              <a:spLocks noChangeArrowheads="1"/>
            </p:cNvSpPr>
            <p:nvPr/>
          </p:nvSpPr>
          <p:spPr bwMode="auto">
            <a:xfrm>
              <a:off x="1725" y="2833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46" name="Line 25"/>
            <p:cNvSpPr>
              <a:spLocks noChangeShapeType="1"/>
            </p:cNvSpPr>
            <p:nvPr/>
          </p:nvSpPr>
          <p:spPr bwMode="auto">
            <a:xfrm flipH="1">
              <a:off x="384" y="255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47" name="Line 26"/>
            <p:cNvSpPr>
              <a:spLocks noChangeShapeType="1"/>
            </p:cNvSpPr>
            <p:nvPr/>
          </p:nvSpPr>
          <p:spPr bwMode="auto">
            <a:xfrm>
              <a:off x="1776" y="1345"/>
              <a:ext cx="6" cy="21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48" name="Rectangle 27"/>
            <p:cNvSpPr>
              <a:spLocks noChangeArrowheads="1"/>
            </p:cNvSpPr>
            <p:nvPr/>
          </p:nvSpPr>
          <p:spPr bwMode="auto">
            <a:xfrm>
              <a:off x="3896" y="2908"/>
              <a:ext cx="518" cy="30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7549" name="Rectangle 28"/>
            <p:cNvSpPr>
              <a:spLocks noChangeArrowheads="1"/>
            </p:cNvSpPr>
            <p:nvPr/>
          </p:nvSpPr>
          <p:spPr bwMode="auto">
            <a:xfrm>
              <a:off x="4769" y="2908"/>
              <a:ext cx="518" cy="30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cxnSp>
          <p:nvCxnSpPr>
            <p:cNvPr id="107550" name="AutoShape 29"/>
            <p:cNvCxnSpPr>
              <a:cxnSpLocks noChangeShapeType="1"/>
              <a:endCxn id="107549" idx="0"/>
            </p:cNvCxnSpPr>
            <p:nvPr/>
          </p:nvCxnSpPr>
          <p:spPr bwMode="auto">
            <a:xfrm>
              <a:off x="4673" y="2626"/>
              <a:ext cx="355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551" name="AutoShape 30"/>
            <p:cNvCxnSpPr>
              <a:cxnSpLocks noChangeShapeType="1"/>
              <a:endCxn id="107548" idx="0"/>
            </p:cNvCxnSpPr>
            <p:nvPr/>
          </p:nvCxnSpPr>
          <p:spPr bwMode="auto">
            <a:xfrm flipH="1">
              <a:off x="4155" y="2626"/>
              <a:ext cx="518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7552" name="Rectangle 31"/>
            <p:cNvSpPr>
              <a:spLocks noChangeArrowheads="1"/>
            </p:cNvSpPr>
            <p:nvPr/>
          </p:nvSpPr>
          <p:spPr bwMode="auto">
            <a:xfrm>
              <a:off x="1284" y="1345"/>
              <a:ext cx="492" cy="120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3" name="AutoShape 32"/>
            <p:cNvSpPr>
              <a:spLocks noChangeArrowheads="1"/>
            </p:cNvSpPr>
            <p:nvPr/>
          </p:nvSpPr>
          <p:spPr bwMode="auto">
            <a:xfrm>
              <a:off x="1560" y="1945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4" name="AutoShape 33"/>
            <p:cNvSpPr>
              <a:spLocks noChangeArrowheads="1"/>
            </p:cNvSpPr>
            <p:nvPr/>
          </p:nvSpPr>
          <p:spPr bwMode="auto">
            <a:xfrm>
              <a:off x="1374" y="2527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5" name="Rectangle 34"/>
            <p:cNvSpPr>
              <a:spLocks noChangeArrowheads="1"/>
            </p:cNvSpPr>
            <p:nvPr/>
          </p:nvSpPr>
          <p:spPr bwMode="auto">
            <a:xfrm>
              <a:off x="762" y="1345"/>
              <a:ext cx="522" cy="12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6" name="AutoShape 35"/>
            <p:cNvSpPr>
              <a:spLocks noChangeArrowheads="1"/>
            </p:cNvSpPr>
            <p:nvPr/>
          </p:nvSpPr>
          <p:spPr bwMode="auto">
            <a:xfrm>
              <a:off x="1188" y="1549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7" name="AutoShape 36"/>
            <p:cNvSpPr>
              <a:spLocks noChangeArrowheads="1"/>
            </p:cNvSpPr>
            <p:nvPr/>
          </p:nvSpPr>
          <p:spPr bwMode="auto">
            <a:xfrm>
              <a:off x="1050" y="2047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7558" name="Line 37"/>
            <p:cNvSpPr>
              <a:spLocks noChangeShapeType="1"/>
            </p:cNvSpPr>
            <p:nvPr/>
          </p:nvSpPr>
          <p:spPr bwMode="auto">
            <a:xfrm flipV="1">
              <a:off x="1290" y="1081"/>
              <a:ext cx="0" cy="147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59" name="Rectangle 38"/>
            <p:cNvSpPr>
              <a:spLocks noChangeArrowheads="1"/>
            </p:cNvSpPr>
            <p:nvPr/>
          </p:nvSpPr>
          <p:spPr bwMode="auto">
            <a:xfrm>
              <a:off x="384" y="166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D</a:t>
              </a:r>
            </a:p>
          </p:txBody>
        </p:sp>
        <p:sp>
          <p:nvSpPr>
            <p:cNvPr id="107560" name="Line 39"/>
            <p:cNvSpPr>
              <a:spLocks noChangeShapeType="1"/>
            </p:cNvSpPr>
            <p:nvPr/>
          </p:nvSpPr>
          <p:spPr bwMode="auto">
            <a:xfrm flipH="1">
              <a:off x="384" y="1951"/>
              <a:ext cx="90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522" name="Rectangle 41"/>
          <p:cNvSpPr txBox="1">
            <a:spLocks noChangeArrowheads="1"/>
          </p:cNvSpPr>
          <p:nvPr/>
        </p:nvSpPr>
        <p:spPr bwMode="auto">
          <a:xfrm>
            <a:off x="12954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(6/8)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69" name="Group 47"/>
          <p:cNvGrpSpPr>
            <a:grpSpLocks/>
          </p:cNvGrpSpPr>
          <p:nvPr/>
        </p:nvGrpSpPr>
        <p:grpSpPr bwMode="auto">
          <a:xfrm>
            <a:off x="609600" y="1662113"/>
            <a:ext cx="8042275" cy="4405312"/>
            <a:chOff x="384" y="1026"/>
            <a:chExt cx="5066" cy="2775"/>
          </a:xfrm>
        </p:grpSpPr>
        <p:sp>
          <p:nvSpPr>
            <p:cNvPr id="109571" name="Rectangle 2"/>
            <p:cNvSpPr>
              <a:spLocks noChangeArrowheads="1"/>
            </p:cNvSpPr>
            <p:nvPr/>
          </p:nvSpPr>
          <p:spPr bwMode="auto">
            <a:xfrm>
              <a:off x="762" y="1323"/>
              <a:ext cx="1830" cy="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72" name="Rectangle 3"/>
            <p:cNvSpPr>
              <a:spLocks noChangeArrowheads="1"/>
            </p:cNvSpPr>
            <p:nvPr/>
          </p:nvSpPr>
          <p:spPr bwMode="auto">
            <a:xfrm>
              <a:off x="1852" y="316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9573" name="Rectangle 4"/>
            <p:cNvSpPr>
              <a:spLocks noChangeArrowheads="1"/>
            </p:cNvSpPr>
            <p:nvPr/>
          </p:nvSpPr>
          <p:spPr bwMode="auto">
            <a:xfrm>
              <a:off x="384" y="261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9574" name="Rectangle 5"/>
            <p:cNvSpPr>
              <a:spLocks noChangeArrowheads="1"/>
            </p:cNvSpPr>
            <p:nvPr/>
          </p:nvSpPr>
          <p:spPr bwMode="auto">
            <a:xfrm>
              <a:off x="1302" y="103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>
          <p:nvSpPr>
            <p:cNvPr id="109575" name="Rectangle 6"/>
            <p:cNvSpPr>
              <a:spLocks noChangeArrowheads="1"/>
            </p:cNvSpPr>
            <p:nvPr/>
          </p:nvSpPr>
          <p:spPr bwMode="auto">
            <a:xfrm>
              <a:off x="384" y="16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D</a:t>
              </a:r>
            </a:p>
          </p:txBody>
        </p:sp>
        <p:sp>
          <p:nvSpPr>
            <p:cNvPr id="109576" name="Rectangle 7"/>
            <p:cNvSpPr>
              <a:spLocks noChangeArrowheads="1"/>
            </p:cNvSpPr>
            <p:nvPr/>
          </p:nvSpPr>
          <p:spPr bwMode="auto">
            <a:xfrm>
              <a:off x="4414" y="1026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109577" name="Rectangle 8"/>
            <p:cNvSpPr>
              <a:spLocks noChangeArrowheads="1"/>
            </p:cNvSpPr>
            <p:nvPr/>
          </p:nvSpPr>
          <p:spPr bwMode="auto">
            <a:xfrm>
              <a:off x="3896" y="1665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B</a:t>
              </a:r>
            </a:p>
          </p:txBody>
        </p:sp>
        <p:sp>
          <p:nvSpPr>
            <p:cNvPr id="109578" name="Rectangle 9"/>
            <p:cNvSpPr>
              <a:spLocks noChangeArrowheads="1"/>
            </p:cNvSpPr>
            <p:nvPr/>
          </p:nvSpPr>
          <p:spPr bwMode="auto">
            <a:xfrm>
              <a:off x="4932" y="1665"/>
              <a:ext cx="518" cy="306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9579" name="Rectangle 10"/>
            <p:cNvSpPr>
              <a:spLocks noChangeArrowheads="1"/>
            </p:cNvSpPr>
            <p:nvPr/>
          </p:nvSpPr>
          <p:spPr bwMode="auto">
            <a:xfrm>
              <a:off x="3378" y="2283"/>
              <a:ext cx="518" cy="306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9580" name="Rectangle 11"/>
            <p:cNvSpPr>
              <a:spLocks noChangeArrowheads="1"/>
            </p:cNvSpPr>
            <p:nvPr/>
          </p:nvSpPr>
          <p:spPr bwMode="auto">
            <a:xfrm>
              <a:off x="4414" y="2289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C</a:t>
              </a:r>
            </a:p>
          </p:txBody>
        </p:sp>
        <p:sp>
          <p:nvSpPr>
            <p:cNvPr id="109581" name="Rectangle 12"/>
            <p:cNvSpPr>
              <a:spLocks noChangeArrowheads="1"/>
            </p:cNvSpPr>
            <p:nvPr/>
          </p:nvSpPr>
          <p:spPr bwMode="auto">
            <a:xfrm>
              <a:off x="3896" y="2886"/>
              <a:ext cx="51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TW">
                  <a:solidFill>
                    <a:schemeClr val="tx2"/>
                  </a:solidFill>
                  <a:ea typeface="新細明體" pitchFamily="18" charset="-120"/>
                </a:rPr>
                <a:t>D</a:t>
              </a:r>
            </a:p>
          </p:txBody>
        </p:sp>
        <p:sp>
          <p:nvSpPr>
            <p:cNvPr id="109582" name="Rectangle 13"/>
            <p:cNvSpPr>
              <a:spLocks noChangeArrowheads="1"/>
            </p:cNvSpPr>
            <p:nvPr/>
          </p:nvSpPr>
          <p:spPr bwMode="auto">
            <a:xfrm>
              <a:off x="4769" y="2886"/>
              <a:ext cx="518" cy="30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9583" name="Rectangle 14"/>
            <p:cNvSpPr>
              <a:spLocks noChangeArrowheads="1"/>
            </p:cNvSpPr>
            <p:nvPr/>
          </p:nvSpPr>
          <p:spPr bwMode="auto">
            <a:xfrm>
              <a:off x="4347" y="3495"/>
              <a:ext cx="518" cy="306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09584" name="Rectangle 15"/>
            <p:cNvSpPr>
              <a:spLocks noChangeArrowheads="1"/>
            </p:cNvSpPr>
            <p:nvPr/>
          </p:nvSpPr>
          <p:spPr bwMode="auto">
            <a:xfrm>
              <a:off x="3378" y="3495"/>
              <a:ext cx="518" cy="30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zh-TW" altLang="zh-TW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 useBgFill="1">
          <p:nvSpPr>
            <p:cNvPr id="109585" name="AutoShape 16"/>
            <p:cNvSpPr>
              <a:spLocks noChangeArrowheads="1"/>
            </p:cNvSpPr>
            <p:nvPr/>
          </p:nvSpPr>
          <p:spPr bwMode="auto">
            <a:xfrm>
              <a:off x="2784" y="2127"/>
              <a:ext cx="354" cy="258"/>
            </a:xfrm>
            <a:prstGeom prst="rightArrow">
              <a:avLst>
                <a:gd name="adj1" fmla="val 50000"/>
                <a:gd name="adj2" fmla="val 34302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9586" name="AutoShape 17"/>
            <p:cNvCxnSpPr>
              <a:cxnSpLocks noChangeShapeType="1"/>
              <a:stCxn id="109576" idx="2"/>
              <a:endCxn id="109577" idx="0"/>
            </p:cNvCxnSpPr>
            <p:nvPr/>
          </p:nvCxnSpPr>
          <p:spPr bwMode="auto">
            <a:xfrm flipH="1">
              <a:off x="4155" y="1341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87" name="AutoShape 18"/>
            <p:cNvCxnSpPr>
              <a:cxnSpLocks noChangeShapeType="1"/>
              <a:stCxn id="109576" idx="2"/>
              <a:endCxn id="109578" idx="0"/>
            </p:cNvCxnSpPr>
            <p:nvPr/>
          </p:nvCxnSpPr>
          <p:spPr bwMode="auto">
            <a:xfrm>
              <a:off x="4673" y="1341"/>
              <a:ext cx="518" cy="3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88" name="AutoShape 19"/>
            <p:cNvCxnSpPr>
              <a:cxnSpLocks noChangeShapeType="1"/>
              <a:stCxn id="109577" idx="2"/>
              <a:endCxn id="109580" idx="0"/>
            </p:cNvCxnSpPr>
            <p:nvPr/>
          </p:nvCxnSpPr>
          <p:spPr bwMode="auto">
            <a:xfrm>
              <a:off x="4155" y="1980"/>
              <a:ext cx="518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89" name="AutoShape 20"/>
            <p:cNvCxnSpPr>
              <a:cxnSpLocks noChangeShapeType="1"/>
              <a:stCxn id="109577" idx="2"/>
              <a:endCxn id="109579" idx="0"/>
            </p:cNvCxnSpPr>
            <p:nvPr/>
          </p:nvCxnSpPr>
          <p:spPr bwMode="auto">
            <a:xfrm flipH="1">
              <a:off x="3637" y="1980"/>
              <a:ext cx="518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90" name="AutoShape 21"/>
            <p:cNvCxnSpPr>
              <a:cxnSpLocks noChangeShapeType="1"/>
              <a:stCxn id="109580" idx="2"/>
              <a:endCxn id="109582" idx="0"/>
            </p:cNvCxnSpPr>
            <p:nvPr/>
          </p:nvCxnSpPr>
          <p:spPr bwMode="auto">
            <a:xfrm>
              <a:off x="4673" y="2604"/>
              <a:ext cx="355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91" name="AutoShape 22"/>
            <p:cNvCxnSpPr>
              <a:cxnSpLocks noChangeShapeType="1"/>
              <a:stCxn id="109580" idx="2"/>
              <a:endCxn id="109581" idx="0"/>
            </p:cNvCxnSpPr>
            <p:nvPr/>
          </p:nvCxnSpPr>
          <p:spPr bwMode="auto">
            <a:xfrm flipH="1">
              <a:off x="4155" y="2604"/>
              <a:ext cx="518" cy="2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92" name="AutoShape 23"/>
            <p:cNvCxnSpPr>
              <a:cxnSpLocks noChangeShapeType="1"/>
              <a:stCxn id="109581" idx="2"/>
              <a:endCxn id="109584" idx="0"/>
            </p:cNvCxnSpPr>
            <p:nvPr/>
          </p:nvCxnSpPr>
          <p:spPr bwMode="auto">
            <a:xfrm flipH="1">
              <a:off x="3637" y="3201"/>
              <a:ext cx="518" cy="2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93" name="AutoShape 24"/>
            <p:cNvCxnSpPr>
              <a:cxnSpLocks noChangeShapeType="1"/>
              <a:stCxn id="109581" idx="2"/>
              <a:endCxn id="109583" idx="0"/>
            </p:cNvCxnSpPr>
            <p:nvPr/>
          </p:nvCxnSpPr>
          <p:spPr bwMode="auto">
            <a:xfrm>
              <a:off x="4155" y="3201"/>
              <a:ext cx="451" cy="2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9594" name="Rectangle 25"/>
            <p:cNvSpPr>
              <a:spLocks noChangeArrowheads="1"/>
            </p:cNvSpPr>
            <p:nvPr/>
          </p:nvSpPr>
          <p:spPr bwMode="auto">
            <a:xfrm>
              <a:off x="1776" y="1332"/>
              <a:ext cx="810" cy="180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95" name="Rectangle 26"/>
            <p:cNvSpPr>
              <a:spLocks noChangeArrowheads="1"/>
            </p:cNvSpPr>
            <p:nvPr/>
          </p:nvSpPr>
          <p:spPr bwMode="auto">
            <a:xfrm>
              <a:off x="762" y="2538"/>
              <a:ext cx="1014" cy="600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96" name="Rectangle 27"/>
            <p:cNvSpPr>
              <a:spLocks noChangeArrowheads="1"/>
            </p:cNvSpPr>
            <p:nvPr/>
          </p:nvSpPr>
          <p:spPr bwMode="auto">
            <a:xfrm>
              <a:off x="1302" y="1332"/>
              <a:ext cx="492" cy="120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97" name="Rectangle 28"/>
            <p:cNvSpPr>
              <a:spLocks noChangeArrowheads="1"/>
            </p:cNvSpPr>
            <p:nvPr/>
          </p:nvSpPr>
          <p:spPr bwMode="auto">
            <a:xfrm>
              <a:off x="762" y="1929"/>
              <a:ext cx="528" cy="6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98" name="Rectangle 29"/>
            <p:cNvSpPr>
              <a:spLocks noChangeArrowheads="1"/>
            </p:cNvSpPr>
            <p:nvPr/>
          </p:nvSpPr>
          <p:spPr bwMode="auto">
            <a:xfrm>
              <a:off x="762" y="1323"/>
              <a:ext cx="528" cy="606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599" name="AutoShape 30"/>
            <p:cNvSpPr>
              <a:spLocks noChangeArrowheads="1"/>
            </p:cNvSpPr>
            <p:nvPr/>
          </p:nvSpPr>
          <p:spPr bwMode="auto">
            <a:xfrm>
              <a:off x="1188" y="1527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0" name="AutoShape 31"/>
            <p:cNvSpPr>
              <a:spLocks noChangeArrowheads="1"/>
            </p:cNvSpPr>
            <p:nvPr/>
          </p:nvSpPr>
          <p:spPr bwMode="auto">
            <a:xfrm>
              <a:off x="1374" y="2505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1" name="AutoShape 32"/>
            <p:cNvSpPr>
              <a:spLocks noChangeArrowheads="1"/>
            </p:cNvSpPr>
            <p:nvPr/>
          </p:nvSpPr>
          <p:spPr bwMode="auto">
            <a:xfrm>
              <a:off x="1908" y="2199"/>
              <a:ext cx="168" cy="162"/>
            </a:xfrm>
            <a:prstGeom prst="plus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2" name="AutoShape 33"/>
            <p:cNvSpPr>
              <a:spLocks noChangeArrowheads="1"/>
            </p:cNvSpPr>
            <p:nvPr/>
          </p:nvSpPr>
          <p:spPr bwMode="auto">
            <a:xfrm>
              <a:off x="1050" y="2025"/>
              <a:ext cx="240" cy="1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3" name="Oval 34"/>
            <p:cNvSpPr>
              <a:spLocks noChangeArrowheads="1"/>
            </p:cNvSpPr>
            <p:nvPr/>
          </p:nvSpPr>
          <p:spPr bwMode="auto">
            <a:xfrm>
              <a:off x="1836" y="1656"/>
              <a:ext cx="150" cy="23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4" name="AutoShape 35"/>
            <p:cNvSpPr>
              <a:spLocks noChangeArrowheads="1"/>
            </p:cNvSpPr>
            <p:nvPr/>
          </p:nvSpPr>
          <p:spPr bwMode="auto">
            <a:xfrm>
              <a:off x="2076" y="2691"/>
              <a:ext cx="1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605" name="AutoShape 36"/>
            <p:cNvSpPr>
              <a:spLocks noChangeArrowheads="1"/>
            </p:cNvSpPr>
            <p:nvPr/>
          </p:nvSpPr>
          <p:spPr bwMode="auto">
            <a:xfrm>
              <a:off x="930" y="2691"/>
              <a:ext cx="120" cy="192"/>
            </a:xfrm>
            <a:prstGeom prst="parallelogram">
              <a:avLst>
                <a:gd name="adj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6" name="AutoShape 37"/>
            <p:cNvSpPr>
              <a:spLocks noChangeArrowheads="1"/>
            </p:cNvSpPr>
            <p:nvPr/>
          </p:nvSpPr>
          <p:spPr bwMode="auto">
            <a:xfrm>
              <a:off x="1560" y="1923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7" name="AutoShape 38"/>
            <p:cNvSpPr>
              <a:spLocks noChangeArrowheads="1"/>
            </p:cNvSpPr>
            <p:nvPr/>
          </p:nvSpPr>
          <p:spPr bwMode="auto">
            <a:xfrm>
              <a:off x="2244" y="1554"/>
              <a:ext cx="186" cy="20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8" name="AutoShape 39"/>
            <p:cNvSpPr>
              <a:spLocks noChangeArrowheads="1"/>
            </p:cNvSpPr>
            <p:nvPr/>
          </p:nvSpPr>
          <p:spPr bwMode="auto">
            <a:xfrm>
              <a:off x="2244" y="2013"/>
              <a:ext cx="186" cy="186"/>
            </a:xfrm>
            <a:prstGeom prst="pentagon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09" name="Oval 40"/>
            <p:cNvSpPr>
              <a:spLocks noChangeArrowheads="1"/>
            </p:cNvSpPr>
            <p:nvPr/>
          </p:nvSpPr>
          <p:spPr bwMode="auto">
            <a:xfrm>
              <a:off x="1725" y="2811"/>
              <a:ext cx="222" cy="12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9610" name="Line 41"/>
            <p:cNvSpPr>
              <a:spLocks noChangeShapeType="1"/>
            </p:cNvSpPr>
            <p:nvPr/>
          </p:nvSpPr>
          <p:spPr bwMode="auto">
            <a:xfrm flipV="1">
              <a:off x="1290" y="1059"/>
              <a:ext cx="0" cy="14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11" name="Line 42"/>
            <p:cNvSpPr>
              <a:spLocks noChangeShapeType="1"/>
            </p:cNvSpPr>
            <p:nvPr/>
          </p:nvSpPr>
          <p:spPr bwMode="auto">
            <a:xfrm flipH="1">
              <a:off x="384" y="252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12" name="Line 43"/>
            <p:cNvSpPr>
              <a:spLocks noChangeShapeType="1"/>
            </p:cNvSpPr>
            <p:nvPr/>
          </p:nvSpPr>
          <p:spPr bwMode="auto">
            <a:xfrm flipH="1">
              <a:off x="384" y="1929"/>
              <a:ext cx="90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13" name="Line 44"/>
            <p:cNvSpPr>
              <a:spLocks noChangeShapeType="1"/>
            </p:cNvSpPr>
            <p:nvPr/>
          </p:nvSpPr>
          <p:spPr bwMode="auto">
            <a:xfrm>
              <a:off x="1776" y="1323"/>
              <a:ext cx="6" cy="21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9570" name="Rectangle 41"/>
          <p:cNvSpPr txBox="1">
            <a:spLocks noChangeArrowheads="1"/>
          </p:cNvSpPr>
          <p:nvPr/>
        </p:nvSpPr>
        <p:spPr bwMode="auto">
          <a:xfrm>
            <a:off x="1295400" y="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ja-JP" sz="40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K-d Tree (7/8)</a:t>
            </a:r>
            <a:endParaRPr lang="en-US" altLang="zh-TW" sz="4000" b="1">
              <a:solidFill>
                <a:schemeClr val="tx2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ChangeArrowheads="1"/>
          </p:cNvSpPr>
          <p:nvPr/>
        </p:nvSpPr>
        <p:spPr bwMode="auto">
          <a:xfrm>
            <a:off x="990600" y="1773238"/>
            <a:ext cx="990600" cy="990600"/>
          </a:xfrm>
          <a:prstGeom prst="rect">
            <a:avLst/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18" name="Rectangle 3"/>
          <p:cNvSpPr>
            <a:spLocks noChangeArrowheads="1"/>
          </p:cNvSpPr>
          <p:nvPr/>
        </p:nvSpPr>
        <p:spPr bwMode="auto">
          <a:xfrm>
            <a:off x="1981200" y="1773238"/>
            <a:ext cx="914400" cy="19050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990600" y="2763838"/>
            <a:ext cx="990600" cy="9144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990600" y="3678238"/>
            <a:ext cx="1905000" cy="19812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21" name="Rectangle 6"/>
          <p:cNvSpPr>
            <a:spLocks noChangeArrowheads="1"/>
          </p:cNvSpPr>
          <p:nvPr/>
        </p:nvSpPr>
        <p:spPr bwMode="auto">
          <a:xfrm>
            <a:off x="2895600" y="1773238"/>
            <a:ext cx="1981200" cy="3886200"/>
          </a:xfrm>
          <a:prstGeom prst="rect">
            <a:avLst/>
          </a:prstGeom>
          <a:solidFill>
            <a:srgbClr val="FE0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22" name="Rectangle 7"/>
          <p:cNvSpPr>
            <a:spLocks noChangeArrowheads="1"/>
          </p:cNvSpPr>
          <p:nvPr/>
        </p:nvSpPr>
        <p:spPr bwMode="auto">
          <a:xfrm>
            <a:off x="1012825" y="1773238"/>
            <a:ext cx="3873500" cy="3873500"/>
          </a:xfrm>
          <a:prstGeom prst="rect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1623" name="Text Box 8"/>
          <p:cNvSpPr txBox="1">
            <a:spLocks noChangeArrowheads="1"/>
          </p:cNvSpPr>
          <p:nvPr/>
        </p:nvSpPr>
        <p:spPr bwMode="auto">
          <a:xfrm>
            <a:off x="2749550" y="56467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111624" name="Text Box 9"/>
          <p:cNvSpPr txBox="1">
            <a:spLocks noChangeArrowheads="1"/>
          </p:cNvSpPr>
          <p:nvPr/>
        </p:nvSpPr>
        <p:spPr bwMode="auto">
          <a:xfrm>
            <a:off x="641350" y="34798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B</a:t>
            </a:r>
          </a:p>
        </p:txBody>
      </p:sp>
      <p:sp>
        <p:nvSpPr>
          <p:cNvPr id="111625" name="Text Box 10"/>
          <p:cNvSpPr txBox="1">
            <a:spLocks noChangeArrowheads="1"/>
          </p:cNvSpPr>
          <p:nvPr/>
        </p:nvSpPr>
        <p:spPr bwMode="auto">
          <a:xfrm>
            <a:off x="1778000" y="361156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C</a:t>
            </a:r>
          </a:p>
        </p:txBody>
      </p:sp>
      <p:sp>
        <p:nvSpPr>
          <p:cNvPr id="111626" name="Text Box 11"/>
          <p:cNvSpPr txBox="1">
            <a:spLocks noChangeArrowheads="1"/>
          </p:cNvSpPr>
          <p:nvPr/>
        </p:nvSpPr>
        <p:spPr bwMode="auto">
          <a:xfrm>
            <a:off x="630238" y="24955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D</a:t>
            </a:r>
          </a:p>
        </p:txBody>
      </p:sp>
      <p:sp>
        <p:nvSpPr>
          <p:cNvPr id="111627" name="Text Box 12"/>
          <p:cNvSpPr txBox="1">
            <a:spLocks noChangeArrowheads="1"/>
          </p:cNvSpPr>
          <p:nvPr/>
        </p:nvSpPr>
        <p:spPr bwMode="auto">
          <a:xfrm>
            <a:off x="7015163" y="1544638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111628" name="Line 13"/>
          <p:cNvSpPr>
            <a:spLocks noChangeShapeType="1"/>
          </p:cNvSpPr>
          <p:nvPr/>
        </p:nvSpPr>
        <p:spPr bwMode="auto">
          <a:xfrm>
            <a:off x="6453188" y="230663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29" name="Line 14"/>
          <p:cNvSpPr>
            <a:spLocks noChangeShapeType="1"/>
          </p:cNvSpPr>
          <p:nvPr/>
        </p:nvSpPr>
        <p:spPr bwMode="auto">
          <a:xfrm>
            <a:off x="7215188" y="20256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0" name="Line 15"/>
          <p:cNvSpPr>
            <a:spLocks noChangeShapeType="1"/>
          </p:cNvSpPr>
          <p:nvPr/>
        </p:nvSpPr>
        <p:spPr bwMode="auto">
          <a:xfrm>
            <a:off x="6453188" y="2306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1" name="Line 16"/>
          <p:cNvSpPr>
            <a:spLocks noChangeShapeType="1"/>
          </p:cNvSpPr>
          <p:nvPr/>
        </p:nvSpPr>
        <p:spPr bwMode="auto">
          <a:xfrm>
            <a:off x="7977188" y="2306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2" name="Text Box 17"/>
          <p:cNvSpPr txBox="1">
            <a:spLocks noChangeArrowheads="1"/>
          </p:cNvSpPr>
          <p:nvPr/>
        </p:nvSpPr>
        <p:spPr bwMode="auto">
          <a:xfrm>
            <a:off x="6253163" y="2587625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B</a:t>
            </a:r>
          </a:p>
        </p:txBody>
      </p:sp>
      <p:sp>
        <p:nvSpPr>
          <p:cNvPr id="111633" name="Line 18"/>
          <p:cNvSpPr>
            <a:spLocks noChangeShapeType="1"/>
          </p:cNvSpPr>
          <p:nvPr/>
        </p:nvSpPr>
        <p:spPr bwMode="auto">
          <a:xfrm>
            <a:off x="5691188" y="334962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4" name="Line 19"/>
          <p:cNvSpPr>
            <a:spLocks noChangeShapeType="1"/>
          </p:cNvSpPr>
          <p:nvPr/>
        </p:nvSpPr>
        <p:spPr bwMode="auto">
          <a:xfrm>
            <a:off x="6453188" y="3068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5" name="Line 20"/>
          <p:cNvSpPr>
            <a:spLocks noChangeShapeType="1"/>
          </p:cNvSpPr>
          <p:nvPr/>
        </p:nvSpPr>
        <p:spPr bwMode="auto">
          <a:xfrm>
            <a:off x="5691188" y="334962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6" name="Line 21"/>
          <p:cNvSpPr>
            <a:spLocks noChangeShapeType="1"/>
          </p:cNvSpPr>
          <p:nvPr/>
        </p:nvSpPr>
        <p:spPr bwMode="auto">
          <a:xfrm>
            <a:off x="7215188" y="334962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7" name="Text Box 22"/>
          <p:cNvSpPr txBox="1">
            <a:spLocks noChangeArrowheads="1"/>
          </p:cNvSpPr>
          <p:nvPr/>
        </p:nvSpPr>
        <p:spPr bwMode="auto">
          <a:xfrm>
            <a:off x="7015163" y="3611563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C</a:t>
            </a:r>
          </a:p>
        </p:txBody>
      </p:sp>
      <p:sp>
        <p:nvSpPr>
          <p:cNvPr id="111638" name="Line 23"/>
          <p:cNvSpPr>
            <a:spLocks noChangeShapeType="1"/>
          </p:cNvSpPr>
          <p:nvPr/>
        </p:nvSpPr>
        <p:spPr bwMode="auto">
          <a:xfrm>
            <a:off x="6453188" y="437356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Line 24"/>
          <p:cNvSpPr>
            <a:spLocks noChangeShapeType="1"/>
          </p:cNvSpPr>
          <p:nvPr/>
        </p:nvSpPr>
        <p:spPr bwMode="auto">
          <a:xfrm>
            <a:off x="7215188" y="409257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0" name="Line 25"/>
          <p:cNvSpPr>
            <a:spLocks noChangeShapeType="1"/>
          </p:cNvSpPr>
          <p:nvPr/>
        </p:nvSpPr>
        <p:spPr bwMode="auto">
          <a:xfrm>
            <a:off x="6453188" y="4373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1" name="Line 26"/>
          <p:cNvSpPr>
            <a:spLocks noChangeShapeType="1"/>
          </p:cNvSpPr>
          <p:nvPr/>
        </p:nvSpPr>
        <p:spPr bwMode="auto">
          <a:xfrm>
            <a:off x="7977188" y="4373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2" name="Text Box 27"/>
          <p:cNvSpPr txBox="1">
            <a:spLocks noChangeArrowheads="1"/>
          </p:cNvSpPr>
          <p:nvPr/>
        </p:nvSpPr>
        <p:spPr bwMode="auto">
          <a:xfrm>
            <a:off x="6253163" y="4654550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D</a:t>
            </a:r>
          </a:p>
        </p:txBody>
      </p:sp>
      <p:sp>
        <p:nvSpPr>
          <p:cNvPr id="111643" name="Line 28"/>
          <p:cNvSpPr>
            <a:spLocks noChangeShapeType="1"/>
          </p:cNvSpPr>
          <p:nvPr/>
        </p:nvSpPr>
        <p:spPr bwMode="auto">
          <a:xfrm>
            <a:off x="5691188" y="541655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4" name="Line 29"/>
          <p:cNvSpPr>
            <a:spLocks noChangeShapeType="1"/>
          </p:cNvSpPr>
          <p:nvPr/>
        </p:nvSpPr>
        <p:spPr bwMode="auto">
          <a:xfrm>
            <a:off x="6453188" y="5135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5" name="Line 30"/>
          <p:cNvSpPr>
            <a:spLocks noChangeShapeType="1"/>
          </p:cNvSpPr>
          <p:nvPr/>
        </p:nvSpPr>
        <p:spPr bwMode="auto">
          <a:xfrm>
            <a:off x="5691188" y="54165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6" name="Line 31"/>
          <p:cNvSpPr>
            <a:spLocks noChangeShapeType="1"/>
          </p:cNvSpPr>
          <p:nvPr/>
        </p:nvSpPr>
        <p:spPr bwMode="auto">
          <a:xfrm>
            <a:off x="7215188" y="54165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7" name="Text Box 32"/>
          <p:cNvSpPr txBox="1">
            <a:spLocks noChangeArrowheads="1"/>
          </p:cNvSpPr>
          <p:nvPr/>
        </p:nvSpPr>
        <p:spPr bwMode="auto">
          <a:xfrm>
            <a:off x="5489575" y="3616325"/>
            <a:ext cx="401638" cy="4953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1648" name="Text Box 33"/>
          <p:cNvSpPr txBox="1">
            <a:spLocks noChangeArrowheads="1"/>
          </p:cNvSpPr>
          <p:nvPr/>
        </p:nvSpPr>
        <p:spPr bwMode="auto">
          <a:xfrm>
            <a:off x="7772400" y="4645025"/>
            <a:ext cx="401638" cy="4953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1649" name="Text Box 34"/>
          <p:cNvSpPr txBox="1">
            <a:spLocks noChangeArrowheads="1"/>
          </p:cNvSpPr>
          <p:nvPr/>
        </p:nvSpPr>
        <p:spPr bwMode="auto">
          <a:xfrm>
            <a:off x="7772400" y="2582863"/>
            <a:ext cx="401638" cy="495300"/>
          </a:xfrm>
          <a:prstGeom prst="rect">
            <a:avLst/>
          </a:prstGeom>
          <a:solidFill>
            <a:srgbClr val="FE0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1650" name="Text Box 35"/>
          <p:cNvSpPr txBox="1">
            <a:spLocks noChangeArrowheads="1"/>
          </p:cNvSpPr>
          <p:nvPr/>
        </p:nvSpPr>
        <p:spPr bwMode="auto">
          <a:xfrm>
            <a:off x="7010400" y="5683250"/>
            <a:ext cx="401638" cy="495300"/>
          </a:xfrm>
          <a:prstGeom prst="rect">
            <a:avLst/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1651" name="Text Box 36"/>
          <p:cNvSpPr txBox="1">
            <a:spLocks noChangeArrowheads="1"/>
          </p:cNvSpPr>
          <p:nvPr/>
        </p:nvSpPr>
        <p:spPr bwMode="auto">
          <a:xfrm>
            <a:off x="5486400" y="5683250"/>
            <a:ext cx="401638" cy="495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39335" name="Line 39"/>
          <p:cNvSpPr>
            <a:spLocks noChangeShapeType="1"/>
          </p:cNvSpPr>
          <p:nvPr/>
        </p:nvSpPr>
        <p:spPr bwMode="auto">
          <a:xfrm flipH="1" flipV="1">
            <a:off x="395288" y="2751138"/>
            <a:ext cx="3889375" cy="3384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53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K-d Tree (8/8)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auto">
          <a:xfrm>
            <a:off x="990600" y="1773238"/>
            <a:ext cx="990600" cy="990600"/>
          </a:xfrm>
          <a:prstGeom prst="rect">
            <a:avLst/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3666" name="Rectangle 3"/>
          <p:cNvSpPr>
            <a:spLocks noChangeArrowheads="1"/>
          </p:cNvSpPr>
          <p:nvPr/>
        </p:nvSpPr>
        <p:spPr bwMode="auto">
          <a:xfrm>
            <a:off x="1981200" y="1773238"/>
            <a:ext cx="914400" cy="19050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990600" y="2763838"/>
            <a:ext cx="990600" cy="9144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990600" y="3678238"/>
            <a:ext cx="1905000" cy="1981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3669" name="Rectangle 6"/>
          <p:cNvSpPr>
            <a:spLocks noChangeArrowheads="1"/>
          </p:cNvSpPr>
          <p:nvPr/>
        </p:nvSpPr>
        <p:spPr bwMode="auto">
          <a:xfrm>
            <a:off x="1012825" y="1773238"/>
            <a:ext cx="3873500" cy="3873500"/>
          </a:xfrm>
          <a:prstGeom prst="rect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3670" name="Text Box 7"/>
          <p:cNvSpPr txBox="1">
            <a:spLocks noChangeArrowheads="1"/>
          </p:cNvSpPr>
          <p:nvPr/>
        </p:nvSpPr>
        <p:spPr bwMode="auto">
          <a:xfrm>
            <a:off x="2749550" y="56467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113671" name="Text Box 8"/>
          <p:cNvSpPr txBox="1">
            <a:spLocks noChangeArrowheads="1"/>
          </p:cNvSpPr>
          <p:nvPr/>
        </p:nvSpPr>
        <p:spPr bwMode="auto">
          <a:xfrm>
            <a:off x="641350" y="34798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B</a:t>
            </a:r>
          </a:p>
        </p:txBody>
      </p:sp>
      <p:sp>
        <p:nvSpPr>
          <p:cNvPr id="113672" name="Text Box 9"/>
          <p:cNvSpPr txBox="1">
            <a:spLocks noChangeArrowheads="1"/>
          </p:cNvSpPr>
          <p:nvPr/>
        </p:nvSpPr>
        <p:spPr bwMode="auto">
          <a:xfrm>
            <a:off x="1778000" y="361156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C</a:t>
            </a:r>
          </a:p>
        </p:txBody>
      </p:sp>
      <p:sp>
        <p:nvSpPr>
          <p:cNvPr id="113673" name="Text Box 10"/>
          <p:cNvSpPr txBox="1">
            <a:spLocks noChangeArrowheads="1"/>
          </p:cNvSpPr>
          <p:nvPr/>
        </p:nvSpPr>
        <p:spPr bwMode="auto">
          <a:xfrm>
            <a:off x="630238" y="24955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D</a:t>
            </a:r>
          </a:p>
        </p:txBody>
      </p:sp>
      <p:sp>
        <p:nvSpPr>
          <p:cNvPr id="113674" name="Text Box 11"/>
          <p:cNvSpPr txBox="1">
            <a:spLocks noChangeArrowheads="1"/>
          </p:cNvSpPr>
          <p:nvPr/>
        </p:nvSpPr>
        <p:spPr bwMode="auto">
          <a:xfrm>
            <a:off x="7015163" y="1544638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113675" name="Line 12"/>
          <p:cNvSpPr>
            <a:spLocks noChangeShapeType="1"/>
          </p:cNvSpPr>
          <p:nvPr/>
        </p:nvSpPr>
        <p:spPr bwMode="auto">
          <a:xfrm>
            <a:off x="6453188" y="230663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13"/>
          <p:cNvSpPr>
            <a:spLocks noChangeShapeType="1"/>
          </p:cNvSpPr>
          <p:nvPr/>
        </p:nvSpPr>
        <p:spPr bwMode="auto">
          <a:xfrm>
            <a:off x="7215188" y="20256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Line 14"/>
          <p:cNvSpPr>
            <a:spLocks noChangeShapeType="1"/>
          </p:cNvSpPr>
          <p:nvPr/>
        </p:nvSpPr>
        <p:spPr bwMode="auto">
          <a:xfrm>
            <a:off x="6453188" y="2306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8" name="Line 15"/>
          <p:cNvSpPr>
            <a:spLocks noChangeShapeType="1"/>
          </p:cNvSpPr>
          <p:nvPr/>
        </p:nvSpPr>
        <p:spPr bwMode="auto">
          <a:xfrm>
            <a:off x="7977188" y="2306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9" name="Text Box 16"/>
          <p:cNvSpPr txBox="1">
            <a:spLocks noChangeArrowheads="1"/>
          </p:cNvSpPr>
          <p:nvPr/>
        </p:nvSpPr>
        <p:spPr bwMode="auto">
          <a:xfrm>
            <a:off x="6253163" y="2587625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B</a:t>
            </a:r>
          </a:p>
        </p:txBody>
      </p:sp>
      <p:sp>
        <p:nvSpPr>
          <p:cNvPr id="113680" name="Line 17"/>
          <p:cNvSpPr>
            <a:spLocks noChangeShapeType="1"/>
          </p:cNvSpPr>
          <p:nvPr/>
        </p:nvSpPr>
        <p:spPr bwMode="auto">
          <a:xfrm>
            <a:off x="5691188" y="334962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1" name="Line 18"/>
          <p:cNvSpPr>
            <a:spLocks noChangeShapeType="1"/>
          </p:cNvSpPr>
          <p:nvPr/>
        </p:nvSpPr>
        <p:spPr bwMode="auto">
          <a:xfrm>
            <a:off x="6453188" y="3068638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2" name="Line 19"/>
          <p:cNvSpPr>
            <a:spLocks noChangeShapeType="1"/>
          </p:cNvSpPr>
          <p:nvPr/>
        </p:nvSpPr>
        <p:spPr bwMode="auto">
          <a:xfrm>
            <a:off x="5691188" y="334962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3" name="Line 20"/>
          <p:cNvSpPr>
            <a:spLocks noChangeShapeType="1"/>
          </p:cNvSpPr>
          <p:nvPr/>
        </p:nvSpPr>
        <p:spPr bwMode="auto">
          <a:xfrm>
            <a:off x="7215188" y="334962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4" name="Text Box 21"/>
          <p:cNvSpPr txBox="1">
            <a:spLocks noChangeArrowheads="1"/>
          </p:cNvSpPr>
          <p:nvPr/>
        </p:nvSpPr>
        <p:spPr bwMode="auto">
          <a:xfrm>
            <a:off x="7015163" y="3611563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C</a:t>
            </a:r>
          </a:p>
        </p:txBody>
      </p:sp>
      <p:sp>
        <p:nvSpPr>
          <p:cNvPr id="113685" name="Line 22"/>
          <p:cNvSpPr>
            <a:spLocks noChangeShapeType="1"/>
          </p:cNvSpPr>
          <p:nvPr/>
        </p:nvSpPr>
        <p:spPr bwMode="auto">
          <a:xfrm>
            <a:off x="6453188" y="437356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6" name="Line 23"/>
          <p:cNvSpPr>
            <a:spLocks noChangeShapeType="1"/>
          </p:cNvSpPr>
          <p:nvPr/>
        </p:nvSpPr>
        <p:spPr bwMode="auto">
          <a:xfrm>
            <a:off x="7215188" y="4092575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7" name="Line 24"/>
          <p:cNvSpPr>
            <a:spLocks noChangeShapeType="1"/>
          </p:cNvSpPr>
          <p:nvPr/>
        </p:nvSpPr>
        <p:spPr bwMode="auto">
          <a:xfrm>
            <a:off x="6453188" y="4373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8" name="Line 25"/>
          <p:cNvSpPr>
            <a:spLocks noChangeShapeType="1"/>
          </p:cNvSpPr>
          <p:nvPr/>
        </p:nvSpPr>
        <p:spPr bwMode="auto">
          <a:xfrm>
            <a:off x="7977188" y="4373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9" name="Text Box 26"/>
          <p:cNvSpPr txBox="1">
            <a:spLocks noChangeArrowheads="1"/>
          </p:cNvSpPr>
          <p:nvPr/>
        </p:nvSpPr>
        <p:spPr bwMode="auto">
          <a:xfrm>
            <a:off x="6253163" y="4654550"/>
            <a:ext cx="401637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TW">
                <a:latin typeface="Trebuchet MS" pitchFamily="34" charset="0"/>
                <a:ea typeface="新細明體" pitchFamily="18" charset="-120"/>
              </a:rPr>
              <a:t>D</a:t>
            </a:r>
          </a:p>
        </p:txBody>
      </p:sp>
      <p:sp>
        <p:nvSpPr>
          <p:cNvPr id="113690" name="Line 27"/>
          <p:cNvSpPr>
            <a:spLocks noChangeShapeType="1"/>
          </p:cNvSpPr>
          <p:nvPr/>
        </p:nvSpPr>
        <p:spPr bwMode="auto">
          <a:xfrm>
            <a:off x="5691188" y="541655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1" name="Line 28"/>
          <p:cNvSpPr>
            <a:spLocks noChangeShapeType="1"/>
          </p:cNvSpPr>
          <p:nvPr/>
        </p:nvSpPr>
        <p:spPr bwMode="auto">
          <a:xfrm>
            <a:off x="6453188" y="51355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2" name="Line 29"/>
          <p:cNvSpPr>
            <a:spLocks noChangeShapeType="1"/>
          </p:cNvSpPr>
          <p:nvPr/>
        </p:nvSpPr>
        <p:spPr bwMode="auto">
          <a:xfrm>
            <a:off x="5691188" y="54165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3" name="Line 30"/>
          <p:cNvSpPr>
            <a:spLocks noChangeShapeType="1"/>
          </p:cNvSpPr>
          <p:nvPr/>
        </p:nvSpPr>
        <p:spPr bwMode="auto">
          <a:xfrm>
            <a:off x="7215188" y="541655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4" name="Text Box 31"/>
          <p:cNvSpPr txBox="1">
            <a:spLocks noChangeArrowheads="1"/>
          </p:cNvSpPr>
          <p:nvPr/>
        </p:nvSpPr>
        <p:spPr bwMode="auto">
          <a:xfrm>
            <a:off x="5489575" y="3616325"/>
            <a:ext cx="401638" cy="4953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3695" name="Text Box 32"/>
          <p:cNvSpPr txBox="1">
            <a:spLocks noChangeArrowheads="1"/>
          </p:cNvSpPr>
          <p:nvPr/>
        </p:nvSpPr>
        <p:spPr bwMode="auto">
          <a:xfrm>
            <a:off x="7772400" y="4645025"/>
            <a:ext cx="401638" cy="4953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3696" name="Text Box 33"/>
          <p:cNvSpPr txBox="1">
            <a:spLocks noChangeArrowheads="1"/>
          </p:cNvSpPr>
          <p:nvPr/>
        </p:nvSpPr>
        <p:spPr bwMode="auto">
          <a:xfrm>
            <a:off x="7772400" y="2582863"/>
            <a:ext cx="401638" cy="495300"/>
          </a:xfrm>
          <a:prstGeom prst="rect">
            <a:avLst/>
          </a:prstGeom>
          <a:solidFill>
            <a:srgbClr val="FE0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3697" name="Text Box 34"/>
          <p:cNvSpPr txBox="1">
            <a:spLocks noChangeArrowheads="1"/>
          </p:cNvSpPr>
          <p:nvPr/>
        </p:nvSpPr>
        <p:spPr bwMode="auto">
          <a:xfrm>
            <a:off x="7010400" y="5683250"/>
            <a:ext cx="401638" cy="495300"/>
          </a:xfrm>
          <a:prstGeom prst="rect">
            <a:avLst/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3698" name="Text Box 35"/>
          <p:cNvSpPr txBox="1">
            <a:spLocks noChangeArrowheads="1"/>
          </p:cNvSpPr>
          <p:nvPr/>
        </p:nvSpPr>
        <p:spPr bwMode="auto">
          <a:xfrm>
            <a:off x="5486400" y="5683250"/>
            <a:ext cx="401638" cy="495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endParaRPr lang="zh-TW" altLang="zh-TW"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113699" name="Line 38"/>
          <p:cNvSpPr>
            <a:spLocks noChangeShapeType="1"/>
          </p:cNvSpPr>
          <p:nvPr/>
        </p:nvSpPr>
        <p:spPr bwMode="auto">
          <a:xfrm flipH="1" flipV="1">
            <a:off x="395288" y="2751138"/>
            <a:ext cx="3889375" cy="3384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700" name="Line 39"/>
          <p:cNvSpPr>
            <a:spLocks noChangeShapeType="1"/>
          </p:cNvSpPr>
          <p:nvPr/>
        </p:nvSpPr>
        <p:spPr bwMode="auto">
          <a:xfrm>
            <a:off x="2894013" y="4929188"/>
            <a:ext cx="814387" cy="701675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01" name="Line 40"/>
          <p:cNvSpPr>
            <a:spLocks noChangeShapeType="1"/>
          </p:cNvSpPr>
          <p:nvPr/>
        </p:nvSpPr>
        <p:spPr bwMode="auto">
          <a:xfrm>
            <a:off x="1466850" y="3686175"/>
            <a:ext cx="1403350" cy="1211263"/>
          </a:xfrm>
          <a:prstGeom prst="line">
            <a:avLst/>
          </a:prstGeom>
          <a:noFill/>
          <a:ln w="889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02" name="Line 41"/>
          <p:cNvSpPr>
            <a:spLocks noChangeShapeType="1"/>
          </p:cNvSpPr>
          <p:nvPr/>
        </p:nvSpPr>
        <p:spPr bwMode="auto">
          <a:xfrm>
            <a:off x="971550" y="3254375"/>
            <a:ext cx="474663" cy="422275"/>
          </a:xfrm>
          <a:prstGeom prst="line">
            <a:avLst/>
          </a:prstGeom>
          <a:noFill/>
          <a:ln w="889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03" name="Rectangle 4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K-d Tree T</a:t>
            </a:r>
            <a:r>
              <a:rPr lang="en-US" altLang="zh-TW" smtClean="0">
                <a:ea typeface="新細明體" pitchFamily="18" charset="-120"/>
              </a:rPr>
              <a:t>raversal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BSP-Trees (Object Precision)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 a </a:t>
            </a:r>
            <a:r>
              <a:rPr lang="en-US" altLang="en-US" smtClean="0">
                <a:solidFill>
                  <a:srgbClr val="FF0000"/>
                </a:solidFill>
              </a:rPr>
              <a:t>binary space partition tree</a:t>
            </a:r>
          </a:p>
          <a:p>
            <a:pPr lvl="1" eaLnBrk="1" hangingPunct="1"/>
            <a:r>
              <a:rPr lang="en-US" altLang="en-US" sz="2000" smtClean="0"/>
              <a:t>Tree gives a rendering order</a:t>
            </a:r>
          </a:p>
          <a:p>
            <a:pPr lvl="1" eaLnBrk="1" hangingPunct="1"/>
            <a:r>
              <a:rPr lang="en-US" altLang="en-US" sz="2000" smtClean="0"/>
              <a:t>A list-priority algorithm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Tree splits 3D world with planes</a:t>
            </a:r>
          </a:p>
          <a:p>
            <a:pPr lvl="1" eaLnBrk="1" hangingPunct="1"/>
            <a:r>
              <a:rPr lang="en-US" altLang="en-US" sz="2000" smtClean="0"/>
              <a:t>The world is broken into convex cells</a:t>
            </a:r>
          </a:p>
          <a:p>
            <a:pPr lvl="1" eaLnBrk="1" hangingPunct="1"/>
            <a:r>
              <a:rPr lang="en-US" altLang="en-US" sz="2000" smtClean="0"/>
              <a:t>Each cell is the intersection of all the half-spaces of splitting planes on tree path to the cell</a:t>
            </a:r>
          </a:p>
          <a:p>
            <a:pPr eaLnBrk="1" hangingPunct="1"/>
            <a:r>
              <a:rPr lang="en-US" altLang="en-US" smtClean="0"/>
              <a:t>Also used to </a:t>
            </a:r>
            <a:r>
              <a:rPr lang="en-US" altLang="en-US" smtClean="0">
                <a:solidFill>
                  <a:srgbClr val="FF0000"/>
                </a:solidFill>
              </a:rPr>
              <a:t>model the shape of objects</a:t>
            </a:r>
            <a:r>
              <a:rPr lang="en-US" altLang="en-US" smtClean="0"/>
              <a:t>, and in other visibility algorithms</a:t>
            </a:r>
          </a:p>
          <a:p>
            <a:pPr lvl="1" eaLnBrk="1" hangingPunct="1"/>
            <a:r>
              <a:rPr lang="en-US" altLang="en-US" sz="2000" smtClean="0"/>
              <a:t>BSP visibility in games does </a:t>
            </a:r>
            <a:r>
              <a:rPr lang="en-US" altLang="en-US" sz="2000" b="1" smtClean="0"/>
              <a:t>not</a:t>
            </a:r>
            <a:r>
              <a:rPr lang="en-US" altLang="en-US" sz="2000" smtClean="0"/>
              <a:t> necessarily refer to this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BSP-Tree Ideas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Observation</a:t>
            </a:r>
            <a:r>
              <a:rPr lang="en-US" altLang="en-US" dirty="0" smtClean="0"/>
              <a:t>: Things on the </a:t>
            </a:r>
            <a:r>
              <a:rPr lang="en-US" altLang="en-US" dirty="0" smtClean="0">
                <a:solidFill>
                  <a:srgbClr val="FF0000"/>
                </a:solidFill>
              </a:rPr>
              <a:t>opposite side of a splitting plane</a:t>
            </a:r>
            <a:r>
              <a:rPr lang="en-US" altLang="en-US" dirty="0" smtClean="0"/>
              <a:t> from the viewpoint </a:t>
            </a:r>
            <a:r>
              <a:rPr lang="en-US" altLang="en-US" dirty="0" smtClean="0">
                <a:solidFill>
                  <a:srgbClr val="FF0000"/>
                </a:solidFill>
              </a:rPr>
              <a:t>cannot obscure</a:t>
            </a:r>
            <a:r>
              <a:rPr lang="en-US" altLang="en-US" dirty="0" smtClean="0"/>
              <a:t> things on the same side as the viewpoint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A statement about rays</a:t>
            </a:r>
            <a:r>
              <a:rPr lang="en-US" altLang="en-US" dirty="0" smtClean="0"/>
              <a:t> – a ray must hit something on this side of the split plane before </a:t>
            </a:r>
            <a:r>
              <a:rPr lang="en-US" altLang="en-US" dirty="0" smtClean="0">
                <a:solidFill>
                  <a:srgbClr val="FF0000"/>
                </a:solidFill>
              </a:rPr>
              <a:t>it hits the split plane</a:t>
            </a:r>
            <a:r>
              <a:rPr lang="en-US" altLang="en-US" dirty="0" smtClean="0"/>
              <a:t> and before it hits anything on the back 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NOT a statement about distance</a:t>
            </a:r>
            <a:r>
              <a:rPr lang="en-US" altLang="en-US" dirty="0" smtClean="0"/>
              <a:t> – things on the far side of the plane can be closer than things on the near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Gives a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relative</a:t>
            </a:r>
            <a:r>
              <a:rPr lang="en-US" altLang="en-US" sz="2000" dirty="0" smtClean="0">
                <a:solidFill>
                  <a:srgbClr val="FF0000"/>
                </a:solidFill>
              </a:rPr>
              <a:t> ordering of the polygons</a:t>
            </a:r>
            <a:r>
              <a:rPr lang="en-US" altLang="en-US" sz="2000" dirty="0" smtClean="0"/>
              <a:t>, not absolute in terms of depth or any other quantity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2133600" y="2362200"/>
            <a:ext cx="4572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0" name="Text Box 5"/>
          <p:cNvSpPr txBox="1">
            <a:spLocks noChangeArrowheads="1"/>
          </p:cNvSpPr>
          <p:nvPr/>
        </p:nvSpPr>
        <p:spPr bwMode="auto">
          <a:xfrm>
            <a:off x="6537325" y="3062288"/>
            <a:ext cx="1274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Split plane</a:t>
            </a:r>
          </a:p>
        </p:txBody>
      </p:sp>
      <p:sp>
        <p:nvSpPr>
          <p:cNvPr id="116741" name="Line 6"/>
          <p:cNvSpPr>
            <a:spLocks noChangeShapeType="1"/>
          </p:cNvSpPr>
          <p:nvPr/>
        </p:nvSpPr>
        <p:spPr bwMode="auto">
          <a:xfrm flipV="1">
            <a:off x="2514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2" name="Line 7"/>
          <p:cNvSpPr>
            <a:spLocks noChangeShapeType="1"/>
          </p:cNvSpPr>
          <p:nvPr/>
        </p:nvSpPr>
        <p:spPr bwMode="auto">
          <a:xfrm flipV="1">
            <a:off x="2514600" y="3429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3" name="Line 8"/>
          <p:cNvSpPr>
            <a:spLocks noChangeShapeType="1"/>
          </p:cNvSpPr>
          <p:nvPr/>
        </p:nvSpPr>
        <p:spPr bwMode="auto">
          <a:xfrm>
            <a:off x="2571750" y="3114675"/>
            <a:ext cx="3238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4" name="Oval 9"/>
          <p:cNvSpPr>
            <a:spLocks noChangeArrowheads="1"/>
          </p:cNvSpPr>
          <p:nvPr/>
        </p:nvSpPr>
        <p:spPr bwMode="auto">
          <a:xfrm>
            <a:off x="4267200" y="3048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6745" name="Oval 10"/>
          <p:cNvSpPr>
            <a:spLocks noChangeArrowheads="1"/>
          </p:cNvSpPr>
          <p:nvPr/>
        </p:nvSpPr>
        <p:spPr bwMode="auto">
          <a:xfrm>
            <a:off x="4572000" y="2362200"/>
            <a:ext cx="381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6746" name="Oval 11"/>
          <p:cNvSpPr>
            <a:spLocks noChangeArrowheads="1"/>
          </p:cNvSpPr>
          <p:nvPr/>
        </p:nvSpPr>
        <p:spPr bwMode="auto">
          <a:xfrm>
            <a:off x="5867400" y="2895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6747" name="Oval 12"/>
          <p:cNvSpPr>
            <a:spLocks noChangeArrowheads="1"/>
          </p:cNvSpPr>
          <p:nvPr/>
        </p:nvSpPr>
        <p:spPr bwMode="auto">
          <a:xfrm>
            <a:off x="2971800" y="22098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Freeform 2"/>
          <p:cNvSpPr>
            <a:spLocks/>
          </p:cNvSpPr>
          <p:nvPr/>
        </p:nvSpPr>
        <p:spPr bwMode="auto">
          <a:xfrm>
            <a:off x="1692275" y="3241675"/>
            <a:ext cx="1366838" cy="1800225"/>
          </a:xfrm>
          <a:custGeom>
            <a:avLst/>
            <a:gdLst>
              <a:gd name="T0" fmla="*/ 2147483647 w 861"/>
              <a:gd name="T1" fmla="*/ 0 h 1134"/>
              <a:gd name="T2" fmla="*/ 0 w 861"/>
              <a:gd name="T3" fmla="*/ 2147483647 h 1134"/>
              <a:gd name="T4" fmla="*/ 2147483647 w 861"/>
              <a:gd name="T5" fmla="*/ 2147483647 h 1134"/>
              <a:gd name="T6" fmla="*/ 2147483647 w 861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134"/>
              <a:gd name="T14" fmla="*/ 861 w 861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134">
                <a:moveTo>
                  <a:pt x="635" y="0"/>
                </a:moveTo>
                <a:lnTo>
                  <a:pt x="0" y="726"/>
                </a:lnTo>
                <a:lnTo>
                  <a:pt x="861" y="1134"/>
                </a:lnTo>
                <a:lnTo>
                  <a:pt x="63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BSP-Tree Illustration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1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97000"/>
            <a:ext cx="8001000" cy="81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600" dirty="0" smtClean="0">
                <a:ea typeface="新細明體" pitchFamily="18" charset="-120"/>
              </a:rPr>
              <a:t>An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pitchFamily="18" charset="-120"/>
              </a:rPr>
              <a:t>improved painter</a:t>
            </a:r>
            <a:r>
              <a:rPr lang="en-US" altLang="zh-TW" sz="2600" dirty="0" smtClean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’</a:t>
            </a:r>
            <a:r>
              <a:rPr lang="en-US" altLang="zh-TW" sz="2600" dirty="0" smtClean="0">
                <a:solidFill>
                  <a:srgbClr val="FF0000"/>
                </a:solidFill>
                <a:ea typeface="新細明體" pitchFamily="18" charset="-120"/>
              </a:rPr>
              <a:t>s </a:t>
            </a:r>
            <a:r>
              <a:rPr lang="en-US" altLang="zh-TW" sz="2600" dirty="0" smtClean="0">
                <a:ea typeface="新細明體" pitchFamily="18" charset="-120"/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 smtClean="0">
                <a:ea typeface="新細明體" pitchFamily="18" charset="-120"/>
              </a:rPr>
              <a:t>Key observation: </a:t>
            </a:r>
          </a:p>
        </p:txBody>
      </p:sp>
      <p:sp>
        <p:nvSpPr>
          <p:cNvPr id="376837" name="Freeform 5"/>
          <p:cNvSpPr>
            <a:spLocks/>
          </p:cNvSpPr>
          <p:nvPr/>
        </p:nvSpPr>
        <p:spPr bwMode="auto">
          <a:xfrm>
            <a:off x="2555875" y="1946275"/>
            <a:ext cx="3167063" cy="4176713"/>
          </a:xfrm>
          <a:custGeom>
            <a:avLst/>
            <a:gdLst>
              <a:gd name="T0" fmla="*/ 0 w 2268"/>
              <a:gd name="T1" fmla="*/ 2147483647 h 2449"/>
              <a:gd name="T2" fmla="*/ 0 w 2268"/>
              <a:gd name="T3" fmla="*/ 2147483647 h 2449"/>
              <a:gd name="T4" fmla="*/ 2147483647 w 2268"/>
              <a:gd name="T5" fmla="*/ 2147483647 h 2449"/>
              <a:gd name="T6" fmla="*/ 2147483647 w 2268"/>
              <a:gd name="T7" fmla="*/ 0 h 2449"/>
              <a:gd name="T8" fmla="*/ 0 w 2268"/>
              <a:gd name="T9" fmla="*/ 2147483647 h 2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8"/>
              <a:gd name="T16" fmla="*/ 0 h 2449"/>
              <a:gd name="T17" fmla="*/ 2268 w 2268"/>
              <a:gd name="T18" fmla="*/ 2449 h 2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8" h="2449">
                <a:moveTo>
                  <a:pt x="0" y="589"/>
                </a:moveTo>
                <a:lnTo>
                  <a:pt x="0" y="2449"/>
                </a:lnTo>
                <a:lnTo>
                  <a:pt x="2268" y="1723"/>
                </a:lnTo>
                <a:lnTo>
                  <a:pt x="2268" y="0"/>
                </a:lnTo>
                <a:lnTo>
                  <a:pt x="0" y="589"/>
                </a:lnTo>
                <a:close/>
              </a:path>
            </a:pathLst>
          </a:custGeom>
          <a:solidFill>
            <a:srgbClr val="C0C0C0">
              <a:alpha val="47058"/>
            </a:srgbClr>
          </a:solidFill>
          <a:ln w="9525" cap="flat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776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7050" y="2593975"/>
            <a:ext cx="923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Freeform 7"/>
          <p:cNvSpPr>
            <a:spLocks/>
          </p:cNvSpPr>
          <p:nvPr/>
        </p:nvSpPr>
        <p:spPr bwMode="auto">
          <a:xfrm>
            <a:off x="4572000" y="2954338"/>
            <a:ext cx="1655763" cy="1511300"/>
          </a:xfrm>
          <a:custGeom>
            <a:avLst/>
            <a:gdLst>
              <a:gd name="T0" fmla="*/ 2147483647 w 1043"/>
              <a:gd name="T1" fmla="*/ 0 h 952"/>
              <a:gd name="T2" fmla="*/ 0 w 1043"/>
              <a:gd name="T3" fmla="*/ 2147483647 h 952"/>
              <a:gd name="T4" fmla="*/ 2147483647 w 1043"/>
              <a:gd name="T5" fmla="*/ 2147483647 h 952"/>
              <a:gd name="T6" fmla="*/ 2147483647 w 1043"/>
              <a:gd name="T7" fmla="*/ 0 h 952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952"/>
              <a:gd name="T14" fmla="*/ 1043 w 1043"/>
              <a:gd name="T15" fmla="*/ 952 h 9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952">
                <a:moveTo>
                  <a:pt x="1043" y="0"/>
                </a:moveTo>
                <a:lnTo>
                  <a:pt x="0" y="317"/>
                </a:lnTo>
                <a:lnTo>
                  <a:pt x="817" y="952"/>
                </a:lnTo>
                <a:lnTo>
                  <a:pt x="104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6011863" y="381793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T</a:t>
            </a:r>
            <a:r>
              <a:rPr lang="en-US" altLang="zh-TW" sz="2800" baseline="-25000">
                <a:ea typeface="新細明體" pitchFamily="18" charset="-120"/>
              </a:rPr>
              <a:t>1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1673225" y="44656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T</a:t>
            </a:r>
            <a:r>
              <a:rPr lang="en-US" altLang="zh-TW" sz="2800" baseline="-25000">
                <a:ea typeface="新細明體" pitchFamily="18" charset="-120"/>
              </a:rPr>
              <a:t>2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5870575" y="5041900"/>
            <a:ext cx="269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Ax+By+Cz+D=0</a:t>
            </a: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5878513" y="5459413"/>
            <a:ext cx="226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f(p): n(p-a)=0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7235825" y="1752600"/>
            <a:ext cx="1120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f(p)&gt;0</a:t>
            </a: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684213" y="2290763"/>
            <a:ext cx="112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f(p)&lt;0</a:t>
            </a:r>
          </a:p>
        </p:txBody>
      </p:sp>
      <p:sp>
        <p:nvSpPr>
          <p:cNvPr id="117773" name="Freeform 14"/>
          <p:cNvSpPr>
            <a:spLocks/>
          </p:cNvSpPr>
          <p:nvPr/>
        </p:nvSpPr>
        <p:spPr bwMode="auto">
          <a:xfrm>
            <a:off x="684213" y="3170238"/>
            <a:ext cx="792162" cy="1152525"/>
          </a:xfrm>
          <a:custGeom>
            <a:avLst/>
            <a:gdLst>
              <a:gd name="T0" fmla="*/ 2147483647 w 499"/>
              <a:gd name="T1" fmla="*/ 0 h 726"/>
              <a:gd name="T2" fmla="*/ 0 w 499"/>
              <a:gd name="T3" fmla="*/ 2147483647 h 726"/>
              <a:gd name="T4" fmla="*/ 2147483647 w 499"/>
              <a:gd name="T5" fmla="*/ 2147483647 h 726"/>
              <a:gd name="T6" fmla="*/ 2147483647 w 499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726"/>
              <a:gd name="T14" fmla="*/ 499 w 499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726">
                <a:moveTo>
                  <a:pt x="499" y="0"/>
                </a:moveTo>
                <a:lnTo>
                  <a:pt x="0" y="227"/>
                </a:lnTo>
                <a:lnTo>
                  <a:pt x="317" y="726"/>
                </a:lnTo>
                <a:lnTo>
                  <a:pt x="49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1258888" y="360203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T</a:t>
            </a:r>
            <a:r>
              <a:rPr lang="en-US" altLang="zh-TW" sz="2800" baseline="-25000">
                <a:ea typeface="新細明體" pitchFamily="18" charset="-120"/>
              </a:rPr>
              <a:t>3</a:t>
            </a:r>
          </a:p>
        </p:txBody>
      </p:sp>
      <p:sp>
        <p:nvSpPr>
          <p:cNvPr id="117775" name="Freeform 16"/>
          <p:cNvSpPr>
            <a:spLocks/>
          </p:cNvSpPr>
          <p:nvPr/>
        </p:nvSpPr>
        <p:spPr bwMode="auto">
          <a:xfrm>
            <a:off x="827088" y="4897438"/>
            <a:ext cx="792162" cy="1152525"/>
          </a:xfrm>
          <a:custGeom>
            <a:avLst/>
            <a:gdLst>
              <a:gd name="T0" fmla="*/ 2147483647 w 499"/>
              <a:gd name="T1" fmla="*/ 0 h 726"/>
              <a:gd name="T2" fmla="*/ 0 w 499"/>
              <a:gd name="T3" fmla="*/ 2147483647 h 726"/>
              <a:gd name="T4" fmla="*/ 2147483647 w 499"/>
              <a:gd name="T5" fmla="*/ 2147483647 h 726"/>
              <a:gd name="T6" fmla="*/ 2147483647 w 499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726"/>
              <a:gd name="T14" fmla="*/ 499 w 499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726">
                <a:moveTo>
                  <a:pt x="499" y="0"/>
                </a:moveTo>
                <a:lnTo>
                  <a:pt x="0" y="227"/>
                </a:lnTo>
                <a:lnTo>
                  <a:pt x="317" y="726"/>
                </a:lnTo>
                <a:lnTo>
                  <a:pt x="49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1401763" y="532923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T</a:t>
            </a:r>
            <a:r>
              <a:rPr lang="en-US" altLang="zh-TW" sz="2800" baseline="-25000">
                <a:ea typeface="新細明體" pitchFamily="18" charset="-120"/>
              </a:rPr>
              <a:t>4</a:t>
            </a:r>
          </a:p>
        </p:txBody>
      </p:sp>
      <p:sp>
        <p:nvSpPr>
          <p:cNvPr id="117777" name="Freeform 18"/>
          <p:cNvSpPr>
            <a:spLocks/>
          </p:cNvSpPr>
          <p:nvPr/>
        </p:nvSpPr>
        <p:spPr bwMode="auto">
          <a:xfrm>
            <a:off x="6588125" y="3817938"/>
            <a:ext cx="720725" cy="1008062"/>
          </a:xfrm>
          <a:custGeom>
            <a:avLst/>
            <a:gdLst>
              <a:gd name="T0" fmla="*/ 2147483647 w 454"/>
              <a:gd name="T1" fmla="*/ 0 h 635"/>
              <a:gd name="T2" fmla="*/ 0 w 454"/>
              <a:gd name="T3" fmla="*/ 2147483647 h 635"/>
              <a:gd name="T4" fmla="*/ 2147483647 w 454"/>
              <a:gd name="T5" fmla="*/ 2147483647 h 635"/>
              <a:gd name="T6" fmla="*/ 2147483647 w 454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454"/>
              <a:gd name="T13" fmla="*/ 0 h 635"/>
              <a:gd name="T14" fmla="*/ 454 w 454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" h="635">
                <a:moveTo>
                  <a:pt x="91" y="0"/>
                </a:moveTo>
                <a:lnTo>
                  <a:pt x="0" y="635"/>
                </a:lnTo>
                <a:lnTo>
                  <a:pt x="454" y="91"/>
                </a:lnTo>
                <a:lnTo>
                  <a:pt x="91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51" name="Text Box 19"/>
          <p:cNvSpPr txBox="1">
            <a:spLocks noChangeArrowheads="1"/>
          </p:cNvSpPr>
          <p:nvPr/>
        </p:nvSpPr>
        <p:spPr bwMode="auto">
          <a:xfrm>
            <a:off x="7019925" y="416401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ea typeface="新細明體" pitchFamily="18" charset="-120"/>
              </a:rPr>
              <a:t>T</a:t>
            </a:r>
            <a:r>
              <a:rPr lang="en-US" altLang="zh-TW" sz="2800" baseline="-25000">
                <a:ea typeface="新細明體" pitchFamily="18" charset="-120"/>
              </a:rPr>
              <a:t>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nimBg="1"/>
      <p:bldP spid="376840" grpId="0"/>
      <p:bldP spid="376841" grpId="0"/>
      <p:bldP spid="376842" grpId="0"/>
      <p:bldP spid="376843" grpId="0"/>
      <p:bldP spid="376844" grpId="0"/>
      <p:bldP spid="376845" grpId="0"/>
      <p:bldP spid="376847" grpId="0"/>
      <p:bldP spid="376849" grpId="0"/>
      <p:bldP spid="3768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BSP-Trees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Choose polygon (arbitrary)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Split</a:t>
            </a:r>
            <a:r>
              <a:rPr lang="en-US" altLang="en-US" smtClean="0"/>
              <a:t> its cell using plane on which polygon lies</a:t>
            </a:r>
          </a:p>
          <a:p>
            <a:pPr lvl="1" eaLnBrk="1" hangingPunct="1"/>
            <a:r>
              <a:rPr lang="en-US" altLang="en-US" sz="2000" smtClean="0"/>
              <a:t>May have to chop polygons in two (Clipping!)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Continue until each cell contains only one polygon fragment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Splitting planes</a:t>
            </a:r>
            <a:r>
              <a:rPr lang="en-US" altLang="en-US" smtClean="0"/>
              <a:t> could be chosen in other ways, but there is no efficient optimal algorithm </a:t>
            </a:r>
            <a:r>
              <a:rPr lang="en-US" altLang="en-US" smtClean="0">
                <a:solidFill>
                  <a:srgbClr val="FF0000"/>
                </a:solidFill>
              </a:rPr>
              <a:t>for building BSP trees</a:t>
            </a:r>
          </a:p>
          <a:p>
            <a:pPr lvl="1" eaLnBrk="1" hangingPunct="1"/>
            <a:r>
              <a:rPr lang="en-US" altLang="en-US" sz="2000" smtClean="0"/>
              <a:t>Optimal means </a:t>
            </a:r>
            <a:r>
              <a:rPr lang="en-US" altLang="en-US" sz="2000" smtClean="0">
                <a:solidFill>
                  <a:srgbClr val="FF0000"/>
                </a:solidFill>
              </a:rPr>
              <a:t>minimum number of polygon fragments</a:t>
            </a:r>
            <a:r>
              <a:rPr lang="en-US" altLang="en-US" sz="2000" smtClean="0"/>
              <a:t> in a balanced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Construction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71600"/>
            <a:ext cx="8001000" cy="455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BSPtree makeBSP(L: list of polygons)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</a:t>
            </a:r>
            <a:r>
              <a:rPr lang="en-US" altLang="ja-JP" sz="2000" b="1" smtClean="0">
                <a:ea typeface="MS PGothic" pitchFamily="34" charset="-128"/>
              </a:rPr>
              <a:t>if</a:t>
            </a:r>
            <a:r>
              <a:rPr lang="en-US" altLang="ja-JP" sz="2000" smtClean="0">
                <a:ea typeface="MS PGothic" pitchFamily="34" charset="-128"/>
              </a:rPr>
              <a:t> (L is empty)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return the empty tree;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Choose a polygon P from L to serve as root;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Split all polygons in L according to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return new TreeNode 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P,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makeBSP(polygons on negative side of P),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makeBSP(polygons on positive side of P))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900" smtClean="0">
                <a:ea typeface="MS PGothic" pitchFamily="34" charset="-128"/>
              </a:rPr>
              <a:t>Splitting polygons is expensive! It helps to choose P wisely at each step.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800" smtClean="0">
                <a:ea typeface="MS PGothic" pitchFamily="34" charset="-128"/>
              </a:rPr>
              <a:t>Example: choose five candidates, keep the one that splits the fewest polygons.</a:t>
            </a:r>
            <a:endParaRPr lang="en-US" altLang="ja-JP" smtClean="0">
              <a:ea typeface="MS PGothic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Hidden Surfaces: </a:t>
            </a:r>
            <a:r>
              <a:rPr lang="en-US" altLang="zh-TW" smtClean="0">
                <a:ea typeface="MS PGothic" pitchFamily="34" charset="-128"/>
              </a:rPr>
              <a:t>W</a:t>
            </a:r>
            <a:r>
              <a:rPr lang="en-US" altLang="ja-JP" smtClean="0">
                <a:ea typeface="MS PGothic" pitchFamily="34" charset="-128"/>
              </a:rPr>
              <a:t>hy </a:t>
            </a:r>
            <a:r>
              <a:rPr lang="en-US" altLang="zh-TW" smtClean="0">
                <a:ea typeface="MS PGothic" pitchFamily="34" charset="-128"/>
              </a:rPr>
              <a:t>C</a:t>
            </a:r>
            <a:r>
              <a:rPr lang="en-US" altLang="ja-JP" smtClean="0">
                <a:ea typeface="MS PGothic" pitchFamily="34" charset="-128"/>
              </a:rPr>
              <a:t>are?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ja-JP" b="1" dirty="0" smtClean="0">
                <a:solidFill>
                  <a:srgbClr val="FF0000"/>
                </a:solidFill>
                <a:ea typeface="MS PGothic" pitchFamily="34" charset="-128"/>
              </a:rPr>
              <a:t>Occlusion</a:t>
            </a:r>
            <a:r>
              <a:rPr lang="en-US" altLang="ja-JP" dirty="0" smtClean="0">
                <a:ea typeface="MS PGothic" pitchFamily="34" charset="-128"/>
              </a:rPr>
              <a:t>: Closer (opaque) objects along same viewing ray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obscure</a:t>
            </a:r>
            <a:r>
              <a:rPr lang="en-US" altLang="ja-JP" dirty="0" smtClean="0">
                <a:ea typeface="MS PGothic" pitchFamily="34" charset="-128"/>
              </a:rPr>
              <a:t> more distant ones.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Reasons for removal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Efficiency</a:t>
            </a:r>
            <a:r>
              <a:rPr lang="en-US" altLang="ja-JP" sz="2000" dirty="0" smtClean="0">
                <a:ea typeface="MS PGothic" pitchFamily="34" charset="-128"/>
              </a:rPr>
              <a:t>: As with clipping, avoid wasting </a:t>
            </a: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work on invisible objects</a:t>
            </a:r>
            <a:r>
              <a:rPr lang="en-US" altLang="ja-JP" sz="2000" dirty="0" smtClean="0">
                <a:ea typeface="MS PGothic" pitchFamily="34" charset="-128"/>
              </a:rPr>
              <a:t>.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Correctness</a:t>
            </a:r>
            <a:r>
              <a:rPr lang="en-US" altLang="ja-JP" sz="2000" dirty="0" smtClean="0">
                <a:ea typeface="MS PGothic" pitchFamily="34" charset="-128"/>
              </a:rPr>
              <a:t>: The image will look wrong if we don</a:t>
            </a:r>
            <a:r>
              <a:rPr lang="en-US" altLang="ja-JP" sz="2000" dirty="0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z="2000" dirty="0" smtClean="0">
                <a:ea typeface="MS PGothic" pitchFamily="34" charset="-128"/>
              </a:rPr>
              <a:t>t model occlusion properly.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Building Example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219200"/>
            <a:ext cx="3960813" cy="4343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We will build a BSP tree, in 2D, for a 3 room building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Ignoring doors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Splitting edge order is shown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“Back” side of edge is side with the number</a:t>
            </a:r>
          </a:p>
        </p:txBody>
      </p:sp>
      <p:sp>
        <p:nvSpPr>
          <p:cNvPr id="122883" name="Line 4"/>
          <p:cNvSpPr>
            <a:spLocks noChangeShapeType="1"/>
          </p:cNvSpPr>
          <p:nvPr/>
        </p:nvSpPr>
        <p:spPr bwMode="auto">
          <a:xfrm>
            <a:off x="5029200" y="1676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4" name="Line 5"/>
          <p:cNvSpPr>
            <a:spLocks noChangeShapeType="1"/>
          </p:cNvSpPr>
          <p:nvPr/>
        </p:nvSpPr>
        <p:spPr bwMode="auto">
          <a:xfrm>
            <a:off x="5029200" y="1676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5029200" y="5105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>
            <a:off x="8001000" y="1676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>
            <a:off x="5029200" y="3962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>
            <a:off x="6553200" y="1676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9" name="Text Box 10"/>
          <p:cNvSpPr txBox="1">
            <a:spLocks noChangeArrowheads="1"/>
          </p:cNvSpPr>
          <p:nvPr/>
        </p:nvSpPr>
        <p:spPr bwMode="auto">
          <a:xfrm>
            <a:off x="6400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22890" name="Text Box 11"/>
          <p:cNvSpPr txBox="1">
            <a:spLocks noChangeArrowheads="1"/>
          </p:cNvSpPr>
          <p:nvPr/>
        </p:nvSpPr>
        <p:spPr bwMode="auto">
          <a:xfrm>
            <a:off x="6172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4648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22892" name="Text Box 13"/>
          <p:cNvSpPr txBox="1">
            <a:spLocks noChangeArrowheads="1"/>
          </p:cNvSpPr>
          <p:nvPr/>
        </p:nvSpPr>
        <p:spPr bwMode="auto">
          <a:xfrm>
            <a:off x="800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4</a:t>
            </a:r>
          </a:p>
        </p:txBody>
      </p:sp>
      <p:sp>
        <p:nvSpPr>
          <p:cNvPr id="122893" name="Text Box 14"/>
          <p:cNvSpPr txBox="1">
            <a:spLocks noChangeArrowheads="1"/>
          </p:cNvSpPr>
          <p:nvPr/>
        </p:nvSpPr>
        <p:spPr bwMode="auto">
          <a:xfrm>
            <a:off x="6400800" y="121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122894" name="Text Box 15"/>
          <p:cNvSpPr txBox="1">
            <a:spLocks noChangeArrowheads="1"/>
          </p:cNvSpPr>
          <p:nvPr/>
        </p:nvSpPr>
        <p:spPr bwMode="auto">
          <a:xfrm>
            <a:off x="6400800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6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Building Example (Done)</a:t>
            </a:r>
          </a:p>
        </p:txBody>
      </p:sp>
      <p:sp>
        <p:nvSpPr>
          <p:cNvPr id="123906" name="Line 3"/>
          <p:cNvSpPr>
            <a:spLocks noChangeShapeType="1"/>
          </p:cNvSpPr>
          <p:nvPr/>
        </p:nvSpPr>
        <p:spPr bwMode="auto">
          <a:xfrm>
            <a:off x="50292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5029200" y="2209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>
            <a:off x="5029200" y="563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09" name="Line 6"/>
          <p:cNvSpPr>
            <a:spLocks noChangeShapeType="1"/>
          </p:cNvSpPr>
          <p:nvPr/>
        </p:nvSpPr>
        <p:spPr bwMode="auto">
          <a:xfrm>
            <a:off x="8001000" y="2209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5029200" y="4495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1" name="Line 8"/>
          <p:cNvSpPr>
            <a:spLocks noChangeShapeType="1"/>
          </p:cNvSpPr>
          <p:nvPr/>
        </p:nvSpPr>
        <p:spPr bwMode="auto">
          <a:xfrm>
            <a:off x="65532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6400800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23913" name="Text Box 10"/>
          <p:cNvSpPr txBox="1">
            <a:spLocks noChangeArrowheads="1"/>
          </p:cNvSpPr>
          <p:nvPr/>
        </p:nvSpPr>
        <p:spPr bwMode="auto">
          <a:xfrm>
            <a:off x="61722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23914" name="Text Box 11"/>
          <p:cNvSpPr txBox="1">
            <a:spLocks noChangeArrowheads="1"/>
          </p:cNvSpPr>
          <p:nvPr/>
        </p:nvSpPr>
        <p:spPr bwMode="auto">
          <a:xfrm>
            <a:off x="457200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3b</a:t>
            </a:r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800100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4b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7086600" y="1752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5a</a:t>
            </a:r>
          </a:p>
        </p:txBody>
      </p:sp>
      <p:sp>
        <p:nvSpPr>
          <p:cNvPr id="123917" name="Text Box 14"/>
          <p:cNvSpPr txBox="1">
            <a:spLocks noChangeArrowheads="1"/>
          </p:cNvSpPr>
          <p:nvPr/>
        </p:nvSpPr>
        <p:spPr bwMode="auto">
          <a:xfrm>
            <a:off x="6400800" y="563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6</a:t>
            </a:r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2133600" y="19050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1</a:t>
            </a:r>
          </a:p>
        </p:txBody>
      </p:sp>
      <p:cxnSp>
        <p:nvCxnSpPr>
          <p:cNvPr id="123919" name="AutoShape 16"/>
          <p:cNvCxnSpPr>
            <a:cxnSpLocks noChangeShapeType="1"/>
            <a:stCxn id="123918" idx="2"/>
            <a:endCxn id="123934" idx="0"/>
          </p:cNvCxnSpPr>
          <p:nvPr/>
        </p:nvCxnSpPr>
        <p:spPr bwMode="auto">
          <a:xfrm flipH="1">
            <a:off x="1055688" y="2311400"/>
            <a:ext cx="12382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1508125" y="2071688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-</a:t>
            </a:r>
          </a:p>
        </p:txBody>
      </p:sp>
      <p:cxnSp>
        <p:nvCxnSpPr>
          <p:cNvPr id="123921" name="AutoShape 18"/>
          <p:cNvCxnSpPr>
            <a:cxnSpLocks noChangeShapeType="1"/>
            <a:stCxn id="123918" idx="2"/>
            <a:endCxn id="123926" idx="0"/>
          </p:cNvCxnSpPr>
          <p:nvPr/>
        </p:nvCxnSpPr>
        <p:spPr bwMode="auto">
          <a:xfrm>
            <a:off x="2293938" y="2311400"/>
            <a:ext cx="9906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9"/>
          <p:cNvSpPr txBox="1">
            <a:spLocks noChangeArrowheads="1"/>
          </p:cNvSpPr>
          <p:nvPr/>
        </p:nvSpPr>
        <p:spPr bwMode="auto">
          <a:xfrm>
            <a:off x="2819400" y="20574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23923" name="Line 20"/>
          <p:cNvSpPr>
            <a:spLocks noChangeShapeType="1"/>
          </p:cNvSpPr>
          <p:nvPr/>
        </p:nvSpPr>
        <p:spPr bwMode="auto">
          <a:xfrm>
            <a:off x="4724400" y="4495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4" name="Text Box 21"/>
          <p:cNvSpPr txBox="1">
            <a:spLocks noChangeArrowheads="1"/>
          </p:cNvSpPr>
          <p:nvPr/>
        </p:nvSpPr>
        <p:spPr bwMode="auto">
          <a:xfrm>
            <a:off x="8001000" y="4800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4a</a:t>
            </a:r>
          </a:p>
        </p:txBody>
      </p:sp>
      <p:sp>
        <p:nvSpPr>
          <p:cNvPr id="123925" name="Text Box 22"/>
          <p:cNvSpPr txBox="1">
            <a:spLocks noChangeArrowheads="1"/>
          </p:cNvSpPr>
          <p:nvPr/>
        </p:nvSpPr>
        <p:spPr bwMode="auto">
          <a:xfrm>
            <a:off x="4572000" y="48768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3a</a:t>
            </a:r>
          </a:p>
        </p:txBody>
      </p:sp>
      <p:sp>
        <p:nvSpPr>
          <p:cNvPr id="123926" name="Text Box 23"/>
          <p:cNvSpPr txBox="1">
            <a:spLocks noChangeArrowheads="1"/>
          </p:cNvSpPr>
          <p:nvPr/>
        </p:nvSpPr>
        <p:spPr bwMode="auto">
          <a:xfrm>
            <a:off x="3124200" y="25908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2</a:t>
            </a:r>
          </a:p>
        </p:txBody>
      </p:sp>
      <p:cxnSp>
        <p:nvCxnSpPr>
          <p:cNvPr id="123927" name="AutoShape 24"/>
          <p:cNvCxnSpPr>
            <a:cxnSpLocks noChangeShapeType="1"/>
            <a:stCxn id="123926" idx="2"/>
            <a:endCxn id="123945" idx="0"/>
          </p:cNvCxnSpPr>
          <p:nvPr/>
        </p:nvCxnSpPr>
        <p:spPr bwMode="auto">
          <a:xfrm>
            <a:off x="3284538" y="2997200"/>
            <a:ext cx="3683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928" name="AutoShape 25"/>
          <p:cNvCxnSpPr>
            <a:cxnSpLocks noChangeShapeType="1"/>
            <a:stCxn id="123926" idx="2"/>
            <a:endCxn id="123937" idx="0"/>
          </p:cNvCxnSpPr>
          <p:nvPr/>
        </p:nvCxnSpPr>
        <p:spPr bwMode="auto">
          <a:xfrm flipH="1">
            <a:off x="2586038" y="2997200"/>
            <a:ext cx="6985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9" name="Text Box 26"/>
          <p:cNvSpPr txBox="1">
            <a:spLocks noChangeArrowheads="1"/>
          </p:cNvSpPr>
          <p:nvPr/>
        </p:nvSpPr>
        <p:spPr bwMode="auto">
          <a:xfrm>
            <a:off x="2743200" y="28956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-</a:t>
            </a:r>
          </a:p>
        </p:txBody>
      </p:sp>
      <p:sp>
        <p:nvSpPr>
          <p:cNvPr id="123930" name="Text Box 27"/>
          <p:cNvSpPr txBox="1">
            <a:spLocks noChangeArrowheads="1"/>
          </p:cNvSpPr>
          <p:nvPr/>
        </p:nvSpPr>
        <p:spPr bwMode="auto">
          <a:xfrm>
            <a:off x="3429000" y="30480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23931" name="Text Box 28"/>
          <p:cNvSpPr txBox="1">
            <a:spLocks noChangeArrowheads="1"/>
          </p:cNvSpPr>
          <p:nvPr/>
        </p:nvSpPr>
        <p:spPr bwMode="auto">
          <a:xfrm>
            <a:off x="5715000" y="175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5b</a:t>
            </a:r>
          </a:p>
        </p:txBody>
      </p:sp>
      <p:sp>
        <p:nvSpPr>
          <p:cNvPr id="123932" name="Line 29"/>
          <p:cNvSpPr>
            <a:spLocks noChangeShapeType="1"/>
          </p:cNvSpPr>
          <p:nvPr/>
        </p:nvSpPr>
        <p:spPr bwMode="auto">
          <a:xfrm>
            <a:off x="6553200" y="1828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3" name="Line 30"/>
          <p:cNvSpPr>
            <a:spLocks noChangeShapeType="1"/>
          </p:cNvSpPr>
          <p:nvPr/>
        </p:nvSpPr>
        <p:spPr bwMode="auto">
          <a:xfrm flipV="1">
            <a:off x="50292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4" name="Text Box 31"/>
          <p:cNvSpPr txBox="1">
            <a:spLocks noChangeArrowheads="1"/>
          </p:cNvSpPr>
          <p:nvPr/>
        </p:nvSpPr>
        <p:spPr bwMode="auto">
          <a:xfrm>
            <a:off x="838200" y="2743200"/>
            <a:ext cx="433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3a</a:t>
            </a:r>
          </a:p>
        </p:txBody>
      </p:sp>
      <p:cxnSp>
        <p:nvCxnSpPr>
          <p:cNvPr id="123935" name="AutoShape 32"/>
          <p:cNvCxnSpPr>
            <a:cxnSpLocks noChangeShapeType="1"/>
            <a:stCxn id="123934" idx="2"/>
            <a:endCxn id="123940" idx="0"/>
          </p:cNvCxnSpPr>
          <p:nvPr/>
        </p:nvCxnSpPr>
        <p:spPr bwMode="auto">
          <a:xfrm>
            <a:off x="1055688" y="3149600"/>
            <a:ext cx="3810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36" name="Text Box 33"/>
          <p:cNvSpPr txBox="1">
            <a:spLocks noChangeArrowheads="1"/>
          </p:cNvSpPr>
          <p:nvPr/>
        </p:nvSpPr>
        <p:spPr bwMode="auto">
          <a:xfrm>
            <a:off x="1295400" y="30480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23937" name="Text Box 34"/>
          <p:cNvSpPr txBox="1">
            <a:spLocks noChangeArrowheads="1"/>
          </p:cNvSpPr>
          <p:nvPr/>
        </p:nvSpPr>
        <p:spPr bwMode="auto">
          <a:xfrm>
            <a:off x="2362200" y="35052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3b</a:t>
            </a:r>
          </a:p>
        </p:txBody>
      </p:sp>
      <p:cxnSp>
        <p:nvCxnSpPr>
          <p:cNvPr id="123938" name="AutoShape 35"/>
          <p:cNvCxnSpPr>
            <a:cxnSpLocks noChangeShapeType="1"/>
            <a:stCxn id="123937" idx="2"/>
          </p:cNvCxnSpPr>
          <p:nvPr/>
        </p:nvCxnSpPr>
        <p:spPr bwMode="auto">
          <a:xfrm>
            <a:off x="2586038" y="3911600"/>
            <a:ext cx="4238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39" name="Text Box 36"/>
          <p:cNvSpPr txBox="1">
            <a:spLocks noChangeArrowheads="1"/>
          </p:cNvSpPr>
          <p:nvPr/>
        </p:nvSpPr>
        <p:spPr bwMode="auto">
          <a:xfrm>
            <a:off x="2743200" y="38862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23940" name="Text Box 37"/>
          <p:cNvSpPr txBox="1">
            <a:spLocks noChangeArrowheads="1"/>
          </p:cNvSpPr>
          <p:nvPr/>
        </p:nvSpPr>
        <p:spPr bwMode="auto">
          <a:xfrm>
            <a:off x="1219200" y="3505200"/>
            <a:ext cx="433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4a</a:t>
            </a:r>
          </a:p>
        </p:txBody>
      </p:sp>
      <p:cxnSp>
        <p:nvCxnSpPr>
          <p:cNvPr id="123941" name="AutoShape 38"/>
          <p:cNvCxnSpPr>
            <a:cxnSpLocks noChangeShapeType="1"/>
            <a:stCxn id="123940" idx="2"/>
            <a:endCxn id="123942" idx="0"/>
          </p:cNvCxnSpPr>
          <p:nvPr/>
        </p:nvCxnSpPr>
        <p:spPr bwMode="auto">
          <a:xfrm>
            <a:off x="1436688" y="3911600"/>
            <a:ext cx="3238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42" name="Text Box 39"/>
          <p:cNvSpPr txBox="1">
            <a:spLocks noChangeArrowheads="1"/>
          </p:cNvSpPr>
          <p:nvPr/>
        </p:nvSpPr>
        <p:spPr bwMode="auto">
          <a:xfrm>
            <a:off x="1600200" y="43434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6</a:t>
            </a:r>
          </a:p>
        </p:txBody>
      </p:sp>
      <p:sp>
        <p:nvSpPr>
          <p:cNvPr id="123943" name="Text Box 40"/>
          <p:cNvSpPr txBox="1">
            <a:spLocks noChangeArrowheads="1"/>
          </p:cNvSpPr>
          <p:nvPr/>
        </p:nvSpPr>
        <p:spPr bwMode="auto">
          <a:xfrm>
            <a:off x="1752600" y="39624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23944" name="Text Box 41"/>
          <p:cNvSpPr txBox="1">
            <a:spLocks noChangeArrowheads="1"/>
          </p:cNvSpPr>
          <p:nvPr/>
        </p:nvSpPr>
        <p:spPr bwMode="auto">
          <a:xfrm>
            <a:off x="2819400" y="43434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5b</a:t>
            </a:r>
          </a:p>
        </p:txBody>
      </p:sp>
      <p:sp>
        <p:nvSpPr>
          <p:cNvPr id="123945" name="Text Box 42"/>
          <p:cNvSpPr txBox="1">
            <a:spLocks noChangeArrowheads="1"/>
          </p:cNvSpPr>
          <p:nvPr/>
        </p:nvSpPr>
        <p:spPr bwMode="auto">
          <a:xfrm>
            <a:off x="3429000" y="35052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4b</a:t>
            </a:r>
          </a:p>
        </p:txBody>
      </p:sp>
      <p:cxnSp>
        <p:nvCxnSpPr>
          <p:cNvPr id="123946" name="AutoShape 43"/>
          <p:cNvCxnSpPr>
            <a:cxnSpLocks noChangeShapeType="1"/>
            <a:stCxn id="123945" idx="2"/>
            <a:endCxn id="123947" idx="0"/>
          </p:cNvCxnSpPr>
          <p:nvPr/>
        </p:nvCxnSpPr>
        <p:spPr bwMode="auto">
          <a:xfrm>
            <a:off x="3652838" y="3911600"/>
            <a:ext cx="374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47" name="Text Box 44"/>
          <p:cNvSpPr txBox="1">
            <a:spLocks noChangeArrowheads="1"/>
          </p:cNvSpPr>
          <p:nvPr/>
        </p:nvSpPr>
        <p:spPr bwMode="auto">
          <a:xfrm>
            <a:off x="3810000" y="4343400"/>
            <a:ext cx="433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5a</a:t>
            </a:r>
          </a:p>
        </p:txBody>
      </p:sp>
      <p:sp>
        <p:nvSpPr>
          <p:cNvPr id="123948" name="Text Box 45"/>
          <p:cNvSpPr txBox="1">
            <a:spLocks noChangeArrowheads="1"/>
          </p:cNvSpPr>
          <p:nvPr/>
        </p:nvSpPr>
        <p:spPr bwMode="auto">
          <a:xfrm>
            <a:off x="3962400" y="39624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Line 2"/>
          <p:cNvSpPr>
            <a:spLocks noChangeShapeType="1"/>
          </p:cNvSpPr>
          <p:nvPr/>
        </p:nvSpPr>
        <p:spPr bwMode="auto">
          <a:xfrm>
            <a:off x="1460500" y="49672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1800225" y="5281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24931" name="Line 4"/>
          <p:cNvSpPr>
            <a:spLocks noChangeShapeType="1"/>
          </p:cNvSpPr>
          <p:nvPr/>
        </p:nvSpPr>
        <p:spPr bwMode="auto">
          <a:xfrm>
            <a:off x="2806700" y="44211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3006725" y="4773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24933" name="Line 6"/>
          <p:cNvSpPr>
            <a:spLocks noChangeShapeType="1"/>
          </p:cNvSpPr>
          <p:nvPr/>
        </p:nvSpPr>
        <p:spPr bwMode="auto">
          <a:xfrm flipV="1">
            <a:off x="2603500" y="3570288"/>
            <a:ext cx="16510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4" name="Rectangle 7"/>
          <p:cNvSpPr>
            <a:spLocks noChangeArrowheads="1"/>
          </p:cNvSpPr>
          <p:nvPr/>
        </p:nvSpPr>
        <p:spPr bwMode="auto">
          <a:xfrm>
            <a:off x="2828925" y="3452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24935" name="Line 8"/>
          <p:cNvSpPr>
            <a:spLocks noChangeShapeType="1"/>
          </p:cNvSpPr>
          <p:nvPr/>
        </p:nvSpPr>
        <p:spPr bwMode="auto">
          <a:xfrm flipH="1" flipV="1">
            <a:off x="952500" y="44211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6" name="Rectangle 9"/>
          <p:cNvSpPr>
            <a:spLocks noChangeArrowheads="1"/>
          </p:cNvSpPr>
          <p:nvPr/>
        </p:nvSpPr>
        <p:spPr bwMode="auto">
          <a:xfrm>
            <a:off x="593725" y="4202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 useBgFill="1">
        <p:nvSpPr>
          <p:cNvPr id="124937" name="Freeform 10"/>
          <p:cNvSpPr>
            <a:spLocks/>
          </p:cNvSpPr>
          <p:nvPr/>
        </p:nvSpPr>
        <p:spPr bwMode="auto">
          <a:xfrm>
            <a:off x="647700" y="38115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8" name="Line 11"/>
          <p:cNvSpPr>
            <a:spLocks noChangeShapeType="1"/>
          </p:cNvSpPr>
          <p:nvPr/>
        </p:nvSpPr>
        <p:spPr bwMode="auto">
          <a:xfrm flipV="1">
            <a:off x="2235200" y="1665288"/>
            <a:ext cx="292100" cy="4953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9" name="Rectangle 12"/>
          <p:cNvSpPr>
            <a:spLocks noChangeArrowheads="1"/>
          </p:cNvSpPr>
          <p:nvPr/>
        </p:nvSpPr>
        <p:spPr bwMode="auto">
          <a:xfrm>
            <a:off x="2574925" y="1560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24940" name="Line 13"/>
          <p:cNvSpPr>
            <a:spLocks noChangeShapeType="1"/>
          </p:cNvSpPr>
          <p:nvPr/>
        </p:nvSpPr>
        <p:spPr bwMode="auto">
          <a:xfrm flipH="1" flipV="1">
            <a:off x="838200" y="1830388"/>
            <a:ext cx="558800" cy="3175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1" name="Rectangle 14"/>
          <p:cNvSpPr>
            <a:spLocks noChangeArrowheads="1"/>
          </p:cNvSpPr>
          <p:nvPr/>
        </p:nvSpPr>
        <p:spPr bwMode="auto">
          <a:xfrm>
            <a:off x="822325" y="1458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24942" name="Line 15"/>
          <p:cNvSpPr>
            <a:spLocks noChangeShapeType="1"/>
          </p:cNvSpPr>
          <p:nvPr/>
        </p:nvSpPr>
        <p:spPr bwMode="auto">
          <a:xfrm flipH="1">
            <a:off x="2032000" y="2465388"/>
            <a:ext cx="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3" name="Rectangle 16"/>
          <p:cNvSpPr>
            <a:spLocks noChangeArrowheads="1"/>
          </p:cNvSpPr>
          <p:nvPr/>
        </p:nvSpPr>
        <p:spPr bwMode="auto">
          <a:xfrm>
            <a:off x="1724025" y="2957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7</a:t>
            </a:r>
          </a:p>
        </p:txBody>
      </p:sp>
      <p:sp useBgFill="1">
        <p:nvSpPr>
          <p:cNvPr id="124944" name="Freeform 17"/>
          <p:cNvSpPr>
            <a:spLocks/>
          </p:cNvSpPr>
          <p:nvPr/>
        </p:nvSpPr>
        <p:spPr bwMode="auto">
          <a:xfrm>
            <a:off x="901700" y="15128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8"/>
          <p:cNvSpPr>
            <a:spLocks noChangeShapeType="1"/>
          </p:cNvSpPr>
          <p:nvPr/>
        </p:nvSpPr>
        <p:spPr bwMode="auto">
          <a:xfrm flipV="1">
            <a:off x="4737100" y="2617788"/>
            <a:ext cx="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Rectangle 19"/>
          <p:cNvSpPr>
            <a:spLocks noChangeArrowheads="1"/>
          </p:cNvSpPr>
          <p:nvPr/>
        </p:nvSpPr>
        <p:spPr bwMode="auto">
          <a:xfrm>
            <a:off x="4797425" y="247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24947" name="Line 20"/>
          <p:cNvSpPr>
            <a:spLocks noChangeShapeType="1"/>
          </p:cNvSpPr>
          <p:nvPr/>
        </p:nvSpPr>
        <p:spPr bwMode="auto">
          <a:xfrm flipV="1">
            <a:off x="5435600" y="3303588"/>
            <a:ext cx="5207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8" name="Rectangle 21"/>
          <p:cNvSpPr>
            <a:spLocks noChangeArrowheads="1"/>
          </p:cNvSpPr>
          <p:nvPr/>
        </p:nvSpPr>
        <p:spPr bwMode="auto">
          <a:xfrm>
            <a:off x="5978525" y="30972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24949" name="Line 22"/>
          <p:cNvSpPr>
            <a:spLocks noChangeShapeType="1"/>
          </p:cNvSpPr>
          <p:nvPr/>
        </p:nvSpPr>
        <p:spPr bwMode="auto">
          <a:xfrm>
            <a:off x="4762500" y="3455988"/>
            <a:ext cx="0" cy="5207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Rectangle 23"/>
          <p:cNvSpPr>
            <a:spLocks noChangeArrowheads="1"/>
          </p:cNvSpPr>
          <p:nvPr/>
        </p:nvSpPr>
        <p:spPr bwMode="auto">
          <a:xfrm>
            <a:off x="4810125" y="38211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24951" name="Line 24"/>
          <p:cNvSpPr>
            <a:spLocks noChangeShapeType="1"/>
          </p:cNvSpPr>
          <p:nvPr/>
        </p:nvSpPr>
        <p:spPr bwMode="auto">
          <a:xfrm flipH="1" flipV="1">
            <a:off x="3429000" y="3316288"/>
            <a:ext cx="4953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2" name="Rectangle 25"/>
          <p:cNvSpPr>
            <a:spLocks noChangeArrowheads="1"/>
          </p:cNvSpPr>
          <p:nvPr/>
        </p:nvSpPr>
        <p:spPr bwMode="auto">
          <a:xfrm>
            <a:off x="3044825" y="2995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10</a:t>
            </a:r>
          </a:p>
        </p:txBody>
      </p:sp>
      <p:sp useBgFill="1">
        <p:nvSpPr>
          <p:cNvPr id="124953" name="Rectangle 26"/>
          <p:cNvSpPr>
            <a:spLocks noChangeArrowheads="1"/>
          </p:cNvSpPr>
          <p:nvPr/>
        </p:nvSpPr>
        <p:spPr bwMode="auto">
          <a:xfrm>
            <a:off x="3746500" y="2998788"/>
            <a:ext cx="1866900" cy="635000"/>
          </a:xfrm>
          <a:prstGeom prst="rect">
            <a:avLst/>
          </a:prstGeom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4954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(Examples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Line 2"/>
          <p:cNvSpPr>
            <a:spLocks noChangeShapeType="1"/>
          </p:cNvSpPr>
          <p:nvPr/>
        </p:nvSpPr>
        <p:spPr bwMode="auto">
          <a:xfrm>
            <a:off x="1460500" y="49672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78" name="Rectangle 3"/>
          <p:cNvSpPr>
            <a:spLocks noChangeArrowheads="1"/>
          </p:cNvSpPr>
          <p:nvPr/>
        </p:nvSpPr>
        <p:spPr bwMode="auto">
          <a:xfrm>
            <a:off x="1800225" y="5281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26979" name="Line 4"/>
          <p:cNvSpPr>
            <a:spLocks noChangeShapeType="1"/>
          </p:cNvSpPr>
          <p:nvPr/>
        </p:nvSpPr>
        <p:spPr bwMode="auto">
          <a:xfrm>
            <a:off x="2806700" y="44211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3006725" y="4773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26981" name="Line 6"/>
          <p:cNvSpPr>
            <a:spLocks noChangeShapeType="1"/>
          </p:cNvSpPr>
          <p:nvPr/>
        </p:nvSpPr>
        <p:spPr bwMode="auto">
          <a:xfrm flipV="1">
            <a:off x="2603500" y="3570288"/>
            <a:ext cx="165100" cy="508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2" name="Rectangle 7"/>
          <p:cNvSpPr>
            <a:spLocks noChangeArrowheads="1"/>
          </p:cNvSpPr>
          <p:nvPr/>
        </p:nvSpPr>
        <p:spPr bwMode="auto">
          <a:xfrm>
            <a:off x="2828925" y="3452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26983" name="Line 8"/>
          <p:cNvSpPr>
            <a:spLocks noChangeShapeType="1"/>
          </p:cNvSpPr>
          <p:nvPr/>
        </p:nvSpPr>
        <p:spPr bwMode="auto">
          <a:xfrm flipH="1" flipV="1">
            <a:off x="952500" y="44211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4" name="Rectangle 9"/>
          <p:cNvSpPr>
            <a:spLocks noChangeArrowheads="1"/>
          </p:cNvSpPr>
          <p:nvPr/>
        </p:nvSpPr>
        <p:spPr bwMode="auto">
          <a:xfrm>
            <a:off x="593725" y="4202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 useBgFill="1">
        <p:nvSpPr>
          <p:cNvPr id="126985" name="Freeform 10"/>
          <p:cNvSpPr>
            <a:spLocks/>
          </p:cNvSpPr>
          <p:nvPr/>
        </p:nvSpPr>
        <p:spPr bwMode="auto">
          <a:xfrm>
            <a:off x="647700" y="38115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6" name="Line 11"/>
          <p:cNvSpPr>
            <a:spLocks noChangeShapeType="1"/>
          </p:cNvSpPr>
          <p:nvPr/>
        </p:nvSpPr>
        <p:spPr bwMode="auto">
          <a:xfrm flipV="1">
            <a:off x="2235200" y="1665288"/>
            <a:ext cx="292100" cy="4953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7" name="Rectangle 12"/>
          <p:cNvSpPr>
            <a:spLocks noChangeArrowheads="1"/>
          </p:cNvSpPr>
          <p:nvPr/>
        </p:nvSpPr>
        <p:spPr bwMode="auto">
          <a:xfrm>
            <a:off x="2574925" y="1560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26988" name="Line 13"/>
          <p:cNvSpPr>
            <a:spLocks noChangeShapeType="1"/>
          </p:cNvSpPr>
          <p:nvPr/>
        </p:nvSpPr>
        <p:spPr bwMode="auto">
          <a:xfrm flipH="1" flipV="1">
            <a:off x="838200" y="1830388"/>
            <a:ext cx="558800" cy="3175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89" name="Rectangle 14"/>
          <p:cNvSpPr>
            <a:spLocks noChangeArrowheads="1"/>
          </p:cNvSpPr>
          <p:nvPr/>
        </p:nvSpPr>
        <p:spPr bwMode="auto">
          <a:xfrm>
            <a:off x="822325" y="1458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26990" name="Line 15"/>
          <p:cNvSpPr>
            <a:spLocks noChangeShapeType="1"/>
          </p:cNvSpPr>
          <p:nvPr/>
        </p:nvSpPr>
        <p:spPr bwMode="auto">
          <a:xfrm flipH="1">
            <a:off x="2032000" y="2465388"/>
            <a:ext cx="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91" name="Rectangle 16"/>
          <p:cNvSpPr>
            <a:spLocks noChangeArrowheads="1"/>
          </p:cNvSpPr>
          <p:nvPr/>
        </p:nvSpPr>
        <p:spPr bwMode="auto">
          <a:xfrm>
            <a:off x="1724025" y="2957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7</a:t>
            </a:r>
          </a:p>
        </p:txBody>
      </p:sp>
      <p:sp useBgFill="1">
        <p:nvSpPr>
          <p:cNvPr id="126992" name="Freeform 17"/>
          <p:cNvSpPr>
            <a:spLocks/>
          </p:cNvSpPr>
          <p:nvPr/>
        </p:nvSpPr>
        <p:spPr bwMode="auto">
          <a:xfrm>
            <a:off x="901700" y="15128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93" name="Rectangle 18"/>
          <p:cNvSpPr>
            <a:spLocks noChangeArrowheads="1"/>
          </p:cNvSpPr>
          <p:nvPr/>
        </p:nvSpPr>
        <p:spPr bwMode="auto">
          <a:xfrm>
            <a:off x="7648575" y="1489075"/>
            <a:ext cx="338138" cy="4095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26994" name="Rectangle 19"/>
          <p:cNvSpPr>
            <a:spLocks noChangeArrowheads="1"/>
          </p:cNvSpPr>
          <p:nvPr/>
        </p:nvSpPr>
        <p:spPr bwMode="auto">
          <a:xfrm>
            <a:off x="6786563" y="2354263"/>
            <a:ext cx="862012" cy="7143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inside</a:t>
            </a:r>
          </a:p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ones</a:t>
            </a:r>
          </a:p>
        </p:txBody>
      </p:sp>
      <p:cxnSp>
        <p:nvCxnSpPr>
          <p:cNvPr id="126995" name="AutoShape 20"/>
          <p:cNvCxnSpPr>
            <a:cxnSpLocks noChangeShapeType="1"/>
            <a:stCxn id="126993" idx="1"/>
            <a:endCxn id="126994" idx="0"/>
          </p:cNvCxnSpPr>
          <p:nvPr/>
        </p:nvCxnSpPr>
        <p:spPr bwMode="auto">
          <a:xfrm rot="10800000" flipV="1">
            <a:off x="7218363" y="1693863"/>
            <a:ext cx="430212" cy="660400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26996" name="Rectangle 21"/>
          <p:cNvSpPr>
            <a:spLocks noChangeArrowheads="1"/>
          </p:cNvSpPr>
          <p:nvPr/>
        </p:nvSpPr>
        <p:spPr bwMode="auto">
          <a:xfrm>
            <a:off x="7827963" y="2347913"/>
            <a:ext cx="1016000" cy="7143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outside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ones</a:t>
            </a:r>
          </a:p>
        </p:txBody>
      </p:sp>
      <p:cxnSp>
        <p:nvCxnSpPr>
          <p:cNvPr id="126997" name="AutoShape 22"/>
          <p:cNvCxnSpPr>
            <a:cxnSpLocks noChangeShapeType="1"/>
            <a:stCxn id="126993" idx="3"/>
            <a:endCxn id="126996" idx="0"/>
          </p:cNvCxnSpPr>
          <p:nvPr/>
        </p:nvCxnSpPr>
        <p:spPr bwMode="auto">
          <a:xfrm>
            <a:off x="7986713" y="1693863"/>
            <a:ext cx="349250" cy="654050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26998" name="Line 23"/>
          <p:cNvSpPr>
            <a:spLocks noChangeShapeType="1"/>
          </p:cNvSpPr>
          <p:nvPr/>
        </p:nvSpPr>
        <p:spPr bwMode="auto">
          <a:xfrm flipV="1">
            <a:off x="4737100" y="2617788"/>
            <a:ext cx="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999" name="Rectangle 24"/>
          <p:cNvSpPr>
            <a:spLocks noChangeArrowheads="1"/>
          </p:cNvSpPr>
          <p:nvPr/>
        </p:nvSpPr>
        <p:spPr bwMode="auto">
          <a:xfrm>
            <a:off x="4797425" y="247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27000" name="Line 25"/>
          <p:cNvSpPr>
            <a:spLocks noChangeShapeType="1"/>
          </p:cNvSpPr>
          <p:nvPr/>
        </p:nvSpPr>
        <p:spPr bwMode="auto">
          <a:xfrm flipV="1">
            <a:off x="5435600" y="3303588"/>
            <a:ext cx="5207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001" name="Rectangle 26"/>
          <p:cNvSpPr>
            <a:spLocks noChangeArrowheads="1"/>
          </p:cNvSpPr>
          <p:nvPr/>
        </p:nvSpPr>
        <p:spPr bwMode="auto">
          <a:xfrm>
            <a:off x="5978525" y="30972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27002" name="Line 27"/>
          <p:cNvSpPr>
            <a:spLocks noChangeShapeType="1"/>
          </p:cNvSpPr>
          <p:nvPr/>
        </p:nvSpPr>
        <p:spPr bwMode="auto">
          <a:xfrm>
            <a:off x="4762500" y="3455988"/>
            <a:ext cx="0" cy="5207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003" name="Rectangle 28"/>
          <p:cNvSpPr>
            <a:spLocks noChangeArrowheads="1"/>
          </p:cNvSpPr>
          <p:nvPr/>
        </p:nvSpPr>
        <p:spPr bwMode="auto">
          <a:xfrm>
            <a:off x="4810125" y="38211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27004" name="Line 29"/>
          <p:cNvSpPr>
            <a:spLocks noChangeShapeType="1"/>
          </p:cNvSpPr>
          <p:nvPr/>
        </p:nvSpPr>
        <p:spPr bwMode="auto">
          <a:xfrm flipH="1" flipV="1">
            <a:off x="3429000" y="3316288"/>
            <a:ext cx="4953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005" name="Rectangle 30"/>
          <p:cNvSpPr>
            <a:spLocks noChangeArrowheads="1"/>
          </p:cNvSpPr>
          <p:nvPr/>
        </p:nvSpPr>
        <p:spPr bwMode="auto">
          <a:xfrm>
            <a:off x="3044825" y="2995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10</a:t>
            </a:r>
          </a:p>
        </p:txBody>
      </p:sp>
      <p:sp useBgFill="1">
        <p:nvSpPr>
          <p:cNvPr id="127006" name="Rectangle 31"/>
          <p:cNvSpPr>
            <a:spLocks noChangeArrowheads="1"/>
          </p:cNvSpPr>
          <p:nvPr/>
        </p:nvSpPr>
        <p:spPr bwMode="auto">
          <a:xfrm>
            <a:off x="3746500" y="2998788"/>
            <a:ext cx="1866900" cy="635000"/>
          </a:xfrm>
          <a:prstGeom prst="rect">
            <a:avLst/>
          </a:prstGeom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7007" name="Line 32"/>
          <p:cNvSpPr>
            <a:spLocks noChangeShapeType="1"/>
          </p:cNvSpPr>
          <p:nvPr/>
        </p:nvSpPr>
        <p:spPr bwMode="auto">
          <a:xfrm>
            <a:off x="101600" y="3443288"/>
            <a:ext cx="6108700" cy="1244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008" name="Rectangle 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(Examples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Line 2"/>
          <p:cNvSpPr>
            <a:spLocks noChangeShapeType="1"/>
          </p:cNvSpPr>
          <p:nvPr/>
        </p:nvSpPr>
        <p:spPr bwMode="auto">
          <a:xfrm>
            <a:off x="1460500" y="4967288"/>
            <a:ext cx="342900" cy="457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1800225" y="5281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29027" name="Line 4"/>
          <p:cNvSpPr>
            <a:spLocks noChangeShapeType="1"/>
          </p:cNvSpPr>
          <p:nvPr/>
        </p:nvSpPr>
        <p:spPr bwMode="auto">
          <a:xfrm>
            <a:off x="2806700" y="4421188"/>
            <a:ext cx="177800" cy="4699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3006725" y="4773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29029" name="Line 6"/>
          <p:cNvSpPr>
            <a:spLocks noChangeShapeType="1"/>
          </p:cNvSpPr>
          <p:nvPr/>
        </p:nvSpPr>
        <p:spPr bwMode="auto">
          <a:xfrm flipV="1">
            <a:off x="2603500" y="3570288"/>
            <a:ext cx="165100" cy="508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0" name="Rectangle 7"/>
          <p:cNvSpPr>
            <a:spLocks noChangeArrowheads="1"/>
          </p:cNvSpPr>
          <p:nvPr/>
        </p:nvSpPr>
        <p:spPr bwMode="auto">
          <a:xfrm>
            <a:off x="2828925" y="3452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29031" name="Line 8"/>
          <p:cNvSpPr>
            <a:spLocks noChangeShapeType="1"/>
          </p:cNvSpPr>
          <p:nvPr/>
        </p:nvSpPr>
        <p:spPr bwMode="auto">
          <a:xfrm flipH="1" flipV="1">
            <a:off x="952500" y="4421188"/>
            <a:ext cx="533400" cy="330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2" name="Rectangle 9"/>
          <p:cNvSpPr>
            <a:spLocks noChangeArrowheads="1"/>
          </p:cNvSpPr>
          <p:nvPr/>
        </p:nvSpPr>
        <p:spPr bwMode="auto">
          <a:xfrm>
            <a:off x="593725" y="4202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</p:txBody>
      </p:sp>
      <p:sp useBgFill="1">
        <p:nvSpPr>
          <p:cNvPr id="129033" name="Freeform 10"/>
          <p:cNvSpPr>
            <a:spLocks/>
          </p:cNvSpPr>
          <p:nvPr/>
        </p:nvSpPr>
        <p:spPr bwMode="auto">
          <a:xfrm>
            <a:off x="647700" y="38115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4" name="Line 11"/>
          <p:cNvSpPr>
            <a:spLocks noChangeShapeType="1"/>
          </p:cNvSpPr>
          <p:nvPr/>
        </p:nvSpPr>
        <p:spPr bwMode="auto">
          <a:xfrm flipV="1">
            <a:off x="2235200" y="1665288"/>
            <a:ext cx="292100" cy="4953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5" name="Rectangle 12"/>
          <p:cNvSpPr>
            <a:spLocks noChangeArrowheads="1"/>
          </p:cNvSpPr>
          <p:nvPr/>
        </p:nvSpPr>
        <p:spPr bwMode="auto">
          <a:xfrm>
            <a:off x="2574925" y="1560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29036" name="Line 13"/>
          <p:cNvSpPr>
            <a:spLocks noChangeShapeType="1"/>
          </p:cNvSpPr>
          <p:nvPr/>
        </p:nvSpPr>
        <p:spPr bwMode="auto">
          <a:xfrm flipH="1" flipV="1">
            <a:off x="838200" y="1830388"/>
            <a:ext cx="558800" cy="3175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7" name="Rectangle 14"/>
          <p:cNvSpPr>
            <a:spLocks noChangeArrowheads="1"/>
          </p:cNvSpPr>
          <p:nvPr/>
        </p:nvSpPr>
        <p:spPr bwMode="auto">
          <a:xfrm>
            <a:off x="822325" y="1458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29038" name="Line 15"/>
          <p:cNvSpPr>
            <a:spLocks noChangeShapeType="1"/>
          </p:cNvSpPr>
          <p:nvPr/>
        </p:nvSpPr>
        <p:spPr bwMode="auto">
          <a:xfrm flipH="1">
            <a:off x="2032000" y="2465388"/>
            <a:ext cx="0" cy="5334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9" name="Rectangle 16"/>
          <p:cNvSpPr>
            <a:spLocks noChangeArrowheads="1"/>
          </p:cNvSpPr>
          <p:nvPr/>
        </p:nvSpPr>
        <p:spPr bwMode="auto">
          <a:xfrm>
            <a:off x="1724025" y="2957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7</a:t>
            </a:r>
          </a:p>
        </p:txBody>
      </p:sp>
      <p:sp useBgFill="1">
        <p:nvSpPr>
          <p:cNvPr id="129040" name="Freeform 17"/>
          <p:cNvSpPr>
            <a:spLocks/>
          </p:cNvSpPr>
          <p:nvPr/>
        </p:nvSpPr>
        <p:spPr bwMode="auto">
          <a:xfrm>
            <a:off x="901700" y="15128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41" name="Rectangle 18"/>
          <p:cNvSpPr>
            <a:spLocks noChangeArrowheads="1"/>
          </p:cNvSpPr>
          <p:nvPr/>
        </p:nvSpPr>
        <p:spPr bwMode="auto">
          <a:xfrm>
            <a:off x="7683500" y="1473200"/>
            <a:ext cx="338138" cy="4095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29042" name="Rectangle 19"/>
          <p:cNvSpPr>
            <a:spLocks noChangeArrowheads="1"/>
          </p:cNvSpPr>
          <p:nvPr/>
        </p:nvSpPr>
        <p:spPr bwMode="auto">
          <a:xfrm>
            <a:off x="7137400" y="2162175"/>
            <a:ext cx="338138" cy="10191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4</a:t>
            </a:r>
          </a:p>
        </p:txBody>
      </p:sp>
      <p:cxnSp>
        <p:nvCxnSpPr>
          <p:cNvPr id="129043" name="AutoShape 20"/>
          <p:cNvCxnSpPr>
            <a:cxnSpLocks noChangeShapeType="1"/>
            <a:stCxn id="129041" idx="1"/>
            <a:endCxn id="129042" idx="0"/>
          </p:cNvCxnSpPr>
          <p:nvPr/>
        </p:nvCxnSpPr>
        <p:spPr bwMode="auto">
          <a:xfrm rot="10800000" flipV="1">
            <a:off x="7307263" y="1677988"/>
            <a:ext cx="376237" cy="484187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29044" name="Rectangle 21"/>
          <p:cNvSpPr>
            <a:spLocks noChangeArrowheads="1"/>
          </p:cNvSpPr>
          <p:nvPr/>
        </p:nvSpPr>
        <p:spPr bwMode="auto">
          <a:xfrm>
            <a:off x="8178800" y="2155825"/>
            <a:ext cx="479425" cy="22383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6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7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9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10</a:t>
            </a:r>
          </a:p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11</a:t>
            </a:r>
          </a:p>
        </p:txBody>
      </p:sp>
      <p:cxnSp>
        <p:nvCxnSpPr>
          <p:cNvPr id="129045" name="AutoShape 22"/>
          <p:cNvCxnSpPr>
            <a:cxnSpLocks noChangeShapeType="1"/>
            <a:stCxn id="129041" idx="3"/>
            <a:endCxn id="129044" idx="0"/>
          </p:cNvCxnSpPr>
          <p:nvPr/>
        </p:nvCxnSpPr>
        <p:spPr bwMode="auto">
          <a:xfrm>
            <a:off x="8021638" y="1677988"/>
            <a:ext cx="396875" cy="477837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29046" name="Line 23"/>
          <p:cNvSpPr>
            <a:spLocks noChangeShapeType="1"/>
          </p:cNvSpPr>
          <p:nvPr/>
        </p:nvSpPr>
        <p:spPr bwMode="auto">
          <a:xfrm flipV="1">
            <a:off x="4737100" y="2617788"/>
            <a:ext cx="0" cy="5080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47" name="Rectangle 24"/>
          <p:cNvSpPr>
            <a:spLocks noChangeArrowheads="1"/>
          </p:cNvSpPr>
          <p:nvPr/>
        </p:nvSpPr>
        <p:spPr bwMode="auto">
          <a:xfrm>
            <a:off x="4797425" y="247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29048" name="Line 25"/>
          <p:cNvSpPr>
            <a:spLocks noChangeShapeType="1"/>
          </p:cNvSpPr>
          <p:nvPr/>
        </p:nvSpPr>
        <p:spPr bwMode="auto">
          <a:xfrm flipV="1">
            <a:off x="5435600" y="3303588"/>
            <a:ext cx="520700" cy="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49" name="Rectangle 26"/>
          <p:cNvSpPr>
            <a:spLocks noChangeArrowheads="1"/>
          </p:cNvSpPr>
          <p:nvPr/>
        </p:nvSpPr>
        <p:spPr bwMode="auto">
          <a:xfrm>
            <a:off x="5978525" y="30972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29050" name="Line 27"/>
          <p:cNvSpPr>
            <a:spLocks noChangeShapeType="1"/>
          </p:cNvSpPr>
          <p:nvPr/>
        </p:nvSpPr>
        <p:spPr bwMode="auto">
          <a:xfrm>
            <a:off x="4762500" y="3455988"/>
            <a:ext cx="0" cy="5207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51" name="Rectangle 28"/>
          <p:cNvSpPr>
            <a:spLocks noChangeArrowheads="1"/>
          </p:cNvSpPr>
          <p:nvPr/>
        </p:nvSpPr>
        <p:spPr bwMode="auto">
          <a:xfrm>
            <a:off x="4810125" y="38211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29052" name="Line 29"/>
          <p:cNvSpPr>
            <a:spLocks noChangeShapeType="1"/>
          </p:cNvSpPr>
          <p:nvPr/>
        </p:nvSpPr>
        <p:spPr bwMode="auto">
          <a:xfrm flipH="1" flipV="1">
            <a:off x="3429000" y="3316288"/>
            <a:ext cx="495300" cy="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53" name="Rectangle 30"/>
          <p:cNvSpPr>
            <a:spLocks noChangeArrowheads="1"/>
          </p:cNvSpPr>
          <p:nvPr/>
        </p:nvSpPr>
        <p:spPr bwMode="auto">
          <a:xfrm>
            <a:off x="3044825" y="2995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10</a:t>
            </a:r>
          </a:p>
        </p:txBody>
      </p:sp>
      <p:sp useBgFill="1">
        <p:nvSpPr>
          <p:cNvPr id="129054" name="Rectangle 31"/>
          <p:cNvSpPr>
            <a:spLocks noChangeArrowheads="1"/>
          </p:cNvSpPr>
          <p:nvPr/>
        </p:nvSpPr>
        <p:spPr bwMode="auto">
          <a:xfrm>
            <a:off x="3746500" y="2998788"/>
            <a:ext cx="1866900" cy="635000"/>
          </a:xfrm>
          <a:prstGeom prst="rect">
            <a:avLst/>
          </a:prstGeom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9055" name="Line 32"/>
          <p:cNvSpPr>
            <a:spLocks noChangeShapeType="1"/>
          </p:cNvSpPr>
          <p:nvPr/>
        </p:nvSpPr>
        <p:spPr bwMode="auto">
          <a:xfrm>
            <a:off x="101600" y="3443288"/>
            <a:ext cx="6108700" cy="1244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56" name="Rectangle 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(Examples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Line 2"/>
          <p:cNvSpPr>
            <a:spLocks noChangeShapeType="1"/>
          </p:cNvSpPr>
          <p:nvPr/>
        </p:nvSpPr>
        <p:spPr bwMode="auto">
          <a:xfrm>
            <a:off x="1460500" y="49672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74" name="Rectangle 3"/>
          <p:cNvSpPr>
            <a:spLocks noChangeArrowheads="1"/>
          </p:cNvSpPr>
          <p:nvPr/>
        </p:nvSpPr>
        <p:spPr bwMode="auto">
          <a:xfrm>
            <a:off x="1800225" y="5281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31075" name="Line 4"/>
          <p:cNvSpPr>
            <a:spLocks noChangeShapeType="1"/>
          </p:cNvSpPr>
          <p:nvPr/>
        </p:nvSpPr>
        <p:spPr bwMode="auto">
          <a:xfrm>
            <a:off x="2806700" y="44211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3006725" y="4773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31077" name="Line 6"/>
          <p:cNvSpPr>
            <a:spLocks noChangeShapeType="1"/>
          </p:cNvSpPr>
          <p:nvPr/>
        </p:nvSpPr>
        <p:spPr bwMode="auto">
          <a:xfrm flipV="1">
            <a:off x="2603500" y="3570288"/>
            <a:ext cx="165100" cy="508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78" name="Rectangle 7"/>
          <p:cNvSpPr>
            <a:spLocks noChangeArrowheads="1"/>
          </p:cNvSpPr>
          <p:nvPr/>
        </p:nvSpPr>
        <p:spPr bwMode="auto">
          <a:xfrm>
            <a:off x="2828925" y="3452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31079" name="Line 8"/>
          <p:cNvSpPr>
            <a:spLocks noChangeShapeType="1"/>
          </p:cNvSpPr>
          <p:nvPr/>
        </p:nvSpPr>
        <p:spPr bwMode="auto">
          <a:xfrm flipH="1" flipV="1">
            <a:off x="952500" y="44211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0" name="Rectangle 9"/>
          <p:cNvSpPr>
            <a:spLocks noChangeArrowheads="1"/>
          </p:cNvSpPr>
          <p:nvPr/>
        </p:nvSpPr>
        <p:spPr bwMode="auto">
          <a:xfrm>
            <a:off x="593725" y="4202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 useBgFill="1">
        <p:nvSpPr>
          <p:cNvPr id="131081" name="Freeform 10"/>
          <p:cNvSpPr>
            <a:spLocks/>
          </p:cNvSpPr>
          <p:nvPr/>
        </p:nvSpPr>
        <p:spPr bwMode="auto">
          <a:xfrm>
            <a:off x="647700" y="38115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2" name="Line 11"/>
          <p:cNvSpPr>
            <a:spLocks noChangeShapeType="1"/>
          </p:cNvSpPr>
          <p:nvPr/>
        </p:nvSpPr>
        <p:spPr bwMode="auto">
          <a:xfrm flipV="1">
            <a:off x="4737100" y="2617788"/>
            <a:ext cx="0" cy="50800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3" name="Rectangle 12"/>
          <p:cNvSpPr>
            <a:spLocks noChangeArrowheads="1"/>
          </p:cNvSpPr>
          <p:nvPr/>
        </p:nvSpPr>
        <p:spPr bwMode="auto">
          <a:xfrm>
            <a:off x="4797425" y="247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31084" name="Line 13"/>
          <p:cNvSpPr>
            <a:spLocks noChangeShapeType="1"/>
          </p:cNvSpPr>
          <p:nvPr/>
        </p:nvSpPr>
        <p:spPr bwMode="auto">
          <a:xfrm flipV="1">
            <a:off x="5435600" y="3303588"/>
            <a:ext cx="520700" cy="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5" name="Rectangle 14"/>
          <p:cNvSpPr>
            <a:spLocks noChangeArrowheads="1"/>
          </p:cNvSpPr>
          <p:nvPr/>
        </p:nvSpPr>
        <p:spPr bwMode="auto">
          <a:xfrm>
            <a:off x="5978525" y="30972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31086" name="Line 15"/>
          <p:cNvSpPr>
            <a:spLocks noChangeShapeType="1"/>
          </p:cNvSpPr>
          <p:nvPr/>
        </p:nvSpPr>
        <p:spPr bwMode="auto">
          <a:xfrm>
            <a:off x="4762500" y="3455988"/>
            <a:ext cx="0" cy="5207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7" name="Rectangle 16"/>
          <p:cNvSpPr>
            <a:spLocks noChangeArrowheads="1"/>
          </p:cNvSpPr>
          <p:nvPr/>
        </p:nvSpPr>
        <p:spPr bwMode="auto">
          <a:xfrm>
            <a:off x="4810125" y="38211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31088" name="Line 17"/>
          <p:cNvSpPr>
            <a:spLocks noChangeShapeType="1"/>
          </p:cNvSpPr>
          <p:nvPr/>
        </p:nvSpPr>
        <p:spPr bwMode="auto">
          <a:xfrm flipH="1" flipV="1">
            <a:off x="3429000" y="3316288"/>
            <a:ext cx="4953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89" name="Rectangle 18"/>
          <p:cNvSpPr>
            <a:spLocks noChangeArrowheads="1"/>
          </p:cNvSpPr>
          <p:nvPr/>
        </p:nvSpPr>
        <p:spPr bwMode="auto">
          <a:xfrm>
            <a:off x="3044825" y="2995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</a:p>
        </p:txBody>
      </p:sp>
      <p:sp useBgFill="1">
        <p:nvSpPr>
          <p:cNvPr id="131090" name="Rectangle 19"/>
          <p:cNvSpPr>
            <a:spLocks noChangeArrowheads="1"/>
          </p:cNvSpPr>
          <p:nvPr/>
        </p:nvSpPr>
        <p:spPr bwMode="auto">
          <a:xfrm>
            <a:off x="3746500" y="2998788"/>
            <a:ext cx="1866900" cy="635000"/>
          </a:xfrm>
          <a:prstGeom prst="rect">
            <a:avLst/>
          </a:prstGeom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31091" name="Line 20"/>
          <p:cNvSpPr>
            <a:spLocks noChangeShapeType="1"/>
          </p:cNvSpPr>
          <p:nvPr/>
        </p:nvSpPr>
        <p:spPr bwMode="auto">
          <a:xfrm flipV="1">
            <a:off x="2235200" y="1665288"/>
            <a:ext cx="292100" cy="4953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92" name="Rectangle 21"/>
          <p:cNvSpPr>
            <a:spLocks noChangeArrowheads="1"/>
          </p:cNvSpPr>
          <p:nvPr/>
        </p:nvSpPr>
        <p:spPr bwMode="auto">
          <a:xfrm>
            <a:off x="2574925" y="1560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31093" name="Line 22"/>
          <p:cNvSpPr>
            <a:spLocks noChangeShapeType="1"/>
          </p:cNvSpPr>
          <p:nvPr/>
        </p:nvSpPr>
        <p:spPr bwMode="auto">
          <a:xfrm flipH="1" flipV="1">
            <a:off x="838200" y="1830388"/>
            <a:ext cx="558800" cy="3175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94" name="Rectangle 23"/>
          <p:cNvSpPr>
            <a:spLocks noChangeArrowheads="1"/>
          </p:cNvSpPr>
          <p:nvPr/>
        </p:nvSpPr>
        <p:spPr bwMode="auto">
          <a:xfrm>
            <a:off x="822325" y="1458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31095" name="Line 24"/>
          <p:cNvSpPr>
            <a:spLocks noChangeShapeType="1"/>
          </p:cNvSpPr>
          <p:nvPr/>
        </p:nvSpPr>
        <p:spPr bwMode="auto">
          <a:xfrm flipH="1">
            <a:off x="2032000" y="2465388"/>
            <a:ext cx="0" cy="5334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96" name="Rectangle 25"/>
          <p:cNvSpPr>
            <a:spLocks noChangeArrowheads="1"/>
          </p:cNvSpPr>
          <p:nvPr/>
        </p:nvSpPr>
        <p:spPr bwMode="auto">
          <a:xfrm>
            <a:off x="1724025" y="2957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</a:p>
        </p:txBody>
      </p:sp>
      <p:sp useBgFill="1">
        <p:nvSpPr>
          <p:cNvPr id="131097" name="Freeform 26"/>
          <p:cNvSpPr>
            <a:spLocks/>
          </p:cNvSpPr>
          <p:nvPr/>
        </p:nvSpPr>
        <p:spPr bwMode="auto">
          <a:xfrm>
            <a:off x="901700" y="15128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98" name="Line 27"/>
          <p:cNvSpPr>
            <a:spLocks noChangeShapeType="1"/>
          </p:cNvSpPr>
          <p:nvPr/>
        </p:nvSpPr>
        <p:spPr bwMode="auto">
          <a:xfrm>
            <a:off x="1155700" y="1335088"/>
            <a:ext cx="4787900" cy="275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99" name="Rectangle 28"/>
          <p:cNvSpPr>
            <a:spLocks noChangeArrowheads="1"/>
          </p:cNvSpPr>
          <p:nvPr/>
        </p:nvSpPr>
        <p:spPr bwMode="auto">
          <a:xfrm>
            <a:off x="5381625" y="23987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9b</a:t>
            </a:r>
          </a:p>
        </p:txBody>
      </p:sp>
      <p:sp>
        <p:nvSpPr>
          <p:cNvPr id="131100" name="Line 29"/>
          <p:cNvSpPr>
            <a:spLocks noChangeShapeType="1"/>
          </p:cNvSpPr>
          <p:nvPr/>
        </p:nvSpPr>
        <p:spPr bwMode="auto">
          <a:xfrm flipH="1">
            <a:off x="5173663" y="2617788"/>
            <a:ext cx="261937" cy="381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01" name="Rectangle 30"/>
          <p:cNvSpPr>
            <a:spLocks noChangeArrowheads="1"/>
          </p:cNvSpPr>
          <p:nvPr/>
        </p:nvSpPr>
        <p:spPr bwMode="auto">
          <a:xfrm>
            <a:off x="3746500" y="32369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9a</a:t>
            </a:r>
          </a:p>
        </p:txBody>
      </p:sp>
      <p:sp>
        <p:nvSpPr>
          <p:cNvPr id="131102" name="Line 31"/>
          <p:cNvSpPr>
            <a:spLocks noChangeShapeType="1"/>
          </p:cNvSpPr>
          <p:nvPr/>
        </p:nvSpPr>
        <p:spPr bwMode="auto">
          <a:xfrm flipH="1" flipV="1">
            <a:off x="3860800" y="2998788"/>
            <a:ext cx="63500" cy="3048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03" name="Rectangle 32"/>
          <p:cNvSpPr>
            <a:spLocks noChangeArrowheads="1"/>
          </p:cNvSpPr>
          <p:nvPr/>
        </p:nvSpPr>
        <p:spPr bwMode="auto">
          <a:xfrm>
            <a:off x="7183438" y="1400175"/>
            <a:ext cx="338137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31104" name="Rectangle 33"/>
          <p:cNvSpPr>
            <a:spLocks noChangeArrowheads="1"/>
          </p:cNvSpPr>
          <p:nvPr/>
        </p:nvSpPr>
        <p:spPr bwMode="auto">
          <a:xfrm>
            <a:off x="7678738" y="2082800"/>
            <a:ext cx="338137" cy="40957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5</a:t>
            </a:r>
          </a:p>
        </p:txBody>
      </p:sp>
      <p:cxnSp>
        <p:nvCxnSpPr>
          <p:cNvPr id="131105" name="AutoShape 34"/>
          <p:cNvCxnSpPr>
            <a:cxnSpLocks noChangeShapeType="1"/>
            <a:stCxn id="131103" idx="3"/>
            <a:endCxn id="131104" idx="0"/>
          </p:cNvCxnSpPr>
          <p:nvPr/>
        </p:nvCxnSpPr>
        <p:spPr bwMode="auto">
          <a:xfrm>
            <a:off x="7521575" y="1604963"/>
            <a:ext cx="327025" cy="477837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31106" name="Rectangle 35"/>
          <p:cNvSpPr>
            <a:spLocks noChangeArrowheads="1"/>
          </p:cNvSpPr>
          <p:nvPr/>
        </p:nvSpPr>
        <p:spPr bwMode="auto">
          <a:xfrm>
            <a:off x="7158038" y="2774950"/>
            <a:ext cx="620712" cy="16287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</a:p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</a:p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9a</a:t>
            </a:r>
          </a:p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</a:p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cxnSp>
        <p:nvCxnSpPr>
          <p:cNvPr id="131107" name="AutoShape 36"/>
          <p:cNvCxnSpPr>
            <a:cxnSpLocks noChangeShapeType="1"/>
            <a:stCxn id="131104" idx="1"/>
            <a:endCxn id="131106" idx="0"/>
          </p:cNvCxnSpPr>
          <p:nvPr/>
        </p:nvCxnSpPr>
        <p:spPr bwMode="auto">
          <a:xfrm rot="10800000" flipV="1">
            <a:off x="7469188" y="2287588"/>
            <a:ext cx="209550" cy="48736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1108" name="Rectangle 37"/>
          <p:cNvSpPr>
            <a:spLocks noChangeArrowheads="1"/>
          </p:cNvSpPr>
          <p:nvPr/>
        </p:nvSpPr>
        <p:spPr bwMode="auto">
          <a:xfrm>
            <a:off x="4129088" y="397668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sp>
        <p:nvSpPr>
          <p:cNvPr id="131109" name="Line 38"/>
          <p:cNvSpPr>
            <a:spLocks noChangeShapeType="1"/>
          </p:cNvSpPr>
          <p:nvPr/>
        </p:nvSpPr>
        <p:spPr bwMode="auto">
          <a:xfrm flipH="1" flipV="1">
            <a:off x="4213225" y="3633788"/>
            <a:ext cx="130175" cy="342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0" name="Rectangle 39"/>
          <p:cNvSpPr>
            <a:spLocks noChangeArrowheads="1"/>
          </p:cNvSpPr>
          <p:nvPr/>
        </p:nvSpPr>
        <p:spPr bwMode="auto">
          <a:xfrm>
            <a:off x="4972050" y="299561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11b</a:t>
            </a:r>
          </a:p>
        </p:txBody>
      </p:sp>
      <p:sp>
        <p:nvSpPr>
          <p:cNvPr id="131111" name="Line 40"/>
          <p:cNvSpPr>
            <a:spLocks noChangeShapeType="1"/>
          </p:cNvSpPr>
          <p:nvPr/>
        </p:nvSpPr>
        <p:spPr bwMode="auto">
          <a:xfrm flipH="1" flipV="1">
            <a:off x="5276850" y="3354388"/>
            <a:ext cx="158750" cy="279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arrow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2" name="Rectangle 41"/>
          <p:cNvSpPr>
            <a:spLocks noChangeArrowheads="1"/>
          </p:cNvSpPr>
          <p:nvPr/>
        </p:nvSpPr>
        <p:spPr bwMode="auto">
          <a:xfrm>
            <a:off x="8016875" y="2774950"/>
            <a:ext cx="620713" cy="10191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</a:p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9b</a:t>
            </a:r>
          </a:p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11b</a:t>
            </a:r>
          </a:p>
        </p:txBody>
      </p:sp>
      <p:cxnSp>
        <p:nvCxnSpPr>
          <p:cNvPr id="131113" name="AutoShape 42"/>
          <p:cNvCxnSpPr>
            <a:cxnSpLocks noChangeShapeType="1"/>
            <a:stCxn id="131104" idx="3"/>
            <a:endCxn id="131112" idx="0"/>
          </p:cNvCxnSpPr>
          <p:nvPr/>
        </p:nvCxnSpPr>
        <p:spPr bwMode="auto">
          <a:xfrm>
            <a:off x="8016875" y="2287588"/>
            <a:ext cx="311150" cy="487362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31114" name="Line 43"/>
          <p:cNvSpPr>
            <a:spLocks noChangeShapeType="1"/>
          </p:cNvSpPr>
          <p:nvPr/>
        </p:nvSpPr>
        <p:spPr bwMode="auto">
          <a:xfrm>
            <a:off x="165100" y="3455988"/>
            <a:ext cx="6057900" cy="1270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5" name="Rectangle 4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(Examples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Line 2"/>
          <p:cNvSpPr>
            <a:spLocks noChangeShapeType="1"/>
          </p:cNvSpPr>
          <p:nvPr/>
        </p:nvSpPr>
        <p:spPr bwMode="auto">
          <a:xfrm>
            <a:off x="1460500" y="4916488"/>
            <a:ext cx="342900" cy="457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22" name="Rectangle 3"/>
          <p:cNvSpPr>
            <a:spLocks noChangeArrowheads="1"/>
          </p:cNvSpPr>
          <p:nvPr/>
        </p:nvSpPr>
        <p:spPr bwMode="auto">
          <a:xfrm>
            <a:off x="1800225" y="5230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33123" name="Line 4"/>
          <p:cNvSpPr>
            <a:spLocks noChangeShapeType="1"/>
          </p:cNvSpPr>
          <p:nvPr/>
        </p:nvSpPr>
        <p:spPr bwMode="auto">
          <a:xfrm>
            <a:off x="2806700" y="4370388"/>
            <a:ext cx="177800" cy="4699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24" name="Rectangle 5"/>
          <p:cNvSpPr>
            <a:spLocks noChangeArrowheads="1"/>
          </p:cNvSpPr>
          <p:nvPr/>
        </p:nvSpPr>
        <p:spPr bwMode="auto">
          <a:xfrm>
            <a:off x="3006725" y="4722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33125" name="Line 6"/>
          <p:cNvSpPr>
            <a:spLocks noChangeShapeType="1"/>
          </p:cNvSpPr>
          <p:nvPr/>
        </p:nvSpPr>
        <p:spPr bwMode="auto">
          <a:xfrm flipV="1">
            <a:off x="2603500" y="3519488"/>
            <a:ext cx="165100" cy="508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26" name="Rectangle 7"/>
          <p:cNvSpPr>
            <a:spLocks noChangeArrowheads="1"/>
          </p:cNvSpPr>
          <p:nvPr/>
        </p:nvSpPr>
        <p:spPr bwMode="auto">
          <a:xfrm>
            <a:off x="2828925" y="34020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33127" name="Line 8"/>
          <p:cNvSpPr>
            <a:spLocks noChangeShapeType="1"/>
          </p:cNvSpPr>
          <p:nvPr/>
        </p:nvSpPr>
        <p:spPr bwMode="auto">
          <a:xfrm flipH="1" flipV="1">
            <a:off x="952500" y="4370388"/>
            <a:ext cx="533400" cy="330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28" name="Rectangle 9"/>
          <p:cNvSpPr>
            <a:spLocks noChangeArrowheads="1"/>
          </p:cNvSpPr>
          <p:nvPr/>
        </p:nvSpPr>
        <p:spPr bwMode="auto">
          <a:xfrm>
            <a:off x="593725" y="41513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33129" name="Line 10"/>
          <p:cNvSpPr>
            <a:spLocks noChangeShapeType="1"/>
          </p:cNvSpPr>
          <p:nvPr/>
        </p:nvSpPr>
        <p:spPr bwMode="auto">
          <a:xfrm flipV="1">
            <a:off x="4737100" y="2566988"/>
            <a:ext cx="0" cy="508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30" name="Rectangle 11"/>
          <p:cNvSpPr>
            <a:spLocks noChangeArrowheads="1"/>
          </p:cNvSpPr>
          <p:nvPr/>
        </p:nvSpPr>
        <p:spPr bwMode="auto">
          <a:xfrm>
            <a:off x="4797425" y="2424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33131" name="Line 12"/>
          <p:cNvSpPr>
            <a:spLocks noChangeShapeType="1"/>
          </p:cNvSpPr>
          <p:nvPr/>
        </p:nvSpPr>
        <p:spPr bwMode="auto">
          <a:xfrm flipV="1">
            <a:off x="5435600" y="3252788"/>
            <a:ext cx="5207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32" name="Rectangle 13"/>
          <p:cNvSpPr>
            <a:spLocks noChangeArrowheads="1"/>
          </p:cNvSpPr>
          <p:nvPr/>
        </p:nvSpPr>
        <p:spPr bwMode="auto">
          <a:xfrm>
            <a:off x="5978525" y="3046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33133" name="Line 14"/>
          <p:cNvSpPr>
            <a:spLocks noChangeShapeType="1"/>
          </p:cNvSpPr>
          <p:nvPr/>
        </p:nvSpPr>
        <p:spPr bwMode="auto">
          <a:xfrm>
            <a:off x="4762500" y="3405188"/>
            <a:ext cx="0" cy="5207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34" name="Rectangle 15"/>
          <p:cNvSpPr>
            <a:spLocks noChangeArrowheads="1"/>
          </p:cNvSpPr>
          <p:nvPr/>
        </p:nvSpPr>
        <p:spPr bwMode="auto">
          <a:xfrm>
            <a:off x="4810125" y="37703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33135" name="Line 16"/>
          <p:cNvSpPr>
            <a:spLocks noChangeShapeType="1"/>
          </p:cNvSpPr>
          <p:nvPr/>
        </p:nvSpPr>
        <p:spPr bwMode="auto">
          <a:xfrm flipH="1" flipV="1">
            <a:off x="3429000" y="3265488"/>
            <a:ext cx="4953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36" name="Rectangle 17"/>
          <p:cNvSpPr>
            <a:spLocks noChangeArrowheads="1"/>
          </p:cNvSpPr>
          <p:nvPr/>
        </p:nvSpPr>
        <p:spPr bwMode="auto">
          <a:xfrm>
            <a:off x="3044825" y="29448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33137" name="Line 18"/>
          <p:cNvSpPr>
            <a:spLocks noChangeShapeType="1"/>
          </p:cNvSpPr>
          <p:nvPr/>
        </p:nvSpPr>
        <p:spPr bwMode="auto">
          <a:xfrm flipV="1">
            <a:off x="2235200" y="1614488"/>
            <a:ext cx="292100" cy="4953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38" name="Rectangle 19"/>
          <p:cNvSpPr>
            <a:spLocks noChangeArrowheads="1"/>
          </p:cNvSpPr>
          <p:nvPr/>
        </p:nvSpPr>
        <p:spPr bwMode="auto">
          <a:xfrm>
            <a:off x="2574925" y="1509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33139" name="Line 20"/>
          <p:cNvSpPr>
            <a:spLocks noChangeShapeType="1"/>
          </p:cNvSpPr>
          <p:nvPr/>
        </p:nvSpPr>
        <p:spPr bwMode="auto">
          <a:xfrm flipH="1" flipV="1">
            <a:off x="838200" y="1779588"/>
            <a:ext cx="558800" cy="3175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0" name="Rectangle 21"/>
          <p:cNvSpPr>
            <a:spLocks noChangeArrowheads="1"/>
          </p:cNvSpPr>
          <p:nvPr/>
        </p:nvSpPr>
        <p:spPr bwMode="auto">
          <a:xfrm>
            <a:off x="822325" y="1408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33141" name="Line 22"/>
          <p:cNvSpPr>
            <a:spLocks noChangeShapeType="1"/>
          </p:cNvSpPr>
          <p:nvPr/>
        </p:nvSpPr>
        <p:spPr bwMode="auto">
          <a:xfrm flipH="1">
            <a:off x="2032000" y="2414588"/>
            <a:ext cx="0" cy="5334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2" name="Rectangle 23"/>
          <p:cNvSpPr>
            <a:spLocks noChangeArrowheads="1"/>
          </p:cNvSpPr>
          <p:nvPr/>
        </p:nvSpPr>
        <p:spPr bwMode="auto">
          <a:xfrm>
            <a:off x="1724025" y="2906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33143" name="Line 24"/>
          <p:cNvSpPr>
            <a:spLocks noChangeShapeType="1"/>
          </p:cNvSpPr>
          <p:nvPr/>
        </p:nvSpPr>
        <p:spPr bwMode="auto">
          <a:xfrm>
            <a:off x="1155700" y="1284288"/>
            <a:ext cx="4787900" cy="275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4" name="Rectangle 25"/>
          <p:cNvSpPr>
            <a:spLocks noChangeArrowheads="1"/>
          </p:cNvSpPr>
          <p:nvPr/>
        </p:nvSpPr>
        <p:spPr bwMode="auto">
          <a:xfrm>
            <a:off x="5381625" y="23479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CC0000"/>
                </a:solidFill>
                <a:ea typeface="新細明體" pitchFamily="18" charset="-120"/>
              </a:rPr>
              <a:t>9b</a:t>
            </a:r>
          </a:p>
        </p:txBody>
      </p:sp>
      <p:sp>
        <p:nvSpPr>
          <p:cNvPr id="133145" name="Line 26"/>
          <p:cNvSpPr>
            <a:spLocks noChangeShapeType="1"/>
          </p:cNvSpPr>
          <p:nvPr/>
        </p:nvSpPr>
        <p:spPr bwMode="auto">
          <a:xfrm flipH="1">
            <a:off x="5173663" y="2566988"/>
            <a:ext cx="261937" cy="381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6" name="Rectangle 27"/>
          <p:cNvSpPr>
            <a:spLocks noChangeArrowheads="1"/>
          </p:cNvSpPr>
          <p:nvPr/>
        </p:nvSpPr>
        <p:spPr bwMode="auto">
          <a:xfrm>
            <a:off x="4129088" y="392588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CC0000"/>
                </a:solidFill>
                <a:ea typeface="新細明體" pitchFamily="18" charset="-120"/>
              </a:rPr>
              <a:t>11a</a:t>
            </a:r>
          </a:p>
        </p:txBody>
      </p:sp>
      <p:sp>
        <p:nvSpPr>
          <p:cNvPr id="133147" name="Line 28"/>
          <p:cNvSpPr>
            <a:spLocks noChangeShapeType="1"/>
          </p:cNvSpPr>
          <p:nvPr/>
        </p:nvSpPr>
        <p:spPr bwMode="auto">
          <a:xfrm flipH="1" flipV="1">
            <a:off x="4213225" y="3582988"/>
            <a:ext cx="130175" cy="3429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8" name="Line 29"/>
          <p:cNvSpPr>
            <a:spLocks noChangeShapeType="1"/>
          </p:cNvSpPr>
          <p:nvPr/>
        </p:nvSpPr>
        <p:spPr bwMode="auto">
          <a:xfrm>
            <a:off x="165100" y="3405188"/>
            <a:ext cx="6057900" cy="1270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49" name="Line 30"/>
          <p:cNvSpPr>
            <a:spLocks noChangeShapeType="1"/>
          </p:cNvSpPr>
          <p:nvPr/>
        </p:nvSpPr>
        <p:spPr bwMode="auto">
          <a:xfrm flipH="1">
            <a:off x="241300" y="1335088"/>
            <a:ext cx="1295400" cy="25146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0" name="Line 31"/>
          <p:cNvSpPr>
            <a:spLocks noChangeShapeType="1"/>
          </p:cNvSpPr>
          <p:nvPr/>
        </p:nvSpPr>
        <p:spPr bwMode="auto">
          <a:xfrm>
            <a:off x="241300" y="2579688"/>
            <a:ext cx="41656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1" name="Line 32"/>
          <p:cNvSpPr>
            <a:spLocks noChangeShapeType="1"/>
          </p:cNvSpPr>
          <p:nvPr/>
        </p:nvSpPr>
        <p:spPr bwMode="auto">
          <a:xfrm>
            <a:off x="5613400" y="1538288"/>
            <a:ext cx="1588" cy="3556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2" name="Line 33"/>
          <p:cNvSpPr>
            <a:spLocks noChangeShapeType="1"/>
          </p:cNvSpPr>
          <p:nvPr/>
        </p:nvSpPr>
        <p:spPr bwMode="auto">
          <a:xfrm>
            <a:off x="2730500" y="2935288"/>
            <a:ext cx="3822700" cy="142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3" name="Line 34"/>
          <p:cNvSpPr>
            <a:spLocks noChangeShapeType="1"/>
          </p:cNvSpPr>
          <p:nvPr/>
        </p:nvSpPr>
        <p:spPr bwMode="auto">
          <a:xfrm>
            <a:off x="3467100" y="2947988"/>
            <a:ext cx="15875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4" name="Line 35"/>
          <p:cNvSpPr>
            <a:spLocks noChangeShapeType="1"/>
          </p:cNvSpPr>
          <p:nvPr/>
        </p:nvSpPr>
        <p:spPr bwMode="auto">
          <a:xfrm>
            <a:off x="3746500" y="2490788"/>
            <a:ext cx="14288" cy="148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55" name="Rectangle 36"/>
          <p:cNvSpPr>
            <a:spLocks noChangeArrowheads="1"/>
          </p:cNvSpPr>
          <p:nvPr/>
        </p:nvSpPr>
        <p:spPr bwMode="auto">
          <a:xfrm>
            <a:off x="7277100" y="2379663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</p:txBody>
      </p:sp>
      <p:cxnSp>
        <p:nvCxnSpPr>
          <p:cNvPr id="133156" name="AutoShape 37"/>
          <p:cNvCxnSpPr>
            <a:cxnSpLocks noChangeShapeType="1"/>
            <a:stCxn id="133163" idx="1"/>
            <a:endCxn id="133155" idx="0"/>
          </p:cNvCxnSpPr>
          <p:nvPr/>
        </p:nvCxnSpPr>
        <p:spPr bwMode="auto">
          <a:xfrm rot="10800000" flipV="1">
            <a:off x="7446963" y="1868488"/>
            <a:ext cx="282575" cy="511175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57" name="Rectangle 38"/>
          <p:cNvSpPr>
            <a:spLocks noChangeArrowheads="1"/>
          </p:cNvSpPr>
          <p:nvPr/>
        </p:nvSpPr>
        <p:spPr bwMode="auto">
          <a:xfrm>
            <a:off x="6858000" y="2976563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33158" name="Line 39"/>
          <p:cNvSpPr>
            <a:spLocks noChangeShapeType="1"/>
          </p:cNvSpPr>
          <p:nvPr/>
        </p:nvSpPr>
        <p:spPr bwMode="auto">
          <a:xfrm flipH="1">
            <a:off x="368300" y="3303588"/>
            <a:ext cx="1739900" cy="29337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33159" name="AutoShape 40"/>
          <p:cNvCxnSpPr>
            <a:cxnSpLocks noChangeShapeType="1"/>
            <a:stCxn id="133155" idx="1"/>
            <a:endCxn id="133157" idx="0"/>
          </p:cNvCxnSpPr>
          <p:nvPr/>
        </p:nvCxnSpPr>
        <p:spPr bwMode="auto">
          <a:xfrm rot="10800000" flipV="1">
            <a:off x="7027863" y="2584450"/>
            <a:ext cx="249237" cy="3921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60" name="Rectangle 41"/>
          <p:cNvSpPr>
            <a:spLocks noChangeArrowheads="1"/>
          </p:cNvSpPr>
          <p:nvPr/>
        </p:nvSpPr>
        <p:spPr bwMode="auto">
          <a:xfrm>
            <a:off x="6692900" y="3725863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33161" name="Line 42"/>
          <p:cNvSpPr>
            <a:spLocks noChangeShapeType="1"/>
          </p:cNvSpPr>
          <p:nvPr/>
        </p:nvSpPr>
        <p:spPr bwMode="auto">
          <a:xfrm flipH="1">
            <a:off x="139700" y="3760788"/>
            <a:ext cx="3289300" cy="2374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33162" name="AutoShape 43"/>
          <p:cNvCxnSpPr>
            <a:cxnSpLocks noChangeShapeType="1"/>
            <a:stCxn id="133157" idx="3"/>
            <a:endCxn id="133160" idx="0"/>
          </p:cNvCxnSpPr>
          <p:nvPr/>
        </p:nvCxnSpPr>
        <p:spPr bwMode="auto">
          <a:xfrm flipH="1">
            <a:off x="6862763" y="3181350"/>
            <a:ext cx="333375" cy="544513"/>
          </a:xfrm>
          <a:prstGeom prst="curvedConnector4">
            <a:avLst>
              <a:gd name="adj1" fmla="val -68569"/>
              <a:gd name="adj2" fmla="val 68806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33163" name="Rectangle 44"/>
          <p:cNvSpPr>
            <a:spLocks noChangeArrowheads="1"/>
          </p:cNvSpPr>
          <p:nvPr/>
        </p:nvSpPr>
        <p:spPr bwMode="auto">
          <a:xfrm>
            <a:off x="7729538" y="1663700"/>
            <a:ext cx="338137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33164" name="Rectangle 45"/>
          <p:cNvSpPr>
            <a:spLocks noChangeArrowheads="1"/>
          </p:cNvSpPr>
          <p:nvPr/>
        </p:nvSpPr>
        <p:spPr bwMode="auto">
          <a:xfrm>
            <a:off x="8174038" y="2371725"/>
            <a:ext cx="338137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</p:txBody>
      </p:sp>
      <p:cxnSp>
        <p:nvCxnSpPr>
          <p:cNvPr id="133165" name="AutoShape 46"/>
          <p:cNvCxnSpPr>
            <a:cxnSpLocks noChangeShapeType="1"/>
            <a:stCxn id="133163" idx="3"/>
            <a:endCxn id="133164" idx="0"/>
          </p:cNvCxnSpPr>
          <p:nvPr/>
        </p:nvCxnSpPr>
        <p:spPr bwMode="auto">
          <a:xfrm>
            <a:off x="8067675" y="1868488"/>
            <a:ext cx="276225" cy="503237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33166" name="Rectangle 47"/>
          <p:cNvSpPr>
            <a:spLocks noChangeArrowheads="1"/>
          </p:cNvSpPr>
          <p:nvPr/>
        </p:nvSpPr>
        <p:spPr bwMode="auto">
          <a:xfrm>
            <a:off x="7704138" y="2987675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33167" name="AutoShape 48"/>
          <p:cNvCxnSpPr>
            <a:cxnSpLocks noChangeShapeType="1"/>
            <a:stCxn id="133164" idx="1"/>
            <a:endCxn id="133166" idx="0"/>
          </p:cNvCxnSpPr>
          <p:nvPr/>
        </p:nvCxnSpPr>
        <p:spPr bwMode="auto">
          <a:xfrm rot="10800000" flipV="1">
            <a:off x="7874000" y="2576513"/>
            <a:ext cx="300038" cy="41116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68" name="Rectangle 49"/>
          <p:cNvSpPr>
            <a:spLocks noChangeArrowheads="1"/>
          </p:cNvSpPr>
          <p:nvPr/>
        </p:nvSpPr>
        <p:spPr bwMode="auto">
          <a:xfrm>
            <a:off x="7373938" y="3724275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33169" name="AutoShape 50"/>
          <p:cNvCxnSpPr>
            <a:cxnSpLocks noChangeShapeType="1"/>
            <a:stCxn id="133166" idx="1"/>
            <a:endCxn id="133168" idx="0"/>
          </p:cNvCxnSpPr>
          <p:nvPr/>
        </p:nvCxnSpPr>
        <p:spPr bwMode="auto">
          <a:xfrm rot="10800000" flipV="1">
            <a:off x="7543800" y="3192463"/>
            <a:ext cx="160338" cy="5318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70" name="Rectangle 51"/>
          <p:cNvSpPr>
            <a:spLocks noChangeArrowheads="1"/>
          </p:cNvSpPr>
          <p:nvPr/>
        </p:nvSpPr>
        <p:spPr bwMode="auto">
          <a:xfrm>
            <a:off x="7132638" y="4664075"/>
            <a:ext cx="479425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9a</a:t>
            </a:r>
          </a:p>
        </p:txBody>
      </p:sp>
      <p:cxnSp>
        <p:nvCxnSpPr>
          <p:cNvPr id="133171" name="AutoShape 52"/>
          <p:cNvCxnSpPr>
            <a:cxnSpLocks noChangeShapeType="1"/>
            <a:stCxn id="133168" idx="3"/>
            <a:endCxn id="133170" idx="0"/>
          </p:cNvCxnSpPr>
          <p:nvPr/>
        </p:nvCxnSpPr>
        <p:spPr bwMode="auto">
          <a:xfrm flipH="1">
            <a:off x="7372350" y="3929063"/>
            <a:ext cx="339725" cy="735012"/>
          </a:xfrm>
          <a:prstGeom prst="curvedConnector4">
            <a:avLst>
              <a:gd name="adj1" fmla="val -67292"/>
              <a:gd name="adj2" fmla="val 63931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33172" name="Rectangle 53"/>
          <p:cNvSpPr>
            <a:spLocks noChangeArrowheads="1"/>
          </p:cNvSpPr>
          <p:nvPr/>
        </p:nvSpPr>
        <p:spPr bwMode="auto">
          <a:xfrm>
            <a:off x="6611938" y="5260975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33173" name="AutoShape 54"/>
          <p:cNvCxnSpPr>
            <a:cxnSpLocks noChangeShapeType="1"/>
            <a:stCxn id="133170" idx="1"/>
            <a:endCxn id="133172" idx="0"/>
          </p:cNvCxnSpPr>
          <p:nvPr/>
        </p:nvCxnSpPr>
        <p:spPr bwMode="auto">
          <a:xfrm rot="10800000" flipV="1">
            <a:off x="6851650" y="4868863"/>
            <a:ext cx="280988" cy="392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74" name="Rectangle 55"/>
          <p:cNvSpPr>
            <a:spLocks noChangeArrowheads="1"/>
          </p:cNvSpPr>
          <p:nvPr/>
        </p:nvSpPr>
        <p:spPr bwMode="auto">
          <a:xfrm>
            <a:off x="6027738" y="5972175"/>
            <a:ext cx="620712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cxnSp>
        <p:nvCxnSpPr>
          <p:cNvPr id="133175" name="AutoShape 56"/>
          <p:cNvCxnSpPr>
            <a:cxnSpLocks noChangeShapeType="1"/>
            <a:stCxn id="133172" idx="1"/>
            <a:endCxn id="133174" idx="0"/>
          </p:cNvCxnSpPr>
          <p:nvPr/>
        </p:nvCxnSpPr>
        <p:spPr bwMode="auto">
          <a:xfrm rot="10800000" flipV="1">
            <a:off x="6338888" y="5465763"/>
            <a:ext cx="273050" cy="5064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76" name="Rectangle 57"/>
          <p:cNvSpPr>
            <a:spLocks noChangeArrowheads="1"/>
          </p:cNvSpPr>
          <p:nvPr/>
        </p:nvSpPr>
        <p:spPr bwMode="auto">
          <a:xfrm>
            <a:off x="8562975" y="2962275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  <a:endParaRPr lang="en-US" altLang="zh-TW" sz="2000" i="1">
              <a:solidFill>
                <a:srgbClr val="006600"/>
              </a:solidFill>
              <a:ea typeface="新細明體" pitchFamily="18" charset="-120"/>
            </a:endParaRPr>
          </a:p>
        </p:txBody>
      </p:sp>
      <p:sp>
        <p:nvSpPr>
          <p:cNvPr id="133177" name="Rectangle 58"/>
          <p:cNvSpPr>
            <a:spLocks noChangeArrowheads="1"/>
          </p:cNvSpPr>
          <p:nvPr/>
        </p:nvSpPr>
        <p:spPr bwMode="auto">
          <a:xfrm>
            <a:off x="8194675" y="3686175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9b</a:t>
            </a:r>
          </a:p>
        </p:txBody>
      </p:sp>
      <p:cxnSp>
        <p:nvCxnSpPr>
          <p:cNvPr id="133178" name="AutoShape 59"/>
          <p:cNvCxnSpPr>
            <a:cxnSpLocks noChangeShapeType="1"/>
            <a:stCxn id="133176" idx="1"/>
            <a:endCxn id="133177" idx="0"/>
          </p:cNvCxnSpPr>
          <p:nvPr/>
        </p:nvCxnSpPr>
        <p:spPr bwMode="auto">
          <a:xfrm rot="10800000" flipV="1">
            <a:off x="8434388" y="3167063"/>
            <a:ext cx="128587" cy="519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33179" name="Rectangle 60"/>
          <p:cNvSpPr>
            <a:spLocks noChangeArrowheads="1"/>
          </p:cNvSpPr>
          <p:nvPr/>
        </p:nvSpPr>
        <p:spPr bwMode="auto">
          <a:xfrm>
            <a:off x="7762875" y="4689475"/>
            <a:ext cx="620713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11b</a:t>
            </a:r>
          </a:p>
        </p:txBody>
      </p:sp>
      <p:cxnSp>
        <p:nvCxnSpPr>
          <p:cNvPr id="133180" name="AutoShape 61"/>
          <p:cNvCxnSpPr>
            <a:cxnSpLocks noChangeShapeType="1"/>
            <a:stCxn id="133177" idx="1"/>
            <a:endCxn id="133179" idx="0"/>
          </p:cNvCxnSpPr>
          <p:nvPr/>
        </p:nvCxnSpPr>
        <p:spPr bwMode="auto">
          <a:xfrm rot="10800000" flipV="1">
            <a:off x="8074025" y="3890963"/>
            <a:ext cx="120650" cy="7985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cxnSp>
        <p:nvCxnSpPr>
          <p:cNvPr id="133181" name="AutoShape 62"/>
          <p:cNvCxnSpPr>
            <a:cxnSpLocks noChangeShapeType="1"/>
            <a:stCxn id="133164" idx="3"/>
            <a:endCxn id="133176" idx="0"/>
          </p:cNvCxnSpPr>
          <p:nvPr/>
        </p:nvCxnSpPr>
        <p:spPr bwMode="auto">
          <a:xfrm>
            <a:off x="8512175" y="2576513"/>
            <a:ext cx="220663" cy="385762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 useBgFill="1">
        <p:nvSpPr>
          <p:cNvPr id="133182" name="Freeform 63"/>
          <p:cNvSpPr>
            <a:spLocks/>
          </p:cNvSpPr>
          <p:nvPr/>
        </p:nvSpPr>
        <p:spPr bwMode="auto">
          <a:xfrm>
            <a:off x="901700" y="14620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33183" name="Freeform 64"/>
          <p:cNvSpPr>
            <a:spLocks/>
          </p:cNvSpPr>
          <p:nvPr/>
        </p:nvSpPr>
        <p:spPr bwMode="auto">
          <a:xfrm>
            <a:off x="647700" y="37607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33184" name="Rectangle 65"/>
          <p:cNvSpPr>
            <a:spLocks noChangeArrowheads="1"/>
          </p:cNvSpPr>
          <p:nvPr/>
        </p:nvSpPr>
        <p:spPr bwMode="auto">
          <a:xfrm>
            <a:off x="3746500" y="2947988"/>
            <a:ext cx="1866900" cy="635000"/>
          </a:xfrm>
          <a:prstGeom prst="rect">
            <a:avLst/>
          </a:prstGeom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33185" name="Rectangle 66"/>
          <p:cNvSpPr>
            <a:spLocks noChangeArrowheads="1"/>
          </p:cNvSpPr>
          <p:nvPr/>
        </p:nvSpPr>
        <p:spPr bwMode="auto">
          <a:xfrm>
            <a:off x="3746500" y="31861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CC0000"/>
                </a:solidFill>
                <a:ea typeface="新細明體" pitchFamily="18" charset="-120"/>
              </a:rPr>
              <a:t>9a</a:t>
            </a:r>
          </a:p>
        </p:txBody>
      </p:sp>
      <p:sp>
        <p:nvSpPr>
          <p:cNvPr id="133186" name="Line 67"/>
          <p:cNvSpPr>
            <a:spLocks noChangeShapeType="1"/>
          </p:cNvSpPr>
          <p:nvPr/>
        </p:nvSpPr>
        <p:spPr bwMode="auto">
          <a:xfrm flipH="1" flipV="1">
            <a:off x="3860800" y="2947988"/>
            <a:ext cx="63500" cy="3048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87" name="Rectangle 68"/>
          <p:cNvSpPr>
            <a:spLocks noChangeArrowheads="1"/>
          </p:cNvSpPr>
          <p:nvPr/>
        </p:nvSpPr>
        <p:spPr bwMode="auto">
          <a:xfrm>
            <a:off x="4972050" y="294481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CC0000"/>
                </a:solidFill>
                <a:ea typeface="新細明體" pitchFamily="18" charset="-120"/>
              </a:rPr>
              <a:t>11b</a:t>
            </a:r>
          </a:p>
        </p:txBody>
      </p:sp>
      <p:sp>
        <p:nvSpPr>
          <p:cNvPr id="133188" name="Line 69"/>
          <p:cNvSpPr>
            <a:spLocks noChangeShapeType="1"/>
          </p:cNvSpPr>
          <p:nvPr/>
        </p:nvSpPr>
        <p:spPr bwMode="auto">
          <a:xfrm flipH="1" flipV="1">
            <a:off x="5276850" y="3303588"/>
            <a:ext cx="158750" cy="279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arrow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89" name="Rectangle 7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(Examples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Trees (Examples 3)</a:t>
            </a:r>
          </a:p>
        </p:txBody>
      </p:sp>
      <p:grpSp>
        <p:nvGrpSpPr>
          <p:cNvPr id="135170" name="Group 40"/>
          <p:cNvGrpSpPr>
            <a:grpSpLocks/>
          </p:cNvGrpSpPr>
          <p:nvPr/>
        </p:nvGrpSpPr>
        <p:grpSpPr bwMode="auto">
          <a:xfrm>
            <a:off x="1187450" y="2060575"/>
            <a:ext cx="2808288" cy="3103563"/>
            <a:chOff x="340" y="1525"/>
            <a:chExt cx="1769" cy="1955"/>
          </a:xfrm>
        </p:grpSpPr>
        <p:sp>
          <p:nvSpPr>
            <p:cNvPr id="135196" name="Line 4"/>
            <p:cNvSpPr>
              <a:spLocks noChangeShapeType="1"/>
            </p:cNvSpPr>
            <p:nvPr/>
          </p:nvSpPr>
          <p:spPr bwMode="auto">
            <a:xfrm>
              <a:off x="1156" y="1797"/>
              <a:ext cx="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97" name="Text Box 5"/>
            <p:cNvSpPr txBox="1">
              <a:spLocks noChangeArrowheads="1"/>
            </p:cNvSpPr>
            <p:nvPr/>
          </p:nvSpPr>
          <p:spPr bwMode="auto">
            <a:xfrm>
              <a:off x="1020" y="1525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P1</a:t>
              </a:r>
            </a:p>
          </p:txBody>
        </p:sp>
        <p:sp>
          <p:nvSpPr>
            <p:cNvPr id="135198" name="Line 6"/>
            <p:cNvSpPr>
              <a:spLocks noChangeShapeType="1"/>
            </p:cNvSpPr>
            <p:nvPr/>
          </p:nvSpPr>
          <p:spPr bwMode="auto">
            <a:xfrm flipH="1">
              <a:off x="1156" y="1979"/>
              <a:ext cx="726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99" name="Text Box 8"/>
            <p:cNvSpPr txBox="1">
              <a:spLocks noChangeArrowheads="1"/>
            </p:cNvSpPr>
            <p:nvPr/>
          </p:nvSpPr>
          <p:spPr bwMode="auto">
            <a:xfrm>
              <a:off x="1785" y="175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P2</a:t>
              </a:r>
            </a:p>
          </p:txBody>
        </p:sp>
        <p:sp>
          <p:nvSpPr>
            <p:cNvPr id="135200" name="Text Box 9"/>
            <p:cNvSpPr txBox="1">
              <a:spLocks noChangeArrowheads="1"/>
            </p:cNvSpPr>
            <p:nvPr/>
          </p:nvSpPr>
          <p:spPr bwMode="auto">
            <a:xfrm>
              <a:off x="1292" y="179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135201" name="Text Box 10"/>
            <p:cNvSpPr txBox="1">
              <a:spLocks noChangeArrowheads="1"/>
            </p:cNvSpPr>
            <p:nvPr/>
          </p:nvSpPr>
          <p:spPr bwMode="auto">
            <a:xfrm>
              <a:off x="1791" y="2659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B</a:t>
              </a:r>
            </a:p>
          </p:txBody>
        </p:sp>
        <p:sp>
          <p:nvSpPr>
            <p:cNvPr id="135202" name="Text Box 11"/>
            <p:cNvSpPr txBox="1">
              <a:spLocks noChangeArrowheads="1"/>
            </p:cNvSpPr>
            <p:nvPr/>
          </p:nvSpPr>
          <p:spPr bwMode="auto">
            <a:xfrm>
              <a:off x="657" y="324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</a:t>
              </a:r>
            </a:p>
          </p:txBody>
        </p:sp>
        <p:sp>
          <p:nvSpPr>
            <p:cNvPr id="135203" name="Text Box 12"/>
            <p:cNvSpPr txBox="1">
              <a:spLocks noChangeArrowheads="1"/>
            </p:cNvSpPr>
            <p:nvPr/>
          </p:nvSpPr>
          <p:spPr bwMode="auto">
            <a:xfrm>
              <a:off x="340" y="2704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D</a:t>
              </a:r>
            </a:p>
          </p:txBody>
        </p:sp>
        <p:sp>
          <p:nvSpPr>
            <p:cNvPr id="135204" name="Rectangle 13"/>
            <p:cNvSpPr>
              <a:spLocks noChangeArrowheads="1"/>
            </p:cNvSpPr>
            <p:nvPr/>
          </p:nvSpPr>
          <p:spPr bwMode="auto">
            <a:xfrm>
              <a:off x="1292" y="20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 eaLnBrk="0" hangingPunct="0"/>
              <a:r>
                <a:rPr lang="en-US" altLang="ja-JP">
                  <a:solidFill>
                    <a:schemeClr val="bg1"/>
                  </a:solidFill>
                  <a:ea typeface="MS PGothic" pitchFamily="34" charset="-128"/>
                </a:rPr>
                <a:t>1</a:t>
              </a:r>
            </a:p>
          </p:txBody>
        </p:sp>
        <p:sp>
          <p:nvSpPr>
            <p:cNvPr id="135205" name="Rectangle 14"/>
            <p:cNvSpPr>
              <a:spLocks noChangeArrowheads="1"/>
            </p:cNvSpPr>
            <p:nvPr/>
          </p:nvSpPr>
          <p:spPr bwMode="auto">
            <a:xfrm>
              <a:off x="1338" y="2704"/>
              <a:ext cx="408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 eaLnBrk="0" hangingPunct="0"/>
              <a:r>
                <a:rPr lang="en-US" altLang="ja-JP">
                  <a:solidFill>
                    <a:schemeClr val="bg1"/>
                  </a:solidFill>
                  <a:ea typeface="MS PGothic" pitchFamily="34" charset="-128"/>
                </a:rPr>
                <a:t>2</a:t>
              </a:r>
            </a:p>
          </p:txBody>
        </p:sp>
        <p:sp>
          <p:nvSpPr>
            <p:cNvPr id="135206" name="Rectangle 15"/>
            <p:cNvSpPr>
              <a:spLocks noChangeArrowheads="1"/>
            </p:cNvSpPr>
            <p:nvPr/>
          </p:nvSpPr>
          <p:spPr bwMode="auto">
            <a:xfrm>
              <a:off x="612" y="2069"/>
              <a:ext cx="363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 eaLnBrk="0" hangingPunct="0"/>
              <a:r>
                <a:rPr lang="en-US" altLang="ja-JP">
                  <a:solidFill>
                    <a:schemeClr val="bg1"/>
                  </a:solidFill>
                  <a:ea typeface="MS PGothic" pitchFamily="34" charset="-128"/>
                </a:rPr>
                <a:t>3</a:t>
              </a:r>
            </a:p>
          </p:txBody>
        </p:sp>
        <p:sp>
          <p:nvSpPr>
            <p:cNvPr id="135207" name="Line 7"/>
            <p:cNvSpPr>
              <a:spLocks noChangeShapeType="1"/>
            </p:cNvSpPr>
            <p:nvPr/>
          </p:nvSpPr>
          <p:spPr bwMode="auto">
            <a:xfrm flipH="1">
              <a:off x="431" y="2614"/>
              <a:ext cx="726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171" name="Group 39"/>
          <p:cNvGrpSpPr>
            <a:grpSpLocks/>
          </p:cNvGrpSpPr>
          <p:nvPr/>
        </p:nvGrpSpPr>
        <p:grpSpPr bwMode="auto">
          <a:xfrm>
            <a:off x="4578350" y="2054225"/>
            <a:ext cx="3665538" cy="2959100"/>
            <a:chOff x="2835" y="1162"/>
            <a:chExt cx="2309" cy="1864"/>
          </a:xfrm>
        </p:grpSpPr>
        <p:sp>
          <p:nvSpPr>
            <p:cNvPr id="135173" name="Text Box 16"/>
            <p:cNvSpPr txBox="1">
              <a:spLocks noChangeArrowheads="1"/>
            </p:cNvSpPr>
            <p:nvPr/>
          </p:nvSpPr>
          <p:spPr bwMode="auto">
            <a:xfrm>
              <a:off x="3787" y="116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P1</a:t>
              </a:r>
            </a:p>
          </p:txBody>
        </p:sp>
        <p:sp>
          <p:nvSpPr>
            <p:cNvPr id="135174" name="Text Box 17"/>
            <p:cNvSpPr txBox="1">
              <a:spLocks noChangeArrowheads="1"/>
            </p:cNvSpPr>
            <p:nvPr/>
          </p:nvSpPr>
          <p:spPr bwMode="auto">
            <a:xfrm>
              <a:off x="3424" y="170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P2</a:t>
              </a:r>
            </a:p>
          </p:txBody>
        </p:sp>
        <p:sp>
          <p:nvSpPr>
            <p:cNvPr id="135175" name="Text Box 18"/>
            <p:cNvSpPr txBox="1">
              <a:spLocks noChangeArrowheads="1"/>
            </p:cNvSpPr>
            <p:nvPr/>
          </p:nvSpPr>
          <p:spPr bwMode="auto">
            <a:xfrm>
              <a:off x="4332" y="170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P2</a:t>
              </a:r>
            </a:p>
          </p:txBody>
        </p:sp>
        <p:cxnSp>
          <p:nvCxnSpPr>
            <p:cNvPr id="135176" name="AutoShape 19"/>
            <p:cNvCxnSpPr>
              <a:cxnSpLocks noChangeShapeType="1"/>
              <a:stCxn id="135173" idx="2"/>
              <a:endCxn id="135174" idx="0"/>
            </p:cNvCxnSpPr>
            <p:nvPr/>
          </p:nvCxnSpPr>
          <p:spPr bwMode="auto">
            <a:xfrm flipH="1">
              <a:off x="3586" y="1393"/>
              <a:ext cx="363" cy="3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5177" name="AutoShape 20"/>
            <p:cNvCxnSpPr>
              <a:cxnSpLocks noChangeShapeType="1"/>
              <a:stCxn id="135173" idx="2"/>
              <a:endCxn id="135175" idx="0"/>
            </p:cNvCxnSpPr>
            <p:nvPr/>
          </p:nvCxnSpPr>
          <p:spPr bwMode="auto">
            <a:xfrm>
              <a:off x="3949" y="1393"/>
              <a:ext cx="545" cy="3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5178" name="Text Box 21"/>
            <p:cNvSpPr txBox="1">
              <a:spLocks noChangeArrowheads="1"/>
            </p:cNvSpPr>
            <p:nvPr/>
          </p:nvSpPr>
          <p:spPr bwMode="auto">
            <a:xfrm>
              <a:off x="4150" y="2614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A</a:t>
              </a:r>
            </a:p>
          </p:txBody>
        </p:sp>
        <p:sp>
          <p:nvSpPr>
            <p:cNvPr id="135179" name="Text Box 22"/>
            <p:cNvSpPr txBox="1">
              <a:spLocks noChangeArrowheads="1"/>
            </p:cNvSpPr>
            <p:nvPr/>
          </p:nvSpPr>
          <p:spPr bwMode="auto">
            <a:xfrm>
              <a:off x="4694" y="2614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B</a:t>
              </a:r>
            </a:p>
          </p:txBody>
        </p:sp>
        <p:sp>
          <p:nvSpPr>
            <p:cNvPr id="135180" name="Text Box 23"/>
            <p:cNvSpPr txBox="1">
              <a:spLocks noChangeArrowheads="1"/>
            </p:cNvSpPr>
            <p:nvPr/>
          </p:nvSpPr>
          <p:spPr bwMode="auto">
            <a:xfrm>
              <a:off x="3696" y="261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C</a:t>
              </a:r>
            </a:p>
          </p:txBody>
        </p:sp>
        <p:sp>
          <p:nvSpPr>
            <p:cNvPr id="135181" name="Text Box 24"/>
            <p:cNvSpPr txBox="1">
              <a:spLocks noChangeArrowheads="1"/>
            </p:cNvSpPr>
            <p:nvPr/>
          </p:nvSpPr>
          <p:spPr bwMode="auto">
            <a:xfrm>
              <a:off x="3061" y="2614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i="1">
                  <a:ea typeface="MS PGothic" pitchFamily="34" charset="-128"/>
                </a:rPr>
                <a:t>D</a:t>
              </a:r>
            </a:p>
          </p:txBody>
        </p:sp>
        <p:cxnSp>
          <p:nvCxnSpPr>
            <p:cNvPr id="135182" name="AutoShape 25"/>
            <p:cNvCxnSpPr>
              <a:cxnSpLocks noChangeShapeType="1"/>
              <a:stCxn id="135174" idx="2"/>
              <a:endCxn id="135181" idx="0"/>
            </p:cNvCxnSpPr>
            <p:nvPr/>
          </p:nvCxnSpPr>
          <p:spPr bwMode="auto">
            <a:xfrm flipH="1">
              <a:off x="3179" y="1937"/>
              <a:ext cx="407" cy="6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5183" name="AutoShape 26"/>
            <p:cNvCxnSpPr>
              <a:cxnSpLocks noChangeShapeType="1"/>
              <a:stCxn id="135174" idx="2"/>
              <a:endCxn id="135180" idx="0"/>
            </p:cNvCxnSpPr>
            <p:nvPr/>
          </p:nvCxnSpPr>
          <p:spPr bwMode="auto">
            <a:xfrm>
              <a:off x="3586" y="1937"/>
              <a:ext cx="220" cy="6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5184" name="AutoShape 27"/>
            <p:cNvCxnSpPr>
              <a:cxnSpLocks noChangeShapeType="1"/>
              <a:stCxn id="135175" idx="2"/>
              <a:endCxn id="135178" idx="0"/>
            </p:cNvCxnSpPr>
            <p:nvPr/>
          </p:nvCxnSpPr>
          <p:spPr bwMode="auto">
            <a:xfrm flipH="1">
              <a:off x="4264" y="1937"/>
              <a:ext cx="230" cy="6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5185" name="AutoShape 28"/>
            <p:cNvCxnSpPr>
              <a:cxnSpLocks noChangeShapeType="1"/>
              <a:stCxn id="135175" idx="2"/>
              <a:endCxn id="135179" idx="0"/>
            </p:cNvCxnSpPr>
            <p:nvPr/>
          </p:nvCxnSpPr>
          <p:spPr bwMode="auto">
            <a:xfrm>
              <a:off x="4494" y="1937"/>
              <a:ext cx="313" cy="6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5186" name="Text Box 29"/>
            <p:cNvSpPr txBox="1">
              <a:spLocks noChangeArrowheads="1"/>
            </p:cNvSpPr>
            <p:nvPr/>
          </p:nvSpPr>
          <p:spPr bwMode="auto">
            <a:xfrm>
              <a:off x="2898" y="2791"/>
              <a:ext cx="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3,1,2</a:t>
              </a:r>
            </a:p>
          </p:txBody>
        </p:sp>
        <p:sp>
          <p:nvSpPr>
            <p:cNvPr id="135187" name="Text Box 30"/>
            <p:cNvSpPr txBox="1">
              <a:spLocks noChangeArrowheads="1"/>
            </p:cNvSpPr>
            <p:nvPr/>
          </p:nvSpPr>
          <p:spPr bwMode="auto">
            <a:xfrm>
              <a:off x="3533" y="2795"/>
              <a:ext cx="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3,2,1</a:t>
              </a:r>
            </a:p>
          </p:txBody>
        </p:sp>
        <p:sp>
          <p:nvSpPr>
            <p:cNvPr id="135188" name="Text Box 31"/>
            <p:cNvSpPr txBox="1">
              <a:spLocks noChangeArrowheads="1"/>
            </p:cNvSpPr>
            <p:nvPr/>
          </p:nvSpPr>
          <p:spPr bwMode="auto">
            <a:xfrm>
              <a:off x="4014" y="2795"/>
              <a:ext cx="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1,2,3</a:t>
              </a:r>
            </a:p>
          </p:txBody>
        </p:sp>
        <p:sp>
          <p:nvSpPr>
            <p:cNvPr id="135189" name="Text Box 32"/>
            <p:cNvSpPr txBox="1">
              <a:spLocks noChangeArrowheads="1"/>
            </p:cNvSpPr>
            <p:nvPr/>
          </p:nvSpPr>
          <p:spPr bwMode="auto">
            <a:xfrm>
              <a:off x="4531" y="2795"/>
              <a:ext cx="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2,1,3</a:t>
              </a:r>
            </a:p>
          </p:txBody>
        </p:sp>
        <p:sp>
          <p:nvSpPr>
            <p:cNvPr id="135190" name="Text Box 33"/>
            <p:cNvSpPr txBox="1">
              <a:spLocks noChangeArrowheads="1"/>
            </p:cNvSpPr>
            <p:nvPr/>
          </p:nvSpPr>
          <p:spPr bwMode="auto">
            <a:xfrm>
              <a:off x="3243" y="1389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front</a:t>
              </a:r>
            </a:p>
          </p:txBody>
        </p:sp>
        <p:sp>
          <p:nvSpPr>
            <p:cNvPr id="135191" name="Text Box 34"/>
            <p:cNvSpPr txBox="1">
              <a:spLocks noChangeArrowheads="1"/>
            </p:cNvSpPr>
            <p:nvPr/>
          </p:nvSpPr>
          <p:spPr bwMode="auto">
            <a:xfrm>
              <a:off x="2835" y="2160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front</a:t>
              </a:r>
            </a:p>
          </p:txBody>
        </p:sp>
        <p:sp>
          <p:nvSpPr>
            <p:cNvPr id="135192" name="Text Box 35"/>
            <p:cNvSpPr txBox="1">
              <a:spLocks noChangeArrowheads="1"/>
            </p:cNvSpPr>
            <p:nvPr/>
          </p:nvSpPr>
          <p:spPr bwMode="auto">
            <a:xfrm>
              <a:off x="3878" y="2156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front</a:t>
              </a:r>
            </a:p>
          </p:txBody>
        </p:sp>
        <p:sp>
          <p:nvSpPr>
            <p:cNvPr id="135193" name="Text Box 36"/>
            <p:cNvSpPr txBox="1">
              <a:spLocks noChangeArrowheads="1"/>
            </p:cNvSpPr>
            <p:nvPr/>
          </p:nvSpPr>
          <p:spPr bwMode="auto">
            <a:xfrm>
              <a:off x="4241" y="1389"/>
              <a:ext cx="4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back</a:t>
              </a:r>
            </a:p>
          </p:txBody>
        </p:sp>
        <p:sp>
          <p:nvSpPr>
            <p:cNvPr id="135194" name="Text Box 37"/>
            <p:cNvSpPr txBox="1">
              <a:spLocks noChangeArrowheads="1"/>
            </p:cNvSpPr>
            <p:nvPr/>
          </p:nvSpPr>
          <p:spPr bwMode="auto">
            <a:xfrm>
              <a:off x="3651" y="2024"/>
              <a:ext cx="4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back</a:t>
              </a:r>
            </a:p>
          </p:txBody>
        </p:sp>
        <p:sp>
          <p:nvSpPr>
            <p:cNvPr id="135195" name="Text Box 38"/>
            <p:cNvSpPr txBox="1">
              <a:spLocks noChangeArrowheads="1"/>
            </p:cNvSpPr>
            <p:nvPr/>
          </p:nvSpPr>
          <p:spPr bwMode="auto">
            <a:xfrm>
              <a:off x="4649" y="2160"/>
              <a:ext cx="4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back</a:t>
              </a:r>
            </a:p>
          </p:txBody>
        </p:sp>
      </p:grpSp>
      <p:sp>
        <p:nvSpPr>
          <p:cNvPr id="135172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5445125"/>
            <a:ext cx="8001000" cy="574675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Extremely efficient for static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BSP-Tree Rendering (1/2)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Observation</a:t>
            </a:r>
            <a:r>
              <a:rPr lang="en-US" altLang="en-US" dirty="0" smtClean="0"/>
              <a:t>: Things on the </a:t>
            </a:r>
            <a:r>
              <a:rPr lang="en-US" altLang="en-US" dirty="0" smtClean="0">
                <a:solidFill>
                  <a:srgbClr val="FF0000"/>
                </a:solidFill>
              </a:rPr>
              <a:t>opposite side </a:t>
            </a:r>
            <a:r>
              <a:rPr lang="en-US" altLang="en-US" dirty="0" smtClean="0"/>
              <a:t>of a splitting plane from the viewpoint cannot obscure things on the same side as the viewpoint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Rendering algorithm is recursive descent of the BSP Tree</a:t>
            </a:r>
          </a:p>
          <a:p>
            <a:pPr eaLnBrk="1" hangingPunct="1"/>
            <a:r>
              <a:rPr lang="en-US" altLang="en-US" dirty="0" smtClean="0"/>
              <a:t>At each node (</a:t>
            </a:r>
            <a:r>
              <a:rPr lang="en-US" altLang="en-US" dirty="0" smtClean="0">
                <a:solidFill>
                  <a:srgbClr val="FF0000"/>
                </a:solidFill>
              </a:rPr>
              <a:t>for back to front rendering</a:t>
            </a:r>
            <a:r>
              <a:rPr lang="en-US" altLang="en-US" dirty="0" smtClean="0"/>
              <a:t>):</a:t>
            </a:r>
          </a:p>
          <a:p>
            <a:pPr lvl="1" eaLnBrk="1" hangingPunct="1"/>
            <a:r>
              <a:rPr lang="en-US" altLang="en-US" dirty="0" err="1" smtClean="0">
                <a:solidFill>
                  <a:srgbClr val="FF0000"/>
                </a:solidFill>
              </a:rPr>
              <a:t>Recurse</a:t>
            </a:r>
            <a:r>
              <a:rPr lang="en-US" altLang="en-US" dirty="0" smtClean="0"/>
              <a:t> down the side of the sub-tree that </a:t>
            </a:r>
            <a:r>
              <a:rPr lang="en-US" altLang="en-US" dirty="0" smtClean="0">
                <a:solidFill>
                  <a:srgbClr val="FF0000"/>
                </a:solidFill>
              </a:rPr>
              <a:t>does not contain the viewpoint</a:t>
            </a:r>
          </a:p>
          <a:p>
            <a:pPr lvl="2" eaLnBrk="1" hangingPunct="1"/>
            <a:r>
              <a:rPr lang="en-US" altLang="en-US" dirty="0" smtClean="0"/>
              <a:t>Test viewpoint against the split plane to decide which tree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Draw the polygon in the splitting plane</a:t>
            </a:r>
          </a:p>
          <a:p>
            <a:pPr lvl="2" eaLnBrk="1" hangingPunct="1"/>
            <a:r>
              <a:rPr lang="en-US" altLang="en-US" dirty="0" smtClean="0"/>
              <a:t>Paint over whatever has already been drawn</a:t>
            </a:r>
          </a:p>
          <a:p>
            <a:pPr lvl="1" eaLnBrk="1" hangingPunct="1"/>
            <a:r>
              <a:rPr lang="en-US" altLang="en-US" dirty="0" err="1" smtClean="0"/>
              <a:t>Recurse</a:t>
            </a:r>
            <a:r>
              <a:rPr lang="en-US" altLang="en-US" dirty="0" smtClean="0"/>
              <a:t> down the side of the tree containing the viewpoint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 Rendering (2/2)</a:t>
            </a:r>
          </a:p>
        </p:txBody>
      </p:sp>
      <p:sp>
        <p:nvSpPr>
          <p:cNvPr id="138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71600"/>
            <a:ext cx="8001000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b="1" smtClean="0">
                <a:ea typeface="MS PGothic" pitchFamily="34" charset="-128"/>
              </a:rPr>
              <a:t>void</a:t>
            </a:r>
            <a:r>
              <a:rPr lang="en-US" altLang="ja-JP" sz="2000" smtClean="0">
                <a:ea typeface="MS PGothic" pitchFamily="34" charset="-128"/>
              </a:rPr>
              <a:t> showBSP(v: Viewer, T: BSPtree)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</a:t>
            </a:r>
            <a:r>
              <a:rPr lang="en-US" altLang="ja-JP" sz="2000" b="1" smtClean="0">
                <a:ea typeface="MS PGothic" pitchFamily="34" charset="-128"/>
              </a:rPr>
              <a:t>if</a:t>
            </a:r>
            <a:r>
              <a:rPr lang="en-US" altLang="ja-JP" sz="2000" smtClean="0">
                <a:ea typeface="MS PGothic" pitchFamily="34" charset="-128"/>
              </a:rPr>
              <a:t> (T is empty) return;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</a:t>
            </a:r>
            <a:r>
              <a:rPr lang="en-US" altLang="ja-JP" sz="2000" smtClean="0">
                <a:solidFill>
                  <a:srgbClr val="FF0000"/>
                </a:solidFill>
                <a:ea typeface="MS PGothic" pitchFamily="34" charset="-128"/>
              </a:rPr>
              <a:t>P = root of 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</a:t>
            </a:r>
            <a:r>
              <a:rPr lang="en-US" altLang="ja-JP" sz="2000" b="1" smtClean="0">
                <a:ea typeface="MS PGothic" pitchFamily="34" charset="-128"/>
              </a:rPr>
              <a:t>if</a:t>
            </a:r>
            <a:r>
              <a:rPr lang="en-US" altLang="ja-JP" sz="2000" smtClean="0">
                <a:ea typeface="MS PGothic" pitchFamily="34" charset="-128"/>
              </a:rPr>
              <a:t> (</a:t>
            </a:r>
            <a:r>
              <a:rPr lang="en-US" altLang="ja-JP" sz="2000" smtClean="0">
                <a:solidFill>
                  <a:srgbClr val="FF0000"/>
                </a:solidFill>
                <a:ea typeface="MS PGothic" pitchFamily="34" charset="-128"/>
              </a:rPr>
              <a:t>viewer is in front of P</a:t>
            </a:r>
            <a:r>
              <a:rPr lang="en-US" altLang="ja-JP" sz="2000" smtClean="0">
                <a:ea typeface="MS PGothic" pitchFamily="34" charset="-128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showBSP(back subtree of 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draw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showBSP(front subtree of 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showBSP(front subtree of 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draw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	showBSP(back subtree of 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 smtClean="0">
                <a:ea typeface="MS PGothic" pitchFamily="34" charset="-128"/>
              </a:rPr>
              <a:t>}</a:t>
            </a:r>
          </a:p>
        </p:txBody>
      </p:sp>
      <p:sp>
        <p:nvSpPr>
          <p:cNvPr id="138243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159500" y="5718175"/>
            <a:ext cx="2516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TW" sz="2800">
                <a:ea typeface="新細明體" pitchFamily="18" charset="-120"/>
                <a:hlinkClick r:id="rId3"/>
              </a:rPr>
              <a:t>2D BSP demo</a:t>
            </a:r>
            <a:endParaRPr lang="en-US" altLang="zh-TW" sz="28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Visibility Issues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Efficiency</a:t>
            </a:r>
            <a:r>
              <a:rPr lang="en-US" altLang="en-US" smtClean="0"/>
              <a:t> – it is slow to overwrite pixels, or rasterize things that cannot be seen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Accuracy</a:t>
            </a:r>
            <a:r>
              <a:rPr lang="en-US" altLang="en-US" smtClean="0"/>
              <a:t> - answer should be right, and behave well when the viewpoint moves</a:t>
            </a:r>
          </a:p>
          <a:p>
            <a:pPr eaLnBrk="1" hangingPunct="1"/>
            <a:r>
              <a:rPr lang="en-US" altLang="en-US" smtClean="0"/>
              <a:t>Must have technology that handles </a:t>
            </a:r>
            <a:r>
              <a:rPr lang="en-US" altLang="en-US" smtClean="0">
                <a:solidFill>
                  <a:srgbClr val="FF0000"/>
                </a:solidFill>
              </a:rPr>
              <a:t>large, complex rendering</a:t>
            </a:r>
            <a:r>
              <a:rPr lang="en-US" altLang="en-US" smtClean="0"/>
              <a:t> databases</a:t>
            </a:r>
          </a:p>
          <a:p>
            <a:pPr eaLnBrk="1" hangingPunct="1"/>
            <a:r>
              <a:rPr lang="en-US" altLang="en-US" smtClean="0"/>
              <a:t>In many complex environments, few things are visible</a:t>
            </a:r>
          </a:p>
          <a:p>
            <a:pPr lvl="1" eaLnBrk="1" hangingPunct="1"/>
            <a:r>
              <a:rPr lang="en-US" altLang="en-US" sz="2000" smtClean="0"/>
              <a:t>How much of the real world can you see at any moment?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Complexity</a:t>
            </a:r>
            <a:r>
              <a:rPr lang="en-US" altLang="en-US" smtClean="0"/>
              <a:t> - object precision visibility may generate many small pieces of polygon</a:t>
            </a:r>
          </a:p>
        </p:txBody>
      </p:sp>
      <p:sp>
        <p:nvSpPr>
          <p:cNvPr id="23555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23556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Rendering Example</a:t>
            </a:r>
          </a:p>
        </p:txBody>
      </p:sp>
      <p:sp>
        <p:nvSpPr>
          <p:cNvPr id="140290" name="Text Box 3"/>
          <p:cNvSpPr txBox="1">
            <a:spLocks noChangeArrowheads="1"/>
          </p:cNvSpPr>
          <p:nvPr/>
        </p:nvSpPr>
        <p:spPr bwMode="auto">
          <a:xfrm>
            <a:off x="2506663" y="17272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1</a:t>
            </a:r>
          </a:p>
        </p:txBody>
      </p:sp>
      <p:cxnSp>
        <p:nvCxnSpPr>
          <p:cNvPr id="140291" name="AutoShape 4"/>
          <p:cNvCxnSpPr>
            <a:cxnSpLocks noChangeShapeType="1"/>
            <a:stCxn id="140290" idx="2"/>
            <a:endCxn id="140318" idx="0"/>
          </p:cNvCxnSpPr>
          <p:nvPr/>
        </p:nvCxnSpPr>
        <p:spPr bwMode="auto">
          <a:xfrm flipH="1">
            <a:off x="1428750" y="2133600"/>
            <a:ext cx="12382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292" name="Text Box 5"/>
          <p:cNvSpPr txBox="1">
            <a:spLocks noChangeArrowheads="1"/>
          </p:cNvSpPr>
          <p:nvPr/>
        </p:nvSpPr>
        <p:spPr bwMode="auto">
          <a:xfrm>
            <a:off x="1881188" y="189388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-</a:t>
            </a:r>
          </a:p>
        </p:txBody>
      </p:sp>
      <p:cxnSp>
        <p:nvCxnSpPr>
          <p:cNvPr id="140293" name="AutoShape 6"/>
          <p:cNvCxnSpPr>
            <a:cxnSpLocks noChangeShapeType="1"/>
            <a:stCxn id="140290" idx="2"/>
            <a:endCxn id="140295" idx="0"/>
          </p:cNvCxnSpPr>
          <p:nvPr/>
        </p:nvCxnSpPr>
        <p:spPr bwMode="auto">
          <a:xfrm>
            <a:off x="2667000" y="2133600"/>
            <a:ext cx="9906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294" name="Text Box 7"/>
          <p:cNvSpPr txBox="1">
            <a:spLocks noChangeArrowheads="1"/>
          </p:cNvSpPr>
          <p:nvPr/>
        </p:nvSpPr>
        <p:spPr bwMode="auto">
          <a:xfrm>
            <a:off x="3192463" y="18796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295" name="Text Box 8"/>
          <p:cNvSpPr txBox="1">
            <a:spLocks noChangeArrowheads="1"/>
          </p:cNvSpPr>
          <p:nvPr/>
        </p:nvSpPr>
        <p:spPr bwMode="auto">
          <a:xfrm>
            <a:off x="3497263" y="24130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2</a:t>
            </a:r>
          </a:p>
        </p:txBody>
      </p:sp>
      <p:cxnSp>
        <p:nvCxnSpPr>
          <p:cNvPr id="140296" name="AutoShape 9"/>
          <p:cNvCxnSpPr>
            <a:cxnSpLocks noChangeShapeType="1"/>
            <a:stCxn id="140295" idx="2"/>
            <a:endCxn id="140329" idx="0"/>
          </p:cNvCxnSpPr>
          <p:nvPr/>
        </p:nvCxnSpPr>
        <p:spPr bwMode="auto">
          <a:xfrm>
            <a:off x="3657600" y="2819400"/>
            <a:ext cx="3762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297" name="AutoShape 10"/>
          <p:cNvCxnSpPr>
            <a:cxnSpLocks noChangeShapeType="1"/>
            <a:stCxn id="140295" idx="2"/>
            <a:endCxn id="140321" idx="0"/>
          </p:cNvCxnSpPr>
          <p:nvPr/>
        </p:nvCxnSpPr>
        <p:spPr bwMode="auto">
          <a:xfrm flipH="1">
            <a:off x="2967038" y="2819400"/>
            <a:ext cx="6905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298" name="Text Box 11"/>
          <p:cNvSpPr txBox="1">
            <a:spLocks noChangeArrowheads="1"/>
          </p:cNvSpPr>
          <p:nvPr/>
        </p:nvSpPr>
        <p:spPr bwMode="auto">
          <a:xfrm>
            <a:off x="3116263" y="27178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-</a:t>
            </a:r>
          </a:p>
        </p:txBody>
      </p:sp>
      <p:sp>
        <p:nvSpPr>
          <p:cNvPr id="140299" name="Text Box 12"/>
          <p:cNvSpPr txBox="1">
            <a:spLocks noChangeArrowheads="1"/>
          </p:cNvSpPr>
          <p:nvPr/>
        </p:nvSpPr>
        <p:spPr bwMode="auto">
          <a:xfrm>
            <a:off x="3802063" y="28702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300" name="Line 13"/>
          <p:cNvSpPr>
            <a:spLocks noChangeShapeType="1"/>
          </p:cNvSpPr>
          <p:nvPr/>
        </p:nvSpPr>
        <p:spPr bwMode="auto">
          <a:xfrm>
            <a:off x="6035675" y="2101850"/>
            <a:ext cx="208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1" name="Line 14"/>
          <p:cNvSpPr>
            <a:spLocks noChangeShapeType="1"/>
          </p:cNvSpPr>
          <p:nvPr/>
        </p:nvSpPr>
        <p:spPr bwMode="auto">
          <a:xfrm>
            <a:off x="6035675" y="2101850"/>
            <a:ext cx="0" cy="240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2" name="Line 15"/>
          <p:cNvSpPr>
            <a:spLocks noChangeShapeType="1"/>
          </p:cNvSpPr>
          <p:nvPr/>
        </p:nvSpPr>
        <p:spPr bwMode="auto">
          <a:xfrm>
            <a:off x="6035675" y="4508500"/>
            <a:ext cx="208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3" name="Line 16"/>
          <p:cNvSpPr>
            <a:spLocks noChangeShapeType="1"/>
          </p:cNvSpPr>
          <p:nvPr/>
        </p:nvSpPr>
        <p:spPr bwMode="auto">
          <a:xfrm>
            <a:off x="8121650" y="2101850"/>
            <a:ext cx="0" cy="240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4" name="Line 17"/>
          <p:cNvSpPr>
            <a:spLocks noChangeShapeType="1"/>
          </p:cNvSpPr>
          <p:nvPr/>
        </p:nvSpPr>
        <p:spPr bwMode="auto">
          <a:xfrm>
            <a:off x="6035675" y="3705225"/>
            <a:ext cx="208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5" name="Line 18"/>
          <p:cNvSpPr>
            <a:spLocks noChangeShapeType="1"/>
          </p:cNvSpPr>
          <p:nvPr/>
        </p:nvSpPr>
        <p:spPr bwMode="auto">
          <a:xfrm>
            <a:off x="7105650" y="2101850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06" name="Text Box 19"/>
          <p:cNvSpPr txBox="1">
            <a:spLocks noChangeArrowheads="1"/>
          </p:cNvSpPr>
          <p:nvPr/>
        </p:nvSpPr>
        <p:spPr bwMode="auto">
          <a:xfrm>
            <a:off x="6934200" y="3733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1</a:t>
            </a:r>
          </a:p>
        </p:txBody>
      </p:sp>
      <p:sp>
        <p:nvSpPr>
          <p:cNvPr id="140307" name="Text Box 20"/>
          <p:cNvSpPr txBox="1">
            <a:spLocks noChangeArrowheads="1"/>
          </p:cNvSpPr>
          <p:nvPr/>
        </p:nvSpPr>
        <p:spPr bwMode="auto">
          <a:xfrm>
            <a:off x="7105650" y="27924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2</a:t>
            </a:r>
          </a:p>
        </p:txBody>
      </p:sp>
      <p:sp>
        <p:nvSpPr>
          <p:cNvPr id="140308" name="Text Box 21"/>
          <p:cNvSpPr txBox="1">
            <a:spLocks noChangeArrowheads="1"/>
          </p:cNvSpPr>
          <p:nvPr/>
        </p:nvSpPr>
        <p:spPr bwMode="auto">
          <a:xfrm>
            <a:off x="5562600" y="2667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3b</a:t>
            </a:r>
          </a:p>
        </p:txBody>
      </p:sp>
      <p:sp>
        <p:nvSpPr>
          <p:cNvPr id="140309" name="Text Box 22"/>
          <p:cNvSpPr txBox="1">
            <a:spLocks noChangeArrowheads="1"/>
          </p:cNvSpPr>
          <p:nvPr/>
        </p:nvSpPr>
        <p:spPr bwMode="auto">
          <a:xfrm>
            <a:off x="8121650" y="27924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4b</a:t>
            </a:r>
          </a:p>
        </p:txBody>
      </p:sp>
      <p:sp>
        <p:nvSpPr>
          <p:cNvPr id="140310" name="Text Box 23"/>
          <p:cNvSpPr txBox="1">
            <a:spLocks noChangeArrowheads="1"/>
          </p:cNvSpPr>
          <p:nvPr/>
        </p:nvSpPr>
        <p:spPr bwMode="auto">
          <a:xfrm>
            <a:off x="7467600" y="1676400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5a</a:t>
            </a:r>
          </a:p>
        </p:txBody>
      </p:sp>
      <p:sp>
        <p:nvSpPr>
          <p:cNvPr id="140311" name="Text Box 24"/>
          <p:cNvSpPr txBox="1">
            <a:spLocks noChangeArrowheads="1"/>
          </p:cNvSpPr>
          <p:nvPr/>
        </p:nvSpPr>
        <p:spPr bwMode="auto">
          <a:xfrm>
            <a:off x="6781800" y="4495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6</a:t>
            </a:r>
          </a:p>
        </p:txBody>
      </p:sp>
      <p:sp>
        <p:nvSpPr>
          <p:cNvPr id="140312" name="Line 25"/>
          <p:cNvSpPr>
            <a:spLocks noChangeShapeType="1"/>
          </p:cNvSpPr>
          <p:nvPr/>
        </p:nvSpPr>
        <p:spPr bwMode="auto">
          <a:xfrm>
            <a:off x="5821363" y="3705225"/>
            <a:ext cx="2566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3" name="Text Box 26"/>
          <p:cNvSpPr txBox="1">
            <a:spLocks noChangeArrowheads="1"/>
          </p:cNvSpPr>
          <p:nvPr/>
        </p:nvSpPr>
        <p:spPr bwMode="auto">
          <a:xfrm>
            <a:off x="8121650" y="3967163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4a</a:t>
            </a:r>
          </a:p>
        </p:txBody>
      </p:sp>
      <p:sp>
        <p:nvSpPr>
          <p:cNvPr id="140314" name="Text Box 27"/>
          <p:cNvSpPr txBox="1">
            <a:spLocks noChangeArrowheads="1"/>
          </p:cNvSpPr>
          <p:nvPr/>
        </p:nvSpPr>
        <p:spPr bwMode="auto">
          <a:xfrm>
            <a:off x="5562600" y="3935413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3a</a:t>
            </a:r>
          </a:p>
        </p:txBody>
      </p:sp>
      <p:sp>
        <p:nvSpPr>
          <p:cNvPr id="140315" name="Text Box 28"/>
          <p:cNvSpPr txBox="1">
            <a:spLocks noChangeArrowheads="1"/>
          </p:cNvSpPr>
          <p:nvPr/>
        </p:nvSpPr>
        <p:spPr bwMode="auto">
          <a:xfrm>
            <a:off x="6477000" y="1676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5b</a:t>
            </a:r>
          </a:p>
        </p:txBody>
      </p:sp>
      <p:sp>
        <p:nvSpPr>
          <p:cNvPr id="140316" name="Line 29"/>
          <p:cNvSpPr>
            <a:spLocks noChangeShapeType="1"/>
          </p:cNvSpPr>
          <p:nvPr/>
        </p:nvSpPr>
        <p:spPr bwMode="auto">
          <a:xfrm>
            <a:off x="7105650" y="1835150"/>
            <a:ext cx="0" cy="1870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7" name="Line 30"/>
          <p:cNvSpPr>
            <a:spLocks noChangeShapeType="1"/>
          </p:cNvSpPr>
          <p:nvPr/>
        </p:nvSpPr>
        <p:spPr bwMode="auto">
          <a:xfrm flipV="1">
            <a:off x="6035675" y="1941513"/>
            <a:ext cx="0" cy="2727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8" name="Text Box 31"/>
          <p:cNvSpPr txBox="1">
            <a:spLocks noChangeArrowheads="1"/>
          </p:cNvSpPr>
          <p:nvPr/>
        </p:nvSpPr>
        <p:spPr bwMode="auto">
          <a:xfrm>
            <a:off x="1211263" y="2565400"/>
            <a:ext cx="4333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3a</a:t>
            </a:r>
          </a:p>
        </p:txBody>
      </p:sp>
      <p:cxnSp>
        <p:nvCxnSpPr>
          <p:cNvPr id="140319" name="AutoShape 32"/>
          <p:cNvCxnSpPr>
            <a:cxnSpLocks noChangeShapeType="1"/>
            <a:stCxn id="140318" idx="2"/>
            <a:endCxn id="140324" idx="0"/>
          </p:cNvCxnSpPr>
          <p:nvPr/>
        </p:nvCxnSpPr>
        <p:spPr bwMode="auto">
          <a:xfrm>
            <a:off x="1428750" y="2971800"/>
            <a:ext cx="3810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320" name="Text Box 33"/>
          <p:cNvSpPr txBox="1">
            <a:spLocks noChangeArrowheads="1"/>
          </p:cNvSpPr>
          <p:nvPr/>
        </p:nvSpPr>
        <p:spPr bwMode="auto">
          <a:xfrm>
            <a:off x="1668463" y="28702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321" name="Text Box 34"/>
          <p:cNvSpPr txBox="1">
            <a:spLocks noChangeArrowheads="1"/>
          </p:cNvSpPr>
          <p:nvPr/>
        </p:nvSpPr>
        <p:spPr bwMode="auto">
          <a:xfrm>
            <a:off x="2743200" y="33528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3b</a:t>
            </a:r>
          </a:p>
        </p:txBody>
      </p:sp>
      <p:cxnSp>
        <p:nvCxnSpPr>
          <p:cNvPr id="140322" name="AutoShape 35"/>
          <p:cNvCxnSpPr>
            <a:cxnSpLocks noChangeShapeType="1"/>
            <a:stCxn id="140321" idx="2"/>
          </p:cNvCxnSpPr>
          <p:nvPr/>
        </p:nvCxnSpPr>
        <p:spPr bwMode="auto">
          <a:xfrm>
            <a:off x="2967038" y="3759200"/>
            <a:ext cx="4238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323" name="Text Box 36"/>
          <p:cNvSpPr txBox="1">
            <a:spLocks noChangeArrowheads="1"/>
          </p:cNvSpPr>
          <p:nvPr/>
        </p:nvSpPr>
        <p:spPr bwMode="auto">
          <a:xfrm>
            <a:off x="3124200" y="37338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324" name="Text Box 37"/>
          <p:cNvSpPr txBox="1">
            <a:spLocks noChangeArrowheads="1"/>
          </p:cNvSpPr>
          <p:nvPr/>
        </p:nvSpPr>
        <p:spPr bwMode="auto">
          <a:xfrm>
            <a:off x="1592263" y="3327400"/>
            <a:ext cx="4333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4a</a:t>
            </a:r>
          </a:p>
        </p:txBody>
      </p:sp>
      <p:cxnSp>
        <p:nvCxnSpPr>
          <p:cNvPr id="140325" name="AutoShape 38"/>
          <p:cNvCxnSpPr>
            <a:cxnSpLocks noChangeShapeType="1"/>
            <a:stCxn id="140324" idx="2"/>
            <a:endCxn id="140326" idx="0"/>
          </p:cNvCxnSpPr>
          <p:nvPr/>
        </p:nvCxnSpPr>
        <p:spPr bwMode="auto">
          <a:xfrm>
            <a:off x="1809750" y="3733800"/>
            <a:ext cx="3238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326" name="Text Box 39"/>
          <p:cNvSpPr txBox="1">
            <a:spLocks noChangeArrowheads="1"/>
          </p:cNvSpPr>
          <p:nvPr/>
        </p:nvSpPr>
        <p:spPr bwMode="auto">
          <a:xfrm>
            <a:off x="1973263" y="4165600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0327" name="Text Box 40"/>
          <p:cNvSpPr txBox="1">
            <a:spLocks noChangeArrowheads="1"/>
          </p:cNvSpPr>
          <p:nvPr/>
        </p:nvSpPr>
        <p:spPr bwMode="auto">
          <a:xfrm>
            <a:off x="2125663" y="37846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328" name="Text Box 41"/>
          <p:cNvSpPr txBox="1">
            <a:spLocks noChangeArrowheads="1"/>
          </p:cNvSpPr>
          <p:nvPr/>
        </p:nvSpPr>
        <p:spPr bwMode="auto">
          <a:xfrm>
            <a:off x="3200400" y="41910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5b</a:t>
            </a:r>
          </a:p>
        </p:txBody>
      </p:sp>
      <p:sp>
        <p:nvSpPr>
          <p:cNvPr id="140329" name="Text Box 42"/>
          <p:cNvSpPr txBox="1">
            <a:spLocks noChangeArrowheads="1"/>
          </p:cNvSpPr>
          <p:nvPr/>
        </p:nvSpPr>
        <p:spPr bwMode="auto">
          <a:xfrm>
            <a:off x="3810000" y="3352800"/>
            <a:ext cx="447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4b</a:t>
            </a:r>
          </a:p>
        </p:txBody>
      </p:sp>
      <p:cxnSp>
        <p:nvCxnSpPr>
          <p:cNvPr id="140330" name="AutoShape 43"/>
          <p:cNvCxnSpPr>
            <a:cxnSpLocks noChangeShapeType="1"/>
            <a:stCxn id="140329" idx="2"/>
            <a:endCxn id="140331" idx="0"/>
          </p:cNvCxnSpPr>
          <p:nvPr/>
        </p:nvCxnSpPr>
        <p:spPr bwMode="auto">
          <a:xfrm>
            <a:off x="4033838" y="3759200"/>
            <a:ext cx="374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331" name="Text Box 44"/>
          <p:cNvSpPr txBox="1">
            <a:spLocks noChangeArrowheads="1"/>
          </p:cNvSpPr>
          <p:nvPr/>
        </p:nvSpPr>
        <p:spPr bwMode="auto">
          <a:xfrm>
            <a:off x="4191000" y="4191000"/>
            <a:ext cx="433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folHlink"/>
                </a:solidFill>
                <a:ea typeface="新細明體" pitchFamily="18" charset="-120"/>
              </a:rPr>
              <a:t>5a</a:t>
            </a:r>
          </a:p>
        </p:txBody>
      </p:sp>
      <p:sp>
        <p:nvSpPr>
          <p:cNvPr id="140332" name="Text Box 45"/>
          <p:cNvSpPr txBox="1">
            <a:spLocks noChangeArrowheads="1"/>
          </p:cNvSpPr>
          <p:nvPr/>
        </p:nvSpPr>
        <p:spPr bwMode="auto">
          <a:xfrm>
            <a:off x="4343400" y="38100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+</a:t>
            </a:r>
          </a:p>
        </p:txBody>
      </p:sp>
      <p:sp>
        <p:nvSpPr>
          <p:cNvPr id="140333" name="Text Box 46"/>
          <p:cNvSpPr txBox="1">
            <a:spLocks noChangeArrowheads="1"/>
          </p:cNvSpPr>
          <p:nvPr/>
        </p:nvSpPr>
        <p:spPr bwMode="auto">
          <a:xfrm>
            <a:off x="1143000" y="4953000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Back-to-front rendering order is 3a,4a,6,1,4b,5a,2,3b,5b</a:t>
            </a:r>
          </a:p>
        </p:txBody>
      </p:sp>
      <p:sp>
        <p:nvSpPr>
          <p:cNvPr id="140334" name="Text Box 47"/>
          <p:cNvSpPr txBox="1">
            <a:spLocks noChangeArrowheads="1"/>
          </p:cNvSpPr>
          <p:nvPr/>
        </p:nvSpPr>
        <p:spPr bwMode="auto">
          <a:xfrm>
            <a:off x="5638800" y="4164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0335" name="Text Box 48"/>
          <p:cNvSpPr txBox="1">
            <a:spLocks noChangeArrowheads="1"/>
          </p:cNvSpPr>
          <p:nvPr/>
        </p:nvSpPr>
        <p:spPr bwMode="auto">
          <a:xfrm>
            <a:off x="8153400" y="4191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40336" name="Text Box 49"/>
          <p:cNvSpPr txBox="1">
            <a:spLocks noChangeArrowheads="1"/>
          </p:cNvSpPr>
          <p:nvPr/>
        </p:nvSpPr>
        <p:spPr bwMode="auto">
          <a:xfrm>
            <a:off x="7086600" y="4495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0337" name="Text Box 50"/>
          <p:cNvSpPr txBox="1">
            <a:spLocks noChangeArrowheads="1"/>
          </p:cNvSpPr>
          <p:nvPr/>
        </p:nvSpPr>
        <p:spPr bwMode="auto">
          <a:xfrm>
            <a:off x="7162800" y="3733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0338" name="Text Box 51"/>
          <p:cNvSpPr txBox="1">
            <a:spLocks noChangeArrowheads="1"/>
          </p:cNvSpPr>
          <p:nvPr/>
        </p:nvSpPr>
        <p:spPr bwMode="auto">
          <a:xfrm>
            <a:off x="81534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40339" name="Text Box 52"/>
          <p:cNvSpPr txBox="1">
            <a:spLocks noChangeArrowheads="1"/>
          </p:cNvSpPr>
          <p:nvPr/>
        </p:nvSpPr>
        <p:spPr bwMode="auto">
          <a:xfrm>
            <a:off x="7848600" y="1676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0340" name="Text Box 53"/>
          <p:cNvSpPr txBox="1">
            <a:spLocks noChangeArrowheads="1"/>
          </p:cNvSpPr>
          <p:nvPr/>
        </p:nvSpPr>
        <p:spPr bwMode="auto">
          <a:xfrm>
            <a:off x="6172200" y="23622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ea typeface="新細明體" pitchFamily="18" charset="-120"/>
              </a:rPr>
              <a:t>Eye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40341" name="Oval 54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0342" name="Text Box 55"/>
          <p:cNvSpPr txBox="1">
            <a:spLocks noChangeArrowheads="1"/>
          </p:cNvSpPr>
          <p:nvPr/>
        </p:nvSpPr>
        <p:spPr bwMode="auto">
          <a:xfrm>
            <a:off x="6781800" y="1676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40343" name="Text Box 56"/>
          <p:cNvSpPr txBox="1">
            <a:spLocks noChangeArrowheads="1"/>
          </p:cNvSpPr>
          <p:nvPr/>
        </p:nvSpPr>
        <p:spPr bwMode="auto">
          <a:xfrm>
            <a:off x="5638800" y="2895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40344" name="Text Box 57"/>
          <p:cNvSpPr txBox="1">
            <a:spLocks noChangeArrowheads="1"/>
          </p:cNvSpPr>
          <p:nvPr/>
        </p:nvSpPr>
        <p:spPr bwMode="auto">
          <a:xfrm>
            <a:off x="7162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40345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40346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Line 2"/>
          <p:cNvSpPr>
            <a:spLocks noChangeShapeType="1"/>
          </p:cNvSpPr>
          <p:nvPr/>
        </p:nvSpPr>
        <p:spPr bwMode="auto">
          <a:xfrm>
            <a:off x="1460500" y="49291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1800225" y="524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1315" name="Line 4"/>
          <p:cNvSpPr>
            <a:spLocks noChangeShapeType="1"/>
          </p:cNvSpPr>
          <p:nvPr/>
        </p:nvSpPr>
        <p:spPr bwMode="auto">
          <a:xfrm>
            <a:off x="2806700" y="43830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3006725" y="4735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 flipV="1">
            <a:off x="2603500" y="3532188"/>
            <a:ext cx="16510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" name="Rectangle 7"/>
          <p:cNvSpPr>
            <a:spLocks noChangeArrowheads="1"/>
          </p:cNvSpPr>
          <p:nvPr/>
        </p:nvSpPr>
        <p:spPr bwMode="auto">
          <a:xfrm>
            <a:off x="2828925" y="3414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1319" name="Line 8"/>
          <p:cNvSpPr>
            <a:spLocks noChangeShapeType="1"/>
          </p:cNvSpPr>
          <p:nvPr/>
        </p:nvSpPr>
        <p:spPr bwMode="auto">
          <a:xfrm flipH="1" flipV="1">
            <a:off x="952500" y="43830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" name="Rectangle 9"/>
          <p:cNvSpPr>
            <a:spLocks noChangeArrowheads="1"/>
          </p:cNvSpPr>
          <p:nvPr/>
        </p:nvSpPr>
        <p:spPr bwMode="auto">
          <a:xfrm>
            <a:off x="593725" y="41640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41321" name="Line 10"/>
          <p:cNvSpPr>
            <a:spLocks noChangeShapeType="1"/>
          </p:cNvSpPr>
          <p:nvPr/>
        </p:nvSpPr>
        <p:spPr bwMode="auto">
          <a:xfrm flipV="1">
            <a:off x="4737100" y="2579688"/>
            <a:ext cx="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4797425" y="2436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41323" name="Line 12"/>
          <p:cNvSpPr>
            <a:spLocks noChangeShapeType="1"/>
          </p:cNvSpPr>
          <p:nvPr/>
        </p:nvSpPr>
        <p:spPr bwMode="auto">
          <a:xfrm flipV="1">
            <a:off x="5435600" y="3265488"/>
            <a:ext cx="5207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5978525" y="305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41325" name="Line 14"/>
          <p:cNvSpPr>
            <a:spLocks noChangeShapeType="1"/>
          </p:cNvSpPr>
          <p:nvPr/>
        </p:nvSpPr>
        <p:spPr bwMode="auto">
          <a:xfrm>
            <a:off x="4762500" y="3417888"/>
            <a:ext cx="0" cy="5207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4810125" y="37830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41327" name="Line 16"/>
          <p:cNvSpPr>
            <a:spLocks noChangeShapeType="1"/>
          </p:cNvSpPr>
          <p:nvPr/>
        </p:nvSpPr>
        <p:spPr bwMode="auto">
          <a:xfrm flipH="1" flipV="1">
            <a:off x="3429000" y="3278188"/>
            <a:ext cx="4953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3044825" y="29575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41329" name="Line 18"/>
          <p:cNvSpPr>
            <a:spLocks noChangeShapeType="1"/>
          </p:cNvSpPr>
          <p:nvPr/>
        </p:nvSpPr>
        <p:spPr bwMode="auto">
          <a:xfrm flipV="1">
            <a:off x="2235200" y="1627188"/>
            <a:ext cx="292100" cy="4953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2574925" y="1522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41331" name="Line 20"/>
          <p:cNvSpPr>
            <a:spLocks noChangeShapeType="1"/>
          </p:cNvSpPr>
          <p:nvPr/>
        </p:nvSpPr>
        <p:spPr bwMode="auto">
          <a:xfrm flipH="1" flipV="1">
            <a:off x="838200" y="1792288"/>
            <a:ext cx="558800" cy="3175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822325" y="1420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1333" name="Line 22"/>
          <p:cNvSpPr>
            <a:spLocks noChangeShapeType="1"/>
          </p:cNvSpPr>
          <p:nvPr/>
        </p:nvSpPr>
        <p:spPr bwMode="auto">
          <a:xfrm flipH="1">
            <a:off x="2032000" y="2427288"/>
            <a:ext cx="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34" name="Rectangle 23"/>
          <p:cNvSpPr>
            <a:spLocks noChangeArrowheads="1"/>
          </p:cNvSpPr>
          <p:nvPr/>
        </p:nvSpPr>
        <p:spPr bwMode="auto">
          <a:xfrm>
            <a:off x="1724025" y="2919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5381625" y="2360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9b</a:t>
            </a:r>
          </a:p>
        </p:txBody>
      </p:sp>
      <p:sp>
        <p:nvSpPr>
          <p:cNvPr id="141336" name="Line 25"/>
          <p:cNvSpPr>
            <a:spLocks noChangeShapeType="1"/>
          </p:cNvSpPr>
          <p:nvPr/>
        </p:nvSpPr>
        <p:spPr bwMode="auto">
          <a:xfrm flipH="1">
            <a:off x="5173663" y="2579688"/>
            <a:ext cx="261937" cy="381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37" name="Line 26"/>
          <p:cNvSpPr>
            <a:spLocks noChangeShapeType="1"/>
          </p:cNvSpPr>
          <p:nvPr/>
        </p:nvSpPr>
        <p:spPr bwMode="auto">
          <a:xfrm flipH="1" flipV="1">
            <a:off x="3860800" y="4802188"/>
            <a:ext cx="4826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oval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38" name="Rectangle 27"/>
          <p:cNvSpPr>
            <a:spLocks noChangeArrowheads="1"/>
          </p:cNvSpPr>
          <p:nvPr/>
        </p:nvSpPr>
        <p:spPr bwMode="auto">
          <a:xfrm>
            <a:off x="4581525" y="50911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point</a:t>
            </a:r>
          </a:p>
        </p:txBody>
      </p:sp>
      <p:sp>
        <p:nvSpPr>
          <p:cNvPr id="141339" name="Rectangle 28"/>
          <p:cNvSpPr>
            <a:spLocks noChangeArrowheads="1"/>
          </p:cNvSpPr>
          <p:nvPr/>
        </p:nvSpPr>
        <p:spPr bwMode="auto">
          <a:xfrm>
            <a:off x="4129088" y="393858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11a</a:t>
            </a:r>
          </a:p>
        </p:txBody>
      </p:sp>
      <p:sp>
        <p:nvSpPr>
          <p:cNvPr id="141340" name="Line 29"/>
          <p:cNvSpPr>
            <a:spLocks noChangeShapeType="1"/>
          </p:cNvSpPr>
          <p:nvPr/>
        </p:nvSpPr>
        <p:spPr bwMode="auto">
          <a:xfrm flipH="1" flipV="1">
            <a:off x="4213225" y="3595688"/>
            <a:ext cx="130175" cy="342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1" name="Line 30"/>
          <p:cNvSpPr>
            <a:spLocks noChangeShapeType="1"/>
          </p:cNvSpPr>
          <p:nvPr/>
        </p:nvSpPr>
        <p:spPr bwMode="auto">
          <a:xfrm>
            <a:off x="165100" y="3417888"/>
            <a:ext cx="6057900" cy="1270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2" name="Line 31"/>
          <p:cNvSpPr>
            <a:spLocks noChangeShapeType="1"/>
          </p:cNvSpPr>
          <p:nvPr/>
        </p:nvSpPr>
        <p:spPr bwMode="auto">
          <a:xfrm flipH="1">
            <a:off x="241300" y="1347788"/>
            <a:ext cx="1295400" cy="25146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3" name="Line 32"/>
          <p:cNvSpPr>
            <a:spLocks noChangeShapeType="1"/>
          </p:cNvSpPr>
          <p:nvPr/>
        </p:nvSpPr>
        <p:spPr bwMode="auto">
          <a:xfrm>
            <a:off x="241300" y="2592388"/>
            <a:ext cx="41656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4" name="Line 33"/>
          <p:cNvSpPr>
            <a:spLocks noChangeShapeType="1"/>
          </p:cNvSpPr>
          <p:nvPr/>
        </p:nvSpPr>
        <p:spPr bwMode="auto">
          <a:xfrm>
            <a:off x="5613400" y="1550988"/>
            <a:ext cx="1588" cy="3556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5" name="Line 34"/>
          <p:cNvSpPr>
            <a:spLocks noChangeShapeType="1"/>
          </p:cNvSpPr>
          <p:nvPr/>
        </p:nvSpPr>
        <p:spPr bwMode="auto">
          <a:xfrm>
            <a:off x="2730500" y="2947988"/>
            <a:ext cx="3822700" cy="142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6" name="Line 35"/>
          <p:cNvSpPr>
            <a:spLocks noChangeShapeType="1"/>
          </p:cNvSpPr>
          <p:nvPr/>
        </p:nvSpPr>
        <p:spPr bwMode="auto">
          <a:xfrm>
            <a:off x="3746500" y="2503488"/>
            <a:ext cx="14288" cy="148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7" name="Rectangle 36"/>
          <p:cNvSpPr>
            <a:spLocks noChangeArrowheads="1"/>
          </p:cNvSpPr>
          <p:nvPr/>
        </p:nvSpPr>
        <p:spPr bwMode="auto">
          <a:xfrm>
            <a:off x="7277100" y="2395538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</p:txBody>
      </p:sp>
      <p:cxnSp>
        <p:nvCxnSpPr>
          <p:cNvPr id="141348" name="AutoShape 37"/>
          <p:cNvCxnSpPr>
            <a:cxnSpLocks noChangeShapeType="1"/>
            <a:stCxn id="141355" idx="1"/>
            <a:endCxn id="141347" idx="0"/>
          </p:cNvCxnSpPr>
          <p:nvPr/>
        </p:nvCxnSpPr>
        <p:spPr bwMode="auto">
          <a:xfrm rot="10800000" flipV="1">
            <a:off x="7446963" y="1884363"/>
            <a:ext cx="282575" cy="511175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49" name="Rectangle 38"/>
          <p:cNvSpPr>
            <a:spLocks noChangeArrowheads="1"/>
          </p:cNvSpPr>
          <p:nvPr/>
        </p:nvSpPr>
        <p:spPr bwMode="auto">
          <a:xfrm>
            <a:off x="6858000" y="2992438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1350" name="Line 39"/>
          <p:cNvSpPr>
            <a:spLocks noChangeShapeType="1"/>
          </p:cNvSpPr>
          <p:nvPr/>
        </p:nvSpPr>
        <p:spPr bwMode="auto">
          <a:xfrm flipH="1">
            <a:off x="368300" y="3316288"/>
            <a:ext cx="1739900" cy="29337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1351" name="AutoShape 40"/>
          <p:cNvCxnSpPr>
            <a:cxnSpLocks noChangeShapeType="1"/>
            <a:stCxn id="141347" idx="1"/>
            <a:endCxn id="141349" idx="0"/>
          </p:cNvCxnSpPr>
          <p:nvPr/>
        </p:nvCxnSpPr>
        <p:spPr bwMode="auto">
          <a:xfrm rot="10800000" flipV="1">
            <a:off x="7027863" y="2600325"/>
            <a:ext cx="249237" cy="3921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52" name="Rectangle 41"/>
          <p:cNvSpPr>
            <a:spLocks noChangeArrowheads="1"/>
          </p:cNvSpPr>
          <p:nvPr/>
        </p:nvSpPr>
        <p:spPr bwMode="auto">
          <a:xfrm>
            <a:off x="6692900" y="3741738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1353" name="Line 42"/>
          <p:cNvSpPr>
            <a:spLocks noChangeShapeType="1"/>
          </p:cNvSpPr>
          <p:nvPr/>
        </p:nvSpPr>
        <p:spPr bwMode="auto">
          <a:xfrm flipH="1">
            <a:off x="139700" y="3773488"/>
            <a:ext cx="3289300" cy="2374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1354" name="AutoShape 43"/>
          <p:cNvCxnSpPr>
            <a:cxnSpLocks noChangeShapeType="1"/>
            <a:stCxn id="141349" idx="3"/>
            <a:endCxn id="141352" idx="0"/>
          </p:cNvCxnSpPr>
          <p:nvPr/>
        </p:nvCxnSpPr>
        <p:spPr bwMode="auto">
          <a:xfrm flipH="1">
            <a:off x="6862763" y="3197225"/>
            <a:ext cx="333375" cy="544513"/>
          </a:xfrm>
          <a:prstGeom prst="curvedConnector4">
            <a:avLst>
              <a:gd name="adj1" fmla="val -68569"/>
              <a:gd name="adj2" fmla="val 68806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1355" name="Rectangle 44"/>
          <p:cNvSpPr>
            <a:spLocks noChangeArrowheads="1"/>
          </p:cNvSpPr>
          <p:nvPr/>
        </p:nvSpPr>
        <p:spPr bwMode="auto">
          <a:xfrm>
            <a:off x="7729538" y="1679575"/>
            <a:ext cx="338137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1356" name="Rectangle 45"/>
          <p:cNvSpPr>
            <a:spLocks noChangeArrowheads="1"/>
          </p:cNvSpPr>
          <p:nvPr/>
        </p:nvSpPr>
        <p:spPr bwMode="auto">
          <a:xfrm>
            <a:off x="8174038" y="2387600"/>
            <a:ext cx="338137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</p:txBody>
      </p:sp>
      <p:cxnSp>
        <p:nvCxnSpPr>
          <p:cNvPr id="141357" name="AutoShape 46"/>
          <p:cNvCxnSpPr>
            <a:cxnSpLocks noChangeShapeType="1"/>
            <a:stCxn id="141355" idx="3"/>
            <a:endCxn id="141356" idx="0"/>
          </p:cNvCxnSpPr>
          <p:nvPr/>
        </p:nvCxnSpPr>
        <p:spPr bwMode="auto">
          <a:xfrm>
            <a:off x="8067675" y="1884363"/>
            <a:ext cx="276225" cy="503237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1358" name="Rectangle 47"/>
          <p:cNvSpPr>
            <a:spLocks noChangeArrowheads="1"/>
          </p:cNvSpPr>
          <p:nvPr/>
        </p:nvSpPr>
        <p:spPr bwMode="auto">
          <a:xfrm>
            <a:off x="7704138" y="3003550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1359" name="AutoShape 48"/>
          <p:cNvCxnSpPr>
            <a:cxnSpLocks noChangeShapeType="1"/>
            <a:stCxn id="141356" idx="1"/>
            <a:endCxn id="141358" idx="0"/>
          </p:cNvCxnSpPr>
          <p:nvPr/>
        </p:nvCxnSpPr>
        <p:spPr bwMode="auto">
          <a:xfrm rot="10800000" flipV="1">
            <a:off x="7874000" y="2592388"/>
            <a:ext cx="300038" cy="41116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60" name="Rectangle 49"/>
          <p:cNvSpPr>
            <a:spLocks noChangeArrowheads="1"/>
          </p:cNvSpPr>
          <p:nvPr/>
        </p:nvSpPr>
        <p:spPr bwMode="auto">
          <a:xfrm>
            <a:off x="7373938" y="3740150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1361" name="AutoShape 50"/>
          <p:cNvCxnSpPr>
            <a:cxnSpLocks noChangeShapeType="1"/>
            <a:stCxn id="141358" idx="1"/>
            <a:endCxn id="141360" idx="0"/>
          </p:cNvCxnSpPr>
          <p:nvPr/>
        </p:nvCxnSpPr>
        <p:spPr bwMode="auto">
          <a:xfrm rot="10800000" flipV="1">
            <a:off x="7543800" y="3208338"/>
            <a:ext cx="160338" cy="5318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62" name="Rectangle 51"/>
          <p:cNvSpPr>
            <a:spLocks noChangeArrowheads="1"/>
          </p:cNvSpPr>
          <p:nvPr/>
        </p:nvSpPr>
        <p:spPr bwMode="auto">
          <a:xfrm>
            <a:off x="7132638" y="4679950"/>
            <a:ext cx="479425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9a</a:t>
            </a:r>
          </a:p>
        </p:txBody>
      </p:sp>
      <p:cxnSp>
        <p:nvCxnSpPr>
          <p:cNvPr id="141363" name="AutoShape 52"/>
          <p:cNvCxnSpPr>
            <a:cxnSpLocks noChangeShapeType="1"/>
            <a:stCxn id="141360" idx="3"/>
            <a:endCxn id="141362" idx="0"/>
          </p:cNvCxnSpPr>
          <p:nvPr/>
        </p:nvCxnSpPr>
        <p:spPr bwMode="auto">
          <a:xfrm flipH="1">
            <a:off x="7372350" y="3944938"/>
            <a:ext cx="339725" cy="735012"/>
          </a:xfrm>
          <a:prstGeom prst="curvedConnector4">
            <a:avLst>
              <a:gd name="adj1" fmla="val -67292"/>
              <a:gd name="adj2" fmla="val 63931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1364" name="Rectangle 53"/>
          <p:cNvSpPr>
            <a:spLocks noChangeArrowheads="1"/>
          </p:cNvSpPr>
          <p:nvPr/>
        </p:nvSpPr>
        <p:spPr bwMode="auto">
          <a:xfrm>
            <a:off x="6611938" y="5276850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1365" name="AutoShape 54"/>
          <p:cNvCxnSpPr>
            <a:cxnSpLocks noChangeShapeType="1"/>
            <a:stCxn id="141362" idx="1"/>
            <a:endCxn id="141364" idx="0"/>
          </p:cNvCxnSpPr>
          <p:nvPr/>
        </p:nvCxnSpPr>
        <p:spPr bwMode="auto">
          <a:xfrm rot="10800000" flipV="1">
            <a:off x="6851650" y="4884738"/>
            <a:ext cx="280988" cy="392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66" name="Rectangle 55"/>
          <p:cNvSpPr>
            <a:spLocks noChangeArrowheads="1"/>
          </p:cNvSpPr>
          <p:nvPr/>
        </p:nvSpPr>
        <p:spPr bwMode="auto">
          <a:xfrm>
            <a:off x="6027738" y="5988050"/>
            <a:ext cx="620712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cxnSp>
        <p:nvCxnSpPr>
          <p:cNvPr id="141367" name="AutoShape 56"/>
          <p:cNvCxnSpPr>
            <a:cxnSpLocks noChangeShapeType="1"/>
            <a:stCxn id="141364" idx="1"/>
            <a:endCxn id="141366" idx="0"/>
          </p:cNvCxnSpPr>
          <p:nvPr/>
        </p:nvCxnSpPr>
        <p:spPr bwMode="auto">
          <a:xfrm rot="10800000" flipV="1">
            <a:off x="6338888" y="5481638"/>
            <a:ext cx="273050" cy="5064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68" name="Rectangle 57"/>
          <p:cNvSpPr>
            <a:spLocks noChangeArrowheads="1"/>
          </p:cNvSpPr>
          <p:nvPr/>
        </p:nvSpPr>
        <p:spPr bwMode="auto">
          <a:xfrm>
            <a:off x="8562975" y="2978150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  <a:endParaRPr lang="en-US" altLang="zh-TW" sz="2000" i="1">
              <a:solidFill>
                <a:srgbClr val="006600"/>
              </a:solidFill>
              <a:ea typeface="新細明體" pitchFamily="18" charset="-120"/>
            </a:endParaRPr>
          </a:p>
        </p:txBody>
      </p:sp>
      <p:sp>
        <p:nvSpPr>
          <p:cNvPr id="141369" name="Rectangle 58"/>
          <p:cNvSpPr>
            <a:spLocks noChangeArrowheads="1"/>
          </p:cNvSpPr>
          <p:nvPr/>
        </p:nvSpPr>
        <p:spPr bwMode="auto">
          <a:xfrm>
            <a:off x="8194675" y="3702050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9b</a:t>
            </a:r>
          </a:p>
        </p:txBody>
      </p:sp>
      <p:cxnSp>
        <p:nvCxnSpPr>
          <p:cNvPr id="141370" name="AutoShape 59"/>
          <p:cNvCxnSpPr>
            <a:cxnSpLocks noChangeShapeType="1"/>
            <a:stCxn id="141368" idx="1"/>
            <a:endCxn id="141369" idx="0"/>
          </p:cNvCxnSpPr>
          <p:nvPr/>
        </p:nvCxnSpPr>
        <p:spPr bwMode="auto">
          <a:xfrm rot="10800000" flipV="1">
            <a:off x="8434388" y="3182938"/>
            <a:ext cx="128587" cy="519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1371" name="Rectangle 60"/>
          <p:cNvSpPr>
            <a:spLocks noChangeArrowheads="1"/>
          </p:cNvSpPr>
          <p:nvPr/>
        </p:nvSpPr>
        <p:spPr bwMode="auto">
          <a:xfrm>
            <a:off x="7762875" y="4705350"/>
            <a:ext cx="620713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11b</a:t>
            </a:r>
          </a:p>
        </p:txBody>
      </p:sp>
      <p:cxnSp>
        <p:nvCxnSpPr>
          <p:cNvPr id="141372" name="AutoShape 61"/>
          <p:cNvCxnSpPr>
            <a:cxnSpLocks noChangeShapeType="1"/>
            <a:stCxn id="141369" idx="1"/>
            <a:endCxn id="141371" idx="0"/>
          </p:cNvCxnSpPr>
          <p:nvPr/>
        </p:nvCxnSpPr>
        <p:spPr bwMode="auto">
          <a:xfrm rot="10800000" flipV="1">
            <a:off x="8074025" y="3906838"/>
            <a:ext cx="120650" cy="7985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cxnSp>
        <p:nvCxnSpPr>
          <p:cNvPr id="141373" name="AutoShape 62"/>
          <p:cNvCxnSpPr>
            <a:cxnSpLocks noChangeShapeType="1"/>
            <a:stCxn id="141356" idx="3"/>
            <a:endCxn id="141368" idx="0"/>
          </p:cNvCxnSpPr>
          <p:nvPr/>
        </p:nvCxnSpPr>
        <p:spPr bwMode="auto">
          <a:xfrm>
            <a:off x="8512175" y="2592388"/>
            <a:ext cx="220663" cy="385762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1374" name="Line 63"/>
          <p:cNvSpPr>
            <a:spLocks noChangeShapeType="1"/>
          </p:cNvSpPr>
          <p:nvPr/>
        </p:nvSpPr>
        <p:spPr bwMode="auto">
          <a:xfrm flipV="1">
            <a:off x="2730500" y="3303588"/>
            <a:ext cx="3581400" cy="3581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41375" name="Freeform 64"/>
          <p:cNvSpPr>
            <a:spLocks/>
          </p:cNvSpPr>
          <p:nvPr/>
        </p:nvSpPr>
        <p:spPr bwMode="auto">
          <a:xfrm>
            <a:off x="647700" y="37734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76" name="Line 65"/>
          <p:cNvSpPr>
            <a:spLocks noChangeShapeType="1"/>
          </p:cNvSpPr>
          <p:nvPr/>
        </p:nvSpPr>
        <p:spPr bwMode="auto">
          <a:xfrm>
            <a:off x="1155700" y="1296988"/>
            <a:ext cx="4787900" cy="275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77" name="Rectangle 66"/>
          <p:cNvSpPr>
            <a:spLocks noChangeArrowheads="1"/>
          </p:cNvSpPr>
          <p:nvPr/>
        </p:nvSpPr>
        <p:spPr bwMode="auto">
          <a:xfrm>
            <a:off x="3695700" y="31988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9a</a:t>
            </a:r>
          </a:p>
        </p:txBody>
      </p:sp>
      <p:sp>
        <p:nvSpPr>
          <p:cNvPr id="141378" name="Rectangle 68"/>
          <p:cNvSpPr>
            <a:spLocks noChangeArrowheads="1"/>
          </p:cNvSpPr>
          <p:nvPr/>
        </p:nvSpPr>
        <p:spPr bwMode="auto">
          <a:xfrm>
            <a:off x="4972050" y="295751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11b</a:t>
            </a:r>
          </a:p>
        </p:txBody>
      </p:sp>
      <p:sp>
        <p:nvSpPr>
          <p:cNvPr id="141379" name="Line 69"/>
          <p:cNvSpPr>
            <a:spLocks noChangeShapeType="1"/>
          </p:cNvSpPr>
          <p:nvPr/>
        </p:nvSpPr>
        <p:spPr bwMode="auto">
          <a:xfrm flipH="1" flipV="1">
            <a:off x="5276850" y="3316288"/>
            <a:ext cx="158750" cy="279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arrow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80" name="Line 70"/>
          <p:cNvSpPr>
            <a:spLocks noChangeShapeType="1"/>
          </p:cNvSpPr>
          <p:nvPr/>
        </p:nvSpPr>
        <p:spPr bwMode="auto">
          <a:xfrm>
            <a:off x="3467100" y="2960688"/>
            <a:ext cx="15875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81" name="Rectangle 71"/>
          <p:cNvSpPr>
            <a:spLocks noChangeArrowheads="1"/>
          </p:cNvSpPr>
          <p:nvPr/>
        </p:nvSpPr>
        <p:spPr bwMode="auto">
          <a:xfrm>
            <a:off x="3733800" y="2960688"/>
            <a:ext cx="1866900" cy="635000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1382" name="Line 73"/>
          <p:cNvSpPr>
            <a:spLocks noChangeShapeType="1"/>
          </p:cNvSpPr>
          <p:nvPr/>
        </p:nvSpPr>
        <p:spPr bwMode="auto">
          <a:xfrm flipH="1" flipV="1">
            <a:off x="3873500" y="2960688"/>
            <a:ext cx="63500" cy="3048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41383" name="Freeform 76"/>
          <p:cNvSpPr>
            <a:spLocks/>
          </p:cNvSpPr>
          <p:nvPr/>
        </p:nvSpPr>
        <p:spPr bwMode="auto">
          <a:xfrm>
            <a:off x="901700" y="14747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84" name="Rectangle 7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BSP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Line 2"/>
          <p:cNvSpPr>
            <a:spLocks noChangeShapeType="1"/>
          </p:cNvSpPr>
          <p:nvPr/>
        </p:nvSpPr>
        <p:spPr bwMode="auto">
          <a:xfrm>
            <a:off x="1460500" y="49291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1800225" y="524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3363" name="Line 4"/>
          <p:cNvSpPr>
            <a:spLocks noChangeShapeType="1"/>
          </p:cNvSpPr>
          <p:nvPr/>
        </p:nvSpPr>
        <p:spPr bwMode="auto">
          <a:xfrm>
            <a:off x="2806700" y="43830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3006725" y="4735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 flipV="1">
            <a:off x="2603500" y="3532188"/>
            <a:ext cx="16510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6" name="Rectangle 7"/>
          <p:cNvSpPr>
            <a:spLocks noChangeArrowheads="1"/>
          </p:cNvSpPr>
          <p:nvPr/>
        </p:nvSpPr>
        <p:spPr bwMode="auto">
          <a:xfrm>
            <a:off x="2828925" y="3414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3367" name="Line 8"/>
          <p:cNvSpPr>
            <a:spLocks noChangeShapeType="1"/>
          </p:cNvSpPr>
          <p:nvPr/>
        </p:nvSpPr>
        <p:spPr bwMode="auto">
          <a:xfrm flipH="1" flipV="1">
            <a:off x="952500" y="43830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8" name="Rectangle 9"/>
          <p:cNvSpPr>
            <a:spLocks noChangeArrowheads="1"/>
          </p:cNvSpPr>
          <p:nvPr/>
        </p:nvSpPr>
        <p:spPr bwMode="auto">
          <a:xfrm>
            <a:off x="593725" y="41640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43369" name="Line 10"/>
          <p:cNvSpPr>
            <a:spLocks noChangeShapeType="1"/>
          </p:cNvSpPr>
          <p:nvPr/>
        </p:nvSpPr>
        <p:spPr bwMode="auto">
          <a:xfrm flipV="1">
            <a:off x="4737100" y="2579688"/>
            <a:ext cx="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0" name="Rectangle 11"/>
          <p:cNvSpPr>
            <a:spLocks noChangeArrowheads="1"/>
          </p:cNvSpPr>
          <p:nvPr/>
        </p:nvSpPr>
        <p:spPr bwMode="auto">
          <a:xfrm>
            <a:off x="4797425" y="2436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43371" name="Line 12"/>
          <p:cNvSpPr>
            <a:spLocks noChangeShapeType="1"/>
          </p:cNvSpPr>
          <p:nvPr/>
        </p:nvSpPr>
        <p:spPr bwMode="auto">
          <a:xfrm flipV="1">
            <a:off x="5435600" y="3265488"/>
            <a:ext cx="5207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2" name="Rectangle 13"/>
          <p:cNvSpPr>
            <a:spLocks noChangeArrowheads="1"/>
          </p:cNvSpPr>
          <p:nvPr/>
        </p:nvSpPr>
        <p:spPr bwMode="auto">
          <a:xfrm>
            <a:off x="5978525" y="305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43373" name="Line 14"/>
          <p:cNvSpPr>
            <a:spLocks noChangeShapeType="1"/>
          </p:cNvSpPr>
          <p:nvPr/>
        </p:nvSpPr>
        <p:spPr bwMode="auto">
          <a:xfrm>
            <a:off x="4762500" y="3417888"/>
            <a:ext cx="0" cy="5207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4810125" y="37830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43375" name="Line 16"/>
          <p:cNvSpPr>
            <a:spLocks noChangeShapeType="1"/>
          </p:cNvSpPr>
          <p:nvPr/>
        </p:nvSpPr>
        <p:spPr bwMode="auto">
          <a:xfrm flipH="1" flipV="1">
            <a:off x="3429000" y="3278188"/>
            <a:ext cx="4953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3044825" y="29575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43377" name="Line 18"/>
          <p:cNvSpPr>
            <a:spLocks noChangeShapeType="1"/>
          </p:cNvSpPr>
          <p:nvPr/>
        </p:nvSpPr>
        <p:spPr bwMode="auto">
          <a:xfrm flipV="1">
            <a:off x="2235200" y="1627188"/>
            <a:ext cx="292100" cy="4953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8" name="Rectangle 19"/>
          <p:cNvSpPr>
            <a:spLocks noChangeArrowheads="1"/>
          </p:cNvSpPr>
          <p:nvPr/>
        </p:nvSpPr>
        <p:spPr bwMode="auto">
          <a:xfrm>
            <a:off x="2574925" y="1522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43379" name="Line 20"/>
          <p:cNvSpPr>
            <a:spLocks noChangeShapeType="1"/>
          </p:cNvSpPr>
          <p:nvPr/>
        </p:nvSpPr>
        <p:spPr bwMode="auto">
          <a:xfrm flipH="1" flipV="1">
            <a:off x="838200" y="1792288"/>
            <a:ext cx="558800" cy="3175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80" name="Rectangle 21"/>
          <p:cNvSpPr>
            <a:spLocks noChangeArrowheads="1"/>
          </p:cNvSpPr>
          <p:nvPr/>
        </p:nvSpPr>
        <p:spPr bwMode="auto">
          <a:xfrm>
            <a:off x="822325" y="1420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3381" name="Line 22"/>
          <p:cNvSpPr>
            <a:spLocks noChangeShapeType="1"/>
          </p:cNvSpPr>
          <p:nvPr/>
        </p:nvSpPr>
        <p:spPr bwMode="auto">
          <a:xfrm flipH="1">
            <a:off x="2032000" y="2427288"/>
            <a:ext cx="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82" name="Rectangle 23"/>
          <p:cNvSpPr>
            <a:spLocks noChangeArrowheads="1"/>
          </p:cNvSpPr>
          <p:nvPr/>
        </p:nvSpPr>
        <p:spPr bwMode="auto">
          <a:xfrm>
            <a:off x="1724025" y="2919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43383" name="Rectangle 24"/>
          <p:cNvSpPr>
            <a:spLocks noChangeArrowheads="1"/>
          </p:cNvSpPr>
          <p:nvPr/>
        </p:nvSpPr>
        <p:spPr bwMode="auto">
          <a:xfrm>
            <a:off x="5381625" y="2360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9b</a:t>
            </a:r>
          </a:p>
        </p:txBody>
      </p:sp>
      <p:sp>
        <p:nvSpPr>
          <p:cNvPr id="143384" name="Line 25"/>
          <p:cNvSpPr>
            <a:spLocks noChangeShapeType="1"/>
          </p:cNvSpPr>
          <p:nvPr/>
        </p:nvSpPr>
        <p:spPr bwMode="auto">
          <a:xfrm flipH="1">
            <a:off x="5173663" y="2579688"/>
            <a:ext cx="261937" cy="381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85" name="Line 26"/>
          <p:cNvSpPr>
            <a:spLocks noChangeShapeType="1"/>
          </p:cNvSpPr>
          <p:nvPr/>
        </p:nvSpPr>
        <p:spPr bwMode="auto">
          <a:xfrm flipH="1" flipV="1">
            <a:off x="3860800" y="4802188"/>
            <a:ext cx="4826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oval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86" name="Rectangle 27"/>
          <p:cNvSpPr>
            <a:spLocks noChangeArrowheads="1"/>
          </p:cNvSpPr>
          <p:nvPr/>
        </p:nvSpPr>
        <p:spPr bwMode="auto">
          <a:xfrm>
            <a:off x="4581525" y="50911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point</a:t>
            </a:r>
          </a:p>
        </p:txBody>
      </p:sp>
      <p:sp>
        <p:nvSpPr>
          <p:cNvPr id="143387" name="Rectangle 28"/>
          <p:cNvSpPr>
            <a:spLocks noChangeArrowheads="1"/>
          </p:cNvSpPr>
          <p:nvPr/>
        </p:nvSpPr>
        <p:spPr bwMode="auto">
          <a:xfrm>
            <a:off x="4129088" y="393858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11a</a:t>
            </a:r>
          </a:p>
        </p:txBody>
      </p:sp>
      <p:sp>
        <p:nvSpPr>
          <p:cNvPr id="143388" name="Line 29"/>
          <p:cNvSpPr>
            <a:spLocks noChangeShapeType="1"/>
          </p:cNvSpPr>
          <p:nvPr/>
        </p:nvSpPr>
        <p:spPr bwMode="auto">
          <a:xfrm flipH="1" flipV="1">
            <a:off x="4213225" y="3595688"/>
            <a:ext cx="130175" cy="342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89" name="Line 30"/>
          <p:cNvSpPr>
            <a:spLocks noChangeShapeType="1"/>
          </p:cNvSpPr>
          <p:nvPr/>
        </p:nvSpPr>
        <p:spPr bwMode="auto">
          <a:xfrm flipH="1">
            <a:off x="241300" y="1347788"/>
            <a:ext cx="1295400" cy="25146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0" name="Line 31"/>
          <p:cNvSpPr>
            <a:spLocks noChangeShapeType="1"/>
          </p:cNvSpPr>
          <p:nvPr/>
        </p:nvSpPr>
        <p:spPr bwMode="auto">
          <a:xfrm>
            <a:off x="241300" y="2592388"/>
            <a:ext cx="41656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1" name="Line 32"/>
          <p:cNvSpPr>
            <a:spLocks noChangeShapeType="1"/>
          </p:cNvSpPr>
          <p:nvPr/>
        </p:nvSpPr>
        <p:spPr bwMode="auto">
          <a:xfrm>
            <a:off x="5613400" y="1550988"/>
            <a:ext cx="1588" cy="3556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2" name="Line 33"/>
          <p:cNvSpPr>
            <a:spLocks noChangeShapeType="1"/>
          </p:cNvSpPr>
          <p:nvPr/>
        </p:nvSpPr>
        <p:spPr bwMode="auto">
          <a:xfrm>
            <a:off x="2730500" y="2947988"/>
            <a:ext cx="3822700" cy="142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3" name="Line 34"/>
          <p:cNvSpPr>
            <a:spLocks noChangeShapeType="1"/>
          </p:cNvSpPr>
          <p:nvPr/>
        </p:nvSpPr>
        <p:spPr bwMode="auto">
          <a:xfrm>
            <a:off x="3746500" y="2503488"/>
            <a:ext cx="14288" cy="148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4" name="Rectangle 35"/>
          <p:cNvSpPr>
            <a:spLocks noChangeArrowheads="1"/>
          </p:cNvSpPr>
          <p:nvPr/>
        </p:nvSpPr>
        <p:spPr bwMode="auto">
          <a:xfrm>
            <a:off x="7277100" y="2395538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</p:txBody>
      </p:sp>
      <p:cxnSp>
        <p:nvCxnSpPr>
          <p:cNvPr id="143395" name="AutoShape 36"/>
          <p:cNvCxnSpPr>
            <a:cxnSpLocks noChangeShapeType="1"/>
            <a:stCxn id="143402" idx="1"/>
            <a:endCxn id="143394" idx="0"/>
          </p:cNvCxnSpPr>
          <p:nvPr/>
        </p:nvCxnSpPr>
        <p:spPr bwMode="auto">
          <a:xfrm rot="10800000" flipV="1">
            <a:off x="7446963" y="1884363"/>
            <a:ext cx="282575" cy="511175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396" name="Rectangle 37"/>
          <p:cNvSpPr>
            <a:spLocks noChangeArrowheads="1"/>
          </p:cNvSpPr>
          <p:nvPr/>
        </p:nvSpPr>
        <p:spPr bwMode="auto">
          <a:xfrm>
            <a:off x="6858000" y="2992438"/>
            <a:ext cx="338138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3397" name="Line 38"/>
          <p:cNvSpPr>
            <a:spLocks noChangeShapeType="1"/>
          </p:cNvSpPr>
          <p:nvPr/>
        </p:nvSpPr>
        <p:spPr bwMode="auto">
          <a:xfrm flipH="1">
            <a:off x="368300" y="3316288"/>
            <a:ext cx="1739900" cy="29337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3398" name="AutoShape 39"/>
          <p:cNvCxnSpPr>
            <a:cxnSpLocks noChangeShapeType="1"/>
            <a:stCxn id="143394" idx="1"/>
            <a:endCxn id="143396" idx="0"/>
          </p:cNvCxnSpPr>
          <p:nvPr/>
        </p:nvCxnSpPr>
        <p:spPr bwMode="auto">
          <a:xfrm rot="10800000" flipV="1">
            <a:off x="7027863" y="2600325"/>
            <a:ext cx="249237" cy="3921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399" name="Rectangle 40"/>
          <p:cNvSpPr>
            <a:spLocks noChangeArrowheads="1"/>
          </p:cNvSpPr>
          <p:nvPr/>
        </p:nvSpPr>
        <p:spPr bwMode="auto">
          <a:xfrm>
            <a:off x="6692900" y="3741738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3400" name="Line 41"/>
          <p:cNvSpPr>
            <a:spLocks noChangeShapeType="1"/>
          </p:cNvSpPr>
          <p:nvPr/>
        </p:nvSpPr>
        <p:spPr bwMode="auto">
          <a:xfrm flipH="1">
            <a:off x="139700" y="3773488"/>
            <a:ext cx="3289300" cy="2374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3401" name="AutoShape 42"/>
          <p:cNvCxnSpPr>
            <a:cxnSpLocks noChangeShapeType="1"/>
            <a:stCxn id="143396" idx="3"/>
            <a:endCxn id="143399" idx="0"/>
          </p:cNvCxnSpPr>
          <p:nvPr/>
        </p:nvCxnSpPr>
        <p:spPr bwMode="auto">
          <a:xfrm flipH="1">
            <a:off x="6862763" y="3197225"/>
            <a:ext cx="333375" cy="544513"/>
          </a:xfrm>
          <a:prstGeom prst="curvedConnector4">
            <a:avLst>
              <a:gd name="adj1" fmla="val -68569"/>
              <a:gd name="adj2" fmla="val 68806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3402" name="Rectangle 43"/>
          <p:cNvSpPr>
            <a:spLocks noChangeArrowheads="1"/>
          </p:cNvSpPr>
          <p:nvPr/>
        </p:nvSpPr>
        <p:spPr bwMode="auto">
          <a:xfrm>
            <a:off x="7729538" y="1679575"/>
            <a:ext cx="338137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3403" name="Rectangle 44"/>
          <p:cNvSpPr>
            <a:spLocks noChangeArrowheads="1"/>
          </p:cNvSpPr>
          <p:nvPr/>
        </p:nvSpPr>
        <p:spPr bwMode="auto">
          <a:xfrm>
            <a:off x="8174038" y="2387600"/>
            <a:ext cx="338137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</p:txBody>
      </p:sp>
      <p:cxnSp>
        <p:nvCxnSpPr>
          <p:cNvPr id="143404" name="AutoShape 45"/>
          <p:cNvCxnSpPr>
            <a:cxnSpLocks noChangeShapeType="1"/>
            <a:stCxn id="143402" idx="3"/>
            <a:endCxn id="143403" idx="0"/>
          </p:cNvCxnSpPr>
          <p:nvPr/>
        </p:nvCxnSpPr>
        <p:spPr bwMode="auto">
          <a:xfrm>
            <a:off x="8067675" y="1884363"/>
            <a:ext cx="276225" cy="503237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3405" name="Rectangle 46"/>
          <p:cNvSpPr>
            <a:spLocks noChangeArrowheads="1"/>
          </p:cNvSpPr>
          <p:nvPr/>
        </p:nvSpPr>
        <p:spPr bwMode="auto">
          <a:xfrm>
            <a:off x="7704138" y="3003550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3406" name="AutoShape 47"/>
          <p:cNvCxnSpPr>
            <a:cxnSpLocks noChangeShapeType="1"/>
            <a:stCxn id="143403" idx="1"/>
            <a:endCxn id="143405" idx="0"/>
          </p:cNvCxnSpPr>
          <p:nvPr/>
        </p:nvCxnSpPr>
        <p:spPr bwMode="auto">
          <a:xfrm rot="10800000" flipV="1">
            <a:off x="7874000" y="2592388"/>
            <a:ext cx="300038" cy="41116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407" name="Rectangle 48"/>
          <p:cNvSpPr>
            <a:spLocks noChangeArrowheads="1"/>
          </p:cNvSpPr>
          <p:nvPr/>
        </p:nvSpPr>
        <p:spPr bwMode="auto">
          <a:xfrm>
            <a:off x="7373938" y="3740150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3408" name="AutoShape 49"/>
          <p:cNvCxnSpPr>
            <a:cxnSpLocks noChangeShapeType="1"/>
            <a:stCxn id="143405" idx="1"/>
            <a:endCxn id="143407" idx="0"/>
          </p:cNvCxnSpPr>
          <p:nvPr/>
        </p:nvCxnSpPr>
        <p:spPr bwMode="auto">
          <a:xfrm rot="10800000" flipV="1">
            <a:off x="7543800" y="3208338"/>
            <a:ext cx="160338" cy="5318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409" name="Rectangle 50"/>
          <p:cNvSpPr>
            <a:spLocks noChangeArrowheads="1"/>
          </p:cNvSpPr>
          <p:nvPr/>
        </p:nvSpPr>
        <p:spPr bwMode="auto">
          <a:xfrm>
            <a:off x="7132638" y="4679950"/>
            <a:ext cx="479425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9a</a:t>
            </a:r>
          </a:p>
        </p:txBody>
      </p:sp>
      <p:cxnSp>
        <p:nvCxnSpPr>
          <p:cNvPr id="143410" name="AutoShape 51"/>
          <p:cNvCxnSpPr>
            <a:cxnSpLocks noChangeShapeType="1"/>
            <a:stCxn id="143407" idx="3"/>
            <a:endCxn id="143409" idx="0"/>
          </p:cNvCxnSpPr>
          <p:nvPr/>
        </p:nvCxnSpPr>
        <p:spPr bwMode="auto">
          <a:xfrm flipH="1">
            <a:off x="7372350" y="3944938"/>
            <a:ext cx="339725" cy="735012"/>
          </a:xfrm>
          <a:prstGeom prst="curvedConnector4">
            <a:avLst>
              <a:gd name="adj1" fmla="val -67292"/>
              <a:gd name="adj2" fmla="val 63931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3411" name="Rectangle 52"/>
          <p:cNvSpPr>
            <a:spLocks noChangeArrowheads="1"/>
          </p:cNvSpPr>
          <p:nvPr/>
        </p:nvSpPr>
        <p:spPr bwMode="auto">
          <a:xfrm>
            <a:off x="6611938" y="5276850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3412" name="AutoShape 53"/>
          <p:cNvCxnSpPr>
            <a:cxnSpLocks noChangeShapeType="1"/>
            <a:stCxn id="143409" idx="1"/>
            <a:endCxn id="143411" idx="0"/>
          </p:cNvCxnSpPr>
          <p:nvPr/>
        </p:nvCxnSpPr>
        <p:spPr bwMode="auto">
          <a:xfrm rot="10800000" flipV="1">
            <a:off x="6851650" y="4884738"/>
            <a:ext cx="280988" cy="392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413" name="Rectangle 54"/>
          <p:cNvSpPr>
            <a:spLocks noChangeArrowheads="1"/>
          </p:cNvSpPr>
          <p:nvPr/>
        </p:nvSpPr>
        <p:spPr bwMode="auto">
          <a:xfrm>
            <a:off x="6027738" y="5988050"/>
            <a:ext cx="620712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cxnSp>
        <p:nvCxnSpPr>
          <p:cNvPr id="143414" name="AutoShape 55"/>
          <p:cNvCxnSpPr>
            <a:cxnSpLocks noChangeShapeType="1"/>
            <a:stCxn id="143411" idx="1"/>
            <a:endCxn id="143413" idx="0"/>
          </p:cNvCxnSpPr>
          <p:nvPr/>
        </p:nvCxnSpPr>
        <p:spPr bwMode="auto">
          <a:xfrm rot="10800000" flipV="1">
            <a:off x="6338888" y="5481638"/>
            <a:ext cx="273050" cy="5064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415" name="Rectangle 56"/>
          <p:cNvSpPr>
            <a:spLocks noChangeArrowheads="1"/>
          </p:cNvSpPr>
          <p:nvPr/>
        </p:nvSpPr>
        <p:spPr bwMode="auto">
          <a:xfrm>
            <a:off x="8562975" y="2978150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  <a:endParaRPr lang="en-US" altLang="zh-TW" sz="2000" i="1">
              <a:solidFill>
                <a:srgbClr val="006600"/>
              </a:solidFill>
              <a:ea typeface="新細明體" pitchFamily="18" charset="-120"/>
            </a:endParaRPr>
          </a:p>
        </p:txBody>
      </p:sp>
      <p:sp>
        <p:nvSpPr>
          <p:cNvPr id="143416" name="Rectangle 57"/>
          <p:cNvSpPr>
            <a:spLocks noChangeArrowheads="1"/>
          </p:cNvSpPr>
          <p:nvPr/>
        </p:nvSpPr>
        <p:spPr bwMode="auto">
          <a:xfrm>
            <a:off x="8194675" y="3702050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9b</a:t>
            </a:r>
          </a:p>
        </p:txBody>
      </p:sp>
      <p:cxnSp>
        <p:nvCxnSpPr>
          <p:cNvPr id="143417" name="AutoShape 58"/>
          <p:cNvCxnSpPr>
            <a:cxnSpLocks noChangeShapeType="1"/>
            <a:stCxn id="143415" idx="1"/>
            <a:endCxn id="143416" idx="0"/>
          </p:cNvCxnSpPr>
          <p:nvPr/>
        </p:nvCxnSpPr>
        <p:spPr bwMode="auto">
          <a:xfrm rot="10800000" flipV="1">
            <a:off x="8434388" y="3182938"/>
            <a:ext cx="128587" cy="519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3418" name="Rectangle 59"/>
          <p:cNvSpPr>
            <a:spLocks noChangeArrowheads="1"/>
          </p:cNvSpPr>
          <p:nvPr/>
        </p:nvSpPr>
        <p:spPr bwMode="auto">
          <a:xfrm>
            <a:off x="7762875" y="4705350"/>
            <a:ext cx="620713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11b</a:t>
            </a:r>
          </a:p>
        </p:txBody>
      </p:sp>
      <p:cxnSp>
        <p:nvCxnSpPr>
          <p:cNvPr id="143419" name="AutoShape 60"/>
          <p:cNvCxnSpPr>
            <a:cxnSpLocks noChangeShapeType="1"/>
            <a:stCxn id="143416" idx="1"/>
            <a:endCxn id="143418" idx="0"/>
          </p:cNvCxnSpPr>
          <p:nvPr/>
        </p:nvCxnSpPr>
        <p:spPr bwMode="auto">
          <a:xfrm rot="10800000" flipV="1">
            <a:off x="8074025" y="3906838"/>
            <a:ext cx="120650" cy="7985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cxnSp>
        <p:nvCxnSpPr>
          <p:cNvPr id="143420" name="AutoShape 61"/>
          <p:cNvCxnSpPr>
            <a:cxnSpLocks noChangeShapeType="1"/>
            <a:stCxn id="143403" idx="3"/>
            <a:endCxn id="143415" idx="0"/>
          </p:cNvCxnSpPr>
          <p:nvPr/>
        </p:nvCxnSpPr>
        <p:spPr bwMode="auto">
          <a:xfrm>
            <a:off x="8512175" y="2592388"/>
            <a:ext cx="220663" cy="385762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3421" name="Line 62"/>
          <p:cNvSpPr>
            <a:spLocks noChangeShapeType="1"/>
          </p:cNvSpPr>
          <p:nvPr/>
        </p:nvSpPr>
        <p:spPr bwMode="auto">
          <a:xfrm flipV="1">
            <a:off x="2730500" y="3303588"/>
            <a:ext cx="3581400" cy="3581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43422" name="Freeform 63"/>
          <p:cNvSpPr>
            <a:spLocks/>
          </p:cNvSpPr>
          <p:nvPr/>
        </p:nvSpPr>
        <p:spPr bwMode="auto">
          <a:xfrm>
            <a:off x="647700" y="3773488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23" name="Line 64"/>
          <p:cNvSpPr>
            <a:spLocks noChangeShapeType="1"/>
          </p:cNvSpPr>
          <p:nvPr/>
        </p:nvSpPr>
        <p:spPr bwMode="auto">
          <a:xfrm>
            <a:off x="1155700" y="1296988"/>
            <a:ext cx="4787900" cy="275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24" name="Rectangle 65"/>
          <p:cNvSpPr>
            <a:spLocks noChangeArrowheads="1"/>
          </p:cNvSpPr>
          <p:nvPr/>
        </p:nvSpPr>
        <p:spPr bwMode="auto">
          <a:xfrm>
            <a:off x="3695700" y="31988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9a</a:t>
            </a:r>
          </a:p>
        </p:txBody>
      </p:sp>
      <p:sp>
        <p:nvSpPr>
          <p:cNvPr id="143425" name="Rectangle 67"/>
          <p:cNvSpPr>
            <a:spLocks noChangeArrowheads="1"/>
          </p:cNvSpPr>
          <p:nvPr/>
        </p:nvSpPr>
        <p:spPr bwMode="auto">
          <a:xfrm>
            <a:off x="4972050" y="295751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11b</a:t>
            </a:r>
          </a:p>
        </p:txBody>
      </p:sp>
      <p:sp>
        <p:nvSpPr>
          <p:cNvPr id="143426" name="Line 68"/>
          <p:cNvSpPr>
            <a:spLocks noChangeShapeType="1"/>
          </p:cNvSpPr>
          <p:nvPr/>
        </p:nvSpPr>
        <p:spPr bwMode="auto">
          <a:xfrm flipH="1" flipV="1">
            <a:off x="5276850" y="3316288"/>
            <a:ext cx="158750" cy="279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arrow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27" name="Line 69"/>
          <p:cNvSpPr>
            <a:spLocks noChangeShapeType="1"/>
          </p:cNvSpPr>
          <p:nvPr/>
        </p:nvSpPr>
        <p:spPr bwMode="auto">
          <a:xfrm>
            <a:off x="3467100" y="2960688"/>
            <a:ext cx="15875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28" name="Rectangle 70"/>
          <p:cNvSpPr>
            <a:spLocks noChangeArrowheads="1"/>
          </p:cNvSpPr>
          <p:nvPr/>
        </p:nvSpPr>
        <p:spPr bwMode="auto">
          <a:xfrm>
            <a:off x="3733800" y="2960688"/>
            <a:ext cx="1866900" cy="635000"/>
          </a:xfrm>
          <a:prstGeom prst="rect">
            <a:avLst/>
          </a:prstGeom>
          <a:noFill/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3429" name="Line 72"/>
          <p:cNvSpPr>
            <a:spLocks noChangeShapeType="1"/>
          </p:cNvSpPr>
          <p:nvPr/>
        </p:nvSpPr>
        <p:spPr bwMode="auto">
          <a:xfrm flipH="1" flipV="1">
            <a:off x="3873500" y="2960688"/>
            <a:ext cx="63500" cy="3048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43430" name="Freeform 75"/>
          <p:cNvSpPr>
            <a:spLocks/>
          </p:cNvSpPr>
          <p:nvPr/>
        </p:nvSpPr>
        <p:spPr bwMode="auto">
          <a:xfrm>
            <a:off x="901700" y="14747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31" name="Line 76"/>
          <p:cNvSpPr>
            <a:spLocks noChangeShapeType="1"/>
          </p:cNvSpPr>
          <p:nvPr/>
        </p:nvSpPr>
        <p:spPr bwMode="auto">
          <a:xfrm>
            <a:off x="165100" y="3417888"/>
            <a:ext cx="6057900" cy="1270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32" name="Rectangle 7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BSP </a:t>
            </a:r>
            <a:r>
              <a:rPr lang="en-US" altLang="ja-JP" smtClean="0">
                <a:ea typeface="MS PGothic" pitchFamily="34" charset="-128"/>
              </a:rPr>
              <a:t>T</a:t>
            </a:r>
            <a:r>
              <a:rPr lang="en-US" altLang="zh-TW" smtClean="0">
                <a:ea typeface="新細明體" pitchFamily="18" charset="-120"/>
              </a:rPr>
              <a:t>ree </a:t>
            </a:r>
            <a:r>
              <a:rPr lang="en-US" altLang="ja-JP" smtClean="0">
                <a:ea typeface="MS PGothic" pitchFamily="34" charset="-128"/>
              </a:rPr>
              <a:t>T</a:t>
            </a:r>
            <a:r>
              <a:rPr lang="en-US" altLang="zh-TW" smtClean="0">
                <a:ea typeface="新細明體" pitchFamily="18" charset="-120"/>
              </a:rPr>
              <a:t>raversal</a:t>
            </a:r>
            <a:endParaRPr lang="en-US" altLang="ja-JP" smtClean="0"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Line 2"/>
          <p:cNvSpPr>
            <a:spLocks noChangeShapeType="1"/>
          </p:cNvSpPr>
          <p:nvPr/>
        </p:nvSpPr>
        <p:spPr bwMode="auto">
          <a:xfrm flipV="1">
            <a:off x="2603500" y="3532188"/>
            <a:ext cx="16510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10" name="Rectangle 3"/>
          <p:cNvSpPr>
            <a:spLocks noChangeArrowheads="1"/>
          </p:cNvSpPr>
          <p:nvPr/>
        </p:nvSpPr>
        <p:spPr bwMode="auto">
          <a:xfrm>
            <a:off x="2828925" y="3414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5411" name="Line 4"/>
          <p:cNvSpPr>
            <a:spLocks noChangeShapeType="1"/>
          </p:cNvSpPr>
          <p:nvPr/>
        </p:nvSpPr>
        <p:spPr bwMode="auto">
          <a:xfrm flipH="1" flipV="1">
            <a:off x="952500" y="4383088"/>
            <a:ext cx="533400" cy="330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593725" y="41640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45413" name="Line 6"/>
          <p:cNvSpPr>
            <a:spLocks noChangeShapeType="1"/>
          </p:cNvSpPr>
          <p:nvPr/>
        </p:nvSpPr>
        <p:spPr bwMode="auto">
          <a:xfrm flipV="1">
            <a:off x="4737100" y="2579688"/>
            <a:ext cx="0" cy="508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14" name="Rectangle 7"/>
          <p:cNvSpPr>
            <a:spLocks noChangeArrowheads="1"/>
          </p:cNvSpPr>
          <p:nvPr/>
        </p:nvSpPr>
        <p:spPr bwMode="auto">
          <a:xfrm>
            <a:off x="4797425" y="2436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45415" name="Line 8"/>
          <p:cNvSpPr>
            <a:spLocks noChangeShapeType="1"/>
          </p:cNvSpPr>
          <p:nvPr/>
        </p:nvSpPr>
        <p:spPr bwMode="auto">
          <a:xfrm flipV="1">
            <a:off x="5435600" y="3265488"/>
            <a:ext cx="5207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16" name="Rectangle 9"/>
          <p:cNvSpPr>
            <a:spLocks noChangeArrowheads="1"/>
          </p:cNvSpPr>
          <p:nvPr/>
        </p:nvSpPr>
        <p:spPr bwMode="auto">
          <a:xfrm>
            <a:off x="5978525" y="305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45417" name="Line 10"/>
          <p:cNvSpPr>
            <a:spLocks noChangeShapeType="1"/>
          </p:cNvSpPr>
          <p:nvPr/>
        </p:nvSpPr>
        <p:spPr bwMode="auto">
          <a:xfrm>
            <a:off x="4762500" y="3417888"/>
            <a:ext cx="0" cy="5207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18" name="Rectangle 11"/>
          <p:cNvSpPr>
            <a:spLocks noChangeArrowheads="1"/>
          </p:cNvSpPr>
          <p:nvPr/>
        </p:nvSpPr>
        <p:spPr bwMode="auto">
          <a:xfrm>
            <a:off x="4810125" y="37830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45419" name="Line 12"/>
          <p:cNvSpPr>
            <a:spLocks noChangeShapeType="1"/>
          </p:cNvSpPr>
          <p:nvPr/>
        </p:nvSpPr>
        <p:spPr bwMode="auto">
          <a:xfrm flipH="1" flipV="1">
            <a:off x="3429000" y="3278188"/>
            <a:ext cx="4953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0" name="Rectangle 13"/>
          <p:cNvSpPr>
            <a:spLocks noChangeArrowheads="1"/>
          </p:cNvSpPr>
          <p:nvPr/>
        </p:nvSpPr>
        <p:spPr bwMode="auto">
          <a:xfrm>
            <a:off x="3044825" y="29575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45421" name="Line 14"/>
          <p:cNvSpPr>
            <a:spLocks noChangeShapeType="1"/>
          </p:cNvSpPr>
          <p:nvPr/>
        </p:nvSpPr>
        <p:spPr bwMode="auto">
          <a:xfrm flipV="1">
            <a:off x="2235200" y="1627188"/>
            <a:ext cx="292100" cy="4953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2" name="Rectangle 15"/>
          <p:cNvSpPr>
            <a:spLocks noChangeArrowheads="1"/>
          </p:cNvSpPr>
          <p:nvPr/>
        </p:nvSpPr>
        <p:spPr bwMode="auto">
          <a:xfrm>
            <a:off x="2574925" y="1522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45423" name="Line 16"/>
          <p:cNvSpPr>
            <a:spLocks noChangeShapeType="1"/>
          </p:cNvSpPr>
          <p:nvPr/>
        </p:nvSpPr>
        <p:spPr bwMode="auto">
          <a:xfrm flipH="1" flipV="1">
            <a:off x="838200" y="1792288"/>
            <a:ext cx="558800" cy="3175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4" name="Rectangle 17"/>
          <p:cNvSpPr>
            <a:spLocks noChangeArrowheads="1"/>
          </p:cNvSpPr>
          <p:nvPr/>
        </p:nvSpPr>
        <p:spPr bwMode="auto">
          <a:xfrm>
            <a:off x="822325" y="1420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5425" name="Line 18"/>
          <p:cNvSpPr>
            <a:spLocks noChangeShapeType="1"/>
          </p:cNvSpPr>
          <p:nvPr/>
        </p:nvSpPr>
        <p:spPr bwMode="auto">
          <a:xfrm flipH="1">
            <a:off x="2032000" y="2427288"/>
            <a:ext cx="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6" name="Rectangle 19"/>
          <p:cNvSpPr>
            <a:spLocks noChangeArrowheads="1"/>
          </p:cNvSpPr>
          <p:nvPr/>
        </p:nvSpPr>
        <p:spPr bwMode="auto">
          <a:xfrm>
            <a:off x="1724025" y="29194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45427" name="Rectangle 20"/>
          <p:cNvSpPr>
            <a:spLocks noChangeArrowheads="1"/>
          </p:cNvSpPr>
          <p:nvPr/>
        </p:nvSpPr>
        <p:spPr bwMode="auto">
          <a:xfrm>
            <a:off x="5381625" y="23606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9b</a:t>
            </a:r>
          </a:p>
        </p:txBody>
      </p:sp>
      <p:sp>
        <p:nvSpPr>
          <p:cNvPr id="145428" name="Line 21"/>
          <p:cNvSpPr>
            <a:spLocks noChangeShapeType="1"/>
          </p:cNvSpPr>
          <p:nvPr/>
        </p:nvSpPr>
        <p:spPr bwMode="auto">
          <a:xfrm flipH="1">
            <a:off x="5173663" y="2579688"/>
            <a:ext cx="261937" cy="3810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9" name="Rectangle 22"/>
          <p:cNvSpPr>
            <a:spLocks noChangeArrowheads="1"/>
          </p:cNvSpPr>
          <p:nvPr/>
        </p:nvSpPr>
        <p:spPr bwMode="auto">
          <a:xfrm>
            <a:off x="4581525" y="50911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point</a:t>
            </a:r>
          </a:p>
        </p:txBody>
      </p:sp>
      <p:sp>
        <p:nvSpPr>
          <p:cNvPr id="145430" name="Rectangle 23"/>
          <p:cNvSpPr>
            <a:spLocks noChangeArrowheads="1"/>
          </p:cNvSpPr>
          <p:nvPr/>
        </p:nvSpPr>
        <p:spPr bwMode="auto">
          <a:xfrm>
            <a:off x="4129088" y="393858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11a</a:t>
            </a:r>
          </a:p>
        </p:txBody>
      </p:sp>
      <p:sp>
        <p:nvSpPr>
          <p:cNvPr id="145431" name="Line 24"/>
          <p:cNvSpPr>
            <a:spLocks noChangeShapeType="1"/>
          </p:cNvSpPr>
          <p:nvPr/>
        </p:nvSpPr>
        <p:spPr bwMode="auto">
          <a:xfrm flipH="1" flipV="1">
            <a:off x="4213225" y="3595688"/>
            <a:ext cx="130175" cy="342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2" name="Line 25"/>
          <p:cNvSpPr>
            <a:spLocks noChangeShapeType="1"/>
          </p:cNvSpPr>
          <p:nvPr/>
        </p:nvSpPr>
        <p:spPr bwMode="auto">
          <a:xfrm flipH="1">
            <a:off x="241300" y="1347788"/>
            <a:ext cx="1295400" cy="25146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3" name="Line 26"/>
          <p:cNvSpPr>
            <a:spLocks noChangeShapeType="1"/>
          </p:cNvSpPr>
          <p:nvPr/>
        </p:nvSpPr>
        <p:spPr bwMode="auto">
          <a:xfrm>
            <a:off x="241300" y="2592388"/>
            <a:ext cx="41656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4" name="Line 27"/>
          <p:cNvSpPr>
            <a:spLocks noChangeShapeType="1"/>
          </p:cNvSpPr>
          <p:nvPr/>
        </p:nvSpPr>
        <p:spPr bwMode="auto">
          <a:xfrm>
            <a:off x="5613400" y="1550988"/>
            <a:ext cx="1588" cy="3556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5" name="Line 28"/>
          <p:cNvSpPr>
            <a:spLocks noChangeShapeType="1"/>
          </p:cNvSpPr>
          <p:nvPr/>
        </p:nvSpPr>
        <p:spPr bwMode="auto">
          <a:xfrm>
            <a:off x="2730500" y="2827338"/>
            <a:ext cx="3822700" cy="142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6" name="Line 29"/>
          <p:cNvSpPr>
            <a:spLocks noChangeShapeType="1"/>
          </p:cNvSpPr>
          <p:nvPr/>
        </p:nvSpPr>
        <p:spPr bwMode="auto">
          <a:xfrm>
            <a:off x="3746500" y="2503488"/>
            <a:ext cx="14288" cy="148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7" name="Rectangle 30"/>
          <p:cNvSpPr>
            <a:spLocks noChangeArrowheads="1"/>
          </p:cNvSpPr>
          <p:nvPr/>
        </p:nvSpPr>
        <p:spPr bwMode="auto">
          <a:xfrm>
            <a:off x="7277100" y="2374900"/>
            <a:ext cx="338138" cy="4095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2</a:t>
            </a:r>
          </a:p>
        </p:txBody>
      </p:sp>
      <p:cxnSp>
        <p:nvCxnSpPr>
          <p:cNvPr id="145438" name="AutoShape 31"/>
          <p:cNvCxnSpPr>
            <a:cxnSpLocks noChangeShapeType="1"/>
            <a:stCxn id="145443" idx="1"/>
            <a:endCxn id="145437" idx="0"/>
          </p:cNvCxnSpPr>
          <p:nvPr/>
        </p:nvCxnSpPr>
        <p:spPr bwMode="auto">
          <a:xfrm rot="10800000" flipV="1">
            <a:off x="7446963" y="1863725"/>
            <a:ext cx="282575" cy="511175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39" name="Rectangle 32"/>
          <p:cNvSpPr>
            <a:spLocks noChangeArrowheads="1"/>
          </p:cNvSpPr>
          <p:nvPr/>
        </p:nvSpPr>
        <p:spPr bwMode="auto">
          <a:xfrm>
            <a:off x="6858000" y="2971800"/>
            <a:ext cx="338138" cy="4095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3</a:t>
            </a:r>
          </a:p>
        </p:txBody>
      </p:sp>
      <p:cxnSp>
        <p:nvCxnSpPr>
          <p:cNvPr id="145440" name="AutoShape 33"/>
          <p:cNvCxnSpPr>
            <a:cxnSpLocks noChangeShapeType="1"/>
            <a:stCxn id="145437" idx="1"/>
            <a:endCxn id="145439" idx="0"/>
          </p:cNvCxnSpPr>
          <p:nvPr/>
        </p:nvCxnSpPr>
        <p:spPr bwMode="auto">
          <a:xfrm rot="10800000" flipV="1">
            <a:off x="7027863" y="2579688"/>
            <a:ext cx="249237" cy="392112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41" name="Rectangle 34"/>
          <p:cNvSpPr>
            <a:spLocks noChangeArrowheads="1"/>
          </p:cNvSpPr>
          <p:nvPr/>
        </p:nvSpPr>
        <p:spPr bwMode="auto">
          <a:xfrm>
            <a:off x="6692900" y="3721100"/>
            <a:ext cx="338138" cy="4095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4</a:t>
            </a:r>
          </a:p>
        </p:txBody>
      </p:sp>
      <p:cxnSp>
        <p:nvCxnSpPr>
          <p:cNvPr id="145442" name="AutoShape 35"/>
          <p:cNvCxnSpPr>
            <a:cxnSpLocks noChangeShapeType="1"/>
            <a:stCxn id="145439" idx="3"/>
            <a:endCxn id="145441" idx="0"/>
          </p:cNvCxnSpPr>
          <p:nvPr/>
        </p:nvCxnSpPr>
        <p:spPr bwMode="auto">
          <a:xfrm flipH="1">
            <a:off x="6862763" y="3176588"/>
            <a:ext cx="333375" cy="544512"/>
          </a:xfrm>
          <a:prstGeom prst="curvedConnector4">
            <a:avLst>
              <a:gd name="adj1" fmla="val -68569"/>
              <a:gd name="adj2" fmla="val 68806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5443" name="Rectangle 36"/>
          <p:cNvSpPr>
            <a:spLocks noChangeArrowheads="1"/>
          </p:cNvSpPr>
          <p:nvPr/>
        </p:nvSpPr>
        <p:spPr bwMode="auto">
          <a:xfrm>
            <a:off x="7729538" y="1658938"/>
            <a:ext cx="338137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5444" name="Rectangle 37"/>
          <p:cNvSpPr>
            <a:spLocks noChangeArrowheads="1"/>
          </p:cNvSpPr>
          <p:nvPr/>
        </p:nvSpPr>
        <p:spPr bwMode="auto">
          <a:xfrm>
            <a:off x="8174038" y="2366963"/>
            <a:ext cx="338137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5</a:t>
            </a:r>
          </a:p>
        </p:txBody>
      </p:sp>
      <p:cxnSp>
        <p:nvCxnSpPr>
          <p:cNvPr id="145445" name="AutoShape 38"/>
          <p:cNvCxnSpPr>
            <a:cxnSpLocks noChangeShapeType="1"/>
            <a:stCxn id="145443" idx="3"/>
            <a:endCxn id="145444" idx="0"/>
          </p:cNvCxnSpPr>
          <p:nvPr/>
        </p:nvCxnSpPr>
        <p:spPr bwMode="auto">
          <a:xfrm>
            <a:off x="8067675" y="1863725"/>
            <a:ext cx="276225" cy="503238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5446" name="Rectangle 39"/>
          <p:cNvSpPr>
            <a:spLocks noChangeArrowheads="1"/>
          </p:cNvSpPr>
          <p:nvPr/>
        </p:nvSpPr>
        <p:spPr bwMode="auto">
          <a:xfrm>
            <a:off x="7704138" y="2982913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6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5447" name="AutoShape 40"/>
          <p:cNvCxnSpPr>
            <a:cxnSpLocks noChangeShapeType="1"/>
            <a:stCxn id="145444" idx="1"/>
            <a:endCxn id="145446" idx="0"/>
          </p:cNvCxnSpPr>
          <p:nvPr/>
        </p:nvCxnSpPr>
        <p:spPr bwMode="auto">
          <a:xfrm rot="10800000" flipV="1">
            <a:off x="7874000" y="2571750"/>
            <a:ext cx="300038" cy="41116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48" name="Rectangle 41"/>
          <p:cNvSpPr>
            <a:spLocks noChangeArrowheads="1"/>
          </p:cNvSpPr>
          <p:nvPr/>
        </p:nvSpPr>
        <p:spPr bwMode="auto">
          <a:xfrm>
            <a:off x="7373938" y="3719513"/>
            <a:ext cx="338137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7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5449" name="AutoShape 42"/>
          <p:cNvCxnSpPr>
            <a:cxnSpLocks noChangeShapeType="1"/>
            <a:stCxn id="145446" idx="1"/>
            <a:endCxn id="145448" idx="0"/>
          </p:cNvCxnSpPr>
          <p:nvPr/>
        </p:nvCxnSpPr>
        <p:spPr bwMode="auto">
          <a:xfrm rot="10800000" flipV="1">
            <a:off x="7543800" y="3187700"/>
            <a:ext cx="160338" cy="5318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50" name="Rectangle 43"/>
          <p:cNvSpPr>
            <a:spLocks noChangeArrowheads="1"/>
          </p:cNvSpPr>
          <p:nvPr/>
        </p:nvSpPr>
        <p:spPr bwMode="auto">
          <a:xfrm>
            <a:off x="7132638" y="4659313"/>
            <a:ext cx="479425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6600"/>
                </a:solidFill>
                <a:ea typeface="新細明體" pitchFamily="18" charset="-120"/>
              </a:rPr>
              <a:t>9a</a:t>
            </a:r>
          </a:p>
        </p:txBody>
      </p:sp>
      <p:cxnSp>
        <p:nvCxnSpPr>
          <p:cNvPr id="145451" name="AutoShape 44"/>
          <p:cNvCxnSpPr>
            <a:cxnSpLocks noChangeShapeType="1"/>
            <a:stCxn id="145448" idx="3"/>
            <a:endCxn id="145450" idx="0"/>
          </p:cNvCxnSpPr>
          <p:nvPr/>
        </p:nvCxnSpPr>
        <p:spPr bwMode="auto">
          <a:xfrm flipH="1">
            <a:off x="7372350" y="3924300"/>
            <a:ext cx="339725" cy="735013"/>
          </a:xfrm>
          <a:prstGeom prst="curvedConnector4">
            <a:avLst>
              <a:gd name="adj1" fmla="val -67292"/>
              <a:gd name="adj2" fmla="val 63931"/>
            </a:avLst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5452" name="Rectangle 45"/>
          <p:cNvSpPr>
            <a:spLocks noChangeArrowheads="1"/>
          </p:cNvSpPr>
          <p:nvPr/>
        </p:nvSpPr>
        <p:spPr bwMode="auto">
          <a:xfrm>
            <a:off x="6611938" y="5256213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99"/>
                </a:solidFill>
                <a:ea typeface="新細明體" pitchFamily="18" charset="-120"/>
              </a:rPr>
              <a:t>10</a:t>
            </a:r>
            <a:endParaRPr lang="en-US" altLang="zh-TW" sz="2000" i="1">
              <a:solidFill>
                <a:srgbClr val="000099"/>
              </a:solidFill>
              <a:ea typeface="新細明體" pitchFamily="18" charset="-120"/>
            </a:endParaRPr>
          </a:p>
        </p:txBody>
      </p:sp>
      <p:cxnSp>
        <p:nvCxnSpPr>
          <p:cNvPr id="145453" name="AutoShape 46"/>
          <p:cNvCxnSpPr>
            <a:cxnSpLocks noChangeShapeType="1"/>
            <a:stCxn id="145450" idx="1"/>
            <a:endCxn id="145452" idx="0"/>
          </p:cNvCxnSpPr>
          <p:nvPr/>
        </p:nvCxnSpPr>
        <p:spPr bwMode="auto">
          <a:xfrm rot="10800000" flipV="1">
            <a:off x="6851650" y="4864100"/>
            <a:ext cx="280988" cy="3921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54" name="Rectangle 47"/>
          <p:cNvSpPr>
            <a:spLocks noChangeArrowheads="1"/>
          </p:cNvSpPr>
          <p:nvPr/>
        </p:nvSpPr>
        <p:spPr bwMode="auto">
          <a:xfrm>
            <a:off x="6027738" y="5967413"/>
            <a:ext cx="620712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11a</a:t>
            </a:r>
          </a:p>
        </p:txBody>
      </p:sp>
      <p:cxnSp>
        <p:nvCxnSpPr>
          <p:cNvPr id="145455" name="AutoShape 48"/>
          <p:cNvCxnSpPr>
            <a:cxnSpLocks noChangeShapeType="1"/>
            <a:stCxn id="145452" idx="1"/>
            <a:endCxn id="145454" idx="0"/>
          </p:cNvCxnSpPr>
          <p:nvPr/>
        </p:nvCxnSpPr>
        <p:spPr bwMode="auto">
          <a:xfrm rot="10800000" flipV="1">
            <a:off x="6338888" y="5461000"/>
            <a:ext cx="273050" cy="5064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56" name="Rectangle 49"/>
          <p:cNvSpPr>
            <a:spLocks noChangeArrowheads="1"/>
          </p:cNvSpPr>
          <p:nvPr/>
        </p:nvSpPr>
        <p:spPr bwMode="auto">
          <a:xfrm>
            <a:off x="8562975" y="2957513"/>
            <a:ext cx="338138" cy="409575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6600"/>
                </a:solidFill>
                <a:ea typeface="新細明體" pitchFamily="18" charset="-120"/>
              </a:rPr>
              <a:t>8</a:t>
            </a:r>
            <a:endParaRPr lang="en-US" altLang="zh-TW" sz="2000" i="1">
              <a:solidFill>
                <a:srgbClr val="006600"/>
              </a:solidFill>
              <a:ea typeface="新細明體" pitchFamily="18" charset="-120"/>
            </a:endParaRPr>
          </a:p>
        </p:txBody>
      </p:sp>
      <p:sp>
        <p:nvSpPr>
          <p:cNvPr id="145457" name="Rectangle 50"/>
          <p:cNvSpPr>
            <a:spLocks noChangeArrowheads="1"/>
          </p:cNvSpPr>
          <p:nvPr/>
        </p:nvSpPr>
        <p:spPr bwMode="auto">
          <a:xfrm>
            <a:off x="8194675" y="3681413"/>
            <a:ext cx="479425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9b</a:t>
            </a:r>
          </a:p>
        </p:txBody>
      </p:sp>
      <p:cxnSp>
        <p:nvCxnSpPr>
          <p:cNvPr id="145458" name="AutoShape 51"/>
          <p:cNvCxnSpPr>
            <a:cxnSpLocks noChangeShapeType="1"/>
            <a:stCxn id="145456" idx="1"/>
            <a:endCxn id="145457" idx="0"/>
          </p:cNvCxnSpPr>
          <p:nvPr/>
        </p:nvCxnSpPr>
        <p:spPr bwMode="auto">
          <a:xfrm rot="10800000" flipV="1">
            <a:off x="8434388" y="3162300"/>
            <a:ext cx="128587" cy="5191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sp>
        <p:nvSpPr>
          <p:cNvPr id="145459" name="Rectangle 52"/>
          <p:cNvSpPr>
            <a:spLocks noChangeArrowheads="1"/>
          </p:cNvSpPr>
          <p:nvPr/>
        </p:nvSpPr>
        <p:spPr bwMode="auto">
          <a:xfrm>
            <a:off x="7762875" y="4684713"/>
            <a:ext cx="620713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99"/>
                </a:solidFill>
                <a:ea typeface="新細明體" pitchFamily="18" charset="-120"/>
              </a:rPr>
              <a:t>11b</a:t>
            </a:r>
          </a:p>
        </p:txBody>
      </p:sp>
      <p:cxnSp>
        <p:nvCxnSpPr>
          <p:cNvPr id="145460" name="AutoShape 53"/>
          <p:cNvCxnSpPr>
            <a:cxnSpLocks noChangeShapeType="1"/>
            <a:stCxn id="145457" idx="1"/>
            <a:endCxn id="145459" idx="0"/>
          </p:cNvCxnSpPr>
          <p:nvPr/>
        </p:nvCxnSpPr>
        <p:spPr bwMode="auto">
          <a:xfrm rot="10800000" flipV="1">
            <a:off x="8074025" y="3886200"/>
            <a:ext cx="120650" cy="798513"/>
          </a:xfrm>
          <a:prstGeom prst="curvedConnector2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</p:spPr>
      </p:cxnSp>
      <p:cxnSp>
        <p:nvCxnSpPr>
          <p:cNvPr id="145461" name="AutoShape 54"/>
          <p:cNvCxnSpPr>
            <a:cxnSpLocks noChangeShapeType="1"/>
            <a:stCxn id="145444" idx="3"/>
            <a:endCxn id="145456" idx="0"/>
          </p:cNvCxnSpPr>
          <p:nvPr/>
        </p:nvCxnSpPr>
        <p:spPr bwMode="auto">
          <a:xfrm>
            <a:off x="8512175" y="2571750"/>
            <a:ext cx="220663" cy="385763"/>
          </a:xfrm>
          <a:prstGeom prst="curvedConnector2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145462" name="Line 55"/>
          <p:cNvSpPr>
            <a:spLocks noChangeShapeType="1"/>
          </p:cNvSpPr>
          <p:nvPr/>
        </p:nvSpPr>
        <p:spPr bwMode="auto">
          <a:xfrm flipV="1">
            <a:off x="2730500" y="3303588"/>
            <a:ext cx="3581400" cy="3581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3" name="Line 56"/>
          <p:cNvSpPr>
            <a:spLocks noChangeShapeType="1"/>
          </p:cNvSpPr>
          <p:nvPr/>
        </p:nvSpPr>
        <p:spPr bwMode="auto">
          <a:xfrm>
            <a:off x="1155700" y="1296988"/>
            <a:ext cx="4787900" cy="27559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4" name="Rectangle 57"/>
          <p:cNvSpPr>
            <a:spLocks noChangeArrowheads="1"/>
          </p:cNvSpPr>
          <p:nvPr/>
        </p:nvSpPr>
        <p:spPr bwMode="auto">
          <a:xfrm>
            <a:off x="3695700" y="31988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9a</a:t>
            </a:r>
          </a:p>
        </p:txBody>
      </p:sp>
      <p:sp>
        <p:nvSpPr>
          <p:cNvPr id="145465" name="Line 58"/>
          <p:cNvSpPr>
            <a:spLocks noChangeShapeType="1"/>
          </p:cNvSpPr>
          <p:nvPr/>
        </p:nvSpPr>
        <p:spPr bwMode="auto">
          <a:xfrm flipH="1" flipV="1">
            <a:off x="3810000" y="2960688"/>
            <a:ext cx="63500" cy="3048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6" name="Rectangle 59"/>
          <p:cNvSpPr>
            <a:spLocks noChangeArrowheads="1"/>
          </p:cNvSpPr>
          <p:nvPr/>
        </p:nvSpPr>
        <p:spPr bwMode="auto">
          <a:xfrm>
            <a:off x="4972050" y="295751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4D4D4D"/>
                </a:solidFill>
                <a:ea typeface="新細明體" pitchFamily="18" charset="-120"/>
              </a:rPr>
              <a:t>11b</a:t>
            </a:r>
          </a:p>
        </p:txBody>
      </p:sp>
      <p:sp>
        <p:nvSpPr>
          <p:cNvPr id="145467" name="Line 60"/>
          <p:cNvSpPr>
            <a:spLocks noChangeShapeType="1"/>
          </p:cNvSpPr>
          <p:nvPr/>
        </p:nvSpPr>
        <p:spPr bwMode="auto">
          <a:xfrm flipH="1" flipV="1">
            <a:off x="5276850" y="3316288"/>
            <a:ext cx="158750" cy="279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arrow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8" name="Line 61"/>
          <p:cNvSpPr>
            <a:spLocks noChangeShapeType="1"/>
          </p:cNvSpPr>
          <p:nvPr/>
        </p:nvSpPr>
        <p:spPr bwMode="auto">
          <a:xfrm>
            <a:off x="3467100" y="2960688"/>
            <a:ext cx="15875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9" name="Rectangle 62"/>
          <p:cNvSpPr>
            <a:spLocks noChangeArrowheads="1"/>
          </p:cNvSpPr>
          <p:nvPr/>
        </p:nvSpPr>
        <p:spPr bwMode="auto">
          <a:xfrm>
            <a:off x="3733800" y="2960688"/>
            <a:ext cx="1866900" cy="635000"/>
          </a:xfrm>
          <a:prstGeom prst="rect">
            <a:avLst/>
          </a:prstGeom>
          <a:noFill/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 useBgFill="1">
        <p:nvSpPr>
          <p:cNvPr id="145470" name="Freeform 67"/>
          <p:cNvSpPr>
            <a:spLocks/>
          </p:cNvSpPr>
          <p:nvPr/>
        </p:nvSpPr>
        <p:spPr bwMode="auto">
          <a:xfrm>
            <a:off x="901700" y="1474788"/>
            <a:ext cx="2489200" cy="1104900"/>
          </a:xfrm>
          <a:custGeom>
            <a:avLst/>
            <a:gdLst>
              <a:gd name="T0" fmla="*/ 2147483647 w 1568"/>
              <a:gd name="T1" fmla="*/ 0 h 696"/>
              <a:gd name="T2" fmla="*/ 0 w 1568"/>
              <a:gd name="T3" fmla="*/ 2147483647 h 696"/>
              <a:gd name="T4" fmla="*/ 2147483647 w 1568"/>
              <a:gd name="T5" fmla="*/ 2147483647 h 696"/>
              <a:gd name="T6" fmla="*/ 2147483647 w 1568"/>
              <a:gd name="T7" fmla="*/ 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696"/>
              <a:gd name="T14" fmla="*/ 1568 w 1568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696">
                <a:moveTo>
                  <a:pt x="360" y="0"/>
                </a:moveTo>
                <a:lnTo>
                  <a:pt x="0" y="696"/>
                </a:lnTo>
                <a:lnTo>
                  <a:pt x="1568" y="696"/>
                </a:lnTo>
                <a:lnTo>
                  <a:pt x="360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71" name="Line 68"/>
          <p:cNvSpPr>
            <a:spLocks noChangeShapeType="1"/>
          </p:cNvSpPr>
          <p:nvPr/>
        </p:nvSpPr>
        <p:spPr bwMode="auto">
          <a:xfrm>
            <a:off x="0" y="3354388"/>
            <a:ext cx="6303963" cy="135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894" name="Freeform 70" descr="20%"/>
          <p:cNvSpPr>
            <a:spLocks/>
          </p:cNvSpPr>
          <p:nvPr/>
        </p:nvSpPr>
        <p:spPr bwMode="auto">
          <a:xfrm>
            <a:off x="19050" y="4189413"/>
            <a:ext cx="5057775" cy="2686050"/>
          </a:xfrm>
          <a:custGeom>
            <a:avLst/>
            <a:gdLst>
              <a:gd name="T0" fmla="*/ 2147483647 w 3186"/>
              <a:gd name="T1" fmla="*/ 2147483647 h 1692"/>
              <a:gd name="T2" fmla="*/ 2147483647 w 3186"/>
              <a:gd name="T3" fmla="*/ 0 h 1692"/>
              <a:gd name="T4" fmla="*/ 2147483647 w 3186"/>
              <a:gd name="T5" fmla="*/ 2147483647 h 1692"/>
              <a:gd name="T6" fmla="*/ 2147483647 w 3186"/>
              <a:gd name="T7" fmla="*/ 2147483647 h 1692"/>
              <a:gd name="T8" fmla="*/ 0 w 3186"/>
              <a:gd name="T9" fmla="*/ 2147483647 h 1692"/>
              <a:gd name="T10" fmla="*/ 2147483647 w 3186"/>
              <a:gd name="T11" fmla="*/ 2147483647 h 1692"/>
              <a:gd name="T12" fmla="*/ 2147483647 w 3186"/>
              <a:gd name="T13" fmla="*/ 2147483647 h 16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6"/>
              <a:gd name="T22" fmla="*/ 0 h 1692"/>
              <a:gd name="T23" fmla="*/ 3186 w 3186"/>
              <a:gd name="T24" fmla="*/ 1692 h 16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6" h="1692">
                <a:moveTo>
                  <a:pt x="3186" y="180"/>
                </a:moveTo>
                <a:lnTo>
                  <a:pt x="2388" y="0"/>
                </a:lnTo>
                <a:lnTo>
                  <a:pt x="1404" y="288"/>
                </a:lnTo>
                <a:lnTo>
                  <a:pt x="390" y="1032"/>
                </a:lnTo>
                <a:lnTo>
                  <a:pt x="0" y="1692"/>
                </a:lnTo>
                <a:lnTo>
                  <a:pt x="1692" y="1692"/>
                </a:lnTo>
                <a:lnTo>
                  <a:pt x="3186" y="180"/>
                </a:lnTo>
                <a:close/>
              </a:path>
            </a:pathLst>
          </a:custGeom>
          <a:pattFill prst="pct20">
            <a:fgClr>
              <a:srgbClr val="4D4D4D"/>
            </a:fgClr>
            <a:bgClr>
              <a:srgbClr val="FFFFFF"/>
            </a:bgClr>
          </a:patt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73" name="Line 71"/>
          <p:cNvSpPr>
            <a:spLocks noChangeShapeType="1"/>
          </p:cNvSpPr>
          <p:nvPr/>
        </p:nvSpPr>
        <p:spPr bwMode="auto">
          <a:xfrm>
            <a:off x="1460500" y="4929188"/>
            <a:ext cx="3429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74" name="Rectangle 72"/>
          <p:cNvSpPr>
            <a:spLocks noChangeArrowheads="1"/>
          </p:cNvSpPr>
          <p:nvPr/>
        </p:nvSpPr>
        <p:spPr bwMode="auto">
          <a:xfrm>
            <a:off x="1800225" y="524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5475" name="Line 73"/>
          <p:cNvSpPr>
            <a:spLocks noChangeShapeType="1"/>
          </p:cNvSpPr>
          <p:nvPr/>
        </p:nvSpPr>
        <p:spPr bwMode="auto">
          <a:xfrm>
            <a:off x="2806700" y="4383088"/>
            <a:ext cx="1778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76" name="Rectangle 74"/>
          <p:cNvSpPr>
            <a:spLocks noChangeArrowheads="1"/>
          </p:cNvSpPr>
          <p:nvPr/>
        </p:nvSpPr>
        <p:spPr bwMode="auto">
          <a:xfrm>
            <a:off x="3006725" y="4735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4D4D4D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5477" name="Line 75"/>
          <p:cNvSpPr>
            <a:spLocks noChangeShapeType="1"/>
          </p:cNvSpPr>
          <p:nvPr/>
        </p:nvSpPr>
        <p:spPr bwMode="auto">
          <a:xfrm flipH="1" flipV="1">
            <a:off x="3860800" y="4802188"/>
            <a:ext cx="482600" cy="4699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oval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 useBgFill="1">
        <p:nvSpPr>
          <p:cNvPr id="145478" name="Freeform 76"/>
          <p:cNvSpPr>
            <a:spLocks/>
          </p:cNvSpPr>
          <p:nvPr/>
        </p:nvSpPr>
        <p:spPr bwMode="auto">
          <a:xfrm>
            <a:off x="628650" y="3783013"/>
            <a:ext cx="3213100" cy="1993900"/>
          </a:xfrm>
          <a:custGeom>
            <a:avLst/>
            <a:gdLst>
              <a:gd name="T0" fmla="*/ 2147483647 w 2024"/>
              <a:gd name="T1" fmla="*/ 0 h 1256"/>
              <a:gd name="T2" fmla="*/ 0 w 2024"/>
              <a:gd name="T3" fmla="*/ 2147483647 h 1256"/>
              <a:gd name="T4" fmla="*/ 2147483647 w 2024"/>
              <a:gd name="T5" fmla="*/ 2147483647 h 1256"/>
              <a:gd name="T6" fmla="*/ 2147483647 w 2024"/>
              <a:gd name="T7" fmla="*/ 2147483647 h 1256"/>
              <a:gd name="T8" fmla="*/ 2147483647 w 202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1256"/>
              <a:gd name="T17" fmla="*/ 2024 w 202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1256">
                <a:moveTo>
                  <a:pt x="752" y="0"/>
                </a:moveTo>
                <a:lnTo>
                  <a:pt x="0" y="1256"/>
                </a:lnTo>
                <a:lnTo>
                  <a:pt x="1016" y="536"/>
                </a:lnTo>
                <a:lnTo>
                  <a:pt x="2024" y="256"/>
                </a:lnTo>
                <a:lnTo>
                  <a:pt x="752" y="0"/>
                </a:lnTo>
                <a:close/>
              </a:path>
            </a:pathLst>
          </a:custGeom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79" name="Line 77"/>
          <p:cNvSpPr>
            <a:spLocks noChangeShapeType="1"/>
          </p:cNvSpPr>
          <p:nvPr/>
        </p:nvSpPr>
        <p:spPr bwMode="auto">
          <a:xfrm flipH="1">
            <a:off x="0" y="1296988"/>
            <a:ext cx="3298825" cy="5588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80" name="Line 78"/>
          <p:cNvSpPr>
            <a:spLocks noChangeShapeType="1"/>
          </p:cNvSpPr>
          <p:nvPr/>
        </p:nvSpPr>
        <p:spPr bwMode="auto">
          <a:xfrm flipH="1">
            <a:off x="0" y="1627188"/>
            <a:ext cx="6303963" cy="464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81" name="Line 79"/>
          <p:cNvSpPr>
            <a:spLocks noChangeShapeType="1"/>
          </p:cNvSpPr>
          <p:nvPr/>
        </p:nvSpPr>
        <p:spPr bwMode="auto">
          <a:xfrm flipH="1">
            <a:off x="2276475" y="4170363"/>
            <a:ext cx="1562100" cy="428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82" name="Rectangle 8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BSP </a:t>
            </a:r>
            <a:r>
              <a:rPr lang="en-US" altLang="ja-JP" smtClean="0">
                <a:ea typeface="MS PGothic" pitchFamily="34" charset="-128"/>
              </a:rPr>
              <a:t>T</a:t>
            </a:r>
            <a:r>
              <a:rPr lang="en-US" altLang="zh-TW" smtClean="0">
                <a:ea typeface="新細明體" pitchFamily="18" charset="-120"/>
              </a:rPr>
              <a:t>ree </a:t>
            </a:r>
            <a:r>
              <a:rPr lang="en-US" altLang="ja-JP" smtClean="0">
                <a:ea typeface="MS PGothic" pitchFamily="34" charset="-128"/>
              </a:rPr>
              <a:t>T</a:t>
            </a:r>
            <a:r>
              <a:rPr lang="en-US" altLang="zh-TW" smtClean="0">
                <a:ea typeface="新細明體" pitchFamily="18" charset="-120"/>
              </a:rPr>
              <a:t>raversal</a:t>
            </a:r>
            <a:endParaRPr lang="en-US" altLang="ja-JP" smtClean="0"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9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Pros and Cons Using BSP-Tree</a:t>
            </a:r>
            <a:endParaRPr lang="en-US" altLang="en-US" sz="2400" smtClean="0"/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One tree works for any viewing point</a:t>
            </a:r>
            <a:r>
              <a:rPr lang="en-US" altLang="en-US" sz="2000" smtClean="0"/>
              <a:t>, constructed only once if the scene is static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Filter anti-aliasing and transparency 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Have back to front ordering for compositing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Can also render front to back, and </a:t>
            </a:r>
            <a:r>
              <a:rPr lang="en-US" altLang="en-US" sz="2000" smtClean="0">
                <a:solidFill>
                  <a:srgbClr val="FF0000"/>
                </a:solidFill>
              </a:rPr>
              <a:t>avoid drawing back polygons</a:t>
            </a:r>
            <a:r>
              <a:rPr lang="en-US" altLang="en-US" sz="2000" smtClean="0"/>
              <a:t> that cannot contribute to the 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Uses </a:t>
            </a:r>
            <a:r>
              <a:rPr lang="en-US" altLang="en-US" sz="1800" smtClean="0">
                <a:solidFill>
                  <a:srgbClr val="FF0000"/>
                </a:solidFill>
              </a:rPr>
              <a:t>two trees – an extra one that subdivides the window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Major innovation in </a:t>
            </a:r>
            <a:r>
              <a:rPr lang="en-US" altLang="en-US" sz="1800" i="1" smtClean="0"/>
              <a:t>Quake</a:t>
            </a:r>
          </a:p>
          <a:p>
            <a:pPr lvl="1" eaLnBrk="1" hangingPunct="1"/>
            <a:r>
              <a:rPr lang="en-US" altLang="ja-JP" sz="2000" smtClean="0">
                <a:ea typeface="MS PGothic" pitchFamily="34" charset="-128"/>
              </a:rPr>
              <a:t>It does not matter whether the tree is balanced. However, </a:t>
            </a:r>
            <a:r>
              <a:rPr lang="en-US" altLang="ja-JP" sz="2000" smtClean="0">
                <a:solidFill>
                  <a:srgbClr val="FF0000"/>
                </a:solidFill>
                <a:ea typeface="MS PGothic" pitchFamily="34" charset="-128"/>
              </a:rPr>
              <a:t>splitting triangles is expensive</a:t>
            </a:r>
            <a:r>
              <a:rPr lang="en-US" altLang="ja-JP" sz="2000" smtClean="0">
                <a:ea typeface="MS PGothic" pitchFamily="34" charset="-128"/>
              </a:rPr>
              <a:t> and try to avoid it by picking up different partition planes.</a:t>
            </a:r>
            <a:endParaRPr lang="en-US" altLang="en-US" sz="20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Can be many </a:t>
            </a:r>
            <a:r>
              <a:rPr lang="en-US" altLang="en-US" sz="2000" smtClean="0">
                <a:solidFill>
                  <a:srgbClr val="FF0000"/>
                </a:solidFill>
              </a:rPr>
              <a:t>small pieces of polygon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Over-rendering</a:t>
            </a:r>
          </a:p>
        </p:txBody>
      </p:sp>
      <p:sp>
        <p:nvSpPr>
          <p:cNvPr id="147459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47460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Area Subdivision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dirty="0" smtClean="0">
                <a:solidFill>
                  <a:srgbClr val="FF0000"/>
                </a:solidFill>
              </a:rPr>
              <a:t>Exploits area coherence</a:t>
            </a:r>
            <a:r>
              <a:rPr lang="en-US" altLang="en-US" dirty="0" smtClean="0"/>
              <a:t>: Small areas of an image are likely to be covered </a:t>
            </a:r>
            <a:r>
              <a:rPr lang="en-US" altLang="en-US" dirty="0" smtClean="0">
                <a:solidFill>
                  <a:srgbClr val="FF0000"/>
                </a:solidFill>
              </a:rPr>
              <a:t>by only one polygon</a:t>
            </a:r>
          </a:p>
          <a:p>
            <a:pPr marL="838200" lvl="1" indent="-381000"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rgbClr val="FF0000"/>
                </a:solidFill>
              </a:rPr>
              <a:t>practical truth</a:t>
            </a:r>
            <a:r>
              <a:rPr lang="en-US" altLang="en-US" sz="2000" dirty="0" smtClean="0"/>
              <a:t> of this assertion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varies over the years </a:t>
            </a:r>
            <a:r>
              <a:rPr lang="en-US" altLang="en-US" sz="2000" dirty="0" smtClean="0"/>
              <a:t>(it’s currently going from mostly false to more true)</a:t>
            </a:r>
          </a:p>
          <a:p>
            <a:pPr marL="457200" indent="-457200" eaLnBrk="1" hangingPunct="1"/>
            <a:r>
              <a:rPr lang="en-US" altLang="en-US" dirty="0" smtClean="0"/>
              <a:t>Three easy cases for determining what’s in front in a given region: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 sz="2000" dirty="0" smtClean="0"/>
              <a:t>A polygon is </a:t>
            </a:r>
            <a:r>
              <a:rPr lang="en-US" altLang="en-US" sz="2000" dirty="0" smtClean="0">
                <a:solidFill>
                  <a:srgbClr val="FF0000"/>
                </a:solidFill>
              </a:rPr>
              <a:t>completely in front of</a:t>
            </a:r>
            <a:r>
              <a:rPr lang="en-US" altLang="en-US" sz="2000" dirty="0" smtClean="0"/>
              <a:t> everything else in that region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No surfaces project</a:t>
            </a:r>
            <a:r>
              <a:rPr lang="en-US" altLang="en-US" sz="2000" dirty="0" smtClean="0"/>
              <a:t> to the region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 sz="2000" dirty="0" smtClean="0"/>
              <a:t>Only one surface is </a:t>
            </a:r>
            <a:r>
              <a:rPr lang="en-US" altLang="en-US" sz="2000" dirty="0" smtClean="0">
                <a:solidFill>
                  <a:srgbClr val="FF0000"/>
                </a:solidFill>
              </a:rPr>
              <a:t>completely inside the region</a:t>
            </a:r>
            <a:r>
              <a:rPr lang="en-US" altLang="en-US" sz="2000" dirty="0" smtClean="0"/>
              <a:t>, overlaps the region, or surrounds the region</a:t>
            </a:r>
          </a:p>
        </p:txBody>
      </p:sp>
    </p:spTree>
    <p:extLst>
      <p:ext uri="{BB962C8B-B14F-4D97-AF65-F5344CB8AC3E}">
        <p14:creationId xmlns:p14="http://schemas.microsoft.com/office/powerpoint/2010/main" val="418026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Warnock’s Area Subdivision </a:t>
            </a:r>
            <a:r>
              <a:rPr lang="en-US" altLang="en-US" sz="2400" smtClean="0"/>
              <a:t>(Image Precision)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 with </a:t>
            </a:r>
            <a:r>
              <a:rPr lang="en-US" altLang="en-US" smtClean="0">
                <a:solidFill>
                  <a:srgbClr val="FF0000"/>
                </a:solidFill>
              </a:rPr>
              <a:t>whole</a:t>
            </a:r>
            <a:r>
              <a:rPr lang="en-US" altLang="en-US" smtClean="0"/>
              <a:t> image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smtClean="0">
                <a:solidFill>
                  <a:srgbClr val="FF0000"/>
                </a:solidFill>
              </a:rPr>
              <a:t>one of the easy cases</a:t>
            </a:r>
            <a:r>
              <a:rPr lang="en-US" altLang="en-US" smtClean="0"/>
              <a:t> is satisfied (previous slide), draw what’s in front</a:t>
            </a:r>
          </a:p>
          <a:p>
            <a:pPr eaLnBrk="1" hangingPunct="1"/>
            <a:r>
              <a:rPr lang="en-US" altLang="en-US" smtClean="0"/>
              <a:t>Otherwise, </a:t>
            </a:r>
            <a:r>
              <a:rPr lang="en-US" altLang="en-US" smtClean="0">
                <a:solidFill>
                  <a:srgbClr val="FF0000"/>
                </a:solidFill>
              </a:rPr>
              <a:t>subdivide the region and recurse</a:t>
            </a:r>
          </a:p>
          <a:p>
            <a:pPr eaLnBrk="1" hangingPunct="1"/>
            <a:r>
              <a:rPr lang="en-US" altLang="en-US" smtClean="0"/>
              <a:t>If region is single pixel, </a:t>
            </a:r>
            <a:r>
              <a:rPr lang="en-US" altLang="en-US" smtClean="0">
                <a:solidFill>
                  <a:srgbClr val="FF0000"/>
                </a:solidFill>
              </a:rPr>
              <a:t>choose surface with smallest depth</a:t>
            </a:r>
          </a:p>
          <a:p>
            <a:pPr eaLnBrk="1" hangingPunct="1"/>
            <a:r>
              <a:rPr lang="en-US" altLang="en-US" smtClean="0"/>
              <a:t>Advantages:</a:t>
            </a:r>
          </a:p>
          <a:p>
            <a:pPr lvl="1" eaLnBrk="1" hangingPunct="1"/>
            <a:r>
              <a:rPr lang="en-US" altLang="en-US" sz="2000" smtClean="0"/>
              <a:t>No over-rendering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Anti-aliases</a:t>
            </a:r>
            <a:r>
              <a:rPr lang="en-US" altLang="en-US" sz="2000" smtClean="0"/>
              <a:t> well - just recurse deeper to get sub-pixel information</a:t>
            </a:r>
          </a:p>
          <a:p>
            <a:pPr eaLnBrk="1" hangingPunct="1"/>
            <a:r>
              <a:rPr lang="en-US" altLang="en-US" smtClean="0"/>
              <a:t>Disadvantage:</a:t>
            </a:r>
          </a:p>
          <a:p>
            <a:pPr lvl="1" eaLnBrk="1" hangingPunct="1"/>
            <a:r>
              <a:rPr lang="en-US" altLang="en-US" sz="2000" smtClean="0"/>
              <a:t>Tests are quite complex and slow</a:t>
            </a:r>
          </a:p>
        </p:txBody>
      </p:sp>
      <p:sp>
        <p:nvSpPr>
          <p:cNvPr id="148483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48484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ChangeArrowheads="1"/>
          </p:cNvSpPr>
          <p:nvPr/>
        </p:nvSpPr>
        <p:spPr bwMode="auto">
          <a:xfrm>
            <a:off x="381000" y="1371600"/>
            <a:ext cx="48768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9506" name="Rectangle 3"/>
          <p:cNvSpPr>
            <a:spLocks noChangeArrowheads="1"/>
          </p:cNvSpPr>
          <p:nvPr/>
        </p:nvSpPr>
        <p:spPr bwMode="auto">
          <a:xfrm>
            <a:off x="2362200" y="3200400"/>
            <a:ext cx="2286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9507" name="AutoShape 4"/>
          <p:cNvSpPr>
            <a:spLocks noChangeArrowheads="1"/>
          </p:cNvSpPr>
          <p:nvPr/>
        </p:nvSpPr>
        <p:spPr bwMode="auto">
          <a:xfrm>
            <a:off x="1295400" y="2133600"/>
            <a:ext cx="2286000" cy="2133600"/>
          </a:xfrm>
          <a:prstGeom prst="triangle">
            <a:avLst>
              <a:gd name="adj" fmla="val 46250"/>
            </a:avLst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4950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Warnock’s Algorithm</a:t>
            </a:r>
          </a:p>
        </p:txBody>
      </p:sp>
      <p:sp>
        <p:nvSpPr>
          <p:cNvPr id="149509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1600" y="1295400"/>
            <a:ext cx="3810000" cy="4495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Regions labeled with case used to classify them: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TW" sz="2000" smtClean="0">
                <a:ea typeface="新細明體" pitchFamily="18" charset="-120"/>
              </a:rPr>
              <a:t>One polygon in front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TW" sz="2000" smtClean="0">
                <a:ea typeface="新細明體" pitchFamily="18" charset="-120"/>
              </a:rPr>
              <a:t>Empty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TW" sz="2000" smtClean="0">
                <a:ea typeface="新細明體" pitchFamily="18" charset="-120"/>
              </a:rPr>
              <a:t>One polygon inside, surrounding or intersecting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Small regions not labeled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Note it’s a rendering algorithm and a HSR algorithm at the same time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Assuming you can draw squares</a:t>
            </a:r>
          </a:p>
        </p:txBody>
      </p:sp>
      <p:sp>
        <p:nvSpPr>
          <p:cNvPr id="149510" name="Line 7"/>
          <p:cNvSpPr>
            <a:spLocks noChangeShapeType="1"/>
          </p:cNvSpPr>
          <p:nvPr/>
        </p:nvSpPr>
        <p:spPr bwMode="auto">
          <a:xfrm>
            <a:off x="16002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1" name="Line 8"/>
          <p:cNvSpPr>
            <a:spLocks noChangeShapeType="1"/>
          </p:cNvSpPr>
          <p:nvPr/>
        </p:nvSpPr>
        <p:spPr bwMode="auto">
          <a:xfrm>
            <a:off x="28194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2" name="Line 9"/>
          <p:cNvSpPr>
            <a:spLocks noChangeShapeType="1"/>
          </p:cNvSpPr>
          <p:nvPr/>
        </p:nvSpPr>
        <p:spPr bwMode="auto">
          <a:xfrm>
            <a:off x="40386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Line 10"/>
          <p:cNvSpPr>
            <a:spLocks noChangeShapeType="1"/>
          </p:cNvSpPr>
          <p:nvPr/>
        </p:nvSpPr>
        <p:spPr bwMode="auto">
          <a:xfrm>
            <a:off x="381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4" name="Line 11"/>
          <p:cNvSpPr>
            <a:spLocks noChangeShapeType="1"/>
          </p:cNvSpPr>
          <p:nvPr/>
        </p:nvSpPr>
        <p:spPr bwMode="auto">
          <a:xfrm>
            <a:off x="381000" y="3810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5" name="Line 12"/>
          <p:cNvSpPr>
            <a:spLocks noChangeShapeType="1"/>
          </p:cNvSpPr>
          <p:nvPr/>
        </p:nvSpPr>
        <p:spPr bwMode="auto">
          <a:xfrm>
            <a:off x="381000" y="5029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6" name="Line 13"/>
          <p:cNvSpPr>
            <a:spLocks noChangeShapeType="1"/>
          </p:cNvSpPr>
          <p:nvPr/>
        </p:nvSpPr>
        <p:spPr bwMode="auto">
          <a:xfrm rot="10800000">
            <a:off x="2209800" y="2590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7" name="Line 14"/>
          <p:cNvSpPr>
            <a:spLocks noChangeShapeType="1"/>
          </p:cNvSpPr>
          <p:nvPr/>
        </p:nvSpPr>
        <p:spPr bwMode="auto">
          <a:xfrm rot="10800000">
            <a:off x="3429000" y="2590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8" name="Line 15"/>
          <p:cNvSpPr>
            <a:spLocks noChangeShapeType="1"/>
          </p:cNvSpPr>
          <p:nvPr/>
        </p:nvSpPr>
        <p:spPr bwMode="auto">
          <a:xfrm>
            <a:off x="1600200" y="3200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9" name="Line 16"/>
          <p:cNvSpPr>
            <a:spLocks noChangeShapeType="1"/>
          </p:cNvSpPr>
          <p:nvPr/>
        </p:nvSpPr>
        <p:spPr bwMode="auto">
          <a:xfrm>
            <a:off x="1600200" y="4419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0" name="Line 17"/>
          <p:cNvSpPr>
            <a:spLocks noChangeShapeType="1"/>
          </p:cNvSpPr>
          <p:nvPr/>
        </p:nvSpPr>
        <p:spPr bwMode="auto">
          <a:xfrm>
            <a:off x="2819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1" name="Line 18"/>
          <p:cNvSpPr>
            <a:spLocks noChangeShapeType="1"/>
          </p:cNvSpPr>
          <p:nvPr/>
        </p:nvSpPr>
        <p:spPr bwMode="auto">
          <a:xfrm>
            <a:off x="2819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2" name="Line 19"/>
          <p:cNvSpPr>
            <a:spLocks noChangeShapeType="1"/>
          </p:cNvSpPr>
          <p:nvPr/>
        </p:nvSpPr>
        <p:spPr bwMode="auto">
          <a:xfrm>
            <a:off x="31242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Line 20"/>
          <p:cNvSpPr>
            <a:spLocks noChangeShapeType="1"/>
          </p:cNvSpPr>
          <p:nvPr/>
        </p:nvSpPr>
        <p:spPr bwMode="auto">
          <a:xfrm>
            <a:off x="2209800" y="4114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Line 21"/>
          <p:cNvSpPr>
            <a:spLocks noChangeShapeType="1"/>
          </p:cNvSpPr>
          <p:nvPr/>
        </p:nvSpPr>
        <p:spPr bwMode="auto">
          <a:xfrm>
            <a:off x="2209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5" name="Line 22"/>
          <p:cNvSpPr>
            <a:spLocks noChangeShapeType="1"/>
          </p:cNvSpPr>
          <p:nvPr/>
        </p:nvSpPr>
        <p:spPr bwMode="auto">
          <a:xfrm>
            <a:off x="3124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6" name="Line 23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7" name="Line 24"/>
          <p:cNvSpPr>
            <a:spLocks noChangeShapeType="1"/>
          </p:cNvSpPr>
          <p:nvPr/>
        </p:nvSpPr>
        <p:spPr bwMode="auto">
          <a:xfrm>
            <a:off x="25146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8" name="Line 25"/>
          <p:cNvSpPr>
            <a:spLocks noChangeShapeType="1"/>
          </p:cNvSpPr>
          <p:nvPr/>
        </p:nvSpPr>
        <p:spPr bwMode="auto">
          <a:xfrm>
            <a:off x="2362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9" name="Line 26"/>
          <p:cNvSpPr>
            <a:spLocks noChangeShapeType="1"/>
          </p:cNvSpPr>
          <p:nvPr/>
        </p:nvSpPr>
        <p:spPr bwMode="auto">
          <a:xfrm>
            <a:off x="26670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0" name="Line 27"/>
          <p:cNvSpPr>
            <a:spLocks noChangeShapeType="1"/>
          </p:cNvSpPr>
          <p:nvPr/>
        </p:nvSpPr>
        <p:spPr bwMode="auto">
          <a:xfrm>
            <a:off x="2971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1" name="Line 28"/>
          <p:cNvSpPr>
            <a:spLocks noChangeShapeType="1"/>
          </p:cNvSpPr>
          <p:nvPr/>
        </p:nvSpPr>
        <p:spPr bwMode="auto">
          <a:xfrm>
            <a:off x="37338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2" name="Line 29"/>
          <p:cNvSpPr>
            <a:spLocks noChangeShapeType="1"/>
          </p:cNvSpPr>
          <p:nvPr/>
        </p:nvSpPr>
        <p:spPr bwMode="auto">
          <a:xfrm>
            <a:off x="3581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3" name="Line 30"/>
          <p:cNvSpPr>
            <a:spLocks noChangeShapeType="1"/>
          </p:cNvSpPr>
          <p:nvPr/>
        </p:nvSpPr>
        <p:spPr bwMode="auto">
          <a:xfrm>
            <a:off x="3581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4" name="Line 31"/>
          <p:cNvSpPr>
            <a:spLocks noChangeShapeType="1"/>
          </p:cNvSpPr>
          <p:nvPr/>
        </p:nvSpPr>
        <p:spPr bwMode="auto">
          <a:xfrm>
            <a:off x="3124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5" name="Line 32"/>
          <p:cNvSpPr>
            <a:spLocks noChangeShapeType="1"/>
          </p:cNvSpPr>
          <p:nvPr/>
        </p:nvSpPr>
        <p:spPr bwMode="auto">
          <a:xfrm>
            <a:off x="2971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6" name="Text Box 33"/>
          <p:cNvSpPr txBox="1">
            <a:spLocks noChangeArrowheads="1"/>
          </p:cNvSpPr>
          <p:nvPr/>
        </p:nvSpPr>
        <p:spPr bwMode="auto">
          <a:xfrm>
            <a:off x="838200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37" name="Text Box 34"/>
          <p:cNvSpPr txBox="1">
            <a:spLocks noChangeArrowheads="1"/>
          </p:cNvSpPr>
          <p:nvPr/>
        </p:nvSpPr>
        <p:spPr bwMode="auto">
          <a:xfrm>
            <a:off x="3276600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38" name="Text Box 35"/>
          <p:cNvSpPr txBox="1">
            <a:spLocks noChangeArrowheads="1"/>
          </p:cNvSpPr>
          <p:nvPr/>
        </p:nvSpPr>
        <p:spPr bwMode="auto">
          <a:xfrm>
            <a:off x="4495800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39" name="Text Box 36"/>
          <p:cNvSpPr txBox="1">
            <a:spLocks noChangeArrowheads="1"/>
          </p:cNvSpPr>
          <p:nvPr/>
        </p:nvSpPr>
        <p:spPr bwMode="auto">
          <a:xfrm>
            <a:off x="4495800" y="541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0" name="Text Box 37"/>
          <p:cNvSpPr txBox="1">
            <a:spLocks noChangeArrowheads="1"/>
          </p:cNvSpPr>
          <p:nvPr/>
        </p:nvSpPr>
        <p:spPr bwMode="auto">
          <a:xfrm>
            <a:off x="3276600" y="541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1" name="Text Box 38"/>
          <p:cNvSpPr txBox="1">
            <a:spLocks noChangeArrowheads="1"/>
          </p:cNvSpPr>
          <p:nvPr/>
        </p:nvSpPr>
        <p:spPr bwMode="auto">
          <a:xfrm>
            <a:off x="2057400" y="541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2" name="Text Box 39"/>
          <p:cNvSpPr txBox="1">
            <a:spLocks noChangeArrowheads="1"/>
          </p:cNvSpPr>
          <p:nvPr/>
        </p:nvSpPr>
        <p:spPr bwMode="auto">
          <a:xfrm>
            <a:off x="838200" y="541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3" name="Text Box 40"/>
          <p:cNvSpPr txBox="1">
            <a:spLocks noChangeArrowheads="1"/>
          </p:cNvSpPr>
          <p:nvPr/>
        </p:nvSpPr>
        <p:spPr bwMode="auto">
          <a:xfrm>
            <a:off x="1752600" y="4572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4" name="Text Box 41"/>
          <p:cNvSpPr txBox="1">
            <a:spLocks noChangeArrowheads="1"/>
          </p:cNvSpPr>
          <p:nvPr/>
        </p:nvSpPr>
        <p:spPr bwMode="auto">
          <a:xfrm>
            <a:off x="3581400" y="2667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149545" name="Text Box 42"/>
          <p:cNvSpPr txBox="1">
            <a:spLocks noChangeArrowheads="1"/>
          </p:cNvSpPr>
          <p:nvPr/>
        </p:nvSpPr>
        <p:spPr bwMode="auto">
          <a:xfrm>
            <a:off x="2057400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46" name="Text Box 43"/>
          <p:cNvSpPr txBox="1">
            <a:spLocks noChangeArrowheads="1"/>
          </p:cNvSpPr>
          <p:nvPr/>
        </p:nvSpPr>
        <p:spPr bwMode="auto">
          <a:xfrm>
            <a:off x="838200" y="2971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47" name="Text Box 44"/>
          <p:cNvSpPr txBox="1">
            <a:spLocks noChangeArrowheads="1"/>
          </p:cNvSpPr>
          <p:nvPr/>
        </p:nvSpPr>
        <p:spPr bwMode="auto">
          <a:xfrm>
            <a:off x="8382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48" name="Text Box 45"/>
          <p:cNvSpPr txBox="1">
            <a:spLocks noChangeArrowheads="1"/>
          </p:cNvSpPr>
          <p:nvPr/>
        </p:nvSpPr>
        <p:spPr bwMode="auto">
          <a:xfrm>
            <a:off x="1676400" y="2667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49" name="Text Box 46"/>
          <p:cNvSpPr txBox="1">
            <a:spLocks noChangeArrowheads="1"/>
          </p:cNvSpPr>
          <p:nvPr/>
        </p:nvSpPr>
        <p:spPr bwMode="auto">
          <a:xfrm>
            <a:off x="2971800" y="2667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0" name="Text Box 47"/>
          <p:cNvSpPr txBox="1">
            <a:spLocks noChangeArrowheads="1"/>
          </p:cNvSpPr>
          <p:nvPr/>
        </p:nvSpPr>
        <p:spPr bwMode="auto">
          <a:xfrm>
            <a:off x="2286000" y="2667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1" name="Text Box 48"/>
          <p:cNvSpPr txBox="1">
            <a:spLocks noChangeArrowheads="1"/>
          </p:cNvSpPr>
          <p:nvPr/>
        </p:nvSpPr>
        <p:spPr bwMode="auto">
          <a:xfrm>
            <a:off x="1752600" y="3276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2" name="Text Box 49"/>
          <p:cNvSpPr txBox="1">
            <a:spLocks noChangeArrowheads="1"/>
          </p:cNvSpPr>
          <p:nvPr/>
        </p:nvSpPr>
        <p:spPr bwMode="auto">
          <a:xfrm>
            <a:off x="1752600" y="3886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3" name="Text Box 50"/>
          <p:cNvSpPr txBox="1">
            <a:spLocks noChangeArrowheads="1"/>
          </p:cNvSpPr>
          <p:nvPr/>
        </p:nvSpPr>
        <p:spPr bwMode="auto">
          <a:xfrm>
            <a:off x="3581400" y="3276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4" name="Text Box 51"/>
          <p:cNvSpPr txBox="1">
            <a:spLocks noChangeArrowheads="1"/>
          </p:cNvSpPr>
          <p:nvPr/>
        </p:nvSpPr>
        <p:spPr bwMode="auto">
          <a:xfrm>
            <a:off x="4648200" y="2819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5" name="Text Box 52"/>
          <p:cNvSpPr txBox="1">
            <a:spLocks noChangeArrowheads="1"/>
          </p:cNvSpPr>
          <p:nvPr/>
        </p:nvSpPr>
        <p:spPr bwMode="auto">
          <a:xfrm>
            <a:off x="45720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6" name="Text Box 53"/>
          <p:cNvSpPr txBox="1">
            <a:spLocks noChangeArrowheads="1"/>
          </p:cNvSpPr>
          <p:nvPr/>
        </p:nvSpPr>
        <p:spPr bwMode="auto">
          <a:xfrm>
            <a:off x="3581400" y="4572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7" name="Text Box 54"/>
          <p:cNvSpPr txBox="1">
            <a:spLocks noChangeArrowheads="1"/>
          </p:cNvSpPr>
          <p:nvPr/>
        </p:nvSpPr>
        <p:spPr bwMode="auto">
          <a:xfrm>
            <a:off x="2971800" y="4572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8" name="Text Box 55"/>
          <p:cNvSpPr txBox="1">
            <a:spLocks noChangeArrowheads="1"/>
          </p:cNvSpPr>
          <p:nvPr/>
        </p:nvSpPr>
        <p:spPr bwMode="auto">
          <a:xfrm>
            <a:off x="2362200" y="4572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59" name="Text Box 56"/>
          <p:cNvSpPr txBox="1">
            <a:spLocks noChangeArrowheads="1"/>
          </p:cNvSpPr>
          <p:nvPr/>
        </p:nvSpPr>
        <p:spPr bwMode="auto">
          <a:xfrm>
            <a:off x="3733800" y="3751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60" name="Text Box 57"/>
          <p:cNvSpPr txBox="1">
            <a:spLocks noChangeArrowheads="1"/>
          </p:cNvSpPr>
          <p:nvPr/>
        </p:nvSpPr>
        <p:spPr bwMode="auto">
          <a:xfrm>
            <a:off x="3741738" y="4098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49561" name="Text Box 58"/>
          <p:cNvSpPr txBox="1">
            <a:spLocks noChangeArrowheads="1"/>
          </p:cNvSpPr>
          <p:nvPr/>
        </p:nvSpPr>
        <p:spPr bwMode="auto">
          <a:xfrm>
            <a:off x="2362200" y="3276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49562" name="Text Box 59"/>
          <p:cNvSpPr txBox="1">
            <a:spLocks noChangeArrowheads="1"/>
          </p:cNvSpPr>
          <p:nvPr/>
        </p:nvSpPr>
        <p:spPr bwMode="auto">
          <a:xfrm>
            <a:off x="2219325" y="3776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49563" name="Text Box 60"/>
          <p:cNvSpPr txBox="1">
            <a:spLocks noChangeArrowheads="1"/>
          </p:cNvSpPr>
          <p:nvPr/>
        </p:nvSpPr>
        <p:spPr bwMode="auto">
          <a:xfrm>
            <a:off x="2505075" y="3776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49564" name="Text Box 61"/>
          <p:cNvSpPr txBox="1">
            <a:spLocks noChangeArrowheads="1"/>
          </p:cNvSpPr>
          <p:nvPr/>
        </p:nvSpPr>
        <p:spPr bwMode="auto">
          <a:xfrm>
            <a:off x="2817813" y="3759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49565" name="Text Box 62"/>
          <p:cNvSpPr txBox="1">
            <a:spLocks noChangeArrowheads="1"/>
          </p:cNvSpPr>
          <p:nvPr/>
        </p:nvSpPr>
        <p:spPr bwMode="auto">
          <a:xfrm>
            <a:off x="2811463" y="346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149566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49567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Warnock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TW" sz="2600" smtClean="0">
                <a:ea typeface="MS PGothic" pitchFamily="34" charset="-128"/>
              </a:rPr>
              <a:t>A</a:t>
            </a:r>
            <a:r>
              <a:rPr lang="en-US" altLang="ja-JP" sz="2600" smtClean="0">
                <a:ea typeface="MS PGothic" pitchFamily="34" charset="-128"/>
              </a:rPr>
              <a:t>ll the polygons are 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disjoint</a:t>
            </a:r>
            <a:r>
              <a:rPr lang="en-US" altLang="ja-JP" sz="2600" smtClean="0">
                <a:ea typeface="MS PGothic" pitchFamily="34" charset="-128"/>
              </a:rPr>
              <a:t> from the area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TW" sz="2600" smtClean="0">
                <a:ea typeface="MS PGothic" pitchFamily="34" charset="-128"/>
              </a:rPr>
              <a:t>T</a:t>
            </a:r>
            <a:r>
              <a:rPr lang="en-US" altLang="ja-JP" sz="2600" smtClean="0">
                <a:ea typeface="MS PGothic" pitchFamily="34" charset="-128"/>
              </a:rPr>
              <a:t>here is 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only one intersecting or only one contained polygon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TW" sz="2600" smtClean="0">
                <a:ea typeface="MS PGothic" pitchFamily="34" charset="-128"/>
              </a:rPr>
              <a:t>T</a:t>
            </a:r>
            <a:r>
              <a:rPr lang="en-US" altLang="ja-JP" sz="2600" smtClean="0">
                <a:ea typeface="MS PGothic" pitchFamily="34" charset="-128"/>
              </a:rPr>
              <a:t>here is a </a:t>
            </a:r>
            <a:r>
              <a:rPr lang="en-US" altLang="ja-JP" sz="2600" smtClean="0">
                <a:solidFill>
                  <a:srgbClr val="FF0000"/>
                </a:solidFill>
                <a:ea typeface="MS PGothic" pitchFamily="34" charset="-128"/>
              </a:rPr>
              <a:t>single surrounding polygon</a:t>
            </a:r>
            <a:r>
              <a:rPr lang="en-US" altLang="ja-JP" sz="2600" smtClean="0">
                <a:ea typeface="MS PGothic" pitchFamily="34" charset="-128"/>
              </a:rPr>
              <a:t>, but no intersecting or contained polygons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TW" sz="2600" smtClean="0">
                <a:ea typeface="MS PGothic" pitchFamily="34" charset="-128"/>
              </a:rPr>
              <a:t>M</a:t>
            </a:r>
            <a:r>
              <a:rPr lang="en-US" altLang="ja-JP" sz="2600" smtClean="0">
                <a:ea typeface="MS PGothic" pitchFamily="34" charset="-128"/>
              </a:rPr>
              <a:t>ore than one polygon is intersecting, contained in, or surrounding the area, but one is a surrounding polygon that is in front of all the other polygons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Warnock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</p:txBody>
      </p:sp>
      <p:grpSp>
        <p:nvGrpSpPr>
          <p:cNvPr id="152578" name="Group 77"/>
          <p:cNvGrpSpPr>
            <a:grpSpLocks/>
          </p:cNvGrpSpPr>
          <p:nvPr/>
        </p:nvGrpSpPr>
        <p:grpSpPr bwMode="auto">
          <a:xfrm>
            <a:off x="325438" y="1371600"/>
            <a:ext cx="8470900" cy="2849563"/>
            <a:chOff x="205" y="1549"/>
            <a:chExt cx="5336" cy="1795"/>
          </a:xfrm>
        </p:grpSpPr>
        <p:sp>
          <p:nvSpPr>
            <p:cNvPr id="152579" name="Rectangle 9"/>
            <p:cNvSpPr>
              <a:spLocks noChangeArrowheads="1"/>
            </p:cNvSpPr>
            <p:nvPr/>
          </p:nvSpPr>
          <p:spPr bwMode="auto">
            <a:xfrm>
              <a:off x="4591" y="2089"/>
              <a:ext cx="770" cy="771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0" name="Rectangle 10"/>
            <p:cNvSpPr>
              <a:spLocks noChangeArrowheads="1"/>
            </p:cNvSpPr>
            <p:nvPr/>
          </p:nvSpPr>
          <p:spPr bwMode="auto">
            <a:xfrm>
              <a:off x="4591" y="2089"/>
              <a:ext cx="770" cy="77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1" name="Freeform 11"/>
            <p:cNvSpPr>
              <a:spLocks/>
            </p:cNvSpPr>
            <p:nvPr/>
          </p:nvSpPr>
          <p:spPr bwMode="auto">
            <a:xfrm>
              <a:off x="4935" y="1549"/>
              <a:ext cx="606" cy="435"/>
            </a:xfrm>
            <a:custGeom>
              <a:avLst/>
              <a:gdLst>
                <a:gd name="T0" fmla="*/ 71 w 606"/>
                <a:gd name="T1" fmla="*/ 435 h 435"/>
                <a:gd name="T2" fmla="*/ 606 w 606"/>
                <a:gd name="T3" fmla="*/ 154 h 435"/>
                <a:gd name="T4" fmla="*/ 0 w 606"/>
                <a:gd name="T5" fmla="*/ 0 h 435"/>
                <a:gd name="T6" fmla="*/ 71 w 606"/>
                <a:gd name="T7" fmla="*/ 435 h 4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435"/>
                <a:gd name="T14" fmla="*/ 606 w 606"/>
                <a:gd name="T15" fmla="*/ 435 h 4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435">
                  <a:moveTo>
                    <a:pt x="71" y="435"/>
                  </a:moveTo>
                  <a:lnTo>
                    <a:pt x="606" y="154"/>
                  </a:lnTo>
                  <a:lnTo>
                    <a:pt x="0" y="0"/>
                  </a:lnTo>
                  <a:lnTo>
                    <a:pt x="71" y="43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2" name="Rectangle 26"/>
            <p:cNvSpPr>
              <a:spLocks noChangeArrowheads="1"/>
            </p:cNvSpPr>
            <p:nvPr/>
          </p:nvSpPr>
          <p:spPr bwMode="auto">
            <a:xfrm>
              <a:off x="2136" y="2089"/>
              <a:ext cx="771" cy="771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3" name="Rectangle 27"/>
            <p:cNvSpPr>
              <a:spLocks noChangeArrowheads="1"/>
            </p:cNvSpPr>
            <p:nvPr/>
          </p:nvSpPr>
          <p:spPr bwMode="auto">
            <a:xfrm>
              <a:off x="2136" y="2089"/>
              <a:ext cx="771" cy="77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4" name="Freeform 28"/>
            <p:cNvSpPr>
              <a:spLocks/>
            </p:cNvSpPr>
            <p:nvPr/>
          </p:nvSpPr>
          <p:spPr bwMode="auto">
            <a:xfrm>
              <a:off x="2121" y="1647"/>
              <a:ext cx="722" cy="767"/>
            </a:xfrm>
            <a:custGeom>
              <a:avLst/>
              <a:gdLst>
                <a:gd name="T0" fmla="*/ 0 w 722"/>
                <a:gd name="T1" fmla="*/ 161 h 767"/>
                <a:gd name="T2" fmla="*/ 722 w 722"/>
                <a:gd name="T3" fmla="*/ 0 h 767"/>
                <a:gd name="T4" fmla="*/ 539 w 722"/>
                <a:gd name="T5" fmla="*/ 767 h 767"/>
                <a:gd name="T6" fmla="*/ 0 w 722"/>
                <a:gd name="T7" fmla="*/ 161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2"/>
                <a:gd name="T13" fmla="*/ 0 h 767"/>
                <a:gd name="T14" fmla="*/ 722 w 722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2" h="767">
                  <a:moveTo>
                    <a:pt x="0" y="161"/>
                  </a:moveTo>
                  <a:lnTo>
                    <a:pt x="722" y="0"/>
                  </a:lnTo>
                  <a:lnTo>
                    <a:pt x="539" y="767"/>
                  </a:lnTo>
                  <a:lnTo>
                    <a:pt x="0" y="16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5" name="Rectangle 29"/>
            <p:cNvSpPr>
              <a:spLocks noChangeArrowheads="1"/>
            </p:cNvSpPr>
            <p:nvPr/>
          </p:nvSpPr>
          <p:spPr bwMode="auto">
            <a:xfrm>
              <a:off x="610" y="2089"/>
              <a:ext cx="770" cy="771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6" name="Rectangle 30"/>
            <p:cNvSpPr>
              <a:spLocks noChangeArrowheads="1"/>
            </p:cNvSpPr>
            <p:nvPr/>
          </p:nvSpPr>
          <p:spPr bwMode="auto">
            <a:xfrm>
              <a:off x="610" y="2089"/>
              <a:ext cx="770" cy="77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7" name="Freeform 31"/>
            <p:cNvSpPr>
              <a:spLocks/>
            </p:cNvSpPr>
            <p:nvPr/>
          </p:nvSpPr>
          <p:spPr bwMode="auto">
            <a:xfrm>
              <a:off x="205" y="1871"/>
              <a:ext cx="1579" cy="1270"/>
            </a:xfrm>
            <a:custGeom>
              <a:avLst/>
              <a:gdLst>
                <a:gd name="T0" fmla="*/ 0 w 1579"/>
                <a:gd name="T1" fmla="*/ 0 h 1270"/>
                <a:gd name="T2" fmla="*/ 289 w 1579"/>
                <a:gd name="T3" fmla="*/ 1270 h 1270"/>
                <a:gd name="T4" fmla="*/ 1396 w 1579"/>
                <a:gd name="T5" fmla="*/ 1011 h 1270"/>
                <a:gd name="T6" fmla="*/ 1579 w 1579"/>
                <a:gd name="T7" fmla="*/ 135 h 1270"/>
                <a:gd name="T8" fmla="*/ 0 w 1579"/>
                <a:gd name="T9" fmla="*/ 0 h 1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1270"/>
                <a:gd name="T17" fmla="*/ 1579 w 1579"/>
                <a:gd name="T18" fmla="*/ 1270 h 1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1270">
                  <a:moveTo>
                    <a:pt x="0" y="0"/>
                  </a:moveTo>
                  <a:lnTo>
                    <a:pt x="289" y="1270"/>
                  </a:lnTo>
                  <a:lnTo>
                    <a:pt x="1396" y="1011"/>
                  </a:lnTo>
                  <a:lnTo>
                    <a:pt x="1579" y="13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8" name="Rectangle 70"/>
            <p:cNvSpPr>
              <a:spLocks noChangeArrowheads="1"/>
            </p:cNvSpPr>
            <p:nvPr/>
          </p:nvSpPr>
          <p:spPr bwMode="auto">
            <a:xfrm>
              <a:off x="3363" y="2089"/>
              <a:ext cx="771" cy="771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89" name="Rectangle 71"/>
            <p:cNvSpPr>
              <a:spLocks noChangeArrowheads="1"/>
            </p:cNvSpPr>
            <p:nvPr/>
          </p:nvSpPr>
          <p:spPr bwMode="auto">
            <a:xfrm>
              <a:off x="3363" y="2089"/>
              <a:ext cx="771" cy="77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2590" name="Freeform 72"/>
            <p:cNvSpPr>
              <a:spLocks/>
            </p:cNvSpPr>
            <p:nvPr/>
          </p:nvSpPr>
          <p:spPr bwMode="auto">
            <a:xfrm>
              <a:off x="3644" y="2388"/>
              <a:ext cx="337" cy="288"/>
            </a:xfrm>
            <a:custGeom>
              <a:avLst/>
              <a:gdLst>
                <a:gd name="T0" fmla="*/ 337 w 337"/>
                <a:gd name="T1" fmla="*/ 0 h 288"/>
                <a:gd name="T2" fmla="*/ 232 w 337"/>
                <a:gd name="T3" fmla="*/ 288 h 288"/>
                <a:gd name="T4" fmla="*/ 0 w 337"/>
                <a:gd name="T5" fmla="*/ 221 h 288"/>
                <a:gd name="T6" fmla="*/ 337 w 337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8"/>
                <a:gd name="T14" fmla="*/ 337 w 337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8">
                  <a:moveTo>
                    <a:pt x="337" y="0"/>
                  </a:moveTo>
                  <a:lnTo>
                    <a:pt x="232" y="288"/>
                  </a:lnTo>
                  <a:lnTo>
                    <a:pt x="0" y="221"/>
                  </a:lnTo>
                  <a:lnTo>
                    <a:pt x="3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1" name="Text Box 73"/>
            <p:cNvSpPr txBox="1">
              <a:spLocks noChangeArrowheads="1"/>
            </p:cNvSpPr>
            <p:nvPr/>
          </p:nvSpPr>
          <p:spPr bwMode="auto">
            <a:xfrm>
              <a:off x="476" y="3113"/>
              <a:ext cx="11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surrounding</a:t>
              </a:r>
            </a:p>
          </p:txBody>
        </p:sp>
        <p:sp>
          <p:nvSpPr>
            <p:cNvPr id="152592" name="Text Box 74"/>
            <p:cNvSpPr txBox="1">
              <a:spLocks noChangeArrowheads="1"/>
            </p:cNvSpPr>
            <p:nvPr/>
          </p:nvSpPr>
          <p:spPr bwMode="auto">
            <a:xfrm>
              <a:off x="1973" y="3113"/>
              <a:ext cx="10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intersecting</a:t>
              </a:r>
            </a:p>
          </p:txBody>
        </p:sp>
        <p:sp>
          <p:nvSpPr>
            <p:cNvPr id="152593" name="Text Box 75"/>
            <p:cNvSpPr txBox="1">
              <a:spLocks noChangeArrowheads="1"/>
            </p:cNvSpPr>
            <p:nvPr/>
          </p:nvSpPr>
          <p:spPr bwMode="auto">
            <a:xfrm>
              <a:off x="3334" y="3113"/>
              <a:ext cx="9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contained</a:t>
              </a:r>
            </a:p>
          </p:txBody>
        </p:sp>
        <p:sp>
          <p:nvSpPr>
            <p:cNvPr id="152594" name="Text Box 76"/>
            <p:cNvSpPr txBox="1">
              <a:spLocks noChangeArrowheads="1"/>
            </p:cNvSpPr>
            <p:nvPr/>
          </p:nvSpPr>
          <p:spPr bwMode="auto">
            <a:xfrm>
              <a:off x="4604" y="3113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disjoint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Visible-Surface Determination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Back-Face Culling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The Depth-Sort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The z-Buffer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Scan-Line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Binary Space-Partitioning Trees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Visible-Surface Ray Tracing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Warnock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  <a:p>
            <a:pPr eaLnBrk="1" hangingPunct="1"/>
            <a:r>
              <a:rPr lang="en-US" altLang="ja-JP" smtClean="0">
                <a:ea typeface="MS PGothic" pitchFamily="34" charset="-128"/>
              </a:rPr>
              <a:t>Cell-Portal Algorithm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Warnock</a:t>
            </a:r>
            <a:r>
              <a:rPr lang="en-US" altLang="ja-JP" smtClean="0">
                <a:latin typeface="Arial" charset="0"/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Algorithm</a:t>
            </a:r>
          </a:p>
        </p:txBody>
      </p:sp>
      <p:grpSp>
        <p:nvGrpSpPr>
          <p:cNvPr id="154626" name="Group 273"/>
          <p:cNvGrpSpPr>
            <a:grpSpLocks/>
          </p:cNvGrpSpPr>
          <p:nvPr/>
        </p:nvGrpSpPr>
        <p:grpSpPr bwMode="auto">
          <a:xfrm>
            <a:off x="184150" y="1295400"/>
            <a:ext cx="9036050" cy="2808288"/>
            <a:chOff x="68" y="1389"/>
            <a:chExt cx="5692" cy="1769"/>
          </a:xfrm>
        </p:grpSpPr>
        <p:sp>
          <p:nvSpPr>
            <p:cNvPr id="154627" name="Freeform 17"/>
            <p:cNvSpPr>
              <a:spLocks/>
            </p:cNvSpPr>
            <p:nvPr/>
          </p:nvSpPr>
          <p:spPr bwMode="auto">
            <a:xfrm>
              <a:off x="1235" y="2553"/>
              <a:ext cx="791" cy="82"/>
            </a:xfrm>
            <a:custGeom>
              <a:avLst/>
              <a:gdLst>
                <a:gd name="T0" fmla="*/ 0 w 791"/>
                <a:gd name="T1" fmla="*/ 82 h 82"/>
                <a:gd name="T2" fmla="*/ 690 w 791"/>
                <a:gd name="T3" fmla="*/ 82 h 82"/>
                <a:gd name="T4" fmla="*/ 791 w 791"/>
                <a:gd name="T5" fmla="*/ 0 h 82"/>
                <a:gd name="T6" fmla="*/ 0 w 791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1"/>
                <a:gd name="T13" fmla="*/ 0 h 82"/>
                <a:gd name="T14" fmla="*/ 791 w 79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1" h="82">
                  <a:moveTo>
                    <a:pt x="0" y="82"/>
                  </a:moveTo>
                  <a:lnTo>
                    <a:pt x="690" y="82"/>
                  </a:lnTo>
                  <a:lnTo>
                    <a:pt x="791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28" name="Freeform 18"/>
            <p:cNvSpPr>
              <a:spLocks/>
            </p:cNvSpPr>
            <p:nvPr/>
          </p:nvSpPr>
          <p:spPr bwMode="auto">
            <a:xfrm>
              <a:off x="1235" y="2553"/>
              <a:ext cx="791" cy="82"/>
            </a:xfrm>
            <a:custGeom>
              <a:avLst/>
              <a:gdLst>
                <a:gd name="T0" fmla="*/ 0 w 791"/>
                <a:gd name="T1" fmla="*/ 82 h 82"/>
                <a:gd name="T2" fmla="*/ 690 w 791"/>
                <a:gd name="T3" fmla="*/ 82 h 82"/>
                <a:gd name="T4" fmla="*/ 791 w 791"/>
                <a:gd name="T5" fmla="*/ 0 h 82"/>
                <a:gd name="T6" fmla="*/ 0 w 791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1"/>
                <a:gd name="T13" fmla="*/ 0 h 82"/>
                <a:gd name="T14" fmla="*/ 791 w 79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1" h="82">
                  <a:moveTo>
                    <a:pt x="0" y="82"/>
                  </a:moveTo>
                  <a:lnTo>
                    <a:pt x="690" y="82"/>
                  </a:lnTo>
                  <a:lnTo>
                    <a:pt x="791" y="0"/>
                  </a:lnTo>
                  <a:lnTo>
                    <a:pt x="0" y="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29" name="Line 75"/>
            <p:cNvSpPr>
              <a:spLocks noChangeShapeType="1"/>
            </p:cNvSpPr>
            <p:nvPr/>
          </p:nvSpPr>
          <p:spPr bwMode="auto">
            <a:xfrm>
              <a:off x="4040" y="2553"/>
              <a:ext cx="53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0" name="Freeform 76"/>
            <p:cNvSpPr>
              <a:spLocks/>
            </p:cNvSpPr>
            <p:nvPr/>
          </p:nvSpPr>
          <p:spPr bwMode="auto">
            <a:xfrm>
              <a:off x="3193" y="1535"/>
              <a:ext cx="2267" cy="1393"/>
            </a:xfrm>
            <a:custGeom>
              <a:avLst/>
              <a:gdLst>
                <a:gd name="T0" fmla="*/ 0 w 2267"/>
                <a:gd name="T1" fmla="*/ 1393 h 1393"/>
                <a:gd name="T2" fmla="*/ 0 w 2267"/>
                <a:gd name="T3" fmla="*/ 0 h 1393"/>
                <a:gd name="T4" fmla="*/ 2267 w 2267"/>
                <a:gd name="T5" fmla="*/ 0 h 1393"/>
                <a:gd name="T6" fmla="*/ 0 60000 65536"/>
                <a:gd name="T7" fmla="*/ 0 60000 65536"/>
                <a:gd name="T8" fmla="*/ 0 60000 65536"/>
                <a:gd name="T9" fmla="*/ 0 w 2267"/>
                <a:gd name="T10" fmla="*/ 0 h 1393"/>
                <a:gd name="T11" fmla="*/ 2267 w 2267"/>
                <a:gd name="T12" fmla="*/ 1393 h 1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7" h="1393">
                  <a:moveTo>
                    <a:pt x="0" y="1393"/>
                  </a:moveTo>
                  <a:lnTo>
                    <a:pt x="0" y="0"/>
                  </a:lnTo>
                  <a:lnTo>
                    <a:pt x="22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1" name="Freeform 77"/>
            <p:cNvSpPr>
              <a:spLocks/>
            </p:cNvSpPr>
            <p:nvPr/>
          </p:nvSpPr>
          <p:spPr bwMode="auto">
            <a:xfrm>
              <a:off x="4250" y="1601"/>
              <a:ext cx="636" cy="367"/>
            </a:xfrm>
            <a:custGeom>
              <a:avLst/>
              <a:gdLst>
                <a:gd name="T0" fmla="*/ 0 w 636"/>
                <a:gd name="T1" fmla="*/ 0 h 367"/>
                <a:gd name="T2" fmla="*/ 527 w 636"/>
                <a:gd name="T3" fmla="*/ 367 h 367"/>
                <a:gd name="T4" fmla="*/ 636 w 636"/>
                <a:gd name="T5" fmla="*/ 367 h 367"/>
                <a:gd name="T6" fmla="*/ 0 w 636"/>
                <a:gd name="T7" fmla="*/ 0 h 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6"/>
                <a:gd name="T13" fmla="*/ 0 h 367"/>
                <a:gd name="T14" fmla="*/ 636 w 636"/>
                <a:gd name="T15" fmla="*/ 367 h 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6" h="367">
                  <a:moveTo>
                    <a:pt x="0" y="0"/>
                  </a:moveTo>
                  <a:lnTo>
                    <a:pt x="527" y="367"/>
                  </a:lnTo>
                  <a:lnTo>
                    <a:pt x="63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2" name="Freeform 78"/>
            <p:cNvSpPr>
              <a:spLocks/>
            </p:cNvSpPr>
            <p:nvPr/>
          </p:nvSpPr>
          <p:spPr bwMode="auto">
            <a:xfrm>
              <a:off x="4250" y="1601"/>
              <a:ext cx="636" cy="367"/>
            </a:xfrm>
            <a:custGeom>
              <a:avLst/>
              <a:gdLst>
                <a:gd name="T0" fmla="*/ 0 w 636"/>
                <a:gd name="T1" fmla="*/ 0 h 367"/>
                <a:gd name="T2" fmla="*/ 527 w 636"/>
                <a:gd name="T3" fmla="*/ 367 h 367"/>
                <a:gd name="T4" fmla="*/ 636 w 636"/>
                <a:gd name="T5" fmla="*/ 367 h 367"/>
                <a:gd name="T6" fmla="*/ 0 w 636"/>
                <a:gd name="T7" fmla="*/ 0 h 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6"/>
                <a:gd name="T13" fmla="*/ 0 h 367"/>
                <a:gd name="T14" fmla="*/ 636 w 636"/>
                <a:gd name="T15" fmla="*/ 367 h 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6" h="367">
                  <a:moveTo>
                    <a:pt x="0" y="0"/>
                  </a:moveTo>
                  <a:lnTo>
                    <a:pt x="527" y="367"/>
                  </a:lnTo>
                  <a:lnTo>
                    <a:pt x="636" y="36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3" name="Freeform 79"/>
            <p:cNvSpPr>
              <a:spLocks/>
            </p:cNvSpPr>
            <p:nvPr/>
          </p:nvSpPr>
          <p:spPr bwMode="auto">
            <a:xfrm>
              <a:off x="3731" y="1749"/>
              <a:ext cx="995" cy="683"/>
            </a:xfrm>
            <a:custGeom>
              <a:avLst/>
              <a:gdLst>
                <a:gd name="T0" fmla="*/ 0 w 995"/>
                <a:gd name="T1" fmla="*/ 0 h 683"/>
                <a:gd name="T2" fmla="*/ 254 w 995"/>
                <a:gd name="T3" fmla="*/ 0 h 683"/>
                <a:gd name="T4" fmla="*/ 972 w 995"/>
                <a:gd name="T5" fmla="*/ 551 h 683"/>
                <a:gd name="T6" fmla="*/ 995 w 995"/>
                <a:gd name="T7" fmla="*/ 683 h 683"/>
                <a:gd name="T8" fmla="*/ 0 w 995"/>
                <a:gd name="T9" fmla="*/ 0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5"/>
                <a:gd name="T16" fmla="*/ 0 h 683"/>
                <a:gd name="T17" fmla="*/ 995 w 995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5" h="683">
                  <a:moveTo>
                    <a:pt x="0" y="0"/>
                  </a:moveTo>
                  <a:lnTo>
                    <a:pt x="254" y="0"/>
                  </a:lnTo>
                  <a:lnTo>
                    <a:pt x="972" y="551"/>
                  </a:lnTo>
                  <a:lnTo>
                    <a:pt x="995" y="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4" name="Freeform 80"/>
            <p:cNvSpPr>
              <a:spLocks/>
            </p:cNvSpPr>
            <p:nvPr/>
          </p:nvSpPr>
          <p:spPr bwMode="auto">
            <a:xfrm>
              <a:off x="3731" y="1749"/>
              <a:ext cx="995" cy="683"/>
            </a:xfrm>
            <a:custGeom>
              <a:avLst/>
              <a:gdLst>
                <a:gd name="T0" fmla="*/ 0 w 995"/>
                <a:gd name="T1" fmla="*/ 0 h 683"/>
                <a:gd name="T2" fmla="*/ 254 w 995"/>
                <a:gd name="T3" fmla="*/ 0 h 683"/>
                <a:gd name="T4" fmla="*/ 972 w 995"/>
                <a:gd name="T5" fmla="*/ 551 h 683"/>
                <a:gd name="T6" fmla="*/ 995 w 995"/>
                <a:gd name="T7" fmla="*/ 683 h 683"/>
                <a:gd name="T8" fmla="*/ 0 w 995"/>
                <a:gd name="T9" fmla="*/ 0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5"/>
                <a:gd name="T16" fmla="*/ 0 h 683"/>
                <a:gd name="T17" fmla="*/ 995 w 995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5" h="683">
                  <a:moveTo>
                    <a:pt x="0" y="0"/>
                  </a:moveTo>
                  <a:lnTo>
                    <a:pt x="254" y="0"/>
                  </a:lnTo>
                  <a:lnTo>
                    <a:pt x="972" y="551"/>
                  </a:lnTo>
                  <a:lnTo>
                    <a:pt x="995" y="68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5" name="Freeform 151"/>
            <p:cNvSpPr>
              <a:spLocks/>
            </p:cNvSpPr>
            <p:nvPr/>
          </p:nvSpPr>
          <p:spPr bwMode="auto">
            <a:xfrm>
              <a:off x="1164" y="1640"/>
              <a:ext cx="308" cy="269"/>
            </a:xfrm>
            <a:custGeom>
              <a:avLst/>
              <a:gdLst>
                <a:gd name="T0" fmla="*/ 129 w 308"/>
                <a:gd name="T1" fmla="*/ 0 h 269"/>
                <a:gd name="T2" fmla="*/ 0 w 308"/>
                <a:gd name="T3" fmla="*/ 141 h 269"/>
                <a:gd name="T4" fmla="*/ 308 w 308"/>
                <a:gd name="T5" fmla="*/ 269 h 269"/>
                <a:gd name="T6" fmla="*/ 129 w 308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69"/>
                <a:gd name="T14" fmla="*/ 308 w 308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69">
                  <a:moveTo>
                    <a:pt x="129" y="0"/>
                  </a:moveTo>
                  <a:lnTo>
                    <a:pt x="0" y="141"/>
                  </a:lnTo>
                  <a:lnTo>
                    <a:pt x="308" y="26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6" name="Freeform 152"/>
            <p:cNvSpPr>
              <a:spLocks/>
            </p:cNvSpPr>
            <p:nvPr/>
          </p:nvSpPr>
          <p:spPr bwMode="auto">
            <a:xfrm>
              <a:off x="1164" y="1640"/>
              <a:ext cx="308" cy="269"/>
            </a:xfrm>
            <a:custGeom>
              <a:avLst/>
              <a:gdLst>
                <a:gd name="T0" fmla="*/ 129 w 308"/>
                <a:gd name="T1" fmla="*/ 0 h 269"/>
                <a:gd name="T2" fmla="*/ 0 w 308"/>
                <a:gd name="T3" fmla="*/ 141 h 269"/>
                <a:gd name="T4" fmla="*/ 308 w 308"/>
                <a:gd name="T5" fmla="*/ 269 h 269"/>
                <a:gd name="T6" fmla="*/ 129 w 308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69"/>
                <a:gd name="T14" fmla="*/ 308 w 308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69">
                  <a:moveTo>
                    <a:pt x="129" y="0"/>
                  </a:moveTo>
                  <a:lnTo>
                    <a:pt x="0" y="141"/>
                  </a:lnTo>
                  <a:lnTo>
                    <a:pt x="308" y="269"/>
                  </a:lnTo>
                  <a:lnTo>
                    <a:pt x="1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7" name="Freeform 153"/>
            <p:cNvSpPr>
              <a:spLocks/>
            </p:cNvSpPr>
            <p:nvPr/>
          </p:nvSpPr>
          <p:spPr bwMode="auto">
            <a:xfrm>
              <a:off x="821" y="2788"/>
              <a:ext cx="1042" cy="202"/>
            </a:xfrm>
            <a:custGeom>
              <a:avLst/>
              <a:gdLst>
                <a:gd name="T0" fmla="*/ 0 w 1042"/>
                <a:gd name="T1" fmla="*/ 0 h 202"/>
                <a:gd name="T2" fmla="*/ 82 w 1042"/>
                <a:gd name="T3" fmla="*/ 202 h 202"/>
                <a:gd name="T4" fmla="*/ 1010 w 1042"/>
                <a:gd name="T5" fmla="*/ 160 h 202"/>
                <a:gd name="T6" fmla="*/ 1042 w 1042"/>
                <a:gd name="T7" fmla="*/ 78 h 202"/>
                <a:gd name="T8" fmla="*/ 0 w 1042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2"/>
                <a:gd name="T16" fmla="*/ 0 h 202"/>
                <a:gd name="T17" fmla="*/ 1042 w 1042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2" h="202">
                  <a:moveTo>
                    <a:pt x="0" y="0"/>
                  </a:moveTo>
                  <a:lnTo>
                    <a:pt x="82" y="202"/>
                  </a:lnTo>
                  <a:lnTo>
                    <a:pt x="1010" y="160"/>
                  </a:lnTo>
                  <a:lnTo>
                    <a:pt x="1042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8" name="Freeform 154"/>
            <p:cNvSpPr>
              <a:spLocks/>
            </p:cNvSpPr>
            <p:nvPr/>
          </p:nvSpPr>
          <p:spPr bwMode="auto">
            <a:xfrm>
              <a:off x="821" y="2788"/>
              <a:ext cx="1042" cy="202"/>
            </a:xfrm>
            <a:custGeom>
              <a:avLst/>
              <a:gdLst>
                <a:gd name="T0" fmla="*/ 0 w 1042"/>
                <a:gd name="T1" fmla="*/ 0 h 202"/>
                <a:gd name="T2" fmla="*/ 82 w 1042"/>
                <a:gd name="T3" fmla="*/ 202 h 202"/>
                <a:gd name="T4" fmla="*/ 1010 w 1042"/>
                <a:gd name="T5" fmla="*/ 160 h 202"/>
                <a:gd name="T6" fmla="*/ 1042 w 1042"/>
                <a:gd name="T7" fmla="*/ 78 h 202"/>
                <a:gd name="T8" fmla="*/ 0 w 1042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2"/>
                <a:gd name="T16" fmla="*/ 0 h 202"/>
                <a:gd name="T17" fmla="*/ 1042 w 1042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2" h="202">
                  <a:moveTo>
                    <a:pt x="0" y="0"/>
                  </a:moveTo>
                  <a:lnTo>
                    <a:pt x="82" y="202"/>
                  </a:lnTo>
                  <a:lnTo>
                    <a:pt x="1010" y="160"/>
                  </a:lnTo>
                  <a:lnTo>
                    <a:pt x="1042" y="7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9" name="Freeform 155"/>
            <p:cNvSpPr>
              <a:spLocks/>
            </p:cNvSpPr>
            <p:nvPr/>
          </p:nvSpPr>
          <p:spPr bwMode="auto">
            <a:xfrm>
              <a:off x="985" y="1722"/>
              <a:ext cx="78" cy="70"/>
            </a:xfrm>
            <a:custGeom>
              <a:avLst/>
              <a:gdLst>
                <a:gd name="T0" fmla="*/ 0 w 78"/>
                <a:gd name="T1" fmla="*/ 0 h 70"/>
                <a:gd name="T2" fmla="*/ 8 w 78"/>
                <a:gd name="T3" fmla="*/ 0 h 70"/>
                <a:gd name="T4" fmla="*/ 19 w 78"/>
                <a:gd name="T5" fmla="*/ 51 h 70"/>
                <a:gd name="T6" fmla="*/ 35 w 78"/>
                <a:gd name="T7" fmla="*/ 0 h 70"/>
                <a:gd name="T8" fmla="*/ 43 w 78"/>
                <a:gd name="T9" fmla="*/ 0 h 70"/>
                <a:gd name="T10" fmla="*/ 58 w 78"/>
                <a:gd name="T11" fmla="*/ 51 h 70"/>
                <a:gd name="T12" fmla="*/ 70 w 78"/>
                <a:gd name="T13" fmla="*/ 0 h 70"/>
                <a:gd name="T14" fmla="*/ 78 w 78"/>
                <a:gd name="T15" fmla="*/ 0 h 70"/>
                <a:gd name="T16" fmla="*/ 62 w 78"/>
                <a:gd name="T17" fmla="*/ 70 h 70"/>
                <a:gd name="T18" fmla="*/ 54 w 78"/>
                <a:gd name="T19" fmla="*/ 70 h 70"/>
                <a:gd name="T20" fmla="*/ 39 w 78"/>
                <a:gd name="T21" fmla="*/ 12 h 70"/>
                <a:gd name="T22" fmla="*/ 23 w 78"/>
                <a:gd name="T23" fmla="*/ 70 h 70"/>
                <a:gd name="T24" fmla="*/ 15 w 78"/>
                <a:gd name="T25" fmla="*/ 70 h 70"/>
                <a:gd name="T26" fmla="*/ 0 w 78"/>
                <a:gd name="T27" fmla="*/ 0 h 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70"/>
                <a:gd name="T44" fmla="*/ 78 w 78"/>
                <a:gd name="T45" fmla="*/ 70 h 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70">
                  <a:moveTo>
                    <a:pt x="0" y="0"/>
                  </a:moveTo>
                  <a:lnTo>
                    <a:pt x="8" y="0"/>
                  </a:lnTo>
                  <a:lnTo>
                    <a:pt x="19" y="51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58" y="51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62" y="70"/>
                  </a:lnTo>
                  <a:lnTo>
                    <a:pt x="54" y="70"/>
                  </a:lnTo>
                  <a:lnTo>
                    <a:pt x="39" y="12"/>
                  </a:lnTo>
                  <a:lnTo>
                    <a:pt x="23" y="70"/>
                  </a:lnTo>
                  <a:lnTo>
                    <a:pt x="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0" name="Freeform 156"/>
            <p:cNvSpPr>
              <a:spLocks/>
            </p:cNvSpPr>
            <p:nvPr/>
          </p:nvSpPr>
          <p:spPr bwMode="auto">
            <a:xfrm>
              <a:off x="993" y="2066"/>
              <a:ext cx="74" cy="74"/>
            </a:xfrm>
            <a:custGeom>
              <a:avLst/>
              <a:gdLst>
                <a:gd name="T0" fmla="*/ 0 w 74"/>
                <a:gd name="T1" fmla="*/ 0 h 74"/>
                <a:gd name="T2" fmla="*/ 7 w 74"/>
                <a:gd name="T3" fmla="*/ 0 h 74"/>
                <a:gd name="T4" fmla="*/ 19 w 74"/>
                <a:gd name="T5" fmla="*/ 54 h 74"/>
                <a:gd name="T6" fmla="*/ 31 w 74"/>
                <a:gd name="T7" fmla="*/ 0 h 74"/>
                <a:gd name="T8" fmla="*/ 43 w 74"/>
                <a:gd name="T9" fmla="*/ 0 h 74"/>
                <a:gd name="T10" fmla="*/ 54 w 74"/>
                <a:gd name="T11" fmla="*/ 54 h 74"/>
                <a:gd name="T12" fmla="*/ 66 w 74"/>
                <a:gd name="T13" fmla="*/ 0 h 74"/>
                <a:gd name="T14" fmla="*/ 74 w 74"/>
                <a:gd name="T15" fmla="*/ 0 h 74"/>
                <a:gd name="T16" fmla="*/ 58 w 74"/>
                <a:gd name="T17" fmla="*/ 74 h 74"/>
                <a:gd name="T18" fmla="*/ 50 w 74"/>
                <a:gd name="T19" fmla="*/ 74 h 74"/>
                <a:gd name="T20" fmla="*/ 39 w 74"/>
                <a:gd name="T21" fmla="*/ 15 h 74"/>
                <a:gd name="T22" fmla="*/ 23 w 74"/>
                <a:gd name="T23" fmla="*/ 74 h 74"/>
                <a:gd name="T24" fmla="*/ 15 w 74"/>
                <a:gd name="T25" fmla="*/ 74 h 74"/>
                <a:gd name="T26" fmla="*/ 0 w 74"/>
                <a:gd name="T27" fmla="*/ 0 h 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74"/>
                <a:gd name="T44" fmla="*/ 74 w 74"/>
                <a:gd name="T45" fmla="*/ 74 h 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74">
                  <a:moveTo>
                    <a:pt x="0" y="0"/>
                  </a:moveTo>
                  <a:lnTo>
                    <a:pt x="7" y="0"/>
                  </a:lnTo>
                  <a:lnTo>
                    <a:pt x="19" y="54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4" y="54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58" y="74"/>
                  </a:lnTo>
                  <a:lnTo>
                    <a:pt x="50" y="74"/>
                  </a:lnTo>
                  <a:lnTo>
                    <a:pt x="39" y="15"/>
                  </a:lnTo>
                  <a:lnTo>
                    <a:pt x="23" y="74"/>
                  </a:lnTo>
                  <a:lnTo>
                    <a:pt x="1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1" name="Freeform 157"/>
            <p:cNvSpPr>
              <a:spLocks/>
            </p:cNvSpPr>
            <p:nvPr/>
          </p:nvSpPr>
          <p:spPr bwMode="auto">
            <a:xfrm>
              <a:off x="1527" y="1941"/>
              <a:ext cx="78" cy="70"/>
            </a:xfrm>
            <a:custGeom>
              <a:avLst/>
              <a:gdLst>
                <a:gd name="T0" fmla="*/ 0 w 78"/>
                <a:gd name="T1" fmla="*/ 0 h 70"/>
                <a:gd name="T2" fmla="*/ 12 w 78"/>
                <a:gd name="T3" fmla="*/ 0 h 70"/>
                <a:gd name="T4" fmla="*/ 24 w 78"/>
                <a:gd name="T5" fmla="*/ 54 h 70"/>
                <a:gd name="T6" fmla="*/ 35 w 78"/>
                <a:gd name="T7" fmla="*/ 0 h 70"/>
                <a:gd name="T8" fmla="*/ 47 w 78"/>
                <a:gd name="T9" fmla="*/ 0 h 70"/>
                <a:gd name="T10" fmla="*/ 59 w 78"/>
                <a:gd name="T11" fmla="*/ 54 h 70"/>
                <a:gd name="T12" fmla="*/ 70 w 78"/>
                <a:gd name="T13" fmla="*/ 0 h 70"/>
                <a:gd name="T14" fmla="*/ 78 w 78"/>
                <a:gd name="T15" fmla="*/ 0 h 70"/>
                <a:gd name="T16" fmla="*/ 63 w 78"/>
                <a:gd name="T17" fmla="*/ 70 h 70"/>
                <a:gd name="T18" fmla="*/ 55 w 78"/>
                <a:gd name="T19" fmla="*/ 70 h 70"/>
                <a:gd name="T20" fmla="*/ 39 w 78"/>
                <a:gd name="T21" fmla="*/ 15 h 70"/>
                <a:gd name="T22" fmla="*/ 27 w 78"/>
                <a:gd name="T23" fmla="*/ 70 h 70"/>
                <a:gd name="T24" fmla="*/ 16 w 78"/>
                <a:gd name="T25" fmla="*/ 70 h 70"/>
                <a:gd name="T26" fmla="*/ 0 w 78"/>
                <a:gd name="T27" fmla="*/ 0 h 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70"/>
                <a:gd name="T44" fmla="*/ 78 w 78"/>
                <a:gd name="T45" fmla="*/ 70 h 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70">
                  <a:moveTo>
                    <a:pt x="0" y="0"/>
                  </a:moveTo>
                  <a:lnTo>
                    <a:pt x="12" y="0"/>
                  </a:lnTo>
                  <a:lnTo>
                    <a:pt x="24" y="54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59" y="54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63" y="70"/>
                  </a:lnTo>
                  <a:lnTo>
                    <a:pt x="55" y="70"/>
                  </a:lnTo>
                  <a:lnTo>
                    <a:pt x="39" y="15"/>
                  </a:lnTo>
                  <a:lnTo>
                    <a:pt x="27" y="70"/>
                  </a:lnTo>
                  <a:lnTo>
                    <a:pt x="16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2" name="Freeform 158"/>
            <p:cNvSpPr>
              <a:spLocks/>
            </p:cNvSpPr>
            <p:nvPr/>
          </p:nvSpPr>
          <p:spPr bwMode="auto">
            <a:xfrm>
              <a:off x="1523" y="1609"/>
              <a:ext cx="74" cy="70"/>
            </a:xfrm>
            <a:custGeom>
              <a:avLst/>
              <a:gdLst>
                <a:gd name="T0" fmla="*/ 0 w 74"/>
                <a:gd name="T1" fmla="*/ 0 h 70"/>
                <a:gd name="T2" fmla="*/ 8 w 74"/>
                <a:gd name="T3" fmla="*/ 0 h 70"/>
                <a:gd name="T4" fmla="*/ 20 w 74"/>
                <a:gd name="T5" fmla="*/ 51 h 70"/>
                <a:gd name="T6" fmla="*/ 31 w 74"/>
                <a:gd name="T7" fmla="*/ 0 h 70"/>
                <a:gd name="T8" fmla="*/ 43 w 74"/>
                <a:gd name="T9" fmla="*/ 0 h 70"/>
                <a:gd name="T10" fmla="*/ 55 w 74"/>
                <a:gd name="T11" fmla="*/ 51 h 70"/>
                <a:gd name="T12" fmla="*/ 67 w 74"/>
                <a:gd name="T13" fmla="*/ 0 h 70"/>
                <a:gd name="T14" fmla="*/ 74 w 74"/>
                <a:gd name="T15" fmla="*/ 0 h 70"/>
                <a:gd name="T16" fmla="*/ 59 w 74"/>
                <a:gd name="T17" fmla="*/ 70 h 70"/>
                <a:gd name="T18" fmla="*/ 51 w 74"/>
                <a:gd name="T19" fmla="*/ 70 h 70"/>
                <a:gd name="T20" fmla="*/ 39 w 74"/>
                <a:gd name="T21" fmla="*/ 12 h 70"/>
                <a:gd name="T22" fmla="*/ 24 w 74"/>
                <a:gd name="T23" fmla="*/ 70 h 70"/>
                <a:gd name="T24" fmla="*/ 16 w 74"/>
                <a:gd name="T25" fmla="*/ 70 h 70"/>
                <a:gd name="T26" fmla="*/ 0 w 74"/>
                <a:gd name="T27" fmla="*/ 0 h 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70"/>
                <a:gd name="T44" fmla="*/ 74 w 74"/>
                <a:gd name="T45" fmla="*/ 70 h 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70">
                  <a:moveTo>
                    <a:pt x="0" y="0"/>
                  </a:moveTo>
                  <a:lnTo>
                    <a:pt x="8" y="0"/>
                  </a:lnTo>
                  <a:lnTo>
                    <a:pt x="20" y="51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5" y="5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59" y="70"/>
                  </a:lnTo>
                  <a:lnTo>
                    <a:pt x="51" y="70"/>
                  </a:lnTo>
                  <a:lnTo>
                    <a:pt x="39" y="12"/>
                  </a:lnTo>
                  <a:lnTo>
                    <a:pt x="24" y="70"/>
                  </a:lnTo>
                  <a:lnTo>
                    <a:pt x="16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3" name="Freeform 159"/>
            <p:cNvSpPr>
              <a:spLocks/>
            </p:cNvSpPr>
            <p:nvPr/>
          </p:nvSpPr>
          <p:spPr bwMode="auto">
            <a:xfrm>
              <a:off x="1012" y="2838"/>
              <a:ext cx="39" cy="39"/>
            </a:xfrm>
            <a:custGeom>
              <a:avLst/>
              <a:gdLst>
                <a:gd name="T0" fmla="*/ 0 w 39"/>
                <a:gd name="T1" fmla="*/ 39 h 39"/>
                <a:gd name="T2" fmla="*/ 16 w 39"/>
                <a:gd name="T3" fmla="*/ 20 h 39"/>
                <a:gd name="T4" fmla="*/ 4 w 39"/>
                <a:gd name="T5" fmla="*/ 0 h 39"/>
                <a:gd name="T6" fmla="*/ 16 w 39"/>
                <a:gd name="T7" fmla="*/ 0 h 39"/>
                <a:gd name="T8" fmla="*/ 20 w 39"/>
                <a:gd name="T9" fmla="*/ 12 h 39"/>
                <a:gd name="T10" fmla="*/ 27 w 39"/>
                <a:gd name="T11" fmla="*/ 0 h 39"/>
                <a:gd name="T12" fmla="*/ 39 w 39"/>
                <a:gd name="T13" fmla="*/ 0 h 39"/>
                <a:gd name="T14" fmla="*/ 27 w 39"/>
                <a:gd name="T15" fmla="*/ 20 h 39"/>
                <a:gd name="T16" fmla="*/ 39 w 39"/>
                <a:gd name="T17" fmla="*/ 39 h 39"/>
                <a:gd name="T18" fmla="*/ 27 w 39"/>
                <a:gd name="T19" fmla="*/ 39 h 39"/>
                <a:gd name="T20" fmla="*/ 20 w 39"/>
                <a:gd name="T21" fmla="*/ 28 h 39"/>
                <a:gd name="T22" fmla="*/ 12 w 39"/>
                <a:gd name="T23" fmla="*/ 39 h 39"/>
                <a:gd name="T24" fmla="*/ 0 w 3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9"/>
                <a:gd name="T41" fmla="*/ 39 w 3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9">
                  <a:moveTo>
                    <a:pt x="0" y="39"/>
                  </a:moveTo>
                  <a:lnTo>
                    <a:pt x="16" y="2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0" y="12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27" y="20"/>
                  </a:lnTo>
                  <a:lnTo>
                    <a:pt x="39" y="39"/>
                  </a:lnTo>
                  <a:lnTo>
                    <a:pt x="27" y="39"/>
                  </a:lnTo>
                  <a:lnTo>
                    <a:pt x="20" y="28"/>
                  </a:lnTo>
                  <a:lnTo>
                    <a:pt x="1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4" name="Freeform 160"/>
            <p:cNvSpPr>
              <a:spLocks/>
            </p:cNvSpPr>
            <p:nvPr/>
          </p:nvSpPr>
          <p:spPr bwMode="auto">
            <a:xfrm>
              <a:off x="1012" y="2912"/>
              <a:ext cx="39" cy="36"/>
            </a:xfrm>
            <a:custGeom>
              <a:avLst/>
              <a:gdLst>
                <a:gd name="T0" fmla="*/ 0 w 39"/>
                <a:gd name="T1" fmla="*/ 36 h 36"/>
                <a:gd name="T2" fmla="*/ 16 w 39"/>
                <a:gd name="T3" fmla="*/ 20 h 36"/>
                <a:gd name="T4" fmla="*/ 4 w 39"/>
                <a:gd name="T5" fmla="*/ 0 h 36"/>
                <a:gd name="T6" fmla="*/ 16 w 39"/>
                <a:gd name="T7" fmla="*/ 0 h 36"/>
                <a:gd name="T8" fmla="*/ 20 w 39"/>
                <a:gd name="T9" fmla="*/ 12 h 36"/>
                <a:gd name="T10" fmla="*/ 27 w 39"/>
                <a:gd name="T11" fmla="*/ 0 h 36"/>
                <a:gd name="T12" fmla="*/ 39 w 39"/>
                <a:gd name="T13" fmla="*/ 0 h 36"/>
                <a:gd name="T14" fmla="*/ 27 w 39"/>
                <a:gd name="T15" fmla="*/ 16 h 36"/>
                <a:gd name="T16" fmla="*/ 39 w 39"/>
                <a:gd name="T17" fmla="*/ 36 h 36"/>
                <a:gd name="T18" fmla="*/ 27 w 39"/>
                <a:gd name="T19" fmla="*/ 36 h 36"/>
                <a:gd name="T20" fmla="*/ 20 w 39"/>
                <a:gd name="T21" fmla="*/ 24 h 36"/>
                <a:gd name="T22" fmla="*/ 12 w 39"/>
                <a:gd name="T23" fmla="*/ 36 h 36"/>
                <a:gd name="T24" fmla="*/ 0 w 39"/>
                <a:gd name="T25" fmla="*/ 36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6"/>
                <a:gd name="T41" fmla="*/ 39 w 39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6">
                  <a:moveTo>
                    <a:pt x="0" y="36"/>
                  </a:moveTo>
                  <a:lnTo>
                    <a:pt x="16" y="2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0" y="12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27" y="16"/>
                  </a:lnTo>
                  <a:lnTo>
                    <a:pt x="39" y="36"/>
                  </a:lnTo>
                  <a:lnTo>
                    <a:pt x="27" y="36"/>
                  </a:lnTo>
                  <a:lnTo>
                    <a:pt x="20" y="24"/>
                  </a:lnTo>
                  <a:lnTo>
                    <a:pt x="1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5" name="Line 161"/>
            <p:cNvSpPr>
              <a:spLocks noChangeShapeType="1"/>
            </p:cNvSpPr>
            <p:nvPr/>
          </p:nvSpPr>
          <p:spPr bwMode="auto">
            <a:xfrm>
              <a:off x="1028" y="3045"/>
              <a:ext cx="53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6" name="Freeform 162"/>
            <p:cNvSpPr>
              <a:spLocks/>
            </p:cNvSpPr>
            <p:nvPr/>
          </p:nvSpPr>
          <p:spPr bwMode="auto">
            <a:xfrm>
              <a:off x="1547" y="2916"/>
              <a:ext cx="39" cy="39"/>
            </a:xfrm>
            <a:custGeom>
              <a:avLst/>
              <a:gdLst>
                <a:gd name="T0" fmla="*/ 0 w 39"/>
                <a:gd name="T1" fmla="*/ 39 h 39"/>
                <a:gd name="T2" fmla="*/ 15 w 39"/>
                <a:gd name="T3" fmla="*/ 20 h 39"/>
                <a:gd name="T4" fmla="*/ 4 w 39"/>
                <a:gd name="T5" fmla="*/ 0 h 39"/>
                <a:gd name="T6" fmla="*/ 15 w 39"/>
                <a:gd name="T7" fmla="*/ 0 h 39"/>
                <a:gd name="T8" fmla="*/ 19 w 39"/>
                <a:gd name="T9" fmla="*/ 12 h 39"/>
                <a:gd name="T10" fmla="*/ 27 w 39"/>
                <a:gd name="T11" fmla="*/ 0 h 39"/>
                <a:gd name="T12" fmla="*/ 39 w 39"/>
                <a:gd name="T13" fmla="*/ 0 h 39"/>
                <a:gd name="T14" fmla="*/ 27 w 39"/>
                <a:gd name="T15" fmla="*/ 20 h 39"/>
                <a:gd name="T16" fmla="*/ 39 w 39"/>
                <a:gd name="T17" fmla="*/ 39 h 39"/>
                <a:gd name="T18" fmla="*/ 27 w 39"/>
                <a:gd name="T19" fmla="*/ 39 h 39"/>
                <a:gd name="T20" fmla="*/ 19 w 39"/>
                <a:gd name="T21" fmla="*/ 28 h 39"/>
                <a:gd name="T22" fmla="*/ 11 w 39"/>
                <a:gd name="T23" fmla="*/ 39 h 39"/>
                <a:gd name="T24" fmla="*/ 0 w 3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9"/>
                <a:gd name="T41" fmla="*/ 39 w 3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9">
                  <a:moveTo>
                    <a:pt x="0" y="39"/>
                  </a:moveTo>
                  <a:lnTo>
                    <a:pt x="15" y="20"/>
                  </a:lnTo>
                  <a:lnTo>
                    <a:pt x="4" y="0"/>
                  </a:lnTo>
                  <a:lnTo>
                    <a:pt x="15" y="0"/>
                  </a:lnTo>
                  <a:lnTo>
                    <a:pt x="19" y="12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27" y="20"/>
                  </a:lnTo>
                  <a:lnTo>
                    <a:pt x="39" y="39"/>
                  </a:lnTo>
                  <a:lnTo>
                    <a:pt x="27" y="39"/>
                  </a:lnTo>
                  <a:lnTo>
                    <a:pt x="19" y="28"/>
                  </a:lnTo>
                  <a:lnTo>
                    <a:pt x="11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7" name="Freeform 163"/>
            <p:cNvSpPr>
              <a:spLocks/>
            </p:cNvSpPr>
            <p:nvPr/>
          </p:nvSpPr>
          <p:spPr bwMode="auto">
            <a:xfrm>
              <a:off x="1547" y="2850"/>
              <a:ext cx="39" cy="35"/>
            </a:xfrm>
            <a:custGeom>
              <a:avLst/>
              <a:gdLst>
                <a:gd name="T0" fmla="*/ 0 w 39"/>
                <a:gd name="T1" fmla="*/ 35 h 35"/>
                <a:gd name="T2" fmla="*/ 11 w 39"/>
                <a:gd name="T3" fmla="*/ 19 h 35"/>
                <a:gd name="T4" fmla="*/ 0 w 39"/>
                <a:gd name="T5" fmla="*/ 0 h 35"/>
                <a:gd name="T6" fmla="*/ 11 w 39"/>
                <a:gd name="T7" fmla="*/ 0 h 35"/>
                <a:gd name="T8" fmla="*/ 19 w 39"/>
                <a:gd name="T9" fmla="*/ 12 h 35"/>
                <a:gd name="T10" fmla="*/ 23 w 39"/>
                <a:gd name="T11" fmla="*/ 0 h 35"/>
                <a:gd name="T12" fmla="*/ 35 w 39"/>
                <a:gd name="T13" fmla="*/ 0 h 35"/>
                <a:gd name="T14" fmla="*/ 23 w 39"/>
                <a:gd name="T15" fmla="*/ 16 h 35"/>
                <a:gd name="T16" fmla="*/ 39 w 39"/>
                <a:gd name="T17" fmla="*/ 35 h 35"/>
                <a:gd name="T18" fmla="*/ 27 w 39"/>
                <a:gd name="T19" fmla="*/ 35 h 35"/>
                <a:gd name="T20" fmla="*/ 19 w 39"/>
                <a:gd name="T21" fmla="*/ 23 h 35"/>
                <a:gd name="T22" fmla="*/ 11 w 39"/>
                <a:gd name="T23" fmla="*/ 35 h 35"/>
                <a:gd name="T24" fmla="*/ 0 w 39"/>
                <a:gd name="T25" fmla="*/ 35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5"/>
                <a:gd name="T41" fmla="*/ 39 w 39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5">
                  <a:moveTo>
                    <a:pt x="0" y="35"/>
                  </a:moveTo>
                  <a:lnTo>
                    <a:pt x="11" y="1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9" y="12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23" y="16"/>
                  </a:lnTo>
                  <a:lnTo>
                    <a:pt x="39" y="35"/>
                  </a:lnTo>
                  <a:lnTo>
                    <a:pt x="27" y="35"/>
                  </a:lnTo>
                  <a:lnTo>
                    <a:pt x="19" y="23"/>
                  </a:lnTo>
                  <a:lnTo>
                    <a:pt x="11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8" name="Freeform 164"/>
            <p:cNvSpPr>
              <a:spLocks/>
            </p:cNvSpPr>
            <p:nvPr/>
          </p:nvSpPr>
          <p:spPr bwMode="auto">
            <a:xfrm>
              <a:off x="162" y="1531"/>
              <a:ext cx="2266" cy="1409"/>
            </a:xfrm>
            <a:custGeom>
              <a:avLst/>
              <a:gdLst>
                <a:gd name="T0" fmla="*/ 0 w 2266"/>
                <a:gd name="T1" fmla="*/ 1409 h 1409"/>
                <a:gd name="T2" fmla="*/ 0 w 2266"/>
                <a:gd name="T3" fmla="*/ 0 h 1409"/>
                <a:gd name="T4" fmla="*/ 2266 w 2266"/>
                <a:gd name="T5" fmla="*/ 0 h 1409"/>
                <a:gd name="T6" fmla="*/ 0 60000 65536"/>
                <a:gd name="T7" fmla="*/ 0 60000 65536"/>
                <a:gd name="T8" fmla="*/ 0 60000 65536"/>
                <a:gd name="T9" fmla="*/ 0 w 2266"/>
                <a:gd name="T10" fmla="*/ 0 h 1409"/>
                <a:gd name="T11" fmla="*/ 2266 w 2266"/>
                <a:gd name="T12" fmla="*/ 1409 h 1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6" h="1409">
                  <a:moveTo>
                    <a:pt x="0" y="1409"/>
                  </a:moveTo>
                  <a:lnTo>
                    <a:pt x="0" y="0"/>
                  </a:lnTo>
                  <a:lnTo>
                    <a:pt x="22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9" name="Freeform 167"/>
            <p:cNvSpPr>
              <a:spLocks/>
            </p:cNvSpPr>
            <p:nvPr/>
          </p:nvSpPr>
          <p:spPr bwMode="auto">
            <a:xfrm>
              <a:off x="4555" y="2210"/>
              <a:ext cx="39" cy="47"/>
            </a:xfrm>
            <a:custGeom>
              <a:avLst/>
              <a:gdLst>
                <a:gd name="T0" fmla="*/ 0 w 39"/>
                <a:gd name="T1" fmla="*/ 47 h 47"/>
                <a:gd name="T2" fmla="*/ 15 w 39"/>
                <a:gd name="T3" fmla="*/ 23 h 47"/>
                <a:gd name="T4" fmla="*/ 4 w 39"/>
                <a:gd name="T5" fmla="*/ 0 h 47"/>
                <a:gd name="T6" fmla="*/ 15 w 39"/>
                <a:gd name="T7" fmla="*/ 0 h 47"/>
                <a:gd name="T8" fmla="*/ 19 w 39"/>
                <a:gd name="T9" fmla="*/ 12 h 47"/>
                <a:gd name="T10" fmla="*/ 27 w 39"/>
                <a:gd name="T11" fmla="*/ 0 h 47"/>
                <a:gd name="T12" fmla="*/ 39 w 39"/>
                <a:gd name="T13" fmla="*/ 0 h 47"/>
                <a:gd name="T14" fmla="*/ 27 w 39"/>
                <a:gd name="T15" fmla="*/ 23 h 47"/>
                <a:gd name="T16" fmla="*/ 39 w 39"/>
                <a:gd name="T17" fmla="*/ 47 h 47"/>
                <a:gd name="T18" fmla="*/ 27 w 39"/>
                <a:gd name="T19" fmla="*/ 47 h 47"/>
                <a:gd name="T20" fmla="*/ 19 w 39"/>
                <a:gd name="T21" fmla="*/ 31 h 47"/>
                <a:gd name="T22" fmla="*/ 11 w 39"/>
                <a:gd name="T23" fmla="*/ 47 h 47"/>
                <a:gd name="T24" fmla="*/ 0 w 39"/>
                <a:gd name="T25" fmla="*/ 47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47"/>
                <a:gd name="T41" fmla="*/ 39 w 39"/>
                <a:gd name="T42" fmla="*/ 47 h 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47">
                  <a:moveTo>
                    <a:pt x="0" y="47"/>
                  </a:moveTo>
                  <a:lnTo>
                    <a:pt x="15" y="23"/>
                  </a:lnTo>
                  <a:lnTo>
                    <a:pt x="4" y="0"/>
                  </a:lnTo>
                  <a:lnTo>
                    <a:pt x="15" y="0"/>
                  </a:lnTo>
                  <a:lnTo>
                    <a:pt x="19" y="12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27" y="23"/>
                  </a:lnTo>
                  <a:lnTo>
                    <a:pt x="39" y="47"/>
                  </a:lnTo>
                  <a:lnTo>
                    <a:pt x="27" y="47"/>
                  </a:lnTo>
                  <a:lnTo>
                    <a:pt x="19" y="31"/>
                  </a:lnTo>
                  <a:lnTo>
                    <a:pt x="11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0" name="Freeform 168"/>
            <p:cNvSpPr>
              <a:spLocks/>
            </p:cNvSpPr>
            <p:nvPr/>
          </p:nvSpPr>
          <p:spPr bwMode="auto">
            <a:xfrm>
              <a:off x="4559" y="2272"/>
              <a:ext cx="35" cy="47"/>
            </a:xfrm>
            <a:custGeom>
              <a:avLst/>
              <a:gdLst>
                <a:gd name="T0" fmla="*/ 0 w 35"/>
                <a:gd name="T1" fmla="*/ 47 h 47"/>
                <a:gd name="T2" fmla="*/ 11 w 35"/>
                <a:gd name="T3" fmla="*/ 24 h 47"/>
                <a:gd name="T4" fmla="*/ 0 w 35"/>
                <a:gd name="T5" fmla="*/ 0 h 47"/>
                <a:gd name="T6" fmla="*/ 11 w 35"/>
                <a:gd name="T7" fmla="*/ 0 h 47"/>
                <a:gd name="T8" fmla="*/ 15 w 35"/>
                <a:gd name="T9" fmla="*/ 16 h 47"/>
                <a:gd name="T10" fmla="*/ 23 w 35"/>
                <a:gd name="T11" fmla="*/ 0 h 47"/>
                <a:gd name="T12" fmla="*/ 35 w 35"/>
                <a:gd name="T13" fmla="*/ 0 h 47"/>
                <a:gd name="T14" fmla="*/ 23 w 35"/>
                <a:gd name="T15" fmla="*/ 24 h 47"/>
                <a:gd name="T16" fmla="*/ 35 w 35"/>
                <a:gd name="T17" fmla="*/ 47 h 47"/>
                <a:gd name="T18" fmla="*/ 23 w 35"/>
                <a:gd name="T19" fmla="*/ 47 h 47"/>
                <a:gd name="T20" fmla="*/ 15 w 35"/>
                <a:gd name="T21" fmla="*/ 32 h 47"/>
                <a:gd name="T22" fmla="*/ 11 w 35"/>
                <a:gd name="T23" fmla="*/ 47 h 47"/>
                <a:gd name="T24" fmla="*/ 0 w 35"/>
                <a:gd name="T25" fmla="*/ 47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47"/>
                <a:gd name="T41" fmla="*/ 35 w 35"/>
                <a:gd name="T42" fmla="*/ 47 h 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47">
                  <a:moveTo>
                    <a:pt x="0" y="47"/>
                  </a:moveTo>
                  <a:lnTo>
                    <a:pt x="11" y="2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5" y="16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23" y="24"/>
                  </a:lnTo>
                  <a:lnTo>
                    <a:pt x="35" y="47"/>
                  </a:lnTo>
                  <a:lnTo>
                    <a:pt x="23" y="47"/>
                  </a:lnTo>
                  <a:lnTo>
                    <a:pt x="15" y="32"/>
                  </a:lnTo>
                  <a:lnTo>
                    <a:pt x="11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1" name="Freeform 169"/>
            <p:cNvSpPr>
              <a:spLocks/>
            </p:cNvSpPr>
            <p:nvPr/>
          </p:nvSpPr>
          <p:spPr bwMode="auto">
            <a:xfrm>
              <a:off x="4020" y="1824"/>
              <a:ext cx="39" cy="43"/>
            </a:xfrm>
            <a:custGeom>
              <a:avLst/>
              <a:gdLst>
                <a:gd name="T0" fmla="*/ 0 w 39"/>
                <a:gd name="T1" fmla="*/ 43 h 43"/>
                <a:gd name="T2" fmla="*/ 16 w 39"/>
                <a:gd name="T3" fmla="*/ 19 h 43"/>
                <a:gd name="T4" fmla="*/ 4 w 39"/>
                <a:gd name="T5" fmla="*/ 0 h 43"/>
                <a:gd name="T6" fmla="*/ 16 w 39"/>
                <a:gd name="T7" fmla="*/ 0 h 43"/>
                <a:gd name="T8" fmla="*/ 20 w 39"/>
                <a:gd name="T9" fmla="*/ 11 h 43"/>
                <a:gd name="T10" fmla="*/ 27 w 39"/>
                <a:gd name="T11" fmla="*/ 0 h 43"/>
                <a:gd name="T12" fmla="*/ 39 w 39"/>
                <a:gd name="T13" fmla="*/ 0 h 43"/>
                <a:gd name="T14" fmla="*/ 27 w 39"/>
                <a:gd name="T15" fmla="*/ 19 h 43"/>
                <a:gd name="T16" fmla="*/ 39 w 39"/>
                <a:gd name="T17" fmla="*/ 43 h 43"/>
                <a:gd name="T18" fmla="*/ 27 w 39"/>
                <a:gd name="T19" fmla="*/ 43 h 43"/>
                <a:gd name="T20" fmla="*/ 20 w 39"/>
                <a:gd name="T21" fmla="*/ 27 h 43"/>
                <a:gd name="T22" fmla="*/ 12 w 39"/>
                <a:gd name="T23" fmla="*/ 43 h 43"/>
                <a:gd name="T24" fmla="*/ 0 w 39"/>
                <a:gd name="T25" fmla="*/ 4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43"/>
                <a:gd name="T41" fmla="*/ 39 w 39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43">
                  <a:moveTo>
                    <a:pt x="0" y="43"/>
                  </a:moveTo>
                  <a:lnTo>
                    <a:pt x="16" y="19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0" y="11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27" y="19"/>
                  </a:lnTo>
                  <a:lnTo>
                    <a:pt x="39" y="43"/>
                  </a:lnTo>
                  <a:lnTo>
                    <a:pt x="27" y="43"/>
                  </a:lnTo>
                  <a:lnTo>
                    <a:pt x="20" y="27"/>
                  </a:lnTo>
                  <a:lnTo>
                    <a:pt x="12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2" name="Line 170"/>
            <p:cNvSpPr>
              <a:spLocks noChangeShapeType="1"/>
            </p:cNvSpPr>
            <p:nvPr/>
          </p:nvSpPr>
          <p:spPr bwMode="auto">
            <a:xfrm>
              <a:off x="4570" y="153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3" name="Line 171"/>
            <p:cNvSpPr>
              <a:spLocks noChangeShapeType="1"/>
            </p:cNvSpPr>
            <p:nvPr/>
          </p:nvSpPr>
          <p:spPr bwMode="auto">
            <a:xfrm>
              <a:off x="4570" y="1593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4" name="Line 172"/>
            <p:cNvSpPr>
              <a:spLocks noChangeShapeType="1"/>
            </p:cNvSpPr>
            <p:nvPr/>
          </p:nvSpPr>
          <p:spPr bwMode="auto">
            <a:xfrm>
              <a:off x="4570" y="1671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5" name="Line 173"/>
            <p:cNvSpPr>
              <a:spLocks noChangeShapeType="1"/>
            </p:cNvSpPr>
            <p:nvPr/>
          </p:nvSpPr>
          <p:spPr bwMode="auto">
            <a:xfrm>
              <a:off x="4570" y="1734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6" name="Line 174"/>
            <p:cNvSpPr>
              <a:spLocks noChangeShapeType="1"/>
            </p:cNvSpPr>
            <p:nvPr/>
          </p:nvSpPr>
          <p:spPr bwMode="auto">
            <a:xfrm>
              <a:off x="4570" y="1796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7" name="Line 175"/>
            <p:cNvSpPr>
              <a:spLocks noChangeShapeType="1"/>
            </p:cNvSpPr>
            <p:nvPr/>
          </p:nvSpPr>
          <p:spPr bwMode="auto">
            <a:xfrm>
              <a:off x="4570" y="184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8" name="Line 176"/>
            <p:cNvSpPr>
              <a:spLocks noChangeShapeType="1"/>
            </p:cNvSpPr>
            <p:nvPr/>
          </p:nvSpPr>
          <p:spPr bwMode="auto">
            <a:xfrm>
              <a:off x="4570" y="190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9" name="Line 177"/>
            <p:cNvSpPr>
              <a:spLocks noChangeShapeType="1"/>
            </p:cNvSpPr>
            <p:nvPr/>
          </p:nvSpPr>
          <p:spPr bwMode="auto">
            <a:xfrm>
              <a:off x="4570" y="196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0" name="Line 178"/>
            <p:cNvSpPr>
              <a:spLocks noChangeShapeType="1"/>
            </p:cNvSpPr>
            <p:nvPr/>
          </p:nvSpPr>
          <p:spPr bwMode="auto">
            <a:xfrm>
              <a:off x="4570" y="2030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1" name="Line 179"/>
            <p:cNvSpPr>
              <a:spLocks noChangeShapeType="1"/>
            </p:cNvSpPr>
            <p:nvPr/>
          </p:nvSpPr>
          <p:spPr bwMode="auto">
            <a:xfrm>
              <a:off x="4570" y="209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2" name="Line 180"/>
            <p:cNvSpPr>
              <a:spLocks noChangeShapeType="1"/>
            </p:cNvSpPr>
            <p:nvPr/>
          </p:nvSpPr>
          <p:spPr bwMode="auto">
            <a:xfrm>
              <a:off x="4570" y="2155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3" name="Line 181"/>
            <p:cNvSpPr>
              <a:spLocks noChangeShapeType="1"/>
            </p:cNvSpPr>
            <p:nvPr/>
          </p:nvSpPr>
          <p:spPr bwMode="auto">
            <a:xfrm>
              <a:off x="4570" y="2327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4" name="Line 182"/>
            <p:cNvSpPr>
              <a:spLocks noChangeShapeType="1"/>
            </p:cNvSpPr>
            <p:nvPr/>
          </p:nvSpPr>
          <p:spPr bwMode="auto">
            <a:xfrm>
              <a:off x="4570" y="2389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5" name="Line 183"/>
            <p:cNvSpPr>
              <a:spLocks noChangeShapeType="1"/>
            </p:cNvSpPr>
            <p:nvPr/>
          </p:nvSpPr>
          <p:spPr bwMode="auto">
            <a:xfrm>
              <a:off x="4570" y="2452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6" name="Line 184"/>
            <p:cNvSpPr>
              <a:spLocks noChangeShapeType="1"/>
            </p:cNvSpPr>
            <p:nvPr/>
          </p:nvSpPr>
          <p:spPr bwMode="auto">
            <a:xfrm>
              <a:off x="4570" y="2514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7" name="Line 185"/>
            <p:cNvSpPr>
              <a:spLocks noChangeShapeType="1"/>
            </p:cNvSpPr>
            <p:nvPr/>
          </p:nvSpPr>
          <p:spPr bwMode="auto">
            <a:xfrm flipH="1">
              <a:off x="4036" y="2553"/>
              <a:ext cx="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8" name="Line 186"/>
            <p:cNvSpPr>
              <a:spLocks noChangeShapeType="1"/>
            </p:cNvSpPr>
            <p:nvPr/>
          </p:nvSpPr>
          <p:spPr bwMode="auto">
            <a:xfrm>
              <a:off x="4036" y="153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9" name="Line 187"/>
            <p:cNvSpPr>
              <a:spLocks noChangeShapeType="1"/>
            </p:cNvSpPr>
            <p:nvPr/>
          </p:nvSpPr>
          <p:spPr bwMode="auto">
            <a:xfrm>
              <a:off x="4036" y="1593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0" name="Line 188"/>
            <p:cNvSpPr>
              <a:spLocks noChangeShapeType="1"/>
            </p:cNvSpPr>
            <p:nvPr/>
          </p:nvSpPr>
          <p:spPr bwMode="auto">
            <a:xfrm>
              <a:off x="4036" y="165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1" name="Line 189"/>
            <p:cNvSpPr>
              <a:spLocks noChangeShapeType="1"/>
            </p:cNvSpPr>
            <p:nvPr/>
          </p:nvSpPr>
          <p:spPr bwMode="auto">
            <a:xfrm>
              <a:off x="4036" y="171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2" name="Line 190"/>
            <p:cNvSpPr>
              <a:spLocks noChangeShapeType="1"/>
            </p:cNvSpPr>
            <p:nvPr/>
          </p:nvSpPr>
          <p:spPr bwMode="auto">
            <a:xfrm>
              <a:off x="4036" y="178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3" name="Line 191"/>
            <p:cNvSpPr>
              <a:spLocks noChangeShapeType="1"/>
            </p:cNvSpPr>
            <p:nvPr/>
          </p:nvSpPr>
          <p:spPr bwMode="auto">
            <a:xfrm>
              <a:off x="4036" y="195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4" name="Line 192"/>
            <p:cNvSpPr>
              <a:spLocks noChangeShapeType="1"/>
            </p:cNvSpPr>
            <p:nvPr/>
          </p:nvSpPr>
          <p:spPr bwMode="auto">
            <a:xfrm>
              <a:off x="4036" y="201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5" name="Line 193"/>
            <p:cNvSpPr>
              <a:spLocks noChangeShapeType="1"/>
            </p:cNvSpPr>
            <p:nvPr/>
          </p:nvSpPr>
          <p:spPr bwMode="auto">
            <a:xfrm>
              <a:off x="4036" y="21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6" name="Line 194"/>
            <p:cNvSpPr>
              <a:spLocks noChangeShapeType="1"/>
            </p:cNvSpPr>
            <p:nvPr/>
          </p:nvSpPr>
          <p:spPr bwMode="auto">
            <a:xfrm>
              <a:off x="4036" y="2202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7" name="Line 195"/>
            <p:cNvSpPr>
              <a:spLocks noChangeShapeType="1"/>
            </p:cNvSpPr>
            <p:nvPr/>
          </p:nvSpPr>
          <p:spPr bwMode="auto">
            <a:xfrm>
              <a:off x="4036" y="226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8" name="Line 196"/>
            <p:cNvSpPr>
              <a:spLocks noChangeShapeType="1"/>
            </p:cNvSpPr>
            <p:nvPr/>
          </p:nvSpPr>
          <p:spPr bwMode="auto">
            <a:xfrm>
              <a:off x="4036" y="2327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9" name="Line 197"/>
            <p:cNvSpPr>
              <a:spLocks noChangeShapeType="1"/>
            </p:cNvSpPr>
            <p:nvPr/>
          </p:nvSpPr>
          <p:spPr bwMode="auto">
            <a:xfrm>
              <a:off x="4036" y="2452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0" name="Line 198"/>
            <p:cNvSpPr>
              <a:spLocks noChangeShapeType="1"/>
            </p:cNvSpPr>
            <p:nvPr/>
          </p:nvSpPr>
          <p:spPr bwMode="auto">
            <a:xfrm>
              <a:off x="4036" y="2514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1" name="Freeform 199"/>
            <p:cNvSpPr>
              <a:spLocks/>
            </p:cNvSpPr>
            <p:nvPr/>
          </p:nvSpPr>
          <p:spPr bwMode="auto">
            <a:xfrm>
              <a:off x="4016" y="1890"/>
              <a:ext cx="39" cy="43"/>
            </a:xfrm>
            <a:custGeom>
              <a:avLst/>
              <a:gdLst>
                <a:gd name="T0" fmla="*/ 0 w 39"/>
                <a:gd name="T1" fmla="*/ 43 h 43"/>
                <a:gd name="T2" fmla="*/ 16 w 39"/>
                <a:gd name="T3" fmla="*/ 19 h 43"/>
                <a:gd name="T4" fmla="*/ 4 w 39"/>
                <a:gd name="T5" fmla="*/ 0 h 43"/>
                <a:gd name="T6" fmla="*/ 16 w 39"/>
                <a:gd name="T7" fmla="*/ 0 h 43"/>
                <a:gd name="T8" fmla="*/ 20 w 39"/>
                <a:gd name="T9" fmla="*/ 12 h 43"/>
                <a:gd name="T10" fmla="*/ 28 w 39"/>
                <a:gd name="T11" fmla="*/ 0 h 43"/>
                <a:gd name="T12" fmla="*/ 39 w 39"/>
                <a:gd name="T13" fmla="*/ 0 h 43"/>
                <a:gd name="T14" fmla="*/ 28 w 39"/>
                <a:gd name="T15" fmla="*/ 19 h 43"/>
                <a:gd name="T16" fmla="*/ 39 w 39"/>
                <a:gd name="T17" fmla="*/ 43 h 43"/>
                <a:gd name="T18" fmla="*/ 28 w 39"/>
                <a:gd name="T19" fmla="*/ 43 h 43"/>
                <a:gd name="T20" fmla="*/ 20 w 39"/>
                <a:gd name="T21" fmla="*/ 31 h 43"/>
                <a:gd name="T22" fmla="*/ 12 w 39"/>
                <a:gd name="T23" fmla="*/ 43 h 43"/>
                <a:gd name="T24" fmla="*/ 0 w 39"/>
                <a:gd name="T25" fmla="*/ 4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43"/>
                <a:gd name="T41" fmla="*/ 39 w 39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43">
                  <a:moveTo>
                    <a:pt x="0" y="43"/>
                  </a:moveTo>
                  <a:lnTo>
                    <a:pt x="16" y="19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0" y="12"/>
                  </a:lnTo>
                  <a:lnTo>
                    <a:pt x="28" y="0"/>
                  </a:lnTo>
                  <a:lnTo>
                    <a:pt x="39" y="0"/>
                  </a:lnTo>
                  <a:lnTo>
                    <a:pt x="28" y="19"/>
                  </a:lnTo>
                  <a:lnTo>
                    <a:pt x="39" y="43"/>
                  </a:lnTo>
                  <a:lnTo>
                    <a:pt x="28" y="43"/>
                  </a:lnTo>
                  <a:lnTo>
                    <a:pt x="20" y="31"/>
                  </a:lnTo>
                  <a:lnTo>
                    <a:pt x="12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2" name="Freeform 200"/>
            <p:cNvSpPr>
              <a:spLocks/>
            </p:cNvSpPr>
            <p:nvPr/>
          </p:nvSpPr>
          <p:spPr bwMode="auto">
            <a:xfrm>
              <a:off x="4551" y="1902"/>
              <a:ext cx="43" cy="43"/>
            </a:xfrm>
            <a:custGeom>
              <a:avLst/>
              <a:gdLst>
                <a:gd name="T0" fmla="*/ 0 w 43"/>
                <a:gd name="T1" fmla="*/ 23 h 43"/>
                <a:gd name="T2" fmla="*/ 4 w 43"/>
                <a:gd name="T3" fmla="*/ 15 h 43"/>
                <a:gd name="T4" fmla="*/ 8 w 43"/>
                <a:gd name="T5" fmla="*/ 7 h 43"/>
                <a:gd name="T6" fmla="*/ 15 w 43"/>
                <a:gd name="T7" fmla="*/ 4 h 43"/>
                <a:gd name="T8" fmla="*/ 23 w 43"/>
                <a:gd name="T9" fmla="*/ 0 h 43"/>
                <a:gd name="T10" fmla="*/ 31 w 43"/>
                <a:gd name="T11" fmla="*/ 4 h 43"/>
                <a:gd name="T12" fmla="*/ 39 w 43"/>
                <a:gd name="T13" fmla="*/ 7 h 43"/>
                <a:gd name="T14" fmla="*/ 43 w 43"/>
                <a:gd name="T15" fmla="*/ 15 h 43"/>
                <a:gd name="T16" fmla="*/ 43 w 43"/>
                <a:gd name="T17" fmla="*/ 23 h 43"/>
                <a:gd name="T18" fmla="*/ 43 w 43"/>
                <a:gd name="T19" fmla="*/ 31 h 43"/>
                <a:gd name="T20" fmla="*/ 39 w 43"/>
                <a:gd name="T21" fmla="*/ 39 h 43"/>
                <a:gd name="T22" fmla="*/ 31 w 43"/>
                <a:gd name="T23" fmla="*/ 43 h 43"/>
                <a:gd name="T24" fmla="*/ 23 w 43"/>
                <a:gd name="T25" fmla="*/ 43 h 43"/>
                <a:gd name="T26" fmla="*/ 15 w 43"/>
                <a:gd name="T27" fmla="*/ 43 h 43"/>
                <a:gd name="T28" fmla="*/ 8 w 43"/>
                <a:gd name="T29" fmla="*/ 39 h 43"/>
                <a:gd name="T30" fmla="*/ 4 w 43"/>
                <a:gd name="T31" fmla="*/ 31 h 43"/>
                <a:gd name="T32" fmla="*/ 0 w 43"/>
                <a:gd name="T33" fmla="*/ 2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3"/>
                  </a:moveTo>
                  <a:lnTo>
                    <a:pt x="4" y="15"/>
                  </a:lnTo>
                  <a:lnTo>
                    <a:pt x="8" y="7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9" y="39"/>
                  </a:lnTo>
                  <a:lnTo>
                    <a:pt x="31" y="43"/>
                  </a:lnTo>
                  <a:lnTo>
                    <a:pt x="23" y="43"/>
                  </a:lnTo>
                  <a:lnTo>
                    <a:pt x="15" y="43"/>
                  </a:lnTo>
                  <a:lnTo>
                    <a:pt x="8" y="39"/>
                  </a:lnTo>
                  <a:lnTo>
                    <a:pt x="4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3" name="Freeform 201"/>
            <p:cNvSpPr>
              <a:spLocks/>
            </p:cNvSpPr>
            <p:nvPr/>
          </p:nvSpPr>
          <p:spPr bwMode="auto">
            <a:xfrm>
              <a:off x="4551" y="1902"/>
              <a:ext cx="43" cy="43"/>
            </a:xfrm>
            <a:custGeom>
              <a:avLst/>
              <a:gdLst>
                <a:gd name="T0" fmla="*/ 0 w 43"/>
                <a:gd name="T1" fmla="*/ 23 h 43"/>
                <a:gd name="T2" fmla="*/ 4 w 43"/>
                <a:gd name="T3" fmla="*/ 15 h 43"/>
                <a:gd name="T4" fmla="*/ 8 w 43"/>
                <a:gd name="T5" fmla="*/ 7 h 43"/>
                <a:gd name="T6" fmla="*/ 15 w 43"/>
                <a:gd name="T7" fmla="*/ 4 h 43"/>
                <a:gd name="T8" fmla="*/ 23 w 43"/>
                <a:gd name="T9" fmla="*/ 0 h 43"/>
                <a:gd name="T10" fmla="*/ 31 w 43"/>
                <a:gd name="T11" fmla="*/ 4 h 43"/>
                <a:gd name="T12" fmla="*/ 39 w 43"/>
                <a:gd name="T13" fmla="*/ 7 h 43"/>
                <a:gd name="T14" fmla="*/ 43 w 43"/>
                <a:gd name="T15" fmla="*/ 15 h 43"/>
                <a:gd name="T16" fmla="*/ 43 w 43"/>
                <a:gd name="T17" fmla="*/ 23 h 43"/>
                <a:gd name="T18" fmla="*/ 43 w 43"/>
                <a:gd name="T19" fmla="*/ 31 h 43"/>
                <a:gd name="T20" fmla="*/ 39 w 43"/>
                <a:gd name="T21" fmla="*/ 39 h 43"/>
                <a:gd name="T22" fmla="*/ 31 w 43"/>
                <a:gd name="T23" fmla="*/ 43 h 43"/>
                <a:gd name="T24" fmla="*/ 23 w 43"/>
                <a:gd name="T25" fmla="*/ 43 h 43"/>
                <a:gd name="T26" fmla="*/ 15 w 43"/>
                <a:gd name="T27" fmla="*/ 43 h 43"/>
                <a:gd name="T28" fmla="*/ 8 w 43"/>
                <a:gd name="T29" fmla="*/ 39 h 43"/>
                <a:gd name="T30" fmla="*/ 4 w 43"/>
                <a:gd name="T31" fmla="*/ 31 h 43"/>
                <a:gd name="T32" fmla="*/ 0 w 43"/>
                <a:gd name="T33" fmla="*/ 2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3"/>
                  </a:moveTo>
                  <a:lnTo>
                    <a:pt x="4" y="15"/>
                  </a:lnTo>
                  <a:lnTo>
                    <a:pt x="8" y="7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9" y="39"/>
                  </a:lnTo>
                  <a:lnTo>
                    <a:pt x="31" y="43"/>
                  </a:lnTo>
                  <a:lnTo>
                    <a:pt x="23" y="43"/>
                  </a:lnTo>
                  <a:lnTo>
                    <a:pt x="15" y="43"/>
                  </a:lnTo>
                  <a:lnTo>
                    <a:pt x="8" y="39"/>
                  </a:lnTo>
                  <a:lnTo>
                    <a:pt x="4" y="3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4" name="Freeform 202"/>
            <p:cNvSpPr>
              <a:spLocks/>
            </p:cNvSpPr>
            <p:nvPr/>
          </p:nvSpPr>
          <p:spPr bwMode="auto">
            <a:xfrm>
              <a:off x="4551" y="1625"/>
              <a:ext cx="43" cy="46"/>
            </a:xfrm>
            <a:custGeom>
              <a:avLst/>
              <a:gdLst>
                <a:gd name="T0" fmla="*/ 0 w 43"/>
                <a:gd name="T1" fmla="*/ 23 h 46"/>
                <a:gd name="T2" fmla="*/ 4 w 43"/>
                <a:gd name="T3" fmla="*/ 15 h 46"/>
                <a:gd name="T4" fmla="*/ 8 w 43"/>
                <a:gd name="T5" fmla="*/ 7 h 46"/>
                <a:gd name="T6" fmla="*/ 15 w 43"/>
                <a:gd name="T7" fmla="*/ 4 h 46"/>
                <a:gd name="T8" fmla="*/ 23 w 43"/>
                <a:gd name="T9" fmla="*/ 0 h 46"/>
                <a:gd name="T10" fmla="*/ 31 w 43"/>
                <a:gd name="T11" fmla="*/ 4 h 46"/>
                <a:gd name="T12" fmla="*/ 39 w 43"/>
                <a:gd name="T13" fmla="*/ 7 h 46"/>
                <a:gd name="T14" fmla="*/ 43 w 43"/>
                <a:gd name="T15" fmla="*/ 15 h 46"/>
                <a:gd name="T16" fmla="*/ 43 w 43"/>
                <a:gd name="T17" fmla="*/ 23 h 46"/>
                <a:gd name="T18" fmla="*/ 43 w 43"/>
                <a:gd name="T19" fmla="*/ 31 h 46"/>
                <a:gd name="T20" fmla="*/ 39 w 43"/>
                <a:gd name="T21" fmla="*/ 39 h 46"/>
                <a:gd name="T22" fmla="*/ 31 w 43"/>
                <a:gd name="T23" fmla="*/ 43 h 46"/>
                <a:gd name="T24" fmla="*/ 23 w 43"/>
                <a:gd name="T25" fmla="*/ 46 h 46"/>
                <a:gd name="T26" fmla="*/ 15 w 43"/>
                <a:gd name="T27" fmla="*/ 43 h 46"/>
                <a:gd name="T28" fmla="*/ 8 w 43"/>
                <a:gd name="T29" fmla="*/ 39 h 46"/>
                <a:gd name="T30" fmla="*/ 4 w 43"/>
                <a:gd name="T31" fmla="*/ 31 h 46"/>
                <a:gd name="T32" fmla="*/ 0 w 43"/>
                <a:gd name="T33" fmla="*/ 23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6"/>
                <a:gd name="T53" fmla="*/ 43 w 43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6">
                  <a:moveTo>
                    <a:pt x="0" y="23"/>
                  </a:moveTo>
                  <a:lnTo>
                    <a:pt x="4" y="15"/>
                  </a:lnTo>
                  <a:lnTo>
                    <a:pt x="8" y="7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9" y="39"/>
                  </a:lnTo>
                  <a:lnTo>
                    <a:pt x="31" y="43"/>
                  </a:lnTo>
                  <a:lnTo>
                    <a:pt x="23" y="46"/>
                  </a:lnTo>
                  <a:lnTo>
                    <a:pt x="15" y="43"/>
                  </a:lnTo>
                  <a:lnTo>
                    <a:pt x="8" y="39"/>
                  </a:lnTo>
                  <a:lnTo>
                    <a:pt x="4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5" name="Freeform 203"/>
            <p:cNvSpPr>
              <a:spLocks/>
            </p:cNvSpPr>
            <p:nvPr/>
          </p:nvSpPr>
          <p:spPr bwMode="auto">
            <a:xfrm>
              <a:off x="4551" y="1625"/>
              <a:ext cx="43" cy="46"/>
            </a:xfrm>
            <a:custGeom>
              <a:avLst/>
              <a:gdLst>
                <a:gd name="T0" fmla="*/ 0 w 43"/>
                <a:gd name="T1" fmla="*/ 23 h 46"/>
                <a:gd name="T2" fmla="*/ 4 w 43"/>
                <a:gd name="T3" fmla="*/ 15 h 46"/>
                <a:gd name="T4" fmla="*/ 8 w 43"/>
                <a:gd name="T5" fmla="*/ 7 h 46"/>
                <a:gd name="T6" fmla="*/ 15 w 43"/>
                <a:gd name="T7" fmla="*/ 4 h 46"/>
                <a:gd name="T8" fmla="*/ 23 w 43"/>
                <a:gd name="T9" fmla="*/ 0 h 46"/>
                <a:gd name="T10" fmla="*/ 31 w 43"/>
                <a:gd name="T11" fmla="*/ 4 h 46"/>
                <a:gd name="T12" fmla="*/ 39 w 43"/>
                <a:gd name="T13" fmla="*/ 7 h 46"/>
                <a:gd name="T14" fmla="*/ 43 w 43"/>
                <a:gd name="T15" fmla="*/ 15 h 46"/>
                <a:gd name="T16" fmla="*/ 43 w 43"/>
                <a:gd name="T17" fmla="*/ 23 h 46"/>
                <a:gd name="T18" fmla="*/ 43 w 43"/>
                <a:gd name="T19" fmla="*/ 31 h 46"/>
                <a:gd name="T20" fmla="*/ 39 w 43"/>
                <a:gd name="T21" fmla="*/ 39 h 46"/>
                <a:gd name="T22" fmla="*/ 31 w 43"/>
                <a:gd name="T23" fmla="*/ 43 h 46"/>
                <a:gd name="T24" fmla="*/ 23 w 43"/>
                <a:gd name="T25" fmla="*/ 46 h 46"/>
                <a:gd name="T26" fmla="*/ 15 w 43"/>
                <a:gd name="T27" fmla="*/ 43 h 46"/>
                <a:gd name="T28" fmla="*/ 8 w 43"/>
                <a:gd name="T29" fmla="*/ 39 h 46"/>
                <a:gd name="T30" fmla="*/ 4 w 43"/>
                <a:gd name="T31" fmla="*/ 31 h 46"/>
                <a:gd name="T32" fmla="*/ 0 w 43"/>
                <a:gd name="T33" fmla="*/ 23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6"/>
                <a:gd name="T53" fmla="*/ 43 w 43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6">
                  <a:moveTo>
                    <a:pt x="0" y="23"/>
                  </a:moveTo>
                  <a:lnTo>
                    <a:pt x="4" y="15"/>
                  </a:lnTo>
                  <a:lnTo>
                    <a:pt x="8" y="7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9" y="39"/>
                  </a:lnTo>
                  <a:lnTo>
                    <a:pt x="31" y="43"/>
                  </a:lnTo>
                  <a:lnTo>
                    <a:pt x="23" y="46"/>
                  </a:lnTo>
                  <a:lnTo>
                    <a:pt x="15" y="43"/>
                  </a:lnTo>
                  <a:lnTo>
                    <a:pt x="8" y="39"/>
                  </a:lnTo>
                  <a:lnTo>
                    <a:pt x="4" y="3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6" name="Freeform 204"/>
            <p:cNvSpPr>
              <a:spLocks/>
            </p:cNvSpPr>
            <p:nvPr/>
          </p:nvSpPr>
          <p:spPr bwMode="auto">
            <a:xfrm>
              <a:off x="4012" y="2386"/>
              <a:ext cx="43" cy="42"/>
            </a:xfrm>
            <a:custGeom>
              <a:avLst/>
              <a:gdLst>
                <a:gd name="T0" fmla="*/ 0 w 43"/>
                <a:gd name="T1" fmla="*/ 23 h 42"/>
                <a:gd name="T2" fmla="*/ 0 w 43"/>
                <a:gd name="T3" fmla="*/ 15 h 42"/>
                <a:gd name="T4" fmla="*/ 4 w 43"/>
                <a:gd name="T5" fmla="*/ 7 h 42"/>
                <a:gd name="T6" fmla="*/ 12 w 43"/>
                <a:gd name="T7" fmla="*/ 3 h 42"/>
                <a:gd name="T8" fmla="*/ 20 w 43"/>
                <a:gd name="T9" fmla="*/ 0 h 42"/>
                <a:gd name="T10" fmla="*/ 32 w 43"/>
                <a:gd name="T11" fmla="*/ 3 h 42"/>
                <a:gd name="T12" fmla="*/ 35 w 43"/>
                <a:gd name="T13" fmla="*/ 7 h 42"/>
                <a:gd name="T14" fmla="*/ 43 w 43"/>
                <a:gd name="T15" fmla="*/ 15 h 42"/>
                <a:gd name="T16" fmla="*/ 43 w 43"/>
                <a:gd name="T17" fmla="*/ 23 h 42"/>
                <a:gd name="T18" fmla="*/ 43 w 43"/>
                <a:gd name="T19" fmla="*/ 31 h 42"/>
                <a:gd name="T20" fmla="*/ 35 w 43"/>
                <a:gd name="T21" fmla="*/ 39 h 42"/>
                <a:gd name="T22" fmla="*/ 32 w 43"/>
                <a:gd name="T23" fmla="*/ 42 h 42"/>
                <a:gd name="T24" fmla="*/ 20 w 43"/>
                <a:gd name="T25" fmla="*/ 42 h 42"/>
                <a:gd name="T26" fmla="*/ 12 w 43"/>
                <a:gd name="T27" fmla="*/ 42 h 42"/>
                <a:gd name="T28" fmla="*/ 4 w 43"/>
                <a:gd name="T29" fmla="*/ 39 h 42"/>
                <a:gd name="T30" fmla="*/ 0 w 43"/>
                <a:gd name="T31" fmla="*/ 31 h 42"/>
                <a:gd name="T32" fmla="*/ 0 w 43"/>
                <a:gd name="T33" fmla="*/ 23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2"/>
                <a:gd name="T53" fmla="*/ 43 w 43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2">
                  <a:moveTo>
                    <a:pt x="0" y="23"/>
                  </a:moveTo>
                  <a:lnTo>
                    <a:pt x="0" y="15"/>
                  </a:lnTo>
                  <a:lnTo>
                    <a:pt x="4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32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20" y="42"/>
                  </a:lnTo>
                  <a:lnTo>
                    <a:pt x="12" y="42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7" name="Freeform 205"/>
            <p:cNvSpPr>
              <a:spLocks/>
            </p:cNvSpPr>
            <p:nvPr/>
          </p:nvSpPr>
          <p:spPr bwMode="auto">
            <a:xfrm>
              <a:off x="4012" y="2386"/>
              <a:ext cx="43" cy="42"/>
            </a:xfrm>
            <a:custGeom>
              <a:avLst/>
              <a:gdLst>
                <a:gd name="T0" fmla="*/ 0 w 43"/>
                <a:gd name="T1" fmla="*/ 23 h 42"/>
                <a:gd name="T2" fmla="*/ 0 w 43"/>
                <a:gd name="T3" fmla="*/ 15 h 42"/>
                <a:gd name="T4" fmla="*/ 4 w 43"/>
                <a:gd name="T5" fmla="*/ 7 h 42"/>
                <a:gd name="T6" fmla="*/ 12 w 43"/>
                <a:gd name="T7" fmla="*/ 3 h 42"/>
                <a:gd name="T8" fmla="*/ 20 w 43"/>
                <a:gd name="T9" fmla="*/ 0 h 42"/>
                <a:gd name="T10" fmla="*/ 32 w 43"/>
                <a:gd name="T11" fmla="*/ 3 h 42"/>
                <a:gd name="T12" fmla="*/ 35 w 43"/>
                <a:gd name="T13" fmla="*/ 7 h 42"/>
                <a:gd name="T14" fmla="*/ 43 w 43"/>
                <a:gd name="T15" fmla="*/ 15 h 42"/>
                <a:gd name="T16" fmla="*/ 43 w 43"/>
                <a:gd name="T17" fmla="*/ 23 h 42"/>
                <a:gd name="T18" fmla="*/ 43 w 43"/>
                <a:gd name="T19" fmla="*/ 31 h 42"/>
                <a:gd name="T20" fmla="*/ 35 w 43"/>
                <a:gd name="T21" fmla="*/ 39 h 42"/>
                <a:gd name="T22" fmla="*/ 32 w 43"/>
                <a:gd name="T23" fmla="*/ 42 h 42"/>
                <a:gd name="T24" fmla="*/ 20 w 43"/>
                <a:gd name="T25" fmla="*/ 42 h 42"/>
                <a:gd name="T26" fmla="*/ 12 w 43"/>
                <a:gd name="T27" fmla="*/ 42 h 42"/>
                <a:gd name="T28" fmla="*/ 4 w 43"/>
                <a:gd name="T29" fmla="*/ 39 h 42"/>
                <a:gd name="T30" fmla="*/ 0 w 43"/>
                <a:gd name="T31" fmla="*/ 31 h 42"/>
                <a:gd name="T32" fmla="*/ 0 w 43"/>
                <a:gd name="T33" fmla="*/ 23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2"/>
                <a:gd name="T53" fmla="*/ 43 w 43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2">
                  <a:moveTo>
                    <a:pt x="0" y="23"/>
                  </a:moveTo>
                  <a:lnTo>
                    <a:pt x="0" y="15"/>
                  </a:lnTo>
                  <a:lnTo>
                    <a:pt x="4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32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20" y="42"/>
                  </a:lnTo>
                  <a:lnTo>
                    <a:pt x="12" y="42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8" name="Freeform 206"/>
            <p:cNvSpPr>
              <a:spLocks/>
            </p:cNvSpPr>
            <p:nvPr/>
          </p:nvSpPr>
          <p:spPr bwMode="auto">
            <a:xfrm>
              <a:off x="4012" y="2073"/>
              <a:ext cx="43" cy="43"/>
            </a:xfrm>
            <a:custGeom>
              <a:avLst/>
              <a:gdLst>
                <a:gd name="T0" fmla="*/ 0 w 43"/>
                <a:gd name="T1" fmla="*/ 20 h 43"/>
                <a:gd name="T2" fmla="*/ 0 w 43"/>
                <a:gd name="T3" fmla="*/ 12 h 43"/>
                <a:gd name="T4" fmla="*/ 4 w 43"/>
                <a:gd name="T5" fmla="*/ 4 h 43"/>
                <a:gd name="T6" fmla="*/ 12 w 43"/>
                <a:gd name="T7" fmla="*/ 0 h 43"/>
                <a:gd name="T8" fmla="*/ 20 w 43"/>
                <a:gd name="T9" fmla="*/ 0 h 43"/>
                <a:gd name="T10" fmla="*/ 32 w 43"/>
                <a:gd name="T11" fmla="*/ 0 h 43"/>
                <a:gd name="T12" fmla="*/ 35 w 43"/>
                <a:gd name="T13" fmla="*/ 4 h 43"/>
                <a:gd name="T14" fmla="*/ 43 w 43"/>
                <a:gd name="T15" fmla="*/ 12 h 43"/>
                <a:gd name="T16" fmla="*/ 43 w 43"/>
                <a:gd name="T17" fmla="*/ 20 h 43"/>
                <a:gd name="T18" fmla="*/ 43 w 43"/>
                <a:gd name="T19" fmla="*/ 32 h 43"/>
                <a:gd name="T20" fmla="*/ 35 w 43"/>
                <a:gd name="T21" fmla="*/ 35 h 43"/>
                <a:gd name="T22" fmla="*/ 32 w 43"/>
                <a:gd name="T23" fmla="*/ 43 h 43"/>
                <a:gd name="T24" fmla="*/ 20 w 43"/>
                <a:gd name="T25" fmla="*/ 43 h 43"/>
                <a:gd name="T26" fmla="*/ 12 w 43"/>
                <a:gd name="T27" fmla="*/ 43 h 43"/>
                <a:gd name="T28" fmla="*/ 4 w 43"/>
                <a:gd name="T29" fmla="*/ 35 h 43"/>
                <a:gd name="T30" fmla="*/ 0 w 43"/>
                <a:gd name="T31" fmla="*/ 32 h 43"/>
                <a:gd name="T32" fmla="*/ 0 w 43"/>
                <a:gd name="T33" fmla="*/ 2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0"/>
                  </a:move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43" y="12"/>
                  </a:lnTo>
                  <a:lnTo>
                    <a:pt x="43" y="20"/>
                  </a:lnTo>
                  <a:lnTo>
                    <a:pt x="43" y="32"/>
                  </a:lnTo>
                  <a:lnTo>
                    <a:pt x="35" y="35"/>
                  </a:lnTo>
                  <a:lnTo>
                    <a:pt x="32" y="43"/>
                  </a:lnTo>
                  <a:lnTo>
                    <a:pt x="20" y="43"/>
                  </a:lnTo>
                  <a:lnTo>
                    <a:pt x="12" y="43"/>
                  </a:lnTo>
                  <a:lnTo>
                    <a:pt x="4" y="35"/>
                  </a:lnTo>
                  <a:lnTo>
                    <a:pt x="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9" name="Freeform 207"/>
            <p:cNvSpPr>
              <a:spLocks/>
            </p:cNvSpPr>
            <p:nvPr/>
          </p:nvSpPr>
          <p:spPr bwMode="auto">
            <a:xfrm>
              <a:off x="4012" y="2073"/>
              <a:ext cx="43" cy="43"/>
            </a:xfrm>
            <a:custGeom>
              <a:avLst/>
              <a:gdLst>
                <a:gd name="T0" fmla="*/ 0 w 43"/>
                <a:gd name="T1" fmla="*/ 20 h 43"/>
                <a:gd name="T2" fmla="*/ 0 w 43"/>
                <a:gd name="T3" fmla="*/ 12 h 43"/>
                <a:gd name="T4" fmla="*/ 4 w 43"/>
                <a:gd name="T5" fmla="*/ 4 h 43"/>
                <a:gd name="T6" fmla="*/ 12 w 43"/>
                <a:gd name="T7" fmla="*/ 0 h 43"/>
                <a:gd name="T8" fmla="*/ 20 w 43"/>
                <a:gd name="T9" fmla="*/ 0 h 43"/>
                <a:gd name="T10" fmla="*/ 32 w 43"/>
                <a:gd name="T11" fmla="*/ 0 h 43"/>
                <a:gd name="T12" fmla="*/ 35 w 43"/>
                <a:gd name="T13" fmla="*/ 4 h 43"/>
                <a:gd name="T14" fmla="*/ 43 w 43"/>
                <a:gd name="T15" fmla="*/ 12 h 43"/>
                <a:gd name="T16" fmla="*/ 43 w 43"/>
                <a:gd name="T17" fmla="*/ 20 h 43"/>
                <a:gd name="T18" fmla="*/ 43 w 43"/>
                <a:gd name="T19" fmla="*/ 32 h 43"/>
                <a:gd name="T20" fmla="*/ 35 w 43"/>
                <a:gd name="T21" fmla="*/ 35 h 43"/>
                <a:gd name="T22" fmla="*/ 32 w 43"/>
                <a:gd name="T23" fmla="*/ 43 h 43"/>
                <a:gd name="T24" fmla="*/ 20 w 43"/>
                <a:gd name="T25" fmla="*/ 43 h 43"/>
                <a:gd name="T26" fmla="*/ 12 w 43"/>
                <a:gd name="T27" fmla="*/ 43 h 43"/>
                <a:gd name="T28" fmla="*/ 4 w 43"/>
                <a:gd name="T29" fmla="*/ 35 h 43"/>
                <a:gd name="T30" fmla="*/ 0 w 43"/>
                <a:gd name="T31" fmla="*/ 32 h 43"/>
                <a:gd name="T32" fmla="*/ 0 w 43"/>
                <a:gd name="T33" fmla="*/ 2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0"/>
                  </a:move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43" y="12"/>
                  </a:lnTo>
                  <a:lnTo>
                    <a:pt x="43" y="20"/>
                  </a:lnTo>
                  <a:lnTo>
                    <a:pt x="43" y="32"/>
                  </a:lnTo>
                  <a:lnTo>
                    <a:pt x="35" y="35"/>
                  </a:lnTo>
                  <a:lnTo>
                    <a:pt x="32" y="43"/>
                  </a:lnTo>
                  <a:lnTo>
                    <a:pt x="20" y="43"/>
                  </a:lnTo>
                  <a:lnTo>
                    <a:pt x="12" y="43"/>
                  </a:lnTo>
                  <a:lnTo>
                    <a:pt x="4" y="35"/>
                  </a:lnTo>
                  <a:lnTo>
                    <a:pt x="0" y="32"/>
                  </a:lnTo>
                  <a:lnTo>
                    <a:pt x="0" y="2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0" name="Line 209"/>
            <p:cNvSpPr>
              <a:spLocks noChangeShapeType="1"/>
            </p:cNvSpPr>
            <p:nvPr/>
          </p:nvSpPr>
          <p:spPr bwMode="auto">
            <a:xfrm>
              <a:off x="1562" y="153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1" name="Line 210"/>
            <p:cNvSpPr>
              <a:spLocks noChangeShapeType="1"/>
            </p:cNvSpPr>
            <p:nvPr/>
          </p:nvSpPr>
          <p:spPr bwMode="auto">
            <a:xfrm>
              <a:off x="1028" y="153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2" name="Line 211"/>
            <p:cNvSpPr>
              <a:spLocks noChangeShapeType="1"/>
            </p:cNvSpPr>
            <p:nvPr/>
          </p:nvSpPr>
          <p:spPr bwMode="auto">
            <a:xfrm>
              <a:off x="1562" y="1593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3" name="Line 212"/>
            <p:cNvSpPr>
              <a:spLocks noChangeShapeType="1"/>
            </p:cNvSpPr>
            <p:nvPr/>
          </p:nvSpPr>
          <p:spPr bwMode="auto">
            <a:xfrm>
              <a:off x="1028" y="1593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4" name="Line 213"/>
            <p:cNvSpPr>
              <a:spLocks noChangeShapeType="1"/>
            </p:cNvSpPr>
            <p:nvPr/>
          </p:nvSpPr>
          <p:spPr bwMode="auto">
            <a:xfrm>
              <a:off x="1562" y="165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5" name="Line 214"/>
            <p:cNvSpPr>
              <a:spLocks noChangeShapeType="1"/>
            </p:cNvSpPr>
            <p:nvPr/>
          </p:nvSpPr>
          <p:spPr bwMode="auto">
            <a:xfrm>
              <a:off x="1028" y="165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6" name="Line 215"/>
            <p:cNvSpPr>
              <a:spLocks noChangeShapeType="1"/>
            </p:cNvSpPr>
            <p:nvPr/>
          </p:nvSpPr>
          <p:spPr bwMode="auto">
            <a:xfrm>
              <a:off x="1562" y="171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7" name="Line 216"/>
            <p:cNvSpPr>
              <a:spLocks noChangeShapeType="1"/>
            </p:cNvSpPr>
            <p:nvPr/>
          </p:nvSpPr>
          <p:spPr bwMode="auto">
            <a:xfrm>
              <a:off x="1028" y="171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8" name="Line 217"/>
            <p:cNvSpPr>
              <a:spLocks noChangeShapeType="1"/>
            </p:cNvSpPr>
            <p:nvPr/>
          </p:nvSpPr>
          <p:spPr bwMode="auto">
            <a:xfrm>
              <a:off x="1562" y="178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9" name="Line 218"/>
            <p:cNvSpPr>
              <a:spLocks noChangeShapeType="1"/>
            </p:cNvSpPr>
            <p:nvPr/>
          </p:nvSpPr>
          <p:spPr bwMode="auto">
            <a:xfrm>
              <a:off x="1028" y="1781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0" name="Line 219"/>
            <p:cNvSpPr>
              <a:spLocks noChangeShapeType="1"/>
            </p:cNvSpPr>
            <p:nvPr/>
          </p:nvSpPr>
          <p:spPr bwMode="auto">
            <a:xfrm>
              <a:off x="1562" y="184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1" name="Line 220"/>
            <p:cNvSpPr>
              <a:spLocks noChangeShapeType="1"/>
            </p:cNvSpPr>
            <p:nvPr/>
          </p:nvSpPr>
          <p:spPr bwMode="auto">
            <a:xfrm>
              <a:off x="1028" y="184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2" name="Line 221"/>
            <p:cNvSpPr>
              <a:spLocks noChangeShapeType="1"/>
            </p:cNvSpPr>
            <p:nvPr/>
          </p:nvSpPr>
          <p:spPr bwMode="auto">
            <a:xfrm>
              <a:off x="1562" y="190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3" name="Line 222"/>
            <p:cNvSpPr>
              <a:spLocks noChangeShapeType="1"/>
            </p:cNvSpPr>
            <p:nvPr/>
          </p:nvSpPr>
          <p:spPr bwMode="auto">
            <a:xfrm>
              <a:off x="1028" y="1906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4" name="Line 223"/>
            <p:cNvSpPr>
              <a:spLocks noChangeShapeType="1"/>
            </p:cNvSpPr>
            <p:nvPr/>
          </p:nvSpPr>
          <p:spPr bwMode="auto">
            <a:xfrm>
              <a:off x="1562" y="196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5" name="Line 224"/>
            <p:cNvSpPr>
              <a:spLocks noChangeShapeType="1"/>
            </p:cNvSpPr>
            <p:nvPr/>
          </p:nvSpPr>
          <p:spPr bwMode="auto">
            <a:xfrm>
              <a:off x="1028" y="196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6" name="Line 225"/>
            <p:cNvSpPr>
              <a:spLocks noChangeShapeType="1"/>
            </p:cNvSpPr>
            <p:nvPr/>
          </p:nvSpPr>
          <p:spPr bwMode="auto">
            <a:xfrm>
              <a:off x="1562" y="2030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7" name="Line 226"/>
            <p:cNvSpPr>
              <a:spLocks noChangeShapeType="1"/>
            </p:cNvSpPr>
            <p:nvPr/>
          </p:nvSpPr>
          <p:spPr bwMode="auto">
            <a:xfrm>
              <a:off x="1028" y="2030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8" name="Line 227"/>
            <p:cNvSpPr>
              <a:spLocks noChangeShapeType="1"/>
            </p:cNvSpPr>
            <p:nvPr/>
          </p:nvSpPr>
          <p:spPr bwMode="auto">
            <a:xfrm>
              <a:off x="1562" y="209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9" name="Line 228"/>
            <p:cNvSpPr>
              <a:spLocks noChangeShapeType="1"/>
            </p:cNvSpPr>
            <p:nvPr/>
          </p:nvSpPr>
          <p:spPr bwMode="auto">
            <a:xfrm>
              <a:off x="1028" y="209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0" name="Line 229"/>
            <p:cNvSpPr>
              <a:spLocks noChangeShapeType="1"/>
            </p:cNvSpPr>
            <p:nvPr/>
          </p:nvSpPr>
          <p:spPr bwMode="auto">
            <a:xfrm>
              <a:off x="1562" y="2155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1" name="Line 230"/>
            <p:cNvSpPr>
              <a:spLocks noChangeShapeType="1"/>
            </p:cNvSpPr>
            <p:nvPr/>
          </p:nvSpPr>
          <p:spPr bwMode="auto">
            <a:xfrm>
              <a:off x="1028" y="2155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2" name="Line 231"/>
            <p:cNvSpPr>
              <a:spLocks noChangeShapeType="1"/>
            </p:cNvSpPr>
            <p:nvPr/>
          </p:nvSpPr>
          <p:spPr bwMode="auto">
            <a:xfrm>
              <a:off x="1562" y="221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3" name="Line 232"/>
            <p:cNvSpPr>
              <a:spLocks noChangeShapeType="1"/>
            </p:cNvSpPr>
            <p:nvPr/>
          </p:nvSpPr>
          <p:spPr bwMode="auto">
            <a:xfrm>
              <a:off x="1028" y="221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4" name="Line 233"/>
            <p:cNvSpPr>
              <a:spLocks noChangeShapeType="1"/>
            </p:cNvSpPr>
            <p:nvPr/>
          </p:nvSpPr>
          <p:spPr bwMode="auto">
            <a:xfrm>
              <a:off x="1562" y="228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5" name="Line 234"/>
            <p:cNvSpPr>
              <a:spLocks noChangeShapeType="1"/>
            </p:cNvSpPr>
            <p:nvPr/>
          </p:nvSpPr>
          <p:spPr bwMode="auto">
            <a:xfrm>
              <a:off x="1028" y="228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6" name="Line 235"/>
            <p:cNvSpPr>
              <a:spLocks noChangeShapeType="1"/>
            </p:cNvSpPr>
            <p:nvPr/>
          </p:nvSpPr>
          <p:spPr bwMode="auto">
            <a:xfrm>
              <a:off x="1562" y="234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7" name="Line 236"/>
            <p:cNvSpPr>
              <a:spLocks noChangeShapeType="1"/>
            </p:cNvSpPr>
            <p:nvPr/>
          </p:nvSpPr>
          <p:spPr bwMode="auto">
            <a:xfrm>
              <a:off x="1028" y="2343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8" name="Line 237"/>
            <p:cNvSpPr>
              <a:spLocks noChangeShapeType="1"/>
            </p:cNvSpPr>
            <p:nvPr/>
          </p:nvSpPr>
          <p:spPr bwMode="auto">
            <a:xfrm>
              <a:off x="1562" y="240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19" name="Line 238"/>
            <p:cNvSpPr>
              <a:spLocks noChangeShapeType="1"/>
            </p:cNvSpPr>
            <p:nvPr/>
          </p:nvSpPr>
          <p:spPr bwMode="auto">
            <a:xfrm>
              <a:off x="1028" y="240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0" name="Line 239"/>
            <p:cNvSpPr>
              <a:spLocks noChangeShapeType="1"/>
            </p:cNvSpPr>
            <p:nvPr/>
          </p:nvSpPr>
          <p:spPr bwMode="auto">
            <a:xfrm>
              <a:off x="1562" y="246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1" name="Line 240"/>
            <p:cNvSpPr>
              <a:spLocks noChangeShapeType="1"/>
            </p:cNvSpPr>
            <p:nvPr/>
          </p:nvSpPr>
          <p:spPr bwMode="auto">
            <a:xfrm>
              <a:off x="1028" y="2468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2" name="Line 241"/>
            <p:cNvSpPr>
              <a:spLocks noChangeShapeType="1"/>
            </p:cNvSpPr>
            <p:nvPr/>
          </p:nvSpPr>
          <p:spPr bwMode="auto">
            <a:xfrm>
              <a:off x="1562" y="253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3" name="Line 242"/>
            <p:cNvSpPr>
              <a:spLocks noChangeShapeType="1"/>
            </p:cNvSpPr>
            <p:nvPr/>
          </p:nvSpPr>
          <p:spPr bwMode="auto">
            <a:xfrm>
              <a:off x="1028" y="253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4" name="Line 243"/>
            <p:cNvSpPr>
              <a:spLocks noChangeShapeType="1"/>
            </p:cNvSpPr>
            <p:nvPr/>
          </p:nvSpPr>
          <p:spPr bwMode="auto">
            <a:xfrm>
              <a:off x="1562" y="259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5" name="Line 244"/>
            <p:cNvSpPr>
              <a:spLocks noChangeShapeType="1"/>
            </p:cNvSpPr>
            <p:nvPr/>
          </p:nvSpPr>
          <p:spPr bwMode="auto">
            <a:xfrm>
              <a:off x="1028" y="259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6" name="Line 245"/>
            <p:cNvSpPr>
              <a:spLocks noChangeShapeType="1"/>
            </p:cNvSpPr>
            <p:nvPr/>
          </p:nvSpPr>
          <p:spPr bwMode="auto">
            <a:xfrm>
              <a:off x="1562" y="265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7" name="Line 246"/>
            <p:cNvSpPr>
              <a:spLocks noChangeShapeType="1"/>
            </p:cNvSpPr>
            <p:nvPr/>
          </p:nvSpPr>
          <p:spPr bwMode="auto">
            <a:xfrm>
              <a:off x="1028" y="2655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8" name="Line 247"/>
            <p:cNvSpPr>
              <a:spLocks noChangeShapeType="1"/>
            </p:cNvSpPr>
            <p:nvPr/>
          </p:nvSpPr>
          <p:spPr bwMode="auto">
            <a:xfrm>
              <a:off x="1562" y="2717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9" name="Line 248"/>
            <p:cNvSpPr>
              <a:spLocks noChangeShapeType="1"/>
            </p:cNvSpPr>
            <p:nvPr/>
          </p:nvSpPr>
          <p:spPr bwMode="auto">
            <a:xfrm>
              <a:off x="1028" y="2717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0" name="Line 249"/>
            <p:cNvSpPr>
              <a:spLocks noChangeShapeType="1"/>
            </p:cNvSpPr>
            <p:nvPr/>
          </p:nvSpPr>
          <p:spPr bwMode="auto">
            <a:xfrm>
              <a:off x="1562" y="278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1" name="Line 250"/>
            <p:cNvSpPr>
              <a:spLocks noChangeShapeType="1"/>
            </p:cNvSpPr>
            <p:nvPr/>
          </p:nvSpPr>
          <p:spPr bwMode="auto">
            <a:xfrm>
              <a:off x="1028" y="278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2" name="Line 251"/>
            <p:cNvSpPr>
              <a:spLocks noChangeShapeType="1"/>
            </p:cNvSpPr>
            <p:nvPr/>
          </p:nvSpPr>
          <p:spPr bwMode="auto">
            <a:xfrm>
              <a:off x="1562" y="2951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3" name="Line 252"/>
            <p:cNvSpPr>
              <a:spLocks noChangeShapeType="1"/>
            </p:cNvSpPr>
            <p:nvPr/>
          </p:nvSpPr>
          <p:spPr bwMode="auto">
            <a:xfrm>
              <a:off x="1028" y="2951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4" name="Line 253"/>
            <p:cNvSpPr>
              <a:spLocks noChangeShapeType="1"/>
            </p:cNvSpPr>
            <p:nvPr/>
          </p:nvSpPr>
          <p:spPr bwMode="auto">
            <a:xfrm>
              <a:off x="1562" y="3014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5" name="Line 254"/>
            <p:cNvSpPr>
              <a:spLocks noChangeShapeType="1"/>
            </p:cNvSpPr>
            <p:nvPr/>
          </p:nvSpPr>
          <p:spPr bwMode="auto">
            <a:xfrm>
              <a:off x="1028" y="3014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6" name="Freeform 255"/>
            <p:cNvSpPr>
              <a:spLocks/>
            </p:cNvSpPr>
            <p:nvPr/>
          </p:nvSpPr>
          <p:spPr bwMode="auto">
            <a:xfrm>
              <a:off x="1008" y="2386"/>
              <a:ext cx="43" cy="42"/>
            </a:xfrm>
            <a:custGeom>
              <a:avLst/>
              <a:gdLst>
                <a:gd name="T0" fmla="*/ 0 w 43"/>
                <a:gd name="T1" fmla="*/ 19 h 42"/>
                <a:gd name="T2" fmla="*/ 0 w 43"/>
                <a:gd name="T3" fmla="*/ 11 h 42"/>
                <a:gd name="T4" fmla="*/ 4 w 43"/>
                <a:gd name="T5" fmla="*/ 3 h 42"/>
                <a:gd name="T6" fmla="*/ 12 w 43"/>
                <a:gd name="T7" fmla="*/ 0 h 42"/>
                <a:gd name="T8" fmla="*/ 20 w 43"/>
                <a:gd name="T9" fmla="*/ 0 h 42"/>
                <a:gd name="T10" fmla="*/ 31 w 43"/>
                <a:gd name="T11" fmla="*/ 0 h 42"/>
                <a:gd name="T12" fmla="*/ 35 w 43"/>
                <a:gd name="T13" fmla="*/ 3 h 42"/>
                <a:gd name="T14" fmla="*/ 43 w 43"/>
                <a:gd name="T15" fmla="*/ 11 h 42"/>
                <a:gd name="T16" fmla="*/ 43 w 43"/>
                <a:gd name="T17" fmla="*/ 19 h 42"/>
                <a:gd name="T18" fmla="*/ 43 w 43"/>
                <a:gd name="T19" fmla="*/ 31 h 42"/>
                <a:gd name="T20" fmla="*/ 35 w 43"/>
                <a:gd name="T21" fmla="*/ 35 h 42"/>
                <a:gd name="T22" fmla="*/ 31 w 43"/>
                <a:gd name="T23" fmla="*/ 42 h 42"/>
                <a:gd name="T24" fmla="*/ 20 w 43"/>
                <a:gd name="T25" fmla="*/ 42 h 42"/>
                <a:gd name="T26" fmla="*/ 12 w 43"/>
                <a:gd name="T27" fmla="*/ 42 h 42"/>
                <a:gd name="T28" fmla="*/ 4 w 43"/>
                <a:gd name="T29" fmla="*/ 35 h 42"/>
                <a:gd name="T30" fmla="*/ 0 w 43"/>
                <a:gd name="T31" fmla="*/ 31 h 42"/>
                <a:gd name="T32" fmla="*/ 0 w 43"/>
                <a:gd name="T33" fmla="*/ 19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2"/>
                <a:gd name="T53" fmla="*/ 43 w 43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2">
                  <a:moveTo>
                    <a:pt x="0" y="19"/>
                  </a:moveTo>
                  <a:lnTo>
                    <a:pt x="0" y="11"/>
                  </a:lnTo>
                  <a:lnTo>
                    <a:pt x="4" y="3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1" y="0"/>
                  </a:lnTo>
                  <a:lnTo>
                    <a:pt x="35" y="3"/>
                  </a:lnTo>
                  <a:lnTo>
                    <a:pt x="43" y="11"/>
                  </a:lnTo>
                  <a:lnTo>
                    <a:pt x="43" y="19"/>
                  </a:lnTo>
                  <a:lnTo>
                    <a:pt x="43" y="31"/>
                  </a:lnTo>
                  <a:lnTo>
                    <a:pt x="35" y="35"/>
                  </a:lnTo>
                  <a:lnTo>
                    <a:pt x="31" y="42"/>
                  </a:lnTo>
                  <a:lnTo>
                    <a:pt x="20" y="42"/>
                  </a:lnTo>
                  <a:lnTo>
                    <a:pt x="12" y="42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7" name="Freeform 256"/>
            <p:cNvSpPr>
              <a:spLocks/>
            </p:cNvSpPr>
            <p:nvPr/>
          </p:nvSpPr>
          <p:spPr bwMode="auto">
            <a:xfrm>
              <a:off x="1008" y="2386"/>
              <a:ext cx="43" cy="42"/>
            </a:xfrm>
            <a:custGeom>
              <a:avLst/>
              <a:gdLst>
                <a:gd name="T0" fmla="*/ 0 w 43"/>
                <a:gd name="T1" fmla="*/ 19 h 42"/>
                <a:gd name="T2" fmla="*/ 0 w 43"/>
                <a:gd name="T3" fmla="*/ 11 h 42"/>
                <a:gd name="T4" fmla="*/ 4 w 43"/>
                <a:gd name="T5" fmla="*/ 3 h 42"/>
                <a:gd name="T6" fmla="*/ 12 w 43"/>
                <a:gd name="T7" fmla="*/ 0 h 42"/>
                <a:gd name="T8" fmla="*/ 20 w 43"/>
                <a:gd name="T9" fmla="*/ 0 h 42"/>
                <a:gd name="T10" fmla="*/ 31 w 43"/>
                <a:gd name="T11" fmla="*/ 0 h 42"/>
                <a:gd name="T12" fmla="*/ 35 w 43"/>
                <a:gd name="T13" fmla="*/ 3 h 42"/>
                <a:gd name="T14" fmla="*/ 43 w 43"/>
                <a:gd name="T15" fmla="*/ 11 h 42"/>
                <a:gd name="T16" fmla="*/ 43 w 43"/>
                <a:gd name="T17" fmla="*/ 19 h 42"/>
                <a:gd name="T18" fmla="*/ 43 w 43"/>
                <a:gd name="T19" fmla="*/ 31 h 42"/>
                <a:gd name="T20" fmla="*/ 35 w 43"/>
                <a:gd name="T21" fmla="*/ 35 h 42"/>
                <a:gd name="T22" fmla="*/ 31 w 43"/>
                <a:gd name="T23" fmla="*/ 42 h 42"/>
                <a:gd name="T24" fmla="*/ 20 w 43"/>
                <a:gd name="T25" fmla="*/ 42 h 42"/>
                <a:gd name="T26" fmla="*/ 12 w 43"/>
                <a:gd name="T27" fmla="*/ 42 h 42"/>
                <a:gd name="T28" fmla="*/ 4 w 43"/>
                <a:gd name="T29" fmla="*/ 35 h 42"/>
                <a:gd name="T30" fmla="*/ 0 w 43"/>
                <a:gd name="T31" fmla="*/ 31 h 42"/>
                <a:gd name="T32" fmla="*/ 0 w 43"/>
                <a:gd name="T33" fmla="*/ 19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2"/>
                <a:gd name="T53" fmla="*/ 43 w 43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2">
                  <a:moveTo>
                    <a:pt x="0" y="19"/>
                  </a:moveTo>
                  <a:lnTo>
                    <a:pt x="0" y="11"/>
                  </a:lnTo>
                  <a:lnTo>
                    <a:pt x="4" y="3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1" y="0"/>
                  </a:lnTo>
                  <a:lnTo>
                    <a:pt x="35" y="3"/>
                  </a:lnTo>
                  <a:lnTo>
                    <a:pt x="43" y="11"/>
                  </a:lnTo>
                  <a:lnTo>
                    <a:pt x="43" y="19"/>
                  </a:lnTo>
                  <a:lnTo>
                    <a:pt x="43" y="31"/>
                  </a:lnTo>
                  <a:lnTo>
                    <a:pt x="35" y="35"/>
                  </a:lnTo>
                  <a:lnTo>
                    <a:pt x="31" y="42"/>
                  </a:lnTo>
                  <a:lnTo>
                    <a:pt x="20" y="42"/>
                  </a:lnTo>
                  <a:lnTo>
                    <a:pt x="12" y="42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8" name="Freeform 257"/>
            <p:cNvSpPr>
              <a:spLocks/>
            </p:cNvSpPr>
            <p:nvPr/>
          </p:nvSpPr>
          <p:spPr bwMode="auto">
            <a:xfrm>
              <a:off x="1008" y="2635"/>
              <a:ext cx="43" cy="43"/>
            </a:xfrm>
            <a:custGeom>
              <a:avLst/>
              <a:gdLst>
                <a:gd name="T0" fmla="*/ 0 w 43"/>
                <a:gd name="T1" fmla="*/ 24 h 43"/>
                <a:gd name="T2" fmla="*/ 0 w 43"/>
                <a:gd name="T3" fmla="*/ 12 h 43"/>
                <a:gd name="T4" fmla="*/ 4 w 43"/>
                <a:gd name="T5" fmla="*/ 8 h 43"/>
                <a:gd name="T6" fmla="*/ 12 w 43"/>
                <a:gd name="T7" fmla="*/ 0 h 43"/>
                <a:gd name="T8" fmla="*/ 20 w 43"/>
                <a:gd name="T9" fmla="*/ 0 h 43"/>
                <a:gd name="T10" fmla="*/ 28 w 43"/>
                <a:gd name="T11" fmla="*/ 0 h 43"/>
                <a:gd name="T12" fmla="*/ 35 w 43"/>
                <a:gd name="T13" fmla="*/ 8 h 43"/>
                <a:gd name="T14" fmla="*/ 39 w 43"/>
                <a:gd name="T15" fmla="*/ 12 h 43"/>
                <a:gd name="T16" fmla="*/ 43 w 43"/>
                <a:gd name="T17" fmla="*/ 24 h 43"/>
                <a:gd name="T18" fmla="*/ 39 w 43"/>
                <a:gd name="T19" fmla="*/ 32 h 43"/>
                <a:gd name="T20" fmla="*/ 35 w 43"/>
                <a:gd name="T21" fmla="*/ 39 h 43"/>
                <a:gd name="T22" fmla="*/ 28 w 43"/>
                <a:gd name="T23" fmla="*/ 43 h 43"/>
                <a:gd name="T24" fmla="*/ 20 w 43"/>
                <a:gd name="T25" fmla="*/ 43 h 43"/>
                <a:gd name="T26" fmla="*/ 12 w 43"/>
                <a:gd name="T27" fmla="*/ 43 h 43"/>
                <a:gd name="T28" fmla="*/ 4 w 43"/>
                <a:gd name="T29" fmla="*/ 39 h 43"/>
                <a:gd name="T30" fmla="*/ 0 w 43"/>
                <a:gd name="T31" fmla="*/ 32 h 43"/>
                <a:gd name="T32" fmla="*/ 0 w 43"/>
                <a:gd name="T33" fmla="*/ 24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4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3" y="24"/>
                  </a:lnTo>
                  <a:lnTo>
                    <a:pt x="39" y="32"/>
                  </a:lnTo>
                  <a:lnTo>
                    <a:pt x="35" y="39"/>
                  </a:lnTo>
                  <a:lnTo>
                    <a:pt x="28" y="43"/>
                  </a:lnTo>
                  <a:lnTo>
                    <a:pt x="20" y="43"/>
                  </a:lnTo>
                  <a:lnTo>
                    <a:pt x="12" y="43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39" name="Freeform 258"/>
            <p:cNvSpPr>
              <a:spLocks/>
            </p:cNvSpPr>
            <p:nvPr/>
          </p:nvSpPr>
          <p:spPr bwMode="auto">
            <a:xfrm>
              <a:off x="1008" y="2635"/>
              <a:ext cx="43" cy="43"/>
            </a:xfrm>
            <a:custGeom>
              <a:avLst/>
              <a:gdLst>
                <a:gd name="T0" fmla="*/ 0 w 43"/>
                <a:gd name="T1" fmla="*/ 24 h 43"/>
                <a:gd name="T2" fmla="*/ 0 w 43"/>
                <a:gd name="T3" fmla="*/ 12 h 43"/>
                <a:gd name="T4" fmla="*/ 4 w 43"/>
                <a:gd name="T5" fmla="*/ 8 h 43"/>
                <a:gd name="T6" fmla="*/ 12 w 43"/>
                <a:gd name="T7" fmla="*/ 0 h 43"/>
                <a:gd name="T8" fmla="*/ 20 w 43"/>
                <a:gd name="T9" fmla="*/ 0 h 43"/>
                <a:gd name="T10" fmla="*/ 28 w 43"/>
                <a:gd name="T11" fmla="*/ 0 h 43"/>
                <a:gd name="T12" fmla="*/ 35 w 43"/>
                <a:gd name="T13" fmla="*/ 8 h 43"/>
                <a:gd name="T14" fmla="*/ 39 w 43"/>
                <a:gd name="T15" fmla="*/ 12 h 43"/>
                <a:gd name="T16" fmla="*/ 43 w 43"/>
                <a:gd name="T17" fmla="*/ 24 h 43"/>
                <a:gd name="T18" fmla="*/ 39 w 43"/>
                <a:gd name="T19" fmla="*/ 32 h 43"/>
                <a:gd name="T20" fmla="*/ 35 w 43"/>
                <a:gd name="T21" fmla="*/ 39 h 43"/>
                <a:gd name="T22" fmla="*/ 28 w 43"/>
                <a:gd name="T23" fmla="*/ 43 h 43"/>
                <a:gd name="T24" fmla="*/ 20 w 43"/>
                <a:gd name="T25" fmla="*/ 43 h 43"/>
                <a:gd name="T26" fmla="*/ 12 w 43"/>
                <a:gd name="T27" fmla="*/ 43 h 43"/>
                <a:gd name="T28" fmla="*/ 4 w 43"/>
                <a:gd name="T29" fmla="*/ 39 h 43"/>
                <a:gd name="T30" fmla="*/ 0 w 43"/>
                <a:gd name="T31" fmla="*/ 32 h 43"/>
                <a:gd name="T32" fmla="*/ 0 w 43"/>
                <a:gd name="T33" fmla="*/ 24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4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3" y="24"/>
                  </a:lnTo>
                  <a:lnTo>
                    <a:pt x="39" y="32"/>
                  </a:lnTo>
                  <a:lnTo>
                    <a:pt x="35" y="39"/>
                  </a:lnTo>
                  <a:lnTo>
                    <a:pt x="28" y="43"/>
                  </a:lnTo>
                  <a:lnTo>
                    <a:pt x="20" y="43"/>
                  </a:lnTo>
                  <a:lnTo>
                    <a:pt x="12" y="43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40" name="Freeform 259"/>
            <p:cNvSpPr>
              <a:spLocks/>
            </p:cNvSpPr>
            <p:nvPr/>
          </p:nvSpPr>
          <p:spPr bwMode="auto">
            <a:xfrm>
              <a:off x="1543" y="2706"/>
              <a:ext cx="43" cy="46"/>
            </a:xfrm>
            <a:custGeom>
              <a:avLst/>
              <a:gdLst>
                <a:gd name="T0" fmla="*/ 0 w 43"/>
                <a:gd name="T1" fmla="*/ 23 h 46"/>
                <a:gd name="T2" fmla="*/ 0 w 43"/>
                <a:gd name="T3" fmla="*/ 15 h 46"/>
                <a:gd name="T4" fmla="*/ 4 w 43"/>
                <a:gd name="T5" fmla="*/ 7 h 46"/>
                <a:gd name="T6" fmla="*/ 11 w 43"/>
                <a:gd name="T7" fmla="*/ 3 h 46"/>
                <a:gd name="T8" fmla="*/ 19 w 43"/>
                <a:gd name="T9" fmla="*/ 0 h 46"/>
                <a:gd name="T10" fmla="*/ 27 w 43"/>
                <a:gd name="T11" fmla="*/ 3 h 46"/>
                <a:gd name="T12" fmla="*/ 35 w 43"/>
                <a:gd name="T13" fmla="*/ 7 h 46"/>
                <a:gd name="T14" fmla="*/ 39 w 43"/>
                <a:gd name="T15" fmla="*/ 15 h 46"/>
                <a:gd name="T16" fmla="*/ 43 w 43"/>
                <a:gd name="T17" fmla="*/ 23 h 46"/>
                <a:gd name="T18" fmla="*/ 39 w 43"/>
                <a:gd name="T19" fmla="*/ 31 h 46"/>
                <a:gd name="T20" fmla="*/ 35 w 43"/>
                <a:gd name="T21" fmla="*/ 39 h 46"/>
                <a:gd name="T22" fmla="*/ 27 w 43"/>
                <a:gd name="T23" fmla="*/ 42 h 46"/>
                <a:gd name="T24" fmla="*/ 19 w 43"/>
                <a:gd name="T25" fmla="*/ 46 h 46"/>
                <a:gd name="T26" fmla="*/ 11 w 43"/>
                <a:gd name="T27" fmla="*/ 42 h 46"/>
                <a:gd name="T28" fmla="*/ 4 w 43"/>
                <a:gd name="T29" fmla="*/ 39 h 46"/>
                <a:gd name="T30" fmla="*/ 0 w 43"/>
                <a:gd name="T31" fmla="*/ 31 h 46"/>
                <a:gd name="T32" fmla="*/ 0 w 43"/>
                <a:gd name="T33" fmla="*/ 23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6"/>
                <a:gd name="T53" fmla="*/ 43 w 43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6">
                  <a:moveTo>
                    <a:pt x="0" y="23"/>
                  </a:moveTo>
                  <a:lnTo>
                    <a:pt x="0" y="15"/>
                  </a:lnTo>
                  <a:lnTo>
                    <a:pt x="4" y="7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27" y="3"/>
                  </a:lnTo>
                  <a:lnTo>
                    <a:pt x="35" y="7"/>
                  </a:lnTo>
                  <a:lnTo>
                    <a:pt x="39" y="15"/>
                  </a:lnTo>
                  <a:lnTo>
                    <a:pt x="43" y="23"/>
                  </a:lnTo>
                  <a:lnTo>
                    <a:pt x="39" y="31"/>
                  </a:lnTo>
                  <a:lnTo>
                    <a:pt x="35" y="39"/>
                  </a:lnTo>
                  <a:lnTo>
                    <a:pt x="27" y="42"/>
                  </a:lnTo>
                  <a:lnTo>
                    <a:pt x="19" y="46"/>
                  </a:lnTo>
                  <a:lnTo>
                    <a:pt x="11" y="42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41" name="Freeform 260"/>
            <p:cNvSpPr>
              <a:spLocks/>
            </p:cNvSpPr>
            <p:nvPr/>
          </p:nvSpPr>
          <p:spPr bwMode="auto">
            <a:xfrm>
              <a:off x="1543" y="2706"/>
              <a:ext cx="43" cy="46"/>
            </a:xfrm>
            <a:custGeom>
              <a:avLst/>
              <a:gdLst>
                <a:gd name="T0" fmla="*/ 0 w 43"/>
                <a:gd name="T1" fmla="*/ 23 h 46"/>
                <a:gd name="T2" fmla="*/ 0 w 43"/>
                <a:gd name="T3" fmla="*/ 15 h 46"/>
                <a:gd name="T4" fmla="*/ 4 w 43"/>
                <a:gd name="T5" fmla="*/ 7 h 46"/>
                <a:gd name="T6" fmla="*/ 11 w 43"/>
                <a:gd name="T7" fmla="*/ 3 h 46"/>
                <a:gd name="T8" fmla="*/ 19 w 43"/>
                <a:gd name="T9" fmla="*/ 0 h 46"/>
                <a:gd name="T10" fmla="*/ 27 w 43"/>
                <a:gd name="T11" fmla="*/ 3 h 46"/>
                <a:gd name="T12" fmla="*/ 35 w 43"/>
                <a:gd name="T13" fmla="*/ 7 h 46"/>
                <a:gd name="T14" fmla="*/ 39 w 43"/>
                <a:gd name="T15" fmla="*/ 15 h 46"/>
                <a:gd name="T16" fmla="*/ 43 w 43"/>
                <a:gd name="T17" fmla="*/ 23 h 46"/>
                <a:gd name="T18" fmla="*/ 39 w 43"/>
                <a:gd name="T19" fmla="*/ 31 h 46"/>
                <a:gd name="T20" fmla="*/ 35 w 43"/>
                <a:gd name="T21" fmla="*/ 39 h 46"/>
                <a:gd name="T22" fmla="*/ 27 w 43"/>
                <a:gd name="T23" fmla="*/ 42 h 46"/>
                <a:gd name="T24" fmla="*/ 19 w 43"/>
                <a:gd name="T25" fmla="*/ 46 h 46"/>
                <a:gd name="T26" fmla="*/ 11 w 43"/>
                <a:gd name="T27" fmla="*/ 42 h 46"/>
                <a:gd name="T28" fmla="*/ 4 w 43"/>
                <a:gd name="T29" fmla="*/ 39 h 46"/>
                <a:gd name="T30" fmla="*/ 0 w 43"/>
                <a:gd name="T31" fmla="*/ 31 h 46"/>
                <a:gd name="T32" fmla="*/ 0 w 43"/>
                <a:gd name="T33" fmla="*/ 23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6"/>
                <a:gd name="T53" fmla="*/ 43 w 43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6">
                  <a:moveTo>
                    <a:pt x="0" y="23"/>
                  </a:moveTo>
                  <a:lnTo>
                    <a:pt x="0" y="15"/>
                  </a:lnTo>
                  <a:lnTo>
                    <a:pt x="4" y="7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27" y="3"/>
                  </a:lnTo>
                  <a:lnTo>
                    <a:pt x="35" y="7"/>
                  </a:lnTo>
                  <a:lnTo>
                    <a:pt x="39" y="15"/>
                  </a:lnTo>
                  <a:lnTo>
                    <a:pt x="43" y="23"/>
                  </a:lnTo>
                  <a:lnTo>
                    <a:pt x="39" y="31"/>
                  </a:lnTo>
                  <a:lnTo>
                    <a:pt x="35" y="39"/>
                  </a:lnTo>
                  <a:lnTo>
                    <a:pt x="27" y="42"/>
                  </a:lnTo>
                  <a:lnTo>
                    <a:pt x="19" y="46"/>
                  </a:lnTo>
                  <a:lnTo>
                    <a:pt x="11" y="42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42" name="Freeform 261"/>
            <p:cNvSpPr>
              <a:spLocks/>
            </p:cNvSpPr>
            <p:nvPr/>
          </p:nvSpPr>
          <p:spPr bwMode="auto">
            <a:xfrm>
              <a:off x="1543" y="2452"/>
              <a:ext cx="43" cy="43"/>
            </a:xfrm>
            <a:custGeom>
              <a:avLst/>
              <a:gdLst>
                <a:gd name="T0" fmla="*/ 0 w 43"/>
                <a:gd name="T1" fmla="*/ 23 h 43"/>
                <a:gd name="T2" fmla="*/ 0 w 43"/>
                <a:gd name="T3" fmla="*/ 12 h 43"/>
                <a:gd name="T4" fmla="*/ 4 w 43"/>
                <a:gd name="T5" fmla="*/ 8 h 43"/>
                <a:gd name="T6" fmla="*/ 11 w 43"/>
                <a:gd name="T7" fmla="*/ 0 h 43"/>
                <a:gd name="T8" fmla="*/ 19 w 43"/>
                <a:gd name="T9" fmla="*/ 0 h 43"/>
                <a:gd name="T10" fmla="*/ 27 w 43"/>
                <a:gd name="T11" fmla="*/ 0 h 43"/>
                <a:gd name="T12" fmla="*/ 35 w 43"/>
                <a:gd name="T13" fmla="*/ 8 h 43"/>
                <a:gd name="T14" fmla="*/ 39 w 43"/>
                <a:gd name="T15" fmla="*/ 12 h 43"/>
                <a:gd name="T16" fmla="*/ 43 w 43"/>
                <a:gd name="T17" fmla="*/ 23 h 43"/>
                <a:gd name="T18" fmla="*/ 39 w 43"/>
                <a:gd name="T19" fmla="*/ 31 h 43"/>
                <a:gd name="T20" fmla="*/ 35 w 43"/>
                <a:gd name="T21" fmla="*/ 39 h 43"/>
                <a:gd name="T22" fmla="*/ 27 w 43"/>
                <a:gd name="T23" fmla="*/ 43 h 43"/>
                <a:gd name="T24" fmla="*/ 19 w 43"/>
                <a:gd name="T25" fmla="*/ 43 h 43"/>
                <a:gd name="T26" fmla="*/ 11 w 43"/>
                <a:gd name="T27" fmla="*/ 43 h 43"/>
                <a:gd name="T28" fmla="*/ 4 w 43"/>
                <a:gd name="T29" fmla="*/ 39 h 43"/>
                <a:gd name="T30" fmla="*/ 0 w 43"/>
                <a:gd name="T31" fmla="*/ 31 h 43"/>
                <a:gd name="T32" fmla="*/ 0 w 43"/>
                <a:gd name="T33" fmla="*/ 2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3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3" y="23"/>
                  </a:lnTo>
                  <a:lnTo>
                    <a:pt x="39" y="31"/>
                  </a:lnTo>
                  <a:lnTo>
                    <a:pt x="35" y="39"/>
                  </a:lnTo>
                  <a:lnTo>
                    <a:pt x="27" y="43"/>
                  </a:lnTo>
                  <a:lnTo>
                    <a:pt x="19" y="43"/>
                  </a:lnTo>
                  <a:lnTo>
                    <a:pt x="11" y="43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43" name="Freeform 262"/>
            <p:cNvSpPr>
              <a:spLocks/>
            </p:cNvSpPr>
            <p:nvPr/>
          </p:nvSpPr>
          <p:spPr bwMode="auto">
            <a:xfrm>
              <a:off x="1543" y="2452"/>
              <a:ext cx="43" cy="43"/>
            </a:xfrm>
            <a:custGeom>
              <a:avLst/>
              <a:gdLst>
                <a:gd name="T0" fmla="*/ 0 w 43"/>
                <a:gd name="T1" fmla="*/ 23 h 43"/>
                <a:gd name="T2" fmla="*/ 0 w 43"/>
                <a:gd name="T3" fmla="*/ 12 h 43"/>
                <a:gd name="T4" fmla="*/ 4 w 43"/>
                <a:gd name="T5" fmla="*/ 8 h 43"/>
                <a:gd name="T6" fmla="*/ 11 w 43"/>
                <a:gd name="T7" fmla="*/ 0 h 43"/>
                <a:gd name="T8" fmla="*/ 19 w 43"/>
                <a:gd name="T9" fmla="*/ 0 h 43"/>
                <a:gd name="T10" fmla="*/ 27 w 43"/>
                <a:gd name="T11" fmla="*/ 0 h 43"/>
                <a:gd name="T12" fmla="*/ 35 w 43"/>
                <a:gd name="T13" fmla="*/ 8 h 43"/>
                <a:gd name="T14" fmla="*/ 39 w 43"/>
                <a:gd name="T15" fmla="*/ 12 h 43"/>
                <a:gd name="T16" fmla="*/ 43 w 43"/>
                <a:gd name="T17" fmla="*/ 23 h 43"/>
                <a:gd name="T18" fmla="*/ 39 w 43"/>
                <a:gd name="T19" fmla="*/ 31 h 43"/>
                <a:gd name="T20" fmla="*/ 35 w 43"/>
                <a:gd name="T21" fmla="*/ 39 h 43"/>
                <a:gd name="T22" fmla="*/ 27 w 43"/>
                <a:gd name="T23" fmla="*/ 43 h 43"/>
                <a:gd name="T24" fmla="*/ 19 w 43"/>
                <a:gd name="T25" fmla="*/ 43 h 43"/>
                <a:gd name="T26" fmla="*/ 11 w 43"/>
                <a:gd name="T27" fmla="*/ 43 h 43"/>
                <a:gd name="T28" fmla="*/ 4 w 43"/>
                <a:gd name="T29" fmla="*/ 39 h 43"/>
                <a:gd name="T30" fmla="*/ 0 w 43"/>
                <a:gd name="T31" fmla="*/ 31 h 43"/>
                <a:gd name="T32" fmla="*/ 0 w 43"/>
                <a:gd name="T33" fmla="*/ 2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3"/>
                <a:gd name="T53" fmla="*/ 43 w 43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3">
                  <a:moveTo>
                    <a:pt x="0" y="23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3" y="23"/>
                  </a:lnTo>
                  <a:lnTo>
                    <a:pt x="39" y="31"/>
                  </a:lnTo>
                  <a:lnTo>
                    <a:pt x="35" y="39"/>
                  </a:lnTo>
                  <a:lnTo>
                    <a:pt x="27" y="43"/>
                  </a:lnTo>
                  <a:lnTo>
                    <a:pt x="19" y="43"/>
                  </a:lnTo>
                  <a:lnTo>
                    <a:pt x="11" y="43"/>
                  </a:lnTo>
                  <a:lnTo>
                    <a:pt x="4" y="39"/>
                  </a:lnTo>
                  <a:lnTo>
                    <a:pt x="0" y="3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44" name="Text Box 263"/>
            <p:cNvSpPr txBox="1">
              <a:spLocks noChangeArrowheads="1"/>
            </p:cNvSpPr>
            <p:nvPr/>
          </p:nvSpPr>
          <p:spPr bwMode="auto">
            <a:xfrm>
              <a:off x="2381" y="138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x</a:t>
              </a:r>
            </a:p>
          </p:txBody>
        </p:sp>
        <p:sp>
          <p:nvSpPr>
            <p:cNvPr id="154745" name="Text Box 264"/>
            <p:cNvSpPr txBox="1">
              <a:spLocks noChangeArrowheads="1"/>
            </p:cNvSpPr>
            <p:nvPr/>
          </p:nvSpPr>
          <p:spPr bwMode="auto">
            <a:xfrm>
              <a:off x="68" y="292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z</a:t>
              </a:r>
            </a:p>
          </p:txBody>
        </p:sp>
        <p:sp>
          <p:nvSpPr>
            <p:cNvPr id="154746" name="Text Box 265"/>
            <p:cNvSpPr txBox="1">
              <a:spLocks noChangeArrowheads="1"/>
            </p:cNvSpPr>
            <p:nvPr/>
          </p:nvSpPr>
          <p:spPr bwMode="auto">
            <a:xfrm>
              <a:off x="5420" y="138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x</a:t>
              </a:r>
            </a:p>
          </p:txBody>
        </p:sp>
        <p:sp>
          <p:nvSpPr>
            <p:cNvPr id="154747" name="Text Box 266"/>
            <p:cNvSpPr txBox="1">
              <a:spLocks noChangeArrowheads="1"/>
            </p:cNvSpPr>
            <p:nvPr/>
          </p:nvSpPr>
          <p:spPr bwMode="auto">
            <a:xfrm>
              <a:off x="3086" y="292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z</a:t>
              </a:r>
            </a:p>
          </p:txBody>
        </p:sp>
        <p:sp>
          <p:nvSpPr>
            <p:cNvPr id="154748" name="Text Box 267"/>
            <p:cNvSpPr txBox="1">
              <a:spLocks noChangeArrowheads="1"/>
            </p:cNvSpPr>
            <p:nvPr/>
          </p:nvSpPr>
          <p:spPr bwMode="auto">
            <a:xfrm>
              <a:off x="1837" y="2750"/>
              <a:ext cx="8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1400">
                  <a:ea typeface="MS PGothic" pitchFamily="34" charset="-128"/>
                </a:rPr>
                <a:t>Surrounding</a:t>
              </a:r>
              <a:br>
                <a:rPr lang="en-US" altLang="ja-JP" sz="1400">
                  <a:ea typeface="MS PGothic" pitchFamily="34" charset="-128"/>
                </a:rPr>
              </a:br>
              <a:r>
                <a:rPr lang="en-US" altLang="ja-JP" sz="1400">
                  <a:ea typeface="MS PGothic" pitchFamily="34" charset="-128"/>
                </a:rPr>
                <a:t>polygon</a:t>
              </a:r>
            </a:p>
          </p:txBody>
        </p:sp>
        <p:sp>
          <p:nvSpPr>
            <p:cNvPr id="154749" name="Text Box 268"/>
            <p:cNvSpPr txBox="1">
              <a:spLocks noChangeArrowheads="1"/>
            </p:cNvSpPr>
            <p:nvPr/>
          </p:nvSpPr>
          <p:spPr bwMode="auto">
            <a:xfrm>
              <a:off x="4694" y="2205"/>
              <a:ext cx="8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1400">
                  <a:ea typeface="MS PGothic" pitchFamily="34" charset="-128"/>
                </a:rPr>
                <a:t>Surrounding</a:t>
              </a:r>
              <a:br>
                <a:rPr lang="en-US" altLang="ja-JP" sz="1400">
                  <a:ea typeface="MS PGothic" pitchFamily="34" charset="-128"/>
                </a:rPr>
              </a:br>
              <a:r>
                <a:rPr lang="en-US" altLang="ja-JP" sz="1400">
                  <a:ea typeface="MS PGothic" pitchFamily="34" charset="-128"/>
                </a:rPr>
                <a:t>polygon</a:t>
              </a:r>
            </a:p>
          </p:txBody>
        </p:sp>
        <p:sp>
          <p:nvSpPr>
            <p:cNvPr id="154750" name="Text Box 269"/>
            <p:cNvSpPr txBox="1">
              <a:spLocks noChangeArrowheads="1"/>
            </p:cNvSpPr>
            <p:nvPr/>
          </p:nvSpPr>
          <p:spPr bwMode="auto">
            <a:xfrm>
              <a:off x="1989" y="2432"/>
              <a:ext cx="8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1400">
                  <a:ea typeface="MS PGothic" pitchFamily="34" charset="-128"/>
                </a:rPr>
                <a:t>Intersecting</a:t>
              </a:r>
              <a:br>
                <a:rPr lang="en-US" altLang="ja-JP" sz="1400">
                  <a:ea typeface="MS PGothic" pitchFamily="34" charset="-128"/>
                </a:rPr>
              </a:br>
              <a:r>
                <a:rPr lang="en-US" altLang="ja-JP" sz="1400">
                  <a:ea typeface="MS PGothic" pitchFamily="34" charset="-128"/>
                </a:rPr>
                <a:t>polygon</a:t>
              </a:r>
            </a:p>
          </p:txBody>
        </p:sp>
        <p:sp>
          <p:nvSpPr>
            <p:cNvPr id="154751" name="Text Box 270"/>
            <p:cNvSpPr txBox="1">
              <a:spLocks noChangeArrowheads="1"/>
            </p:cNvSpPr>
            <p:nvPr/>
          </p:nvSpPr>
          <p:spPr bwMode="auto">
            <a:xfrm>
              <a:off x="4869" y="1752"/>
              <a:ext cx="8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1400">
                  <a:ea typeface="MS PGothic" pitchFamily="34" charset="-128"/>
                </a:rPr>
                <a:t>Intersecting</a:t>
              </a:r>
              <a:br>
                <a:rPr lang="en-US" altLang="ja-JP" sz="1400">
                  <a:ea typeface="MS PGothic" pitchFamily="34" charset="-128"/>
                </a:rPr>
              </a:br>
              <a:r>
                <a:rPr lang="en-US" altLang="ja-JP" sz="1400">
                  <a:ea typeface="MS PGothic" pitchFamily="34" charset="-128"/>
                </a:rPr>
                <a:t>polygon</a:t>
              </a:r>
            </a:p>
          </p:txBody>
        </p:sp>
        <p:sp>
          <p:nvSpPr>
            <p:cNvPr id="154752" name="Text Box 271"/>
            <p:cNvSpPr txBox="1">
              <a:spLocks noChangeArrowheads="1"/>
            </p:cNvSpPr>
            <p:nvPr/>
          </p:nvSpPr>
          <p:spPr bwMode="auto">
            <a:xfrm>
              <a:off x="1655" y="1661"/>
              <a:ext cx="7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1400">
                  <a:ea typeface="MS PGothic" pitchFamily="34" charset="-128"/>
                </a:rPr>
                <a:t>Contained</a:t>
              </a:r>
              <a:br>
                <a:rPr lang="en-US" altLang="ja-JP" sz="1400">
                  <a:ea typeface="MS PGothic" pitchFamily="34" charset="-128"/>
                </a:rPr>
              </a:br>
              <a:r>
                <a:rPr lang="en-US" altLang="ja-JP" sz="1400">
                  <a:ea typeface="MS PGothic" pitchFamily="34" charset="-128"/>
                </a:rPr>
                <a:t>polygon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7848600" cy="1216025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Performance of Four Algorithms</a:t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mtClean="0">
                <a:ea typeface="MS PGothic" pitchFamily="34" charset="-128"/>
              </a:rPr>
              <a:t>for Visible-Surface Determination</a:t>
            </a:r>
          </a:p>
        </p:txBody>
      </p:sp>
      <p:graphicFrame>
        <p:nvGraphicFramePr>
          <p:cNvPr id="341053" name="Group 61"/>
          <p:cNvGraphicFramePr>
            <a:graphicFrameLocks noGrp="1"/>
          </p:cNvGraphicFramePr>
          <p:nvPr>
            <p:ph idx="4294967295"/>
          </p:nvPr>
        </p:nvGraphicFramePr>
        <p:xfrm>
          <a:off x="990600" y="1524000"/>
          <a:ext cx="8001000" cy="4267200"/>
        </p:xfrm>
        <a:graphic>
          <a:graphicData uri="http://schemas.openxmlformats.org/drawingml/2006/table">
            <a:tbl>
              <a:tblPr/>
              <a:tblGrid>
                <a:gridCol w="443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Number of Polygons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Depth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z-buffer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Scan 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Warnock area subdivision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Exact Visibility</a:t>
            </a:r>
          </a:p>
        </p:txBody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exact visibility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algorithm tells you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what is visible and only what is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No over-rendering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Warnock’s algorithm is an example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Difficult to achieve efficiently </a:t>
            </a:r>
            <a:r>
              <a:rPr lang="en-US" altLang="zh-TW" dirty="0" smtClean="0">
                <a:ea typeface="新細明體" pitchFamily="18" charset="-120"/>
              </a:rPr>
              <a:t>in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Small detail objects in an environment make it particularly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But, in mazes and other simple environments,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exact visibility is extremely efficient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Cells and Portals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Assume the world can be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broken into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Simple shapes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Rooms in a building, for instance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Define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portals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to be the transparent boundaries </a:t>
            </a:r>
            <a:r>
              <a:rPr lang="en-US" altLang="zh-TW" dirty="0" smtClean="0">
                <a:ea typeface="新細明體" pitchFamily="18" charset="-120"/>
              </a:rPr>
              <a:t>between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Doorways between rooms, windows, </a:t>
            </a:r>
            <a:r>
              <a:rPr lang="en-US" altLang="zh-TW" sz="2000" dirty="0" err="1" smtClean="0">
                <a:ea typeface="新細明體" pitchFamily="18" charset="-120"/>
              </a:rPr>
              <a:t>etc</a:t>
            </a: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In a world like this, can determine exactly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which parts of which rooms are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Then render visible rooms plus contents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(1)</a:t>
            </a:r>
          </a:p>
        </p:txBody>
      </p:sp>
      <p:sp>
        <p:nvSpPr>
          <p:cNvPr id="160770" name="Rectangle 3"/>
          <p:cNvSpPr>
            <a:spLocks noChangeArrowheads="1"/>
          </p:cNvSpPr>
          <p:nvPr/>
        </p:nvSpPr>
        <p:spPr bwMode="auto">
          <a:xfrm>
            <a:off x="2209800" y="1752600"/>
            <a:ext cx="4724400" cy="426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0771" name="Line 4"/>
          <p:cNvSpPr>
            <a:spLocks noChangeShapeType="1"/>
          </p:cNvSpPr>
          <p:nvPr/>
        </p:nvSpPr>
        <p:spPr bwMode="auto">
          <a:xfrm>
            <a:off x="22098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2" name="Line 5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3" name="Line 6"/>
          <p:cNvSpPr>
            <a:spLocks noChangeShapeType="1"/>
          </p:cNvSpPr>
          <p:nvPr/>
        </p:nvSpPr>
        <p:spPr bwMode="auto">
          <a:xfrm>
            <a:off x="4191000" y="5181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4" name="Line 7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5" name="Line 8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6" name="Line 9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7" name="Line 10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8" name="Line 11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9" name="Line 12"/>
          <p:cNvSpPr>
            <a:spLocks noChangeShapeType="1"/>
          </p:cNvSpPr>
          <p:nvPr/>
        </p:nvSpPr>
        <p:spPr bwMode="auto">
          <a:xfrm>
            <a:off x="49530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0" name="Line 13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1" name="Line 14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2" name="Line 15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3" name="Line 16"/>
          <p:cNvSpPr>
            <a:spLocks noChangeShapeType="1"/>
          </p:cNvSpPr>
          <p:nvPr/>
        </p:nvSpPr>
        <p:spPr bwMode="auto">
          <a:xfrm>
            <a:off x="4953000" y="5181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4" name="Line 17"/>
          <p:cNvSpPr>
            <a:spLocks noChangeShapeType="1"/>
          </p:cNvSpPr>
          <p:nvPr/>
        </p:nvSpPr>
        <p:spPr bwMode="auto">
          <a:xfrm>
            <a:off x="49530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5" name="Oval 18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0786" name="Line 19"/>
          <p:cNvSpPr>
            <a:spLocks noChangeShapeType="1"/>
          </p:cNvSpPr>
          <p:nvPr/>
        </p:nvSpPr>
        <p:spPr bwMode="auto">
          <a:xfrm>
            <a:off x="3276600" y="5029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7" name="Line 20"/>
          <p:cNvSpPr>
            <a:spLocks noChangeShapeType="1"/>
          </p:cNvSpPr>
          <p:nvPr/>
        </p:nvSpPr>
        <p:spPr bwMode="auto">
          <a:xfrm rot="-5400000">
            <a:off x="3162300" y="46101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8" name="Text Box 21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 and Portal Visibility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Start in the cell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containing the viewer</a:t>
            </a:r>
            <a:r>
              <a:rPr lang="en-US" altLang="zh-TW" dirty="0" smtClean="0">
                <a:ea typeface="新細明體" pitchFamily="18" charset="-120"/>
              </a:rPr>
              <a:t>, with the full viewing frustum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Render the walls </a:t>
            </a:r>
            <a:r>
              <a:rPr lang="en-US" altLang="zh-TW" dirty="0" smtClean="0">
                <a:ea typeface="新細明體" pitchFamily="18" charset="-120"/>
              </a:rPr>
              <a:t>of that room and its contents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Recursively clip the viewing frustum </a:t>
            </a:r>
            <a:r>
              <a:rPr lang="en-US" altLang="zh-TW" dirty="0" smtClean="0">
                <a:ea typeface="新細明體" pitchFamily="18" charset="-120"/>
              </a:rPr>
              <a:t>to each portal out of the cell, and call the algorithm on the cell beyond the portal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6858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2818" name="Rectangle 3"/>
          <p:cNvSpPr>
            <a:spLocks noChangeArrowheads="1"/>
          </p:cNvSpPr>
          <p:nvPr/>
        </p:nvSpPr>
        <p:spPr bwMode="auto">
          <a:xfrm>
            <a:off x="3962400" y="38862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2819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914400" cy="5334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2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(2)</a:t>
            </a:r>
          </a:p>
        </p:txBody>
      </p:sp>
      <p:sp>
        <p:nvSpPr>
          <p:cNvPr id="162821" name="Rectangle 6"/>
          <p:cNvSpPr>
            <a:spLocks noChangeArrowheads="1"/>
          </p:cNvSpPr>
          <p:nvPr/>
        </p:nvSpPr>
        <p:spPr bwMode="auto">
          <a:xfrm>
            <a:off x="2209800" y="1752600"/>
            <a:ext cx="4724400" cy="426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2822" name="Line 7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3" name="Line 8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4" name="Line 9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5" name="Line 10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6" name="Line 11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7" name="Line 12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8" name="Line 13"/>
          <p:cNvSpPr>
            <a:spLocks noChangeShapeType="1"/>
          </p:cNvSpPr>
          <p:nvPr/>
        </p:nvSpPr>
        <p:spPr bwMode="auto">
          <a:xfrm>
            <a:off x="49530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9" name="Line 14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0" name="Line 15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1" name="Line 16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2" name="Line 17"/>
          <p:cNvSpPr>
            <a:spLocks noChangeShapeType="1"/>
          </p:cNvSpPr>
          <p:nvPr/>
        </p:nvSpPr>
        <p:spPr bwMode="auto">
          <a:xfrm>
            <a:off x="4953000" y="5181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3" name="Line 18"/>
          <p:cNvSpPr>
            <a:spLocks noChangeShapeType="1"/>
          </p:cNvSpPr>
          <p:nvPr/>
        </p:nvSpPr>
        <p:spPr bwMode="auto">
          <a:xfrm>
            <a:off x="49530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4" name="Oval 19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2835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  <p:sp>
        <p:nvSpPr>
          <p:cNvPr id="162836" name="Line 21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7" name="Line 22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8" name="Line 23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9" name="Line 24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40" name="Line 25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41" name="Line 26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12192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842" name="Rectangle 3"/>
          <p:cNvSpPr>
            <a:spLocks noChangeArrowheads="1"/>
          </p:cNvSpPr>
          <p:nvPr/>
        </p:nvSpPr>
        <p:spPr bwMode="auto">
          <a:xfrm>
            <a:off x="4495800" y="3886200"/>
            <a:ext cx="4572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843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1676400" cy="3048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8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(3)</a:t>
            </a:r>
          </a:p>
        </p:txBody>
      </p:sp>
      <p:sp>
        <p:nvSpPr>
          <p:cNvPr id="163845" name="Rectangle 6"/>
          <p:cNvSpPr>
            <a:spLocks noChangeArrowheads="1"/>
          </p:cNvSpPr>
          <p:nvPr/>
        </p:nvSpPr>
        <p:spPr bwMode="auto">
          <a:xfrm>
            <a:off x="2209800" y="1752600"/>
            <a:ext cx="4724400" cy="426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846" name="Line 7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7" name="Line 8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8" name="Line 9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9" name="Line 10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0" name="Line 11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1" name="Line 12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2" name="Line 13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3" name="Line 14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4" name="Line 15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Line 16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6" name="Line 17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7" name="Line 18"/>
          <p:cNvSpPr>
            <a:spLocks noChangeShapeType="1"/>
          </p:cNvSpPr>
          <p:nvPr/>
        </p:nvSpPr>
        <p:spPr bwMode="auto">
          <a:xfrm>
            <a:off x="49530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8" name="Oval 19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859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  <p:sp>
        <p:nvSpPr>
          <p:cNvPr id="163860" name="Line 21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1" name="Line 22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3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Line 24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4" name="Line 25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Line 26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Line 27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7" name="Line 28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22098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866" name="Rectangle 3"/>
          <p:cNvSpPr>
            <a:spLocks noChangeArrowheads="1"/>
          </p:cNvSpPr>
          <p:nvPr/>
        </p:nvSpPr>
        <p:spPr bwMode="auto">
          <a:xfrm>
            <a:off x="5486400" y="3886200"/>
            <a:ext cx="14478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867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3657600" cy="381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8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(4)</a:t>
            </a: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0" name="Line 7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1" name="Line 8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2" name="Line 9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3" name="Line 10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4" name="Line 11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5" name="Line 12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6" name="Line 13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7" name="Line 14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8" name="Line 15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9" name="Line 16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0" name="Line 17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1" name="Oval 18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882" name="Text Box 19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  <p:sp>
        <p:nvSpPr>
          <p:cNvPr id="164883" name="Line 20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4" name="Line 21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5" name="Line 22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6" name="Line 23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7" name="Line 24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8" name="Line 25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9" name="Line 26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0" name="Line 27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1" name="Line 28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2" name="Line 29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3" name="Line 30"/>
          <p:cNvSpPr>
            <a:spLocks noChangeShapeType="1"/>
          </p:cNvSpPr>
          <p:nvPr/>
        </p:nvSpPr>
        <p:spPr bwMode="auto">
          <a:xfrm>
            <a:off x="2209800" y="1752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4" name="Line 31"/>
          <p:cNvSpPr>
            <a:spLocks noChangeShapeType="1"/>
          </p:cNvSpPr>
          <p:nvPr/>
        </p:nvSpPr>
        <p:spPr bwMode="auto">
          <a:xfrm>
            <a:off x="6934200" y="1752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5" name="Line 32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6" name="Line 33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7" name="Line 34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ChangeArrowheads="1"/>
          </p:cNvSpPr>
          <p:nvPr/>
        </p:nvSpPr>
        <p:spPr bwMode="auto">
          <a:xfrm flipH="1">
            <a:off x="3276600" y="3429000"/>
            <a:ext cx="1676400" cy="16002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5890" name="AutoShape 3"/>
          <p:cNvSpPr>
            <a:spLocks noChangeArrowheads="1"/>
          </p:cNvSpPr>
          <p:nvPr/>
        </p:nvSpPr>
        <p:spPr bwMode="auto">
          <a:xfrm flipH="1">
            <a:off x="3276600" y="3886200"/>
            <a:ext cx="1676400" cy="11430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5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(5)</a:t>
            </a:r>
          </a:p>
        </p:txBody>
      </p:sp>
      <p:sp>
        <p:nvSpPr>
          <p:cNvPr id="165892" name="Line 5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3" name="Line 6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4" name="Line 7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5" name="Line 8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6" name="Line 9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7" name="Line 10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8" name="Line 11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9" name="Line 12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0" name="Line 13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1" name="Line 14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2" name="Line 15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3" name="Line 16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4" name="Oval 17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5905" name="Text Box 18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  <p:sp>
        <p:nvSpPr>
          <p:cNvPr id="165906" name="Line 19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7" name="Line 20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8" name="Line 21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9" name="Line 22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0" name="Line 23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1" name="Line 24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2" name="Line 25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3" name="Line 26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4" name="Line 27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5" name="Line 28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6" name="Line 29"/>
          <p:cNvSpPr>
            <a:spLocks noChangeShapeType="1"/>
          </p:cNvSpPr>
          <p:nvPr/>
        </p:nvSpPr>
        <p:spPr bwMode="auto">
          <a:xfrm>
            <a:off x="2209800" y="1752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7" name="Line 30"/>
          <p:cNvSpPr>
            <a:spLocks noChangeShapeType="1"/>
          </p:cNvSpPr>
          <p:nvPr/>
        </p:nvSpPr>
        <p:spPr bwMode="auto">
          <a:xfrm>
            <a:off x="6934200" y="1752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8" name="Line 31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19" name="Line 32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20" name="Line 33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3400" smtClean="0">
                <a:ea typeface="MS PGothic" pitchFamily="34" charset="-128"/>
              </a:rPr>
              <a:t>Back-Face Culling = Front Facing</a:t>
            </a:r>
          </a:p>
        </p:txBody>
      </p:sp>
      <p:grpSp>
        <p:nvGrpSpPr>
          <p:cNvPr id="26626" name="Group 65"/>
          <p:cNvGrpSpPr>
            <a:grpSpLocks/>
          </p:cNvGrpSpPr>
          <p:nvPr/>
        </p:nvGrpSpPr>
        <p:grpSpPr bwMode="auto">
          <a:xfrm>
            <a:off x="228600" y="1219200"/>
            <a:ext cx="4713287" cy="4705350"/>
            <a:chOff x="1363" y="981"/>
            <a:chExt cx="2969" cy="2964"/>
          </a:xfrm>
        </p:grpSpPr>
        <p:sp>
          <p:nvSpPr>
            <p:cNvPr id="26627" name="Text Box 6"/>
            <p:cNvSpPr txBox="1">
              <a:spLocks noChangeArrowheads="1"/>
            </p:cNvSpPr>
            <p:nvPr/>
          </p:nvSpPr>
          <p:spPr bwMode="auto">
            <a:xfrm>
              <a:off x="4120" y="98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x</a:t>
              </a:r>
            </a:p>
          </p:txBody>
        </p:sp>
        <p:sp>
          <p:nvSpPr>
            <p:cNvPr id="26628" name="Text Box 7"/>
            <p:cNvSpPr txBox="1">
              <a:spLocks noChangeArrowheads="1"/>
            </p:cNvSpPr>
            <p:nvPr/>
          </p:nvSpPr>
          <p:spPr bwMode="auto">
            <a:xfrm>
              <a:off x="1363" y="360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z</a:t>
              </a:r>
            </a:p>
          </p:txBody>
        </p:sp>
        <p:sp>
          <p:nvSpPr>
            <p:cNvPr id="26629" name="Text Box 8"/>
            <p:cNvSpPr txBox="1">
              <a:spLocks noChangeArrowheads="1"/>
            </p:cNvSpPr>
            <p:nvPr/>
          </p:nvSpPr>
          <p:spPr bwMode="auto">
            <a:xfrm>
              <a:off x="2699" y="36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G</a:t>
              </a:r>
            </a:p>
          </p:txBody>
        </p:sp>
        <p:sp>
          <p:nvSpPr>
            <p:cNvPr id="26630" name="Text Box 9"/>
            <p:cNvSpPr txBox="1">
              <a:spLocks noChangeArrowheads="1"/>
            </p:cNvSpPr>
            <p:nvPr/>
          </p:nvSpPr>
          <p:spPr bwMode="auto">
            <a:xfrm>
              <a:off x="1610" y="320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H</a:t>
              </a:r>
            </a:p>
          </p:txBody>
        </p:sp>
        <p:sp>
          <p:nvSpPr>
            <p:cNvPr id="26631" name="Text Box 10"/>
            <p:cNvSpPr txBox="1">
              <a:spLocks noChangeArrowheads="1"/>
            </p:cNvSpPr>
            <p:nvPr/>
          </p:nvSpPr>
          <p:spPr bwMode="auto">
            <a:xfrm>
              <a:off x="2971" y="279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E</a:t>
              </a:r>
            </a:p>
          </p:txBody>
        </p:sp>
        <p:sp>
          <p:nvSpPr>
            <p:cNvPr id="26632" name="Line 16"/>
            <p:cNvSpPr>
              <a:spLocks noChangeShapeType="1"/>
            </p:cNvSpPr>
            <p:nvPr/>
          </p:nvSpPr>
          <p:spPr bwMode="auto">
            <a:xfrm>
              <a:off x="1459" y="1116"/>
              <a:ext cx="1" cy="25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7"/>
            <p:cNvSpPr>
              <a:spLocks noChangeShapeType="1"/>
            </p:cNvSpPr>
            <p:nvPr/>
          </p:nvSpPr>
          <p:spPr bwMode="auto">
            <a:xfrm>
              <a:off x="1464" y="1126"/>
              <a:ext cx="266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22"/>
            <p:cNvSpPr>
              <a:spLocks/>
            </p:cNvSpPr>
            <p:nvPr/>
          </p:nvSpPr>
          <p:spPr bwMode="auto">
            <a:xfrm>
              <a:off x="1836" y="3157"/>
              <a:ext cx="87" cy="92"/>
            </a:xfrm>
            <a:custGeom>
              <a:avLst/>
              <a:gdLst>
                <a:gd name="T0" fmla="*/ 87 w 87"/>
                <a:gd name="T1" fmla="*/ 46 h 92"/>
                <a:gd name="T2" fmla="*/ 41 w 87"/>
                <a:gd name="T3" fmla="*/ 0 h 92"/>
                <a:gd name="T4" fmla="*/ 0 w 87"/>
                <a:gd name="T5" fmla="*/ 92 h 92"/>
                <a:gd name="T6" fmla="*/ 87 w 87"/>
                <a:gd name="T7" fmla="*/ 46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92"/>
                <a:gd name="T14" fmla="*/ 87 w 8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92">
                  <a:moveTo>
                    <a:pt x="87" y="46"/>
                  </a:moveTo>
                  <a:lnTo>
                    <a:pt x="41" y="0"/>
                  </a:lnTo>
                  <a:lnTo>
                    <a:pt x="0" y="92"/>
                  </a:lnTo>
                  <a:lnTo>
                    <a:pt x="87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24"/>
            <p:cNvSpPr>
              <a:spLocks noChangeShapeType="1"/>
            </p:cNvSpPr>
            <p:nvPr/>
          </p:nvSpPr>
          <p:spPr bwMode="auto">
            <a:xfrm flipV="1">
              <a:off x="1892" y="3071"/>
              <a:ext cx="107" cy="1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25"/>
            <p:cNvSpPr>
              <a:spLocks/>
            </p:cNvSpPr>
            <p:nvPr/>
          </p:nvSpPr>
          <p:spPr bwMode="auto">
            <a:xfrm>
              <a:off x="2800" y="3591"/>
              <a:ext cx="67" cy="92"/>
            </a:xfrm>
            <a:custGeom>
              <a:avLst/>
              <a:gdLst>
                <a:gd name="T0" fmla="*/ 67 w 67"/>
                <a:gd name="T1" fmla="*/ 0 h 92"/>
                <a:gd name="T2" fmla="*/ 0 w 67"/>
                <a:gd name="T3" fmla="*/ 0 h 92"/>
                <a:gd name="T4" fmla="*/ 31 w 67"/>
                <a:gd name="T5" fmla="*/ 92 h 92"/>
                <a:gd name="T6" fmla="*/ 67 w 67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2"/>
                <a:gd name="T14" fmla="*/ 67 w 6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2">
                  <a:moveTo>
                    <a:pt x="67" y="0"/>
                  </a:moveTo>
                  <a:lnTo>
                    <a:pt x="0" y="0"/>
                  </a:lnTo>
                  <a:lnTo>
                    <a:pt x="31" y="9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27"/>
            <p:cNvSpPr>
              <a:spLocks noChangeShapeType="1"/>
            </p:cNvSpPr>
            <p:nvPr/>
          </p:nvSpPr>
          <p:spPr bwMode="auto">
            <a:xfrm flipV="1">
              <a:off x="2831" y="3443"/>
              <a:ext cx="1" cy="1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28"/>
            <p:cNvSpPr>
              <a:spLocks/>
            </p:cNvSpPr>
            <p:nvPr/>
          </p:nvSpPr>
          <p:spPr bwMode="auto">
            <a:xfrm>
              <a:off x="3397" y="2065"/>
              <a:ext cx="87" cy="92"/>
            </a:xfrm>
            <a:custGeom>
              <a:avLst/>
              <a:gdLst>
                <a:gd name="T0" fmla="*/ 46 w 87"/>
                <a:gd name="T1" fmla="*/ 0 h 92"/>
                <a:gd name="T2" fmla="*/ 0 w 87"/>
                <a:gd name="T3" fmla="*/ 46 h 92"/>
                <a:gd name="T4" fmla="*/ 87 w 87"/>
                <a:gd name="T5" fmla="*/ 92 h 92"/>
                <a:gd name="T6" fmla="*/ 46 w 87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92"/>
                <a:gd name="T14" fmla="*/ 87 w 8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92">
                  <a:moveTo>
                    <a:pt x="46" y="0"/>
                  </a:moveTo>
                  <a:lnTo>
                    <a:pt x="0" y="46"/>
                  </a:lnTo>
                  <a:lnTo>
                    <a:pt x="87" y="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0"/>
            <p:cNvSpPr>
              <a:spLocks noChangeShapeType="1"/>
            </p:cNvSpPr>
            <p:nvPr/>
          </p:nvSpPr>
          <p:spPr bwMode="auto">
            <a:xfrm flipH="1" flipV="1">
              <a:off x="3321" y="1979"/>
              <a:ext cx="107" cy="1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31"/>
            <p:cNvSpPr>
              <a:spLocks/>
            </p:cNvSpPr>
            <p:nvPr/>
          </p:nvSpPr>
          <p:spPr bwMode="auto">
            <a:xfrm>
              <a:off x="2903" y="2948"/>
              <a:ext cx="81" cy="97"/>
            </a:xfrm>
            <a:custGeom>
              <a:avLst/>
              <a:gdLst>
                <a:gd name="T0" fmla="*/ 51 w 81"/>
                <a:gd name="T1" fmla="*/ 0 h 97"/>
                <a:gd name="T2" fmla="*/ 0 w 81"/>
                <a:gd name="T3" fmla="*/ 41 h 97"/>
                <a:gd name="T4" fmla="*/ 81 w 81"/>
                <a:gd name="T5" fmla="*/ 97 h 97"/>
                <a:gd name="T6" fmla="*/ 51 w 81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97"/>
                <a:gd name="T14" fmla="*/ 81 w 81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97">
                  <a:moveTo>
                    <a:pt x="51" y="0"/>
                  </a:moveTo>
                  <a:lnTo>
                    <a:pt x="0" y="41"/>
                  </a:lnTo>
                  <a:lnTo>
                    <a:pt x="81" y="9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3"/>
            <p:cNvSpPr>
              <a:spLocks noChangeShapeType="1"/>
            </p:cNvSpPr>
            <p:nvPr/>
          </p:nvSpPr>
          <p:spPr bwMode="auto">
            <a:xfrm flipH="1" flipV="1">
              <a:off x="2841" y="2846"/>
              <a:ext cx="92" cy="1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42"/>
            <p:cNvSpPr>
              <a:spLocks noChangeShapeType="1"/>
            </p:cNvSpPr>
            <p:nvPr/>
          </p:nvSpPr>
          <p:spPr bwMode="auto">
            <a:xfrm flipH="1">
              <a:off x="2688" y="1381"/>
              <a:ext cx="1276" cy="11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43"/>
            <p:cNvSpPr>
              <a:spLocks noChangeShapeType="1"/>
            </p:cNvSpPr>
            <p:nvPr/>
          </p:nvSpPr>
          <p:spPr bwMode="auto">
            <a:xfrm>
              <a:off x="2688" y="2555"/>
              <a:ext cx="296" cy="194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44"/>
            <p:cNvSpPr>
              <a:spLocks noChangeShapeType="1"/>
            </p:cNvSpPr>
            <p:nvPr/>
          </p:nvSpPr>
          <p:spPr bwMode="auto">
            <a:xfrm>
              <a:off x="2688" y="2948"/>
              <a:ext cx="587" cy="490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45"/>
            <p:cNvSpPr>
              <a:spLocks/>
            </p:cNvSpPr>
            <p:nvPr/>
          </p:nvSpPr>
          <p:spPr bwMode="auto">
            <a:xfrm>
              <a:off x="1612" y="2703"/>
              <a:ext cx="1663" cy="735"/>
            </a:xfrm>
            <a:custGeom>
              <a:avLst/>
              <a:gdLst>
                <a:gd name="T0" fmla="*/ 1663 w 1663"/>
                <a:gd name="T1" fmla="*/ 735 h 735"/>
                <a:gd name="T2" fmla="*/ 785 w 1663"/>
                <a:gd name="T3" fmla="*/ 735 h 735"/>
                <a:gd name="T4" fmla="*/ 0 w 1663"/>
                <a:gd name="T5" fmla="*/ 0 h 735"/>
                <a:gd name="T6" fmla="*/ 0 60000 65536"/>
                <a:gd name="T7" fmla="*/ 0 60000 65536"/>
                <a:gd name="T8" fmla="*/ 0 60000 65536"/>
                <a:gd name="T9" fmla="*/ 0 w 1663"/>
                <a:gd name="T10" fmla="*/ 0 h 735"/>
                <a:gd name="T11" fmla="*/ 1663 w 1663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3" h="735">
                  <a:moveTo>
                    <a:pt x="1663" y="735"/>
                  </a:moveTo>
                  <a:lnTo>
                    <a:pt x="785" y="735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46"/>
            <p:cNvSpPr>
              <a:spLocks/>
            </p:cNvSpPr>
            <p:nvPr/>
          </p:nvSpPr>
          <p:spPr bwMode="auto">
            <a:xfrm>
              <a:off x="1612" y="1381"/>
              <a:ext cx="2352" cy="1322"/>
            </a:xfrm>
            <a:custGeom>
              <a:avLst/>
              <a:gdLst>
                <a:gd name="T0" fmla="*/ 0 w 2352"/>
                <a:gd name="T1" fmla="*/ 1322 h 1322"/>
                <a:gd name="T2" fmla="*/ 1566 w 2352"/>
                <a:gd name="T3" fmla="*/ 0 h 1322"/>
                <a:gd name="T4" fmla="*/ 2352 w 2352"/>
                <a:gd name="T5" fmla="*/ 0 h 1322"/>
                <a:gd name="T6" fmla="*/ 0 60000 65536"/>
                <a:gd name="T7" fmla="*/ 0 60000 65536"/>
                <a:gd name="T8" fmla="*/ 0 60000 65536"/>
                <a:gd name="T9" fmla="*/ 0 w 2352"/>
                <a:gd name="T10" fmla="*/ 0 h 1322"/>
                <a:gd name="T11" fmla="*/ 2352 w 2352"/>
                <a:gd name="T12" fmla="*/ 1322 h 1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1322">
                  <a:moveTo>
                    <a:pt x="0" y="1322"/>
                  </a:moveTo>
                  <a:lnTo>
                    <a:pt x="1566" y="0"/>
                  </a:lnTo>
                  <a:lnTo>
                    <a:pt x="2352" y="0"/>
                  </a:lnTo>
                </a:path>
              </a:pathLst>
            </a:custGeom>
            <a:noFill/>
            <a:ln w="3175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47"/>
            <p:cNvSpPr>
              <a:spLocks noChangeShapeType="1"/>
            </p:cNvSpPr>
            <p:nvPr/>
          </p:nvSpPr>
          <p:spPr bwMode="auto">
            <a:xfrm>
              <a:off x="2280" y="1917"/>
              <a:ext cx="107" cy="123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48"/>
            <p:cNvSpPr>
              <a:spLocks noChangeShapeType="1"/>
            </p:cNvSpPr>
            <p:nvPr/>
          </p:nvSpPr>
          <p:spPr bwMode="auto">
            <a:xfrm>
              <a:off x="3576" y="1223"/>
              <a:ext cx="1" cy="164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49"/>
            <p:cNvSpPr>
              <a:spLocks noChangeShapeType="1"/>
            </p:cNvSpPr>
            <p:nvPr/>
          </p:nvSpPr>
          <p:spPr bwMode="auto">
            <a:xfrm flipH="1">
              <a:off x="2984" y="3066"/>
              <a:ext cx="107" cy="122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Freeform 50"/>
            <p:cNvSpPr>
              <a:spLocks/>
            </p:cNvSpPr>
            <p:nvPr/>
          </p:nvSpPr>
          <p:spPr bwMode="auto">
            <a:xfrm>
              <a:off x="2224" y="1856"/>
              <a:ext cx="92" cy="92"/>
            </a:xfrm>
            <a:custGeom>
              <a:avLst/>
              <a:gdLst>
                <a:gd name="T0" fmla="*/ 41 w 92"/>
                <a:gd name="T1" fmla="*/ 92 h 92"/>
                <a:gd name="T2" fmla="*/ 92 w 92"/>
                <a:gd name="T3" fmla="*/ 51 h 92"/>
                <a:gd name="T4" fmla="*/ 0 w 92"/>
                <a:gd name="T5" fmla="*/ 0 h 92"/>
                <a:gd name="T6" fmla="*/ 41 w 92"/>
                <a:gd name="T7" fmla="*/ 92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41" y="92"/>
                  </a:moveTo>
                  <a:lnTo>
                    <a:pt x="92" y="51"/>
                  </a:lnTo>
                  <a:lnTo>
                    <a:pt x="0" y="0"/>
                  </a:lnTo>
                  <a:lnTo>
                    <a:pt x="41" y="92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52"/>
            <p:cNvSpPr>
              <a:spLocks/>
            </p:cNvSpPr>
            <p:nvPr/>
          </p:nvSpPr>
          <p:spPr bwMode="auto">
            <a:xfrm>
              <a:off x="3540" y="1142"/>
              <a:ext cx="67" cy="97"/>
            </a:xfrm>
            <a:custGeom>
              <a:avLst/>
              <a:gdLst>
                <a:gd name="T0" fmla="*/ 0 w 67"/>
                <a:gd name="T1" fmla="*/ 97 h 97"/>
                <a:gd name="T2" fmla="*/ 67 w 67"/>
                <a:gd name="T3" fmla="*/ 97 h 97"/>
                <a:gd name="T4" fmla="*/ 36 w 67"/>
                <a:gd name="T5" fmla="*/ 0 h 97"/>
                <a:gd name="T6" fmla="*/ 0 w 67"/>
                <a:gd name="T7" fmla="*/ 9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7"/>
                <a:gd name="T14" fmla="*/ 67 w 6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7">
                  <a:moveTo>
                    <a:pt x="0" y="97"/>
                  </a:moveTo>
                  <a:lnTo>
                    <a:pt x="67" y="97"/>
                  </a:lnTo>
                  <a:lnTo>
                    <a:pt x="36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54"/>
            <p:cNvSpPr>
              <a:spLocks/>
            </p:cNvSpPr>
            <p:nvPr/>
          </p:nvSpPr>
          <p:spPr bwMode="auto">
            <a:xfrm>
              <a:off x="3056" y="3004"/>
              <a:ext cx="86" cy="92"/>
            </a:xfrm>
            <a:custGeom>
              <a:avLst/>
              <a:gdLst>
                <a:gd name="T0" fmla="*/ 0 w 86"/>
                <a:gd name="T1" fmla="*/ 51 h 92"/>
                <a:gd name="T2" fmla="*/ 51 w 86"/>
                <a:gd name="T3" fmla="*/ 92 h 92"/>
                <a:gd name="T4" fmla="*/ 86 w 86"/>
                <a:gd name="T5" fmla="*/ 0 h 92"/>
                <a:gd name="T6" fmla="*/ 0 w 86"/>
                <a:gd name="T7" fmla="*/ 51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92"/>
                <a:gd name="T14" fmla="*/ 86 w 86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92">
                  <a:moveTo>
                    <a:pt x="0" y="51"/>
                  </a:moveTo>
                  <a:lnTo>
                    <a:pt x="51" y="92"/>
                  </a:lnTo>
                  <a:lnTo>
                    <a:pt x="8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56"/>
            <p:cNvSpPr>
              <a:spLocks noChangeShapeType="1"/>
            </p:cNvSpPr>
            <p:nvPr/>
          </p:nvSpPr>
          <p:spPr bwMode="auto">
            <a:xfrm flipH="1">
              <a:off x="2841" y="2520"/>
              <a:ext cx="92" cy="137"/>
            </a:xfrm>
            <a:prstGeom prst="line">
              <a:avLst/>
            </a:prstGeom>
            <a:noFill/>
            <a:ln w="3175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57"/>
            <p:cNvSpPr>
              <a:spLocks/>
            </p:cNvSpPr>
            <p:nvPr/>
          </p:nvSpPr>
          <p:spPr bwMode="auto">
            <a:xfrm>
              <a:off x="2897" y="2453"/>
              <a:ext cx="82" cy="97"/>
            </a:xfrm>
            <a:custGeom>
              <a:avLst/>
              <a:gdLst>
                <a:gd name="T0" fmla="*/ 0 w 82"/>
                <a:gd name="T1" fmla="*/ 61 h 97"/>
                <a:gd name="T2" fmla="*/ 57 w 82"/>
                <a:gd name="T3" fmla="*/ 97 h 97"/>
                <a:gd name="T4" fmla="*/ 82 w 82"/>
                <a:gd name="T5" fmla="*/ 0 h 97"/>
                <a:gd name="T6" fmla="*/ 0 w 82"/>
                <a:gd name="T7" fmla="*/ 61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97"/>
                <a:gd name="T14" fmla="*/ 82 w 82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97">
                  <a:moveTo>
                    <a:pt x="0" y="61"/>
                  </a:moveTo>
                  <a:lnTo>
                    <a:pt x="57" y="97"/>
                  </a:lnTo>
                  <a:lnTo>
                    <a:pt x="82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59"/>
            <p:cNvSpPr>
              <a:spLocks noChangeShapeType="1"/>
            </p:cNvSpPr>
            <p:nvPr/>
          </p:nvSpPr>
          <p:spPr bwMode="auto">
            <a:xfrm flipH="1">
              <a:off x="2688" y="2749"/>
              <a:ext cx="296" cy="1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60"/>
            <p:cNvSpPr txBox="1">
              <a:spLocks noChangeArrowheads="1"/>
            </p:cNvSpPr>
            <p:nvPr/>
          </p:nvSpPr>
          <p:spPr bwMode="auto">
            <a:xfrm>
              <a:off x="3476" y="215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ea typeface="MS PGothic" pitchFamily="34" charset="-128"/>
                </a:rPr>
                <a:t>C</a:t>
              </a:r>
            </a:p>
          </p:txBody>
        </p:sp>
        <p:sp>
          <p:nvSpPr>
            <p:cNvPr id="26657" name="Text Box 61"/>
            <p:cNvSpPr txBox="1">
              <a:spLocks noChangeArrowheads="1"/>
            </p:cNvSpPr>
            <p:nvPr/>
          </p:nvSpPr>
          <p:spPr bwMode="auto">
            <a:xfrm>
              <a:off x="3561" y="115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solidFill>
                    <a:schemeClr val="accent1"/>
                  </a:solidFill>
                  <a:ea typeface="MS PGothic" pitchFamily="34" charset="-128"/>
                </a:rPr>
                <a:t>B</a:t>
              </a:r>
            </a:p>
          </p:txBody>
        </p:sp>
        <p:sp>
          <p:nvSpPr>
            <p:cNvPr id="26658" name="Text Box 62"/>
            <p:cNvSpPr txBox="1">
              <a:spLocks noChangeArrowheads="1"/>
            </p:cNvSpPr>
            <p:nvPr/>
          </p:nvSpPr>
          <p:spPr bwMode="auto">
            <a:xfrm>
              <a:off x="2018" y="17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solidFill>
                    <a:schemeClr val="accent1"/>
                  </a:solidFill>
                  <a:ea typeface="MS PGothic" pitchFamily="34" charset="-128"/>
                </a:rPr>
                <a:t>A</a:t>
              </a:r>
            </a:p>
          </p:txBody>
        </p:sp>
        <p:sp>
          <p:nvSpPr>
            <p:cNvPr id="26659" name="Text Box 63"/>
            <p:cNvSpPr txBox="1">
              <a:spLocks noChangeArrowheads="1"/>
            </p:cNvSpPr>
            <p:nvPr/>
          </p:nvSpPr>
          <p:spPr bwMode="auto">
            <a:xfrm>
              <a:off x="2971" y="243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solidFill>
                    <a:schemeClr val="accent1"/>
                  </a:solidFill>
                  <a:ea typeface="MS PGothic" pitchFamily="34" charset="-128"/>
                </a:rPr>
                <a:t>D</a:t>
              </a:r>
            </a:p>
          </p:txBody>
        </p:sp>
        <p:sp>
          <p:nvSpPr>
            <p:cNvPr id="26660" name="Text Box 64"/>
            <p:cNvSpPr txBox="1">
              <a:spLocks noChangeArrowheads="1"/>
            </p:cNvSpPr>
            <p:nvPr/>
          </p:nvSpPr>
          <p:spPr bwMode="auto">
            <a:xfrm>
              <a:off x="3107" y="302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>
                  <a:solidFill>
                    <a:schemeClr val="accent1"/>
                  </a:solidFill>
                  <a:ea typeface="MS PGothic" pitchFamily="34" charset="-128"/>
                </a:rPr>
                <a:t>F</a:t>
              </a: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88262" y="112731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Camera coordinate</a:t>
            </a:r>
            <a:endParaRPr lang="zh-TW" altLang="en-US" dirty="0"/>
          </a:p>
        </p:txBody>
      </p:sp>
      <p:pic>
        <p:nvPicPr>
          <p:cNvPr id="13314" name="Picture 2" descr="http://help.autodesk.com/cloudhelp/2017/ENU/MAXScript-Help/images/GUID-C5FC6976-CE4C-4DED-93FB-B51EC4F9E7CC-l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03" y="1433513"/>
            <a:ext cx="2886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ChangeArrowheads="1"/>
          </p:cNvSpPr>
          <p:nvPr/>
        </p:nvSpPr>
        <p:spPr bwMode="auto">
          <a:xfrm>
            <a:off x="6705600" y="1752600"/>
            <a:ext cx="2286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6914" name="AutoShape 3"/>
          <p:cNvSpPr>
            <a:spLocks noChangeArrowheads="1"/>
          </p:cNvSpPr>
          <p:nvPr/>
        </p:nvSpPr>
        <p:spPr bwMode="auto">
          <a:xfrm flipH="1">
            <a:off x="3276600" y="1752600"/>
            <a:ext cx="3429000" cy="32766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6915" name="AutoShape 4"/>
          <p:cNvSpPr>
            <a:spLocks noChangeArrowheads="1"/>
          </p:cNvSpPr>
          <p:nvPr/>
        </p:nvSpPr>
        <p:spPr bwMode="auto">
          <a:xfrm flipH="1">
            <a:off x="3276600" y="1905000"/>
            <a:ext cx="3657600" cy="3124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6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Example (6)</a:t>
            </a:r>
          </a:p>
        </p:txBody>
      </p:sp>
      <p:sp>
        <p:nvSpPr>
          <p:cNvPr id="166917" name="Line 6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8" name="Line 7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9" name="Line 8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0" name="Line 9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1" name="Line 10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2" name="Line 11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3" name="Line 12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4" name="Line 13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5" name="Line 14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6" name="Line 15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7" name="Line 16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8" name="Line 17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9" name="Oval 18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6930" name="Text Box 19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View</a:t>
            </a:r>
          </a:p>
        </p:txBody>
      </p:sp>
      <p:sp>
        <p:nvSpPr>
          <p:cNvPr id="166931" name="Line 20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2" name="Line 21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3" name="Line 22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4" name="Line 23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5" name="Line 24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6" name="Line 25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7" name="Line 26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8" name="Line 27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9" name="Line 28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0" name="Line 29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1" name="Line 30"/>
          <p:cNvSpPr>
            <a:spLocks noChangeShapeType="1"/>
          </p:cNvSpPr>
          <p:nvPr/>
        </p:nvSpPr>
        <p:spPr bwMode="auto">
          <a:xfrm>
            <a:off x="2209800" y="1752600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2" name="Line 31"/>
          <p:cNvSpPr>
            <a:spLocks noChangeShapeType="1"/>
          </p:cNvSpPr>
          <p:nvPr/>
        </p:nvSpPr>
        <p:spPr bwMode="auto">
          <a:xfrm>
            <a:off x="6934200" y="19050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3" name="Line 32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4" name="Line 33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5" name="Line 34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6" name="Line 35"/>
          <p:cNvSpPr>
            <a:spLocks noChangeShapeType="1"/>
          </p:cNvSpPr>
          <p:nvPr/>
        </p:nvSpPr>
        <p:spPr bwMode="auto">
          <a:xfrm>
            <a:off x="6934200" y="1752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7" name="Line 36"/>
          <p:cNvSpPr>
            <a:spLocks noChangeShapeType="1"/>
          </p:cNvSpPr>
          <p:nvPr/>
        </p:nvSpPr>
        <p:spPr bwMode="auto">
          <a:xfrm>
            <a:off x="6705600" y="17526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Operations</a:t>
            </a: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Must clip polygons to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the current view frustum </a:t>
            </a:r>
            <a:r>
              <a:rPr lang="en-US" altLang="zh-TW" dirty="0" smtClean="0">
                <a:ea typeface="新細明體" pitchFamily="18" charset="-120"/>
              </a:rPr>
              <a:t>(not the original one)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Can be done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with additional hardware clipping planes</a:t>
            </a:r>
            <a:r>
              <a:rPr lang="en-US" altLang="zh-TW" sz="2000" dirty="0" smtClean="0">
                <a:ea typeface="新細明體" pitchFamily="18" charset="-120"/>
              </a:rPr>
              <a:t>, if you have them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Must clip the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view frustum to the portal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Easiest to clip portal to frustum, then set frustum to exactly contain clipped portal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 Project 2, you implement these things in software, for a 2.5d environment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Cell-Portal Properties</a:t>
            </a:r>
          </a:p>
        </p:txBody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Advantages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Extremely efficient </a:t>
            </a:r>
            <a:r>
              <a:rPr lang="en-US" altLang="zh-TW" sz="2000" dirty="0" smtClean="0">
                <a:ea typeface="新細明體" pitchFamily="18" charset="-120"/>
              </a:rPr>
              <a:t>- only looks at cells that are actually visible: visibility culling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Easy to modify for approximate visibility </a:t>
            </a:r>
            <a:r>
              <a:rPr lang="en-US" altLang="zh-TW" sz="2000" dirty="0" smtClean="0">
                <a:ea typeface="新細明體" pitchFamily="18" charset="-120"/>
              </a:rPr>
              <a:t>- render all of partially visible cells, let depth buffer clean up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Can handle mirrors as well </a:t>
            </a:r>
            <a:r>
              <a:rPr lang="en-US" altLang="zh-TW" sz="2000" dirty="0" smtClean="0">
                <a:ea typeface="新細明體" pitchFamily="18" charset="-120"/>
              </a:rPr>
              <a:t>- flip world about the mirror and pretend mirror is a portal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Disadvantages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Restricted to environments with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good cell/portal structure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Project 2 Intro</a:t>
            </a:r>
          </a:p>
        </p:txBody>
      </p:sp>
      <p:sp>
        <p:nvSpPr>
          <p:cNvPr id="169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5668963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You are given the following: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Rooms, defined in 2D by the edges that surround the room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The height of the ceiling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Each edge is marked opaque or clear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For each clear edge, there is a pointer to the thing on the other side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You know where the viewer is and what the field of view is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The viewer is given as </a:t>
            </a:r>
            <a:r>
              <a:rPr lang="en-US" altLang="zh-TW" sz="2000" i="1" dirty="0" smtClean="0">
                <a:ea typeface="新細明體" pitchFamily="18" charset="-120"/>
              </a:rPr>
              <a:t>(</a:t>
            </a:r>
            <a:r>
              <a:rPr lang="en-US" altLang="zh-TW" sz="2000" i="1" dirty="0" err="1" smtClean="0">
                <a:ea typeface="新細明體" pitchFamily="18" charset="-120"/>
              </a:rPr>
              <a:t>c</a:t>
            </a:r>
            <a:r>
              <a:rPr lang="en-US" altLang="zh-TW" sz="2000" i="1" baseline="-25000" dirty="0" err="1" smtClean="0">
                <a:ea typeface="新細明體" pitchFamily="18" charset="-120"/>
              </a:rPr>
              <a:t>x</a:t>
            </a:r>
            <a:r>
              <a:rPr lang="en-US" altLang="zh-TW" sz="2000" i="1" dirty="0" err="1" smtClean="0">
                <a:ea typeface="新細明體" pitchFamily="18" charset="-120"/>
              </a:rPr>
              <a:t>,c</a:t>
            </a:r>
            <a:r>
              <a:rPr lang="en-US" altLang="zh-TW" sz="2000" i="1" baseline="-25000" dirty="0" err="1" smtClean="0">
                <a:ea typeface="新細明體" pitchFamily="18" charset="-120"/>
              </a:rPr>
              <a:t>y</a:t>
            </a:r>
            <a:r>
              <a:rPr lang="en-US" altLang="zh-TW" sz="2000" i="1" dirty="0" err="1" smtClean="0">
                <a:ea typeface="新細明體" pitchFamily="18" charset="-120"/>
              </a:rPr>
              <a:t>,c</a:t>
            </a:r>
            <a:r>
              <a:rPr lang="en-US" altLang="zh-TW" sz="2000" i="1" baseline="-25000" dirty="0" err="1" smtClean="0">
                <a:ea typeface="新細明體" pitchFamily="18" charset="-120"/>
              </a:rPr>
              <a:t>z</a:t>
            </a:r>
            <a:r>
              <a:rPr lang="en-US" altLang="zh-TW" sz="2000" i="1" dirty="0" smtClean="0">
                <a:ea typeface="新細明體" pitchFamily="18" charset="-120"/>
              </a:rPr>
              <a:t>)</a:t>
            </a:r>
            <a:r>
              <a:rPr lang="en-US" altLang="zh-TW" sz="2000" dirty="0" smtClean="0">
                <a:ea typeface="新細明體" pitchFamily="18" charset="-120"/>
              </a:rPr>
              <a:t> position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The view frustum is given as a viewing angle and an angle for the field of view</a:t>
            </a:r>
          </a:p>
        </p:txBody>
      </p:sp>
      <p:sp>
        <p:nvSpPr>
          <p:cNvPr id="169987" name="Line 4"/>
          <p:cNvSpPr>
            <a:spLocks noChangeShapeType="1"/>
          </p:cNvSpPr>
          <p:nvPr/>
        </p:nvSpPr>
        <p:spPr bwMode="auto">
          <a:xfrm>
            <a:off x="6477000" y="2667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88" name="Line 5"/>
          <p:cNvSpPr>
            <a:spLocks noChangeShapeType="1"/>
          </p:cNvSpPr>
          <p:nvPr/>
        </p:nvSpPr>
        <p:spPr bwMode="auto">
          <a:xfrm>
            <a:off x="6477000" y="3505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89" name="Line 6"/>
          <p:cNvSpPr>
            <a:spLocks noChangeShapeType="1"/>
          </p:cNvSpPr>
          <p:nvPr/>
        </p:nvSpPr>
        <p:spPr bwMode="auto">
          <a:xfrm flipV="1">
            <a:off x="73152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0" name="Line 7"/>
          <p:cNvSpPr>
            <a:spLocks noChangeShapeType="1"/>
          </p:cNvSpPr>
          <p:nvPr/>
        </p:nvSpPr>
        <p:spPr bwMode="auto">
          <a:xfrm>
            <a:off x="6477000" y="2667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1" name="Line 8"/>
          <p:cNvSpPr>
            <a:spLocks noChangeShapeType="1"/>
          </p:cNvSpPr>
          <p:nvPr/>
        </p:nvSpPr>
        <p:spPr bwMode="auto">
          <a:xfrm flipV="1">
            <a:off x="6477000" y="1828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2" name="Line 9"/>
          <p:cNvSpPr>
            <a:spLocks noChangeShapeType="1"/>
          </p:cNvSpPr>
          <p:nvPr/>
        </p:nvSpPr>
        <p:spPr bwMode="auto">
          <a:xfrm>
            <a:off x="64770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3" name="Line 10"/>
          <p:cNvSpPr>
            <a:spLocks noChangeShapeType="1"/>
          </p:cNvSpPr>
          <p:nvPr/>
        </p:nvSpPr>
        <p:spPr bwMode="auto">
          <a:xfrm>
            <a:off x="73152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4" name="Line 11"/>
          <p:cNvSpPr>
            <a:spLocks noChangeShapeType="1"/>
          </p:cNvSpPr>
          <p:nvPr/>
        </p:nvSpPr>
        <p:spPr bwMode="auto">
          <a:xfrm>
            <a:off x="7315200" y="3505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5" name="Line 12"/>
          <p:cNvSpPr>
            <a:spLocks noChangeShapeType="1"/>
          </p:cNvSpPr>
          <p:nvPr/>
        </p:nvSpPr>
        <p:spPr bwMode="auto">
          <a:xfrm flipV="1">
            <a:off x="8153400" y="2667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6" name="Line 13"/>
          <p:cNvSpPr>
            <a:spLocks noChangeShapeType="1"/>
          </p:cNvSpPr>
          <p:nvPr/>
        </p:nvSpPr>
        <p:spPr bwMode="auto">
          <a:xfrm>
            <a:off x="7315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7" name="Line 14"/>
          <p:cNvSpPr>
            <a:spLocks noChangeShapeType="1"/>
          </p:cNvSpPr>
          <p:nvPr/>
        </p:nvSpPr>
        <p:spPr bwMode="auto">
          <a:xfrm>
            <a:off x="73152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8" name="Line 15"/>
          <p:cNvSpPr>
            <a:spLocks noChangeShapeType="1"/>
          </p:cNvSpPr>
          <p:nvPr/>
        </p:nvSpPr>
        <p:spPr bwMode="auto">
          <a:xfrm>
            <a:off x="8153400" y="1828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999" name="Line 16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0" name="Line 17"/>
          <p:cNvSpPr>
            <a:spLocks noChangeShapeType="1"/>
          </p:cNvSpPr>
          <p:nvPr/>
        </p:nvSpPr>
        <p:spPr bwMode="auto">
          <a:xfrm flipH="1">
            <a:off x="7162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1" name="Line 18"/>
          <p:cNvSpPr>
            <a:spLocks noChangeShapeType="1"/>
          </p:cNvSpPr>
          <p:nvPr/>
        </p:nvSpPr>
        <p:spPr bwMode="auto">
          <a:xfrm flipV="1">
            <a:off x="7696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2" name="Line 19"/>
          <p:cNvSpPr>
            <a:spLocks noChangeShapeType="1"/>
          </p:cNvSpPr>
          <p:nvPr/>
        </p:nvSpPr>
        <p:spPr bwMode="auto">
          <a:xfrm>
            <a:off x="7848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3" name="Line 20"/>
          <p:cNvSpPr>
            <a:spLocks noChangeShapeType="1"/>
          </p:cNvSpPr>
          <p:nvPr/>
        </p:nvSpPr>
        <p:spPr bwMode="auto">
          <a:xfrm flipH="1">
            <a:off x="71628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4" name="Line 21"/>
          <p:cNvSpPr>
            <a:spLocks noChangeShapeType="1"/>
          </p:cNvSpPr>
          <p:nvPr/>
        </p:nvSpPr>
        <p:spPr bwMode="auto">
          <a:xfrm>
            <a:off x="71628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5" name="Oval 22"/>
          <p:cNvSpPr>
            <a:spLocks noChangeArrowheads="1"/>
          </p:cNvSpPr>
          <p:nvPr/>
        </p:nvSpPr>
        <p:spPr bwMode="auto">
          <a:xfrm>
            <a:off x="64770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70006" name="Line 23"/>
          <p:cNvSpPr>
            <a:spLocks noChangeShapeType="1"/>
          </p:cNvSpPr>
          <p:nvPr/>
        </p:nvSpPr>
        <p:spPr bwMode="auto">
          <a:xfrm flipV="1">
            <a:off x="6553200" y="4495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007" name="Line 24"/>
          <p:cNvSpPr>
            <a:spLocks noChangeShapeType="1"/>
          </p:cNvSpPr>
          <p:nvPr/>
        </p:nvSpPr>
        <p:spPr bwMode="auto">
          <a:xfrm flipV="1">
            <a:off x="6553200" y="3886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008" name="Line 25"/>
          <p:cNvSpPr>
            <a:spLocks noChangeShapeType="1"/>
          </p:cNvSpPr>
          <p:nvPr/>
        </p:nvSpPr>
        <p:spPr bwMode="auto">
          <a:xfrm flipV="1">
            <a:off x="6553200" y="4648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009" name="Arc 26"/>
          <p:cNvSpPr>
            <a:spLocks/>
          </p:cNvSpPr>
          <p:nvPr/>
        </p:nvSpPr>
        <p:spPr bwMode="auto">
          <a:xfrm rot="16200000" flipV="1">
            <a:off x="6479382" y="4498181"/>
            <a:ext cx="457200" cy="604837"/>
          </a:xfrm>
          <a:custGeom>
            <a:avLst/>
            <a:gdLst>
              <a:gd name="T0" fmla="*/ 1269142553 w 17262"/>
              <a:gd name="T1" fmla="*/ 0 h 21446"/>
              <a:gd name="T2" fmla="*/ 2147483647 w 17262"/>
              <a:gd name="T3" fmla="*/ 2147483647 h 21446"/>
              <a:gd name="T4" fmla="*/ 0 w 17262"/>
              <a:gd name="T5" fmla="*/ 2147483647 h 21446"/>
              <a:gd name="T6" fmla="*/ 0 60000 65536"/>
              <a:gd name="T7" fmla="*/ 0 60000 65536"/>
              <a:gd name="T8" fmla="*/ 0 60000 65536"/>
              <a:gd name="T9" fmla="*/ 0 w 17262"/>
              <a:gd name="T10" fmla="*/ 0 h 21446"/>
              <a:gd name="T11" fmla="*/ 17262 w 17262"/>
              <a:gd name="T12" fmla="*/ 21446 h 214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62" h="21446" fill="none" extrusionOk="0">
                <a:moveTo>
                  <a:pt x="2578" y="0"/>
                </a:moveTo>
                <a:cubicBezTo>
                  <a:pt x="8421" y="703"/>
                  <a:pt x="13724" y="3759"/>
                  <a:pt x="17261" y="8462"/>
                </a:cubicBezTo>
              </a:path>
              <a:path w="17262" h="21446" stroke="0" extrusionOk="0">
                <a:moveTo>
                  <a:pt x="2578" y="0"/>
                </a:moveTo>
                <a:cubicBezTo>
                  <a:pt x="8421" y="703"/>
                  <a:pt x="13724" y="3759"/>
                  <a:pt x="17261" y="8462"/>
                </a:cubicBezTo>
                <a:lnTo>
                  <a:pt x="0" y="214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0" name="Text Box 27"/>
          <p:cNvSpPr txBox="1">
            <a:spLocks noChangeArrowheads="1"/>
          </p:cNvSpPr>
          <p:nvPr/>
        </p:nvSpPr>
        <p:spPr bwMode="auto">
          <a:xfrm>
            <a:off x="6019800" y="5181600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ea typeface="新細明體" pitchFamily="18" charset="-120"/>
              </a:rPr>
              <a:t>(c</a:t>
            </a:r>
            <a:r>
              <a:rPr lang="en-US" altLang="zh-TW" i="1" baseline="-25000">
                <a:ea typeface="新細明體" pitchFamily="18" charset="-120"/>
              </a:rPr>
              <a:t>x</a:t>
            </a:r>
            <a:r>
              <a:rPr lang="en-US" altLang="zh-TW" i="1">
                <a:ea typeface="新細明體" pitchFamily="18" charset="-120"/>
              </a:rPr>
              <a:t>,c</a:t>
            </a:r>
            <a:r>
              <a:rPr lang="en-US" altLang="zh-TW" i="1" baseline="-25000">
                <a:ea typeface="新細明體" pitchFamily="18" charset="-120"/>
              </a:rPr>
              <a:t>y</a:t>
            </a:r>
            <a:r>
              <a:rPr lang="en-US" altLang="zh-TW" i="1">
                <a:ea typeface="新細明體" pitchFamily="18" charset="-120"/>
              </a:rPr>
              <a:t>,c</a:t>
            </a:r>
            <a:r>
              <a:rPr lang="en-US" altLang="zh-TW" i="1" baseline="-25000">
                <a:ea typeface="新細明體" pitchFamily="18" charset="-120"/>
              </a:rPr>
              <a:t>z</a:t>
            </a:r>
            <a:r>
              <a:rPr lang="en-US" altLang="zh-TW" i="1">
                <a:ea typeface="新細明體" pitchFamily="18" charset="-120"/>
              </a:rPr>
              <a:t>)</a:t>
            </a:r>
          </a:p>
        </p:txBody>
      </p:sp>
      <p:sp>
        <p:nvSpPr>
          <p:cNvPr id="170011" name="Line 28"/>
          <p:cNvSpPr>
            <a:spLocks noChangeShapeType="1"/>
          </p:cNvSpPr>
          <p:nvPr/>
        </p:nvSpPr>
        <p:spPr bwMode="auto">
          <a:xfrm>
            <a:off x="6553200" y="5105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012" name="Text Box 29"/>
          <p:cNvSpPr txBox="1">
            <a:spLocks noChangeArrowheads="1"/>
          </p:cNvSpPr>
          <p:nvPr/>
        </p:nvSpPr>
        <p:spPr bwMode="auto">
          <a:xfrm>
            <a:off x="8594725" y="5070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70013" name="Arc 30"/>
          <p:cNvSpPr>
            <a:spLocks/>
          </p:cNvSpPr>
          <p:nvPr/>
        </p:nvSpPr>
        <p:spPr bwMode="auto">
          <a:xfrm>
            <a:off x="7086600" y="46482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70983951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70015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Project 2 (2)</a:t>
            </a:r>
          </a:p>
        </p:txBody>
      </p:sp>
      <p:sp>
        <p:nvSpPr>
          <p:cNvPr id="171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Represent the frustum as a left and right clipping line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You don’t have to worry about the top and bottom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Each clip line starts at the viewer’s position and goes to infinity in the viewing direction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Write a procedure that clips an edge to the view frustum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This takes a frustum and returns the endpoints of the clipped edge, or a flag to indicate that the edge is not visible</a:t>
            </a:r>
          </a:p>
          <a:p>
            <a:pPr lvl="1" eaLnBrk="1" hangingPunct="1"/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71011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71012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Project 2 (3)</a:t>
            </a:r>
          </a:p>
        </p:txBody>
      </p:sp>
      <p:sp>
        <p:nvSpPr>
          <p:cNvPr id="172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Write a procedure that takes a room and a frustum, and draws the room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Clip each edge to the frustum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If the edge is visible, draw the wall that the edge represents</a:t>
            </a:r>
          </a:p>
          <a:p>
            <a:pPr lvl="2" eaLnBrk="1" hangingPunct="1"/>
            <a:r>
              <a:rPr lang="en-US" altLang="zh-TW" sz="1800" dirty="0" smtClean="0">
                <a:ea typeface="新細明體" pitchFamily="18" charset="-120"/>
              </a:rPr>
              <a:t>Create the 3D wall from the 2d piece of edge</a:t>
            </a:r>
          </a:p>
          <a:p>
            <a:pPr lvl="2" eaLnBrk="1" hangingPunct="1"/>
            <a:r>
              <a:rPr lang="en-US" altLang="zh-TW" sz="1800" dirty="0" smtClean="0">
                <a:ea typeface="新細明體" pitchFamily="18" charset="-120"/>
              </a:rPr>
              <a:t>Project the vertices</a:t>
            </a:r>
          </a:p>
          <a:p>
            <a:pPr lvl="2" eaLnBrk="1" hangingPunct="1"/>
            <a:r>
              <a:rPr lang="en-US" altLang="zh-TW" sz="1800" dirty="0" smtClean="0">
                <a:ea typeface="新細明體" pitchFamily="18" charset="-120"/>
              </a:rPr>
              <a:t>Draw the polygon in 2D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If the edge is clear, </a:t>
            </a:r>
            <a:r>
              <a:rPr lang="en-US" altLang="zh-TW" sz="2000" dirty="0" err="1" smtClean="0">
                <a:ea typeface="新細明體" pitchFamily="18" charset="-120"/>
              </a:rPr>
              <a:t>recurse</a:t>
            </a:r>
            <a:r>
              <a:rPr lang="en-US" altLang="zh-TW" sz="2000" dirty="0" smtClean="0">
                <a:ea typeface="新細明體" pitchFamily="18" charset="-120"/>
              </a:rPr>
              <a:t> into neighboring polygon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Draw the floor and ceiling first, because they will be behind everything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72035" name="Date Placeholder 1"/>
          <p:cNvSpPr txBox="1">
            <a:spLocks noGrp="1"/>
          </p:cNvSpPr>
          <p:nvPr/>
        </p:nvSpPr>
        <p:spPr bwMode="auto">
          <a:xfrm>
            <a:off x="4800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TW" sz="1400">
                <a:ea typeface="新細明體" pitchFamily="18" charset="-120"/>
              </a:rPr>
              <a:t>11/01/2010</a:t>
            </a:r>
          </a:p>
        </p:txBody>
      </p:sp>
      <p:sp>
        <p:nvSpPr>
          <p:cNvPr id="172036" name="Footer Placeholder 2"/>
          <p:cNvSpPr txBox="1">
            <a:spLocks noGrp="1"/>
          </p:cNvSpPr>
          <p:nvPr/>
        </p:nvSpPr>
        <p:spPr bwMode="auto">
          <a:xfrm>
            <a:off x="64770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TW" altLang="en-US" sz="1400">
                <a:ea typeface="新細明體" pitchFamily="18" charset="-120"/>
              </a:rPr>
              <a:t>© 2010 NTUST</a:t>
            </a:r>
            <a:endParaRPr lang="en-US" altLang="zh-TW" sz="140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8987</TotalTime>
  <Words>3903</Words>
  <Application>Microsoft Office PowerPoint</Application>
  <PresentationFormat>如螢幕大小 (4:3)</PresentationFormat>
  <Paragraphs>1065</Paragraphs>
  <Slides>95</Slides>
  <Notes>58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9" baseType="lpstr">
      <vt:lpstr>MS PGothic</vt:lpstr>
      <vt:lpstr>MS PGothic</vt:lpstr>
      <vt:lpstr>新細明體</vt:lpstr>
      <vt:lpstr>Arial</vt:lpstr>
      <vt:lpstr>Arial Narrow</vt:lpstr>
      <vt:lpstr>Calibri</vt:lpstr>
      <vt:lpstr>Courier New</vt:lpstr>
      <vt:lpstr>Tahoma</vt:lpstr>
      <vt:lpstr>Times New Roman</vt:lpstr>
      <vt:lpstr>Trebuchet MS</vt:lpstr>
      <vt:lpstr>Verdana</vt:lpstr>
      <vt:lpstr>Wingdings</vt:lpstr>
      <vt:lpstr>TS006256058</vt:lpstr>
      <vt:lpstr>Equation</vt:lpstr>
      <vt:lpstr>Last Note</vt:lpstr>
      <vt:lpstr>This Note</vt:lpstr>
      <vt:lpstr>Where We Stand</vt:lpstr>
      <vt:lpstr>Visible-Surface Determination  (Hidden Surface Removal)</vt:lpstr>
      <vt:lpstr>Visibility</vt:lpstr>
      <vt:lpstr>Hidden Surfaces: Why Care?</vt:lpstr>
      <vt:lpstr>Visibility Issues</vt:lpstr>
      <vt:lpstr>Visible-Surface Determination</vt:lpstr>
      <vt:lpstr>Back-Face Culling = Front Facing</vt:lpstr>
      <vt:lpstr>Back-Face Culling (Front Facing)</vt:lpstr>
      <vt:lpstr>Clipping (View Frustum Culling)</vt:lpstr>
      <vt:lpstr>List-Priority Algorithms</vt:lpstr>
      <vt:lpstr>The Painter’s Algorithm</vt:lpstr>
      <vt:lpstr>Painter’s Algorithm – Image Precision</vt:lpstr>
      <vt:lpstr>The Painter’s Algorithm</vt:lpstr>
      <vt:lpstr>Difficulties</vt:lpstr>
      <vt:lpstr>The Depth-Sort Algorithm</vt:lpstr>
      <vt:lpstr>Overlap Detection</vt:lpstr>
      <vt:lpstr>Visibility Recap</vt:lpstr>
      <vt:lpstr>The Z-buffer (Image Precision)</vt:lpstr>
      <vt:lpstr>The z-Buffer Algorithm</vt:lpstr>
      <vt:lpstr>The z-Buffer Algorithm</vt:lpstr>
      <vt:lpstr>The z-Buffer Algorithm</vt:lpstr>
      <vt:lpstr>z-Buffer: Example</vt:lpstr>
      <vt:lpstr>Z-Buffer Pros and Cons</vt:lpstr>
      <vt:lpstr>Z-Buffer and Transparency</vt:lpstr>
      <vt:lpstr>OpenGL Depth Buffer</vt:lpstr>
      <vt:lpstr>The A-buffer (Image Precision) (1/2)</vt:lpstr>
      <vt:lpstr>The A-buffer (2/2)</vt:lpstr>
      <vt:lpstr>Scan-Line Algorithm</vt:lpstr>
      <vt:lpstr>Scan-Line Algorithm</vt:lpstr>
      <vt:lpstr>General Scan-Line Algorithm</vt:lpstr>
      <vt:lpstr>Ray Casting</vt:lpstr>
      <vt:lpstr>Ray Tracing (Ray Casting)</vt:lpstr>
      <vt:lpstr>Spatial Partitioning</vt:lpstr>
      <vt:lpstr>Spatial Partitioning</vt:lpstr>
      <vt:lpstr>Spatial Partitioning</vt:lpstr>
      <vt:lpstr>Space Subdivision Approaches</vt:lpstr>
      <vt:lpstr>Space Subdivision Approaches</vt:lpstr>
      <vt:lpstr>Uniform Grid (1/5)</vt:lpstr>
      <vt:lpstr>Uniform Grid (2/5)</vt:lpstr>
      <vt:lpstr>Uniform Grid (3/5)</vt:lpstr>
      <vt:lpstr>Uniform Grid (4/5)</vt:lpstr>
      <vt:lpstr>Uniform Grid (5/5)</vt:lpstr>
      <vt:lpstr>Uniform Grid Traversal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K-d Tree (8/8)</vt:lpstr>
      <vt:lpstr>K-d Tree Traversal</vt:lpstr>
      <vt:lpstr>BSP-Trees (Object Precision)</vt:lpstr>
      <vt:lpstr>BSP-Tree Ideas</vt:lpstr>
      <vt:lpstr>BSP-Tree Illustration</vt:lpstr>
      <vt:lpstr>Building BSP-Trees</vt:lpstr>
      <vt:lpstr>BSP Tree Construction</vt:lpstr>
      <vt:lpstr>Building Example</vt:lpstr>
      <vt:lpstr>Building Example (Done)</vt:lpstr>
      <vt:lpstr>BSP Tree (Examples 2)</vt:lpstr>
      <vt:lpstr>BSP Tree (Examples 2)</vt:lpstr>
      <vt:lpstr>BSP Tree (Examples 2)</vt:lpstr>
      <vt:lpstr>BSP Tree (Examples 2)</vt:lpstr>
      <vt:lpstr>BSP Tree (Examples 2)</vt:lpstr>
      <vt:lpstr>BSP Trees (Examples 3)</vt:lpstr>
      <vt:lpstr>BSP-Tree Rendering (1/2)</vt:lpstr>
      <vt:lpstr>BSP Tree Rendering (2/2)</vt:lpstr>
      <vt:lpstr>Rendering Example</vt:lpstr>
      <vt:lpstr>BSP Tree</vt:lpstr>
      <vt:lpstr>BSP Tree Traversal</vt:lpstr>
      <vt:lpstr>BSP Tree Traversal</vt:lpstr>
      <vt:lpstr>Pros and Cons Using BSP-Tree</vt:lpstr>
      <vt:lpstr>Area Subdivision</vt:lpstr>
      <vt:lpstr>Warnock’s Area Subdivision (Image Precision)</vt:lpstr>
      <vt:lpstr>Warnock’s Algorithm</vt:lpstr>
      <vt:lpstr>Warnock’s Algorithm</vt:lpstr>
      <vt:lpstr>Warnock’s Algorithm</vt:lpstr>
      <vt:lpstr>Warnock’s Algorithm</vt:lpstr>
      <vt:lpstr>Performance of Four Algorithms for Visible-Surface Determination</vt:lpstr>
      <vt:lpstr>Exact Visibility</vt:lpstr>
      <vt:lpstr>Cells and Portals</vt:lpstr>
      <vt:lpstr>Cell-Portal Example (1)</vt:lpstr>
      <vt:lpstr>Cell and Portal Visibility</vt:lpstr>
      <vt:lpstr>Cell-Portal Example (2)</vt:lpstr>
      <vt:lpstr>Cell-Portal Example (3)</vt:lpstr>
      <vt:lpstr>Cell-Portal Example (4)</vt:lpstr>
      <vt:lpstr>Cell-Portal Example (5)</vt:lpstr>
      <vt:lpstr>Cell-Portal Example (6)</vt:lpstr>
      <vt:lpstr>Cell-Portal Operations</vt:lpstr>
      <vt:lpstr>Cell-Portal Properties</vt:lpstr>
      <vt:lpstr>Project 2 Intro</vt:lpstr>
      <vt:lpstr>Project 2 (2)</vt:lpstr>
      <vt:lpstr>Project 2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Graphics</cp:lastModifiedBy>
  <cp:revision>121</cp:revision>
  <cp:lastPrinted>1601-01-01T00:00:00Z</cp:lastPrinted>
  <dcterms:created xsi:type="dcterms:W3CDTF">2011-08-24T02:40:02Z</dcterms:created>
  <dcterms:modified xsi:type="dcterms:W3CDTF">2017-04-12T23:29:29Z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