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9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6E4F-E553-4D95-A5F8-62B6D769121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9004-A99E-4B9B-80FD-95EA999A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 smtClean="0"/>
              <a:t>استخراج المشاعر من النص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 smtClean="0"/>
              <a:t>استخدمنا خوارزميتين للتصنيف:</a:t>
            </a:r>
          </a:p>
          <a:p>
            <a:pPr algn="r" rtl="1"/>
            <a:endParaRPr lang="en-US" dirty="0" smtClean="0"/>
          </a:p>
          <a:p>
            <a:pPr algn="r" rtl="1"/>
            <a:r>
              <a:rPr lang="en-US" dirty="0" smtClean="0"/>
              <a:t>Ridge classifier</a:t>
            </a:r>
            <a:endParaRPr lang="ar-SY" dirty="0"/>
          </a:p>
          <a:p>
            <a:pPr algn="r" rtl="1"/>
            <a:r>
              <a:rPr lang="en-US" dirty="0" smtClean="0"/>
              <a:t>Naive Bayes</a:t>
            </a:r>
            <a:endParaRPr lang="ar-SY" dirty="0"/>
          </a:p>
          <a:p>
            <a:pPr algn="r" rtl="1"/>
            <a:r>
              <a:rPr lang="en-US" dirty="0" smtClean="0"/>
              <a:t>Support vector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3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of words with Ridge classifier</a:t>
            </a:r>
          </a:p>
          <a:p>
            <a:r>
              <a:rPr lang="en-US" dirty="0" smtClean="0"/>
              <a:t>Custom Features with Naive Bayes</a:t>
            </a:r>
          </a:p>
          <a:p>
            <a:r>
              <a:rPr lang="en-US" dirty="0" smtClean="0"/>
              <a:t>TF_IDF with Ridge Classifier</a:t>
            </a:r>
          </a:p>
          <a:p>
            <a:r>
              <a:rPr lang="en-US" dirty="0" smtClean="0"/>
              <a:t>TF-IDF with Naive Bayes</a:t>
            </a:r>
            <a:endParaRPr lang="en-US" dirty="0"/>
          </a:p>
          <a:p>
            <a:r>
              <a:rPr lang="en-US" dirty="0" smtClean="0"/>
              <a:t>TF-IDF with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9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ar-SY" dirty="0" smtClean="0"/>
                  <a:t>يعتمد تقييم النتائج على ال</a:t>
                </a:r>
                <a:r>
                  <a:rPr lang="en-US" dirty="0" smtClean="0"/>
                  <a:t>Precision</a:t>
                </a:r>
                <a:r>
                  <a:rPr lang="ar-SY" dirty="0" smtClean="0"/>
                  <a:t> و ال</a:t>
                </a:r>
                <a:r>
                  <a:rPr lang="en-US" dirty="0" smtClean="0"/>
                  <a:t>Recall</a:t>
                </a:r>
                <a:r>
                  <a:rPr lang="ar-SY" dirty="0" smtClean="0"/>
                  <a:t> حيث:</a:t>
                </a:r>
                <a:endParaRPr lang="en-US" dirty="0" smtClean="0"/>
              </a:p>
              <a:p>
                <a:pPr algn="r" rtl="1"/>
                <a:endParaRPr lang="ar-SY" dirty="0" smtClean="0"/>
              </a:p>
              <a:p>
                <a:pPr algn="r" rtl="1"/>
                <a:r>
                  <a:rPr lang="en-US" dirty="0" smtClean="0"/>
                  <a:t>Precision</a:t>
                </a:r>
                <a:r>
                  <a:rPr lang="ar-SY" dirty="0" smtClean="0"/>
                  <a:t>:</a:t>
                </a:r>
                <a:endParaRPr lang="en-US" dirty="0" smtClean="0"/>
              </a:p>
              <a:p>
                <a:pPr marL="0" indent="0" algn="r" rtl="1">
                  <a:buNone/>
                </a:pPr>
                <a:r>
                  <a:rPr lang="ar-SY" dirty="0" smtClean="0"/>
                  <a:t>هو </a:t>
                </a:r>
                <a:r>
                  <a:rPr lang="ar-SY" dirty="0"/>
                  <a:t>عدد التصنيفات الصحيحة للعينات الإيجابية على عدد التصنيفات الإيجابية للمصنف، أي تكون قيمة </a:t>
                </a:r>
                <a:r>
                  <a:rPr lang="ar-SY" dirty="0" smtClean="0"/>
                  <a:t>ال</a:t>
                </a:r>
                <a:r>
                  <a:rPr lang="en-US" dirty="0" smtClean="0"/>
                  <a:t> precision </a:t>
                </a:r>
                <a:r>
                  <a:rPr lang="ar-SY" dirty="0"/>
                  <a:t>قليلة عندما يخطأ المصنف كثير اً بالتصنيفات الإيجابية أي </a:t>
                </a:r>
                <a:r>
                  <a:rPr lang="en-US" dirty="0" smtClean="0"/>
                  <a:t> FP </a:t>
                </a:r>
                <a:r>
                  <a:rPr lang="ar-SY" dirty="0"/>
                  <a:t>و كبيرة عندما لا يخطأ </a:t>
                </a:r>
                <a:r>
                  <a:rPr lang="ar-SY" dirty="0" smtClean="0"/>
                  <a:t>فيها</a:t>
                </a:r>
                <a:r>
                  <a:rPr lang="en-US" dirty="0" smtClean="0"/>
                  <a:t> </a:t>
                </a:r>
                <a:r>
                  <a:rPr lang="ar-SY" dirty="0" smtClean="0"/>
                  <a:t>كثيرا.</a:t>
                </a:r>
                <a:endParaRPr lang="en-US" dirty="0" smtClean="0"/>
              </a:p>
              <a:p>
                <a:pPr algn="r" rtl="1"/>
                <a:endParaRPr lang="ar-SY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𝑟𝑒𝑐𝑖𝑠𝑖𝑜𝑛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𝑝𝑜𝑠𝑖𝑡𝑒𝑣𝑒𝑠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86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en-US" dirty="0"/>
                  <a:t>Recall</a:t>
                </a:r>
                <a:r>
                  <a:rPr lang="ar-SY" dirty="0"/>
                  <a:t>: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ar-SY" dirty="0"/>
                  <a:t>هو عدد التصنيفات الصحيحة الإيجابية على عدد العينات الإيجابية، أي تكون قيمة ال</a:t>
                </a:r>
                <a:r>
                  <a:rPr lang="en-US" dirty="0"/>
                  <a:t>recall</a:t>
                </a:r>
                <a:r>
                  <a:rPr lang="ar-SY" dirty="0"/>
                  <a:t> قليلة عندما</a:t>
                </a:r>
                <a:r>
                  <a:rPr lang="en-US" dirty="0"/>
                  <a:t> </a:t>
                </a:r>
                <a:r>
                  <a:rPr lang="ar-SY" dirty="0"/>
                  <a:t>يخطئ المصنف كثيراً بالتصنيفات السلبية أي </a:t>
                </a:r>
                <a:r>
                  <a:rPr lang="en-US" dirty="0"/>
                  <a:t>FN </a:t>
                </a:r>
                <a:r>
                  <a:rPr lang="ar-SY" dirty="0"/>
                  <a:t>و كبيرة عندما لا</a:t>
                </a:r>
                <a:r>
                  <a:rPr lang="en-US" dirty="0"/>
                  <a:t> </a:t>
                </a:r>
                <a:r>
                  <a:rPr lang="ar-SY" dirty="0"/>
                  <a:t>يخطئ بها كثيراً.</a:t>
                </a:r>
                <a:endParaRPr lang="en-US" dirty="0"/>
              </a:p>
              <a:p>
                <a:pPr algn="r" rtl="1"/>
                <a:endParaRPr lang="ar-SY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55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711434"/>
              </p:ext>
            </p:extLst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TF_IDF with Ridge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Bag of words with Ridge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TF-IDF with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 Features with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TF-IDF with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87.38%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6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جمع ال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/>
          </a:p>
          <a:p>
            <a:pPr marL="0" indent="0" algn="r" rtl="1">
              <a:buNone/>
            </a:pPr>
            <a:endParaRPr lang="en-US" dirty="0" smtClean="0"/>
          </a:p>
          <a:p>
            <a:pPr algn="r" rtl="1"/>
            <a:r>
              <a:rPr lang="ar-SY" dirty="0" smtClean="0"/>
              <a:t>تم جمع ال</a:t>
            </a:r>
            <a:r>
              <a:rPr lang="en-US" dirty="0" smtClean="0"/>
              <a:t>Data</a:t>
            </a:r>
            <a:r>
              <a:rPr lang="ar-SY" dirty="0" smtClean="0"/>
              <a:t> من </a:t>
            </a:r>
            <a:r>
              <a:rPr lang="en-US" dirty="0" smtClean="0"/>
              <a:t>Twitter</a:t>
            </a:r>
            <a:r>
              <a:rPr lang="ar-SY" dirty="0" smtClean="0"/>
              <a:t> باستخدام مكتبة </a:t>
            </a:r>
            <a:r>
              <a:rPr lang="en-US" dirty="0" err="1" smtClean="0"/>
              <a:t>GetOldTweets</a:t>
            </a:r>
            <a:endParaRPr lang="en-US" dirty="0" smtClean="0"/>
          </a:p>
          <a:p>
            <a:pPr algn="r" rtl="1"/>
            <a:endParaRPr lang="ar-SY" dirty="0" smtClean="0"/>
          </a:p>
          <a:p>
            <a:pPr algn="r" rtl="1"/>
            <a:r>
              <a:rPr lang="ar-SY" dirty="0" smtClean="0"/>
              <a:t>قمنا بجمع </a:t>
            </a:r>
            <a:r>
              <a:rPr lang="en-US" dirty="0" smtClean="0"/>
              <a:t>149,372</a:t>
            </a:r>
            <a:r>
              <a:rPr lang="ar-SY" dirty="0" smtClean="0"/>
              <a:t> عينة </a:t>
            </a:r>
          </a:p>
        </p:txBody>
      </p:sp>
    </p:spTree>
    <p:extLst>
      <p:ext uri="{BB962C8B-B14F-4D97-AF65-F5344CB8AC3E}">
        <p14:creationId xmlns:p14="http://schemas.microsoft.com/office/powerpoint/2010/main" val="19698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أمثلة عن </a:t>
            </a:r>
            <a:r>
              <a:rPr lang="ar-SY" dirty="0" err="1" smtClean="0"/>
              <a:t>برمترات</a:t>
            </a:r>
            <a:r>
              <a:rPr lang="ar-SY" dirty="0" smtClean="0"/>
              <a:t> البحث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1613" y="1607907"/>
            <a:ext cx="10602582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Event([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فطر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عيد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سعيد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كل عام و أنتم بخير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'2016-7-5'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'2016-7-8'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مصر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السعودية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1613" y="2429760"/>
            <a:ext cx="11032187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Event([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الأضحى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عيد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سعيد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كل عام و أنتم بخير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'2016-9-11'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'2016-9-15'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مصر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السعودية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1613" y="3251613"/>
            <a:ext cx="9635971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Event([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المولد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كل عام وانتم بخير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'2018-11-19'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'2018-11-21'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مصر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السعودية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1613" y="4073466"/>
            <a:ext cx="985077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Event([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رأس السنة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كل عام و أنتم بخير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'2018-12-31'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'2019-1-1'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مصر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السعودية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21613" y="4895319"/>
            <a:ext cx="10602582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Event([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نقيل سُمارة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مقتل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شهيد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انسان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مدني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'2015-04-20'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'2018-04-21'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السعودية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21613" y="5717172"/>
            <a:ext cx="1167659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Event([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الله يرحمك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انا</a:t>
            </a:r>
            <a:r>
              <a:rPr kumimoji="0" lang="ar-SY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لله</a:t>
            </a:r>
            <a:r>
              <a:rPr kumimoji="0" lang="ar-SY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وانا_اليه_راجعون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حزين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رسبت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'2017-7-1'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'2018-8-31'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مصر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ar-SA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السعودية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تخزين ال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SY" dirty="0"/>
              <a:t>بالإضافة إلى تخزين نتائج </a:t>
            </a:r>
            <a:r>
              <a:rPr lang="en-US" dirty="0"/>
              <a:t>GOT</a:t>
            </a:r>
            <a:r>
              <a:rPr lang="ar-SY" dirty="0"/>
              <a:t> باستخدام </a:t>
            </a:r>
            <a:r>
              <a:rPr lang="en-US" dirty="0"/>
              <a:t>pickle</a:t>
            </a:r>
            <a:r>
              <a:rPr lang="ar-SY" dirty="0"/>
              <a:t> قمنا باستخدام ال</a:t>
            </a:r>
            <a:r>
              <a:rPr lang="en-US" dirty="0"/>
              <a:t>model Tweet</a:t>
            </a:r>
            <a:r>
              <a:rPr lang="ar-SY" dirty="0"/>
              <a:t> الخاص بنا الذي يتضمن</a:t>
            </a:r>
            <a:r>
              <a:rPr lang="ar-SY" dirty="0" smtClean="0"/>
              <a:t>:</a:t>
            </a:r>
            <a:endParaRPr lang="en-US" dirty="0" smtClean="0"/>
          </a:p>
          <a:p>
            <a:pPr marL="0" indent="0" algn="r" rtl="1">
              <a:buNone/>
            </a:pPr>
            <a:endParaRPr lang="ar-SY" dirty="0"/>
          </a:p>
          <a:p>
            <a:pPr marL="971550" lvl="1" indent="-514350" algn="r" rtl="1">
              <a:buFont typeface="+mj-lt"/>
              <a:buAutoNum type="arabicPeriod"/>
            </a:pPr>
            <a:r>
              <a:rPr lang="en-US" dirty="0"/>
              <a:t>Text: Tweet’s text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en-US" dirty="0"/>
              <a:t>Hashtags: Tweet’s hashtags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en-US" dirty="0"/>
              <a:t>Feelings: list of feelings in tweet</a:t>
            </a:r>
            <a:endParaRPr lang="ar-SY" dirty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r>
              <a:rPr lang="ar-SY" dirty="0" smtClean="0"/>
              <a:t>و </a:t>
            </a:r>
            <a:r>
              <a:rPr lang="ar-SY" dirty="0"/>
              <a:t>تم تخزين ال</a:t>
            </a:r>
            <a:r>
              <a:rPr lang="en-US" dirty="0"/>
              <a:t>data</a:t>
            </a:r>
            <a:r>
              <a:rPr lang="ar-SY" dirty="0"/>
              <a:t> باستخدام ال</a:t>
            </a:r>
            <a:r>
              <a:rPr lang="en-US" dirty="0"/>
              <a:t>model</a:t>
            </a:r>
            <a:r>
              <a:rPr lang="ar-SY" dirty="0"/>
              <a:t> الخاص بنا باستخدام </a:t>
            </a:r>
            <a:r>
              <a:rPr lang="en-US" dirty="0"/>
              <a:t>pickle</a:t>
            </a:r>
            <a:r>
              <a:rPr lang="ar-SY" dirty="0"/>
              <a:t> و باستخدام </a:t>
            </a:r>
            <a:r>
              <a:rPr lang="en-US" dirty="0" err="1"/>
              <a:t>json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تصنيف العينات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en-US" dirty="0" smtClean="0"/>
          </a:p>
          <a:p>
            <a:pPr algn="r" rtl="1"/>
            <a:r>
              <a:rPr lang="ar-SY" dirty="0" smtClean="0"/>
              <a:t>تم تصنيف العينات باستخدام مجموعة من ال</a:t>
            </a:r>
            <a:r>
              <a:rPr lang="en-US" dirty="0" smtClean="0"/>
              <a:t>Tags</a:t>
            </a:r>
            <a:r>
              <a:rPr lang="ar-SY" dirty="0" smtClean="0"/>
              <a:t>.</a:t>
            </a:r>
            <a:endParaRPr lang="en-US" dirty="0" smtClean="0"/>
          </a:p>
          <a:p>
            <a:pPr algn="r" rtl="1"/>
            <a:endParaRPr lang="ar-SY" dirty="0" smtClean="0"/>
          </a:p>
          <a:p>
            <a:pPr algn="r" rtl="1"/>
            <a:r>
              <a:rPr lang="ar-SY" dirty="0" smtClean="0"/>
              <a:t>كل </a:t>
            </a:r>
            <a:r>
              <a:rPr lang="en-US" dirty="0" smtClean="0"/>
              <a:t>tag</a:t>
            </a:r>
            <a:r>
              <a:rPr lang="ar-SY" dirty="0" smtClean="0"/>
              <a:t> يمثل أحد أنواع المشاعر.</a:t>
            </a:r>
          </a:p>
          <a:p>
            <a:pPr algn="r" rtl="1"/>
            <a:endParaRPr lang="en-US" dirty="0" smtClean="0"/>
          </a:p>
          <a:p>
            <a:pPr algn="r" rtl="1"/>
            <a:r>
              <a:rPr lang="ar-SY" dirty="0" smtClean="0"/>
              <a:t>تم اسناد </a:t>
            </a:r>
            <a:r>
              <a:rPr lang="en-US" dirty="0" smtClean="0"/>
              <a:t>tag</a:t>
            </a:r>
            <a:r>
              <a:rPr lang="ar-SY" dirty="0" smtClean="0"/>
              <a:t> لكل عينة باستخدام </a:t>
            </a:r>
            <a:r>
              <a:rPr lang="en-US" dirty="0" err="1" smtClean="0"/>
              <a:t>json</a:t>
            </a:r>
            <a:r>
              <a:rPr lang="en-US" dirty="0" smtClean="0"/>
              <a:t> editor</a:t>
            </a:r>
          </a:p>
        </p:txBody>
      </p:sp>
    </p:spTree>
    <p:extLst>
      <p:ext uri="{BB962C8B-B14F-4D97-AF65-F5344CB8AC3E}">
        <p14:creationId xmlns:p14="http://schemas.microsoft.com/office/powerpoint/2010/main" val="36258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</a:t>
            </a:r>
            <a:r>
              <a:rPr lang="en-US" dirty="0" smtClean="0"/>
              <a:t>tags</a:t>
            </a:r>
            <a:r>
              <a:rPr lang="ar-SY" dirty="0" smtClean="0"/>
              <a:t> المستخدمة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SY" dirty="0" smtClean="0"/>
              <a:t>السعادة : </a:t>
            </a:r>
            <a:r>
              <a:rPr lang="en-US" dirty="0" smtClean="0"/>
              <a:t>H</a:t>
            </a:r>
          </a:p>
          <a:p>
            <a:pPr algn="r" rtl="1"/>
            <a:endParaRPr lang="en-US" dirty="0"/>
          </a:p>
          <a:p>
            <a:pPr algn="r" rtl="1"/>
            <a:r>
              <a:rPr lang="ar-SY" dirty="0" smtClean="0"/>
              <a:t>الحزن</a:t>
            </a:r>
            <a:r>
              <a:rPr lang="en-US" dirty="0" smtClean="0"/>
              <a:t> </a:t>
            </a:r>
            <a:r>
              <a:rPr lang="ar-SY" dirty="0" smtClean="0"/>
              <a:t>: </a:t>
            </a:r>
            <a:r>
              <a:rPr lang="en-US" dirty="0" smtClean="0"/>
              <a:t>S</a:t>
            </a:r>
            <a:endParaRPr lang="ar-SY" dirty="0" smtClean="0"/>
          </a:p>
          <a:p>
            <a:pPr algn="r" rtl="1"/>
            <a:endParaRPr lang="ar-SY" dirty="0"/>
          </a:p>
          <a:p>
            <a:pPr algn="r" rtl="1"/>
            <a:r>
              <a:rPr lang="ar-SY" dirty="0" smtClean="0"/>
              <a:t>الغضب: </a:t>
            </a:r>
            <a:r>
              <a:rPr lang="en-US" dirty="0" smtClean="0"/>
              <a:t> A</a:t>
            </a:r>
            <a:r>
              <a:rPr lang="ar-SY" dirty="0" smtClean="0"/>
              <a:t> 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 smtClean="0"/>
              <a:t>الخوف</a:t>
            </a:r>
            <a:r>
              <a:rPr lang="en-US" dirty="0" smtClean="0"/>
              <a:t>:</a:t>
            </a:r>
            <a:r>
              <a:rPr lang="ar-SY" dirty="0" smtClean="0"/>
              <a:t> </a:t>
            </a:r>
            <a:r>
              <a:rPr lang="en-US" dirty="0" smtClean="0"/>
              <a:t>F</a:t>
            </a:r>
          </a:p>
          <a:p>
            <a:pPr algn="r" rtl="1"/>
            <a:endParaRPr lang="ar-SY" dirty="0" smtClean="0"/>
          </a:p>
          <a:p>
            <a:pPr algn="r" rtl="1"/>
            <a:r>
              <a:rPr lang="ar-SY" dirty="0" smtClean="0"/>
              <a:t>القلق: </a:t>
            </a:r>
            <a:r>
              <a:rPr lang="en-US" dirty="0" smtClean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 smtClean="0"/>
              <a:t>قمنا بعمل </a:t>
            </a:r>
            <a:r>
              <a:rPr lang="en-US" dirty="0" smtClean="0"/>
              <a:t>normalization</a:t>
            </a:r>
            <a:r>
              <a:rPr lang="ar-SY" dirty="0" smtClean="0"/>
              <a:t> </a:t>
            </a:r>
            <a:r>
              <a:rPr lang="ar-SY" dirty="0" err="1" smtClean="0"/>
              <a:t>لل</a:t>
            </a:r>
            <a:r>
              <a:rPr lang="en-US" dirty="0" smtClean="0"/>
              <a:t>Data</a:t>
            </a:r>
            <a:r>
              <a:rPr lang="ar-SY" dirty="0" smtClean="0"/>
              <a:t> عن طريق:</a:t>
            </a:r>
          </a:p>
          <a:p>
            <a:pPr algn="r" rtl="1"/>
            <a:r>
              <a:rPr lang="ar-SY" dirty="0" smtClean="0"/>
              <a:t>حذف جميع المحارف من النص عدا الحروف العربية</a:t>
            </a:r>
          </a:p>
          <a:p>
            <a:pPr marL="0" indent="0" algn="r" rtl="1">
              <a:buNone/>
            </a:pPr>
            <a:r>
              <a:rPr lang="ar-SY" dirty="0" smtClean="0"/>
              <a:t> (الحروف ضمن مجال</a:t>
            </a:r>
            <a:r>
              <a:rPr lang="en-US" dirty="0" err="1" smtClean="0"/>
              <a:t>unicode</a:t>
            </a:r>
            <a:r>
              <a:rPr lang="ar-SY" dirty="0" smtClean="0"/>
              <a:t>: </a:t>
            </a:r>
            <a:r>
              <a:rPr lang="en-US" dirty="0" smtClean="0"/>
              <a:t>[U+0621-U+064A]</a:t>
            </a:r>
            <a:r>
              <a:rPr lang="ar-SY" dirty="0" smtClean="0"/>
              <a:t>)</a:t>
            </a:r>
          </a:p>
          <a:p>
            <a:pPr algn="r" rtl="1"/>
            <a:r>
              <a:rPr lang="ar-SY" dirty="0" smtClean="0"/>
              <a:t>استبدال الحرف "ة" بالحرف "ه"</a:t>
            </a:r>
          </a:p>
          <a:p>
            <a:pPr algn="r" rtl="1"/>
            <a:r>
              <a:rPr lang="ar-SY" dirty="0" smtClean="0"/>
              <a:t>استبدال </a:t>
            </a:r>
            <a:r>
              <a:rPr lang="ar-SY" dirty="0"/>
              <a:t>الهمزات [</a:t>
            </a:r>
            <a:r>
              <a:rPr lang="ar-SY" dirty="0" err="1"/>
              <a:t>ئ,ؤ,أ,إ,آ</a:t>
            </a:r>
            <a:r>
              <a:rPr lang="ar-SY" dirty="0" smtClean="0"/>
              <a:t>] ب "ء"</a:t>
            </a:r>
          </a:p>
          <a:p>
            <a:pPr algn="r" rtl="1"/>
            <a:r>
              <a:rPr lang="ar-SY" dirty="0" smtClean="0"/>
              <a:t>معالجة حالة تكرار حرف معين عددا من المرات مثل: </a:t>
            </a:r>
            <a:r>
              <a:rPr lang="ar-SY" dirty="0" err="1" smtClean="0"/>
              <a:t>ههههههههههههه</a:t>
            </a:r>
            <a:endParaRPr lang="ar-SY" dirty="0" smtClean="0"/>
          </a:p>
          <a:p>
            <a:pPr algn="r" rtl="1"/>
            <a:r>
              <a:rPr lang="ar-SY" dirty="0" smtClean="0"/>
              <a:t>إزالة الفراغات الزائدة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معالجة ال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SY" dirty="0" smtClean="0"/>
              <a:t>تمر المعالجة بالمراحل التالية:</a:t>
            </a:r>
            <a:endParaRPr lang="en-US" dirty="0" smtClean="0"/>
          </a:p>
          <a:p>
            <a:pPr marL="0" indent="0" algn="r" rtl="1">
              <a:buNone/>
            </a:pPr>
            <a:endParaRPr lang="ar-SY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Feature extraction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Training Classifier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Testing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 smtClean="0"/>
              <a:t>استخدمنا الطرق التالية لاستخراج ال</a:t>
            </a:r>
            <a:r>
              <a:rPr lang="en-US" dirty="0" smtClean="0"/>
              <a:t>features</a:t>
            </a:r>
            <a:r>
              <a:rPr lang="ar-SY" dirty="0" smtClean="0"/>
              <a:t>:</a:t>
            </a:r>
          </a:p>
          <a:p>
            <a:pPr algn="r" rtl="1"/>
            <a:endParaRPr lang="ar-SY" dirty="0" smtClean="0"/>
          </a:p>
          <a:p>
            <a:pPr algn="r" rtl="1"/>
            <a:r>
              <a:rPr lang="en-US" dirty="0" smtClean="0"/>
              <a:t>Bag of words</a:t>
            </a:r>
            <a:endParaRPr lang="ar-SY" dirty="0" smtClean="0"/>
          </a:p>
          <a:p>
            <a:pPr algn="r" rtl="1"/>
            <a:r>
              <a:rPr lang="en-US" dirty="0" smtClean="0"/>
              <a:t>TF-IDF</a:t>
            </a:r>
            <a:endParaRPr lang="ar-SY" dirty="0" smtClean="0"/>
          </a:p>
          <a:p>
            <a:pPr algn="r" rtl="1"/>
            <a:r>
              <a:rPr lang="ar-SY" dirty="0" smtClean="0"/>
              <a:t>بناء</a:t>
            </a:r>
            <a:r>
              <a:rPr lang="en-US" dirty="0" smtClean="0"/>
              <a:t> feature set </a:t>
            </a:r>
            <a:r>
              <a:rPr lang="ar-SY" dirty="0" smtClean="0"/>
              <a:t> يدويا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9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551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استخراج المشاعر من النص</vt:lpstr>
      <vt:lpstr>جمع الData</vt:lpstr>
      <vt:lpstr>أمثلة عن برمترات البحث</vt:lpstr>
      <vt:lpstr>تخزين الData</vt:lpstr>
      <vt:lpstr>تصنيف العينات</vt:lpstr>
      <vt:lpstr>الtags المستخدمة</vt:lpstr>
      <vt:lpstr>Data normalization</vt:lpstr>
      <vt:lpstr>معالجة الData</vt:lpstr>
      <vt:lpstr>Feature extraction</vt:lpstr>
      <vt:lpstr>Classification</vt:lpstr>
      <vt:lpstr>Classification models</vt:lpstr>
      <vt:lpstr>Model evaluation</vt:lpstr>
      <vt:lpstr>Model evaluation</vt:lpstr>
      <vt:lpstr>Evaluation results</vt:lpstr>
    </vt:vector>
  </TitlesOfParts>
  <Company>Syriatel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استخراج المشاعر من النص</dc:title>
  <dc:creator>Mhd Odai</dc:creator>
  <cp:lastModifiedBy>Odai</cp:lastModifiedBy>
  <cp:revision>14</cp:revision>
  <dcterms:created xsi:type="dcterms:W3CDTF">2019-01-06T12:59:53Z</dcterms:created>
  <dcterms:modified xsi:type="dcterms:W3CDTF">2019-01-06T21:55:12Z</dcterms:modified>
</cp:coreProperties>
</file>