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5" r:id="rId3"/>
    <p:sldId id="257" r:id="rId4"/>
    <p:sldId id="273" r:id="rId5"/>
    <p:sldId id="275"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6" r:id="rId22"/>
    <p:sldId id="277" r:id="rId23"/>
    <p:sldId id="278" r:id="rId24"/>
    <p:sldId id="279" r:id="rId25"/>
    <p:sldId id="280" r:id="rId26"/>
    <p:sldId id="284" r:id="rId27"/>
    <p:sldId id="281" r:id="rId28"/>
    <p:sldId id="282"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71" autoAdjust="0"/>
    <p:restoredTop sz="94660"/>
  </p:normalViewPr>
  <p:slideViewPr>
    <p:cSldViewPr snapToGrid="0">
      <p:cViewPr varScale="1">
        <p:scale>
          <a:sx n="110" d="100"/>
          <a:sy n="110"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03668-2079-4E79-9245-E8673D4E79E4}"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8463E09D-BA1B-4375-8FB3-742E0A716982}">
      <dgm:prSet phldrT="[Text]"/>
      <dgm:spPr/>
      <dgm:t>
        <a:bodyPr/>
        <a:lstStyle/>
        <a:p>
          <a:r>
            <a:rPr lang="en-US" dirty="0" smtClean="0"/>
            <a:t>Advance individuals through compartments using Transitions</a:t>
          </a:r>
          <a:endParaRPr lang="en-US" dirty="0"/>
        </a:p>
      </dgm:t>
    </dgm:pt>
    <dgm:pt modelId="{E509DE3C-99BD-4AE9-B800-4819725C5B10}" type="parTrans" cxnId="{B740CBCF-57FD-4165-BBED-4591D1D4770A}">
      <dgm:prSet/>
      <dgm:spPr/>
      <dgm:t>
        <a:bodyPr/>
        <a:lstStyle/>
        <a:p>
          <a:endParaRPr lang="en-US"/>
        </a:p>
      </dgm:t>
    </dgm:pt>
    <dgm:pt modelId="{E4B60AD2-D1F2-44F2-8656-2199A5BABA86}" type="sibTrans" cxnId="{B740CBCF-57FD-4165-BBED-4591D1D4770A}">
      <dgm:prSet/>
      <dgm:spPr/>
      <dgm:t>
        <a:bodyPr/>
        <a:lstStyle/>
        <a:p>
          <a:endParaRPr lang="en-US"/>
        </a:p>
      </dgm:t>
    </dgm:pt>
    <dgm:pt modelId="{ACBD21AE-4B19-4D85-9B2E-C563C59FBC22}">
      <dgm:prSet phldrT="[Text]"/>
      <dgm:spPr/>
      <dgm:t>
        <a:bodyPr/>
        <a:lstStyle/>
        <a:p>
          <a:r>
            <a:rPr lang="en-US" dirty="0" smtClean="0"/>
            <a:t>Move individuals in/out/between nodes using Events</a:t>
          </a:r>
          <a:endParaRPr lang="en-US" dirty="0"/>
        </a:p>
      </dgm:t>
    </dgm:pt>
    <dgm:pt modelId="{E81CF6DA-DB90-4400-9357-8A4E9FAF41E2}" type="parTrans" cxnId="{F9CA23AC-4569-4541-8C77-1ED6904E53B4}">
      <dgm:prSet/>
      <dgm:spPr/>
      <dgm:t>
        <a:bodyPr/>
        <a:lstStyle/>
        <a:p>
          <a:endParaRPr lang="en-US"/>
        </a:p>
      </dgm:t>
    </dgm:pt>
    <dgm:pt modelId="{4417AAC1-C656-47E5-B482-41AF7189B75A}" type="sibTrans" cxnId="{F9CA23AC-4569-4541-8C77-1ED6904E53B4}">
      <dgm:prSet/>
      <dgm:spPr/>
      <dgm:t>
        <a:bodyPr/>
        <a:lstStyle/>
        <a:p>
          <a:endParaRPr lang="en-US"/>
        </a:p>
      </dgm:t>
    </dgm:pt>
    <dgm:pt modelId="{5C30AB50-319D-4B5E-9F43-D6B905B0ECEC}">
      <dgm:prSet phldrT="[Text]"/>
      <dgm:spPr/>
      <dgm:t>
        <a:bodyPr/>
        <a:lstStyle/>
        <a:p>
          <a:r>
            <a:rPr lang="en-US" dirty="0" smtClean="0"/>
            <a:t>Advance time step</a:t>
          </a:r>
          <a:endParaRPr lang="en-US" dirty="0"/>
        </a:p>
      </dgm:t>
    </dgm:pt>
    <dgm:pt modelId="{69B614D3-F678-4BBB-9F6F-A609506B1B97}" type="parTrans" cxnId="{F100FF15-8080-48C7-8866-D2D718ABFAD3}">
      <dgm:prSet/>
      <dgm:spPr/>
      <dgm:t>
        <a:bodyPr/>
        <a:lstStyle/>
        <a:p>
          <a:endParaRPr lang="en-US"/>
        </a:p>
      </dgm:t>
    </dgm:pt>
    <dgm:pt modelId="{FA176941-51E9-40F8-AA14-5E581B495F14}" type="sibTrans" cxnId="{F100FF15-8080-48C7-8866-D2D718ABFAD3}">
      <dgm:prSet/>
      <dgm:spPr/>
      <dgm:t>
        <a:bodyPr/>
        <a:lstStyle/>
        <a:p>
          <a:endParaRPr lang="en-US"/>
        </a:p>
      </dgm:t>
    </dgm:pt>
    <dgm:pt modelId="{4F5C24BF-7058-44CE-A905-8000E332ABFD}">
      <dgm:prSet phldrT="[Text]"/>
      <dgm:spPr/>
      <dgm:t>
        <a:bodyPr/>
        <a:lstStyle/>
        <a:p>
          <a:r>
            <a:rPr lang="en-US" dirty="0" smtClean="0"/>
            <a:t>Change continuous variables using </a:t>
          </a:r>
          <a:r>
            <a:rPr lang="en-US" dirty="0" err="1" smtClean="0"/>
            <a:t>pts_function</a:t>
          </a:r>
          <a:endParaRPr lang="en-US" dirty="0"/>
        </a:p>
      </dgm:t>
    </dgm:pt>
    <dgm:pt modelId="{423B1E78-B8E2-478E-904C-FA1CB06CB3BD}" type="parTrans" cxnId="{41B8B311-2486-4FF7-B25C-31EC3C985FC8}">
      <dgm:prSet/>
      <dgm:spPr/>
      <dgm:t>
        <a:bodyPr/>
        <a:lstStyle/>
        <a:p>
          <a:endParaRPr lang="en-US"/>
        </a:p>
      </dgm:t>
    </dgm:pt>
    <dgm:pt modelId="{E4AE4714-74F0-4AFF-B779-48F88A9A759A}" type="sibTrans" cxnId="{41B8B311-2486-4FF7-B25C-31EC3C985FC8}">
      <dgm:prSet/>
      <dgm:spPr/>
      <dgm:t>
        <a:bodyPr/>
        <a:lstStyle/>
        <a:p>
          <a:endParaRPr lang="en-US"/>
        </a:p>
      </dgm:t>
    </dgm:pt>
    <dgm:pt modelId="{5B739682-EBF2-42BC-9D2F-E91C5FE6B05A}" type="pres">
      <dgm:prSet presAssocID="{76B03668-2079-4E79-9245-E8673D4E79E4}" presName="Name0" presStyleCnt="0">
        <dgm:presLayoutVars>
          <dgm:dir/>
          <dgm:resizeHandles val="exact"/>
        </dgm:presLayoutVars>
      </dgm:prSet>
      <dgm:spPr/>
      <dgm:t>
        <a:bodyPr/>
        <a:lstStyle/>
        <a:p>
          <a:endParaRPr lang="en-US"/>
        </a:p>
      </dgm:t>
    </dgm:pt>
    <dgm:pt modelId="{818040AF-113D-4078-A620-139DCE300440}" type="pres">
      <dgm:prSet presAssocID="{76B03668-2079-4E79-9245-E8673D4E79E4}" presName="cycle" presStyleCnt="0"/>
      <dgm:spPr/>
    </dgm:pt>
    <dgm:pt modelId="{69499557-2270-4E6F-9F78-76AE13BD7C9C}" type="pres">
      <dgm:prSet presAssocID="{8463E09D-BA1B-4375-8FB3-742E0A716982}" presName="nodeFirstNode" presStyleLbl="node1" presStyleIdx="0" presStyleCnt="4">
        <dgm:presLayoutVars>
          <dgm:bulletEnabled val="1"/>
        </dgm:presLayoutVars>
      </dgm:prSet>
      <dgm:spPr/>
      <dgm:t>
        <a:bodyPr/>
        <a:lstStyle/>
        <a:p>
          <a:endParaRPr lang="en-US"/>
        </a:p>
      </dgm:t>
    </dgm:pt>
    <dgm:pt modelId="{40F443A0-0FCC-4350-8CD5-B83444484011}" type="pres">
      <dgm:prSet presAssocID="{E4B60AD2-D1F2-44F2-8656-2199A5BABA86}" presName="sibTransFirstNode" presStyleLbl="bgShp" presStyleIdx="0" presStyleCnt="1"/>
      <dgm:spPr/>
      <dgm:t>
        <a:bodyPr/>
        <a:lstStyle/>
        <a:p>
          <a:endParaRPr lang="en-US"/>
        </a:p>
      </dgm:t>
    </dgm:pt>
    <dgm:pt modelId="{C6CC7A79-3C99-4475-A4B2-25A79F1E868B}" type="pres">
      <dgm:prSet presAssocID="{ACBD21AE-4B19-4D85-9B2E-C563C59FBC22}" presName="nodeFollowingNodes" presStyleLbl="node1" presStyleIdx="1" presStyleCnt="4">
        <dgm:presLayoutVars>
          <dgm:bulletEnabled val="1"/>
        </dgm:presLayoutVars>
      </dgm:prSet>
      <dgm:spPr/>
      <dgm:t>
        <a:bodyPr/>
        <a:lstStyle/>
        <a:p>
          <a:endParaRPr lang="en-US"/>
        </a:p>
      </dgm:t>
    </dgm:pt>
    <dgm:pt modelId="{B93A001A-83AB-44A6-AD9E-2CED1A6B88FB}" type="pres">
      <dgm:prSet presAssocID="{5C30AB50-319D-4B5E-9F43-D6B905B0ECEC}" presName="nodeFollowingNodes" presStyleLbl="node1" presStyleIdx="2" presStyleCnt="4">
        <dgm:presLayoutVars>
          <dgm:bulletEnabled val="1"/>
        </dgm:presLayoutVars>
      </dgm:prSet>
      <dgm:spPr/>
      <dgm:t>
        <a:bodyPr/>
        <a:lstStyle/>
        <a:p>
          <a:endParaRPr lang="en-US"/>
        </a:p>
      </dgm:t>
    </dgm:pt>
    <dgm:pt modelId="{85371A42-DCEA-4C3C-8376-EB6359B05E39}" type="pres">
      <dgm:prSet presAssocID="{4F5C24BF-7058-44CE-A905-8000E332ABFD}" presName="nodeFollowingNodes" presStyleLbl="node1" presStyleIdx="3" presStyleCnt="4">
        <dgm:presLayoutVars>
          <dgm:bulletEnabled val="1"/>
        </dgm:presLayoutVars>
      </dgm:prSet>
      <dgm:spPr/>
      <dgm:t>
        <a:bodyPr/>
        <a:lstStyle/>
        <a:p>
          <a:endParaRPr lang="en-US"/>
        </a:p>
      </dgm:t>
    </dgm:pt>
  </dgm:ptLst>
  <dgm:cxnLst>
    <dgm:cxn modelId="{41B8B311-2486-4FF7-B25C-31EC3C985FC8}" srcId="{76B03668-2079-4E79-9245-E8673D4E79E4}" destId="{4F5C24BF-7058-44CE-A905-8000E332ABFD}" srcOrd="3" destOrd="0" parTransId="{423B1E78-B8E2-478E-904C-FA1CB06CB3BD}" sibTransId="{E4AE4714-74F0-4AFF-B779-48F88A9A759A}"/>
    <dgm:cxn modelId="{BDAC85BD-B99B-475C-98CB-905FB12041C6}" type="presOf" srcId="{76B03668-2079-4E79-9245-E8673D4E79E4}" destId="{5B739682-EBF2-42BC-9D2F-E91C5FE6B05A}" srcOrd="0" destOrd="0" presId="urn:microsoft.com/office/officeart/2005/8/layout/cycle3"/>
    <dgm:cxn modelId="{3AA5997E-9AE8-4D2E-8927-906C87240D31}" type="presOf" srcId="{8463E09D-BA1B-4375-8FB3-742E0A716982}" destId="{69499557-2270-4E6F-9F78-76AE13BD7C9C}" srcOrd="0" destOrd="0" presId="urn:microsoft.com/office/officeart/2005/8/layout/cycle3"/>
    <dgm:cxn modelId="{388E970E-27A4-4216-90B9-BA8BDC3DF8BD}" type="presOf" srcId="{ACBD21AE-4B19-4D85-9B2E-C563C59FBC22}" destId="{C6CC7A79-3C99-4475-A4B2-25A79F1E868B}" srcOrd="0" destOrd="0" presId="urn:microsoft.com/office/officeart/2005/8/layout/cycle3"/>
    <dgm:cxn modelId="{B740CBCF-57FD-4165-BBED-4591D1D4770A}" srcId="{76B03668-2079-4E79-9245-E8673D4E79E4}" destId="{8463E09D-BA1B-4375-8FB3-742E0A716982}" srcOrd="0" destOrd="0" parTransId="{E509DE3C-99BD-4AE9-B800-4819725C5B10}" sibTransId="{E4B60AD2-D1F2-44F2-8656-2199A5BABA86}"/>
    <dgm:cxn modelId="{2BA165A0-86B1-4F12-93B7-EB157C321D68}" type="presOf" srcId="{5C30AB50-319D-4B5E-9F43-D6B905B0ECEC}" destId="{B93A001A-83AB-44A6-AD9E-2CED1A6B88FB}" srcOrd="0" destOrd="0" presId="urn:microsoft.com/office/officeart/2005/8/layout/cycle3"/>
    <dgm:cxn modelId="{6718DA9E-417A-4454-A2D9-7AF4F15F73B1}" type="presOf" srcId="{E4B60AD2-D1F2-44F2-8656-2199A5BABA86}" destId="{40F443A0-0FCC-4350-8CD5-B83444484011}" srcOrd="0" destOrd="0" presId="urn:microsoft.com/office/officeart/2005/8/layout/cycle3"/>
    <dgm:cxn modelId="{F9CA23AC-4569-4541-8C77-1ED6904E53B4}" srcId="{76B03668-2079-4E79-9245-E8673D4E79E4}" destId="{ACBD21AE-4B19-4D85-9B2E-C563C59FBC22}" srcOrd="1" destOrd="0" parTransId="{E81CF6DA-DB90-4400-9357-8A4E9FAF41E2}" sibTransId="{4417AAC1-C656-47E5-B482-41AF7189B75A}"/>
    <dgm:cxn modelId="{78E93A5D-D83F-49B3-B2E6-1666096193BB}" type="presOf" srcId="{4F5C24BF-7058-44CE-A905-8000E332ABFD}" destId="{85371A42-DCEA-4C3C-8376-EB6359B05E39}" srcOrd="0" destOrd="0" presId="urn:microsoft.com/office/officeart/2005/8/layout/cycle3"/>
    <dgm:cxn modelId="{F100FF15-8080-48C7-8866-D2D718ABFAD3}" srcId="{76B03668-2079-4E79-9245-E8673D4E79E4}" destId="{5C30AB50-319D-4B5E-9F43-D6B905B0ECEC}" srcOrd="2" destOrd="0" parTransId="{69B614D3-F678-4BBB-9F6F-A609506B1B97}" sibTransId="{FA176941-51E9-40F8-AA14-5E581B495F14}"/>
    <dgm:cxn modelId="{E0F6C618-7DEE-4861-A4A5-C5064404E746}" type="presParOf" srcId="{5B739682-EBF2-42BC-9D2F-E91C5FE6B05A}" destId="{818040AF-113D-4078-A620-139DCE300440}" srcOrd="0" destOrd="0" presId="urn:microsoft.com/office/officeart/2005/8/layout/cycle3"/>
    <dgm:cxn modelId="{B853DBB6-EECF-4071-B471-A407DDA692F5}" type="presParOf" srcId="{818040AF-113D-4078-A620-139DCE300440}" destId="{69499557-2270-4E6F-9F78-76AE13BD7C9C}" srcOrd="0" destOrd="0" presId="urn:microsoft.com/office/officeart/2005/8/layout/cycle3"/>
    <dgm:cxn modelId="{308FC74A-87E3-4970-87B3-C9FF3B4FF6D5}" type="presParOf" srcId="{818040AF-113D-4078-A620-139DCE300440}" destId="{40F443A0-0FCC-4350-8CD5-B83444484011}" srcOrd="1" destOrd="0" presId="urn:microsoft.com/office/officeart/2005/8/layout/cycle3"/>
    <dgm:cxn modelId="{618A1367-5658-458C-BEAD-77EC3ADD4AD8}" type="presParOf" srcId="{818040AF-113D-4078-A620-139DCE300440}" destId="{C6CC7A79-3C99-4475-A4B2-25A79F1E868B}" srcOrd="2" destOrd="0" presId="urn:microsoft.com/office/officeart/2005/8/layout/cycle3"/>
    <dgm:cxn modelId="{30BBB3F5-4A3F-476B-99D8-ABD57CFD8D95}" type="presParOf" srcId="{818040AF-113D-4078-A620-139DCE300440}" destId="{B93A001A-83AB-44A6-AD9E-2CED1A6B88FB}" srcOrd="3" destOrd="0" presId="urn:microsoft.com/office/officeart/2005/8/layout/cycle3"/>
    <dgm:cxn modelId="{9619CEAE-DC63-48A0-9DD7-682F90EAD584}" type="presParOf" srcId="{818040AF-113D-4078-A620-139DCE300440}" destId="{85371A42-DCEA-4C3C-8376-EB6359B05E39}"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58D6BE-8298-4617-8F39-38576A512575}"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0074A52A-1AD6-42CB-BB54-46C2A50BA8AA}">
      <dgm:prSet phldrT="[Text]"/>
      <dgm:spPr/>
      <dgm:t>
        <a:bodyPr/>
        <a:lstStyle/>
        <a:p>
          <a:r>
            <a:rPr lang="en-US" dirty="0" smtClean="0"/>
            <a:t>Specify model</a:t>
          </a:r>
          <a:endParaRPr lang="en-US" dirty="0"/>
        </a:p>
      </dgm:t>
    </dgm:pt>
    <dgm:pt modelId="{AB7B14D4-790A-4281-8DD4-28DC8100C8E9}" type="parTrans" cxnId="{A61DC5A3-CB2D-4480-BC82-7F14A0BF3660}">
      <dgm:prSet/>
      <dgm:spPr/>
      <dgm:t>
        <a:bodyPr/>
        <a:lstStyle/>
        <a:p>
          <a:endParaRPr lang="en-US"/>
        </a:p>
      </dgm:t>
    </dgm:pt>
    <dgm:pt modelId="{1EEC6225-278F-44FC-A164-F72A503B7DFD}" type="sibTrans" cxnId="{A61DC5A3-CB2D-4480-BC82-7F14A0BF3660}">
      <dgm:prSet/>
      <dgm:spPr/>
      <dgm:t>
        <a:bodyPr/>
        <a:lstStyle/>
        <a:p>
          <a:endParaRPr lang="en-US"/>
        </a:p>
      </dgm:t>
    </dgm:pt>
    <dgm:pt modelId="{26E7DEB6-5C65-4D8D-9DD2-392AF387F61D}">
      <dgm:prSet phldrT="[Text]"/>
      <dgm:spPr/>
      <dgm:t>
        <a:bodyPr/>
        <a:lstStyle/>
        <a:p>
          <a:r>
            <a:rPr lang="en-US" dirty="0" smtClean="0"/>
            <a:t>Parameters</a:t>
          </a:r>
        </a:p>
        <a:p>
          <a:r>
            <a:rPr lang="en-US" dirty="0" smtClean="0"/>
            <a:t>Compartments</a:t>
          </a:r>
        </a:p>
        <a:p>
          <a:r>
            <a:rPr lang="en-US" dirty="0" smtClean="0"/>
            <a:t>Transitions</a:t>
          </a:r>
        </a:p>
        <a:p>
          <a:endParaRPr lang="en-US" dirty="0" smtClean="0"/>
        </a:p>
      </dgm:t>
    </dgm:pt>
    <dgm:pt modelId="{E29D9AC1-3901-4DE1-8192-AE1B185D1390}" type="parTrans" cxnId="{83517F78-7EB7-4184-B300-E3C68A31EC76}">
      <dgm:prSet/>
      <dgm:spPr/>
      <dgm:t>
        <a:bodyPr/>
        <a:lstStyle/>
        <a:p>
          <a:endParaRPr lang="en-US"/>
        </a:p>
      </dgm:t>
    </dgm:pt>
    <dgm:pt modelId="{EDE0B5D5-D86D-4212-8DBB-073A1FEFBDB5}" type="sibTrans" cxnId="{83517F78-7EB7-4184-B300-E3C68A31EC76}">
      <dgm:prSet/>
      <dgm:spPr/>
      <dgm:t>
        <a:bodyPr/>
        <a:lstStyle/>
        <a:p>
          <a:endParaRPr lang="en-US"/>
        </a:p>
      </dgm:t>
    </dgm:pt>
    <dgm:pt modelId="{C824101C-644F-4F18-B4FD-D7C344F3C05B}">
      <dgm:prSet phldrT="[Text]"/>
      <dgm:spPr/>
      <dgm:t>
        <a:bodyPr/>
        <a:lstStyle/>
        <a:p>
          <a:r>
            <a:rPr lang="en-US" dirty="0" smtClean="0"/>
            <a:t>Set initial states</a:t>
          </a:r>
          <a:endParaRPr lang="en-US" dirty="0"/>
        </a:p>
      </dgm:t>
    </dgm:pt>
    <dgm:pt modelId="{594227D3-5472-4E45-8747-C40DE7BFE5B9}" type="parTrans" cxnId="{0DD11702-3673-40B0-9630-679E2148000C}">
      <dgm:prSet/>
      <dgm:spPr/>
      <dgm:t>
        <a:bodyPr/>
        <a:lstStyle/>
        <a:p>
          <a:endParaRPr lang="en-US"/>
        </a:p>
      </dgm:t>
    </dgm:pt>
    <dgm:pt modelId="{A35C307C-07CA-4D1A-B8AD-320723FEF2BD}" type="sibTrans" cxnId="{0DD11702-3673-40B0-9630-679E2148000C}">
      <dgm:prSet/>
      <dgm:spPr/>
      <dgm:t>
        <a:bodyPr/>
        <a:lstStyle/>
        <a:p>
          <a:endParaRPr lang="en-US"/>
        </a:p>
      </dgm:t>
    </dgm:pt>
    <dgm:pt modelId="{42449E6E-1DA3-4571-8303-0F6F3C5DA078}">
      <dgm:prSet phldrT="[Text]"/>
      <dgm:spPr/>
      <dgm:t>
        <a:bodyPr/>
        <a:lstStyle/>
        <a:p>
          <a:r>
            <a:rPr lang="en-US" dirty="0" smtClean="0"/>
            <a:t>Compartments: u0</a:t>
          </a:r>
        </a:p>
        <a:p>
          <a:r>
            <a:rPr lang="en-US" dirty="0" smtClean="0"/>
            <a:t>Continuous variables: v0</a:t>
          </a:r>
          <a:endParaRPr lang="en-US" dirty="0"/>
        </a:p>
      </dgm:t>
    </dgm:pt>
    <dgm:pt modelId="{CC13AEEF-5246-4803-AEA5-EEE835BCFBA2}" type="parTrans" cxnId="{FE11A29C-0065-4838-B964-45680CED2249}">
      <dgm:prSet/>
      <dgm:spPr/>
      <dgm:t>
        <a:bodyPr/>
        <a:lstStyle/>
        <a:p>
          <a:endParaRPr lang="en-US"/>
        </a:p>
      </dgm:t>
    </dgm:pt>
    <dgm:pt modelId="{86F877BF-65B9-4322-8383-4C2E0C5E299C}" type="sibTrans" cxnId="{FE11A29C-0065-4838-B964-45680CED2249}">
      <dgm:prSet/>
      <dgm:spPr/>
      <dgm:t>
        <a:bodyPr/>
        <a:lstStyle/>
        <a:p>
          <a:endParaRPr lang="en-US"/>
        </a:p>
      </dgm:t>
    </dgm:pt>
    <dgm:pt modelId="{9DF90BEB-94FA-45D4-822D-D7EDE2A72E6A}">
      <dgm:prSet phldrT="[Text]"/>
      <dgm:spPr/>
      <dgm:t>
        <a:bodyPr/>
        <a:lstStyle/>
        <a:p>
          <a:r>
            <a:rPr lang="en-US" dirty="0" smtClean="0"/>
            <a:t>Write post-time-step function</a:t>
          </a:r>
          <a:endParaRPr lang="en-US" dirty="0"/>
        </a:p>
      </dgm:t>
    </dgm:pt>
    <dgm:pt modelId="{BD1092FE-9F34-49F0-B2DA-3D09F8C0D835}" type="parTrans" cxnId="{1076B968-5179-4FBF-96B3-98C536E1CBA9}">
      <dgm:prSet/>
      <dgm:spPr/>
      <dgm:t>
        <a:bodyPr/>
        <a:lstStyle/>
        <a:p>
          <a:endParaRPr lang="en-US"/>
        </a:p>
      </dgm:t>
    </dgm:pt>
    <dgm:pt modelId="{0A36F4A2-14BF-43C8-9FB4-C04F44A75164}" type="sibTrans" cxnId="{1076B968-5179-4FBF-96B3-98C536E1CBA9}">
      <dgm:prSet/>
      <dgm:spPr/>
      <dgm:t>
        <a:bodyPr/>
        <a:lstStyle/>
        <a:p>
          <a:endParaRPr lang="en-US"/>
        </a:p>
      </dgm:t>
    </dgm:pt>
    <dgm:pt modelId="{73B3B20C-CDC7-4AAA-8179-444966184ECC}">
      <dgm:prSet phldrT="[Text]"/>
      <dgm:spPr/>
      <dgm:t>
        <a:bodyPr/>
        <a:lstStyle/>
        <a:p>
          <a:r>
            <a:rPr lang="en-US" dirty="0" smtClean="0"/>
            <a:t>Will change continuous variables which will affect disease dynamics</a:t>
          </a:r>
          <a:endParaRPr lang="en-US" dirty="0"/>
        </a:p>
      </dgm:t>
    </dgm:pt>
    <dgm:pt modelId="{E1936BA6-825D-4F3D-8509-D8E80E905EFD}" type="parTrans" cxnId="{C6590554-0FA1-4A6A-BEC8-4C5FA66EB26A}">
      <dgm:prSet/>
      <dgm:spPr/>
      <dgm:t>
        <a:bodyPr/>
        <a:lstStyle/>
        <a:p>
          <a:endParaRPr lang="en-US"/>
        </a:p>
      </dgm:t>
    </dgm:pt>
    <dgm:pt modelId="{68455D76-4B8E-4FD4-998F-B112D0243A58}" type="sibTrans" cxnId="{C6590554-0FA1-4A6A-BEC8-4C5FA66EB26A}">
      <dgm:prSet/>
      <dgm:spPr/>
      <dgm:t>
        <a:bodyPr/>
        <a:lstStyle/>
        <a:p>
          <a:endParaRPr lang="en-US"/>
        </a:p>
      </dgm:t>
    </dgm:pt>
    <dgm:pt modelId="{71CCEDD3-26FC-4C17-A938-6240D0D06604}">
      <dgm:prSet phldrT="[Text]"/>
      <dgm:spPr/>
      <dgm:t>
        <a:bodyPr/>
        <a:lstStyle/>
        <a:p>
          <a:r>
            <a:rPr lang="en-US" dirty="0" smtClean="0"/>
            <a:t>Generate events</a:t>
          </a:r>
          <a:endParaRPr lang="en-US" dirty="0"/>
        </a:p>
      </dgm:t>
    </dgm:pt>
    <dgm:pt modelId="{C77FA0EC-5DE0-4298-8485-127B8348B6DC}" type="parTrans" cxnId="{D6DBAC86-AAAB-4A2B-8FE7-E687B3680595}">
      <dgm:prSet/>
      <dgm:spPr/>
      <dgm:t>
        <a:bodyPr/>
        <a:lstStyle/>
        <a:p>
          <a:endParaRPr lang="en-US"/>
        </a:p>
      </dgm:t>
    </dgm:pt>
    <dgm:pt modelId="{54B9C434-78B3-4179-8544-49DC85B41941}" type="sibTrans" cxnId="{D6DBAC86-AAAB-4A2B-8FE7-E687B3680595}">
      <dgm:prSet/>
      <dgm:spPr/>
      <dgm:t>
        <a:bodyPr/>
        <a:lstStyle/>
        <a:p>
          <a:endParaRPr lang="en-US"/>
        </a:p>
      </dgm:t>
    </dgm:pt>
    <dgm:pt modelId="{5A083740-CAB0-4010-97E4-563D8D9620C2}">
      <dgm:prSet phldrT="[Text]"/>
      <dgm:spPr/>
      <dgm:t>
        <a:bodyPr/>
        <a:lstStyle/>
        <a:p>
          <a:r>
            <a:rPr lang="en-US" dirty="0" smtClean="0"/>
            <a:t>Enter nodes</a:t>
          </a:r>
        </a:p>
        <a:p>
          <a:r>
            <a:rPr lang="en-US" dirty="0" smtClean="0"/>
            <a:t>Exit nodes</a:t>
          </a:r>
        </a:p>
        <a:p>
          <a:r>
            <a:rPr lang="en-US" dirty="0" smtClean="0"/>
            <a:t>Transfer between nodes</a:t>
          </a:r>
        </a:p>
        <a:p>
          <a:r>
            <a:rPr lang="en-US" dirty="0" smtClean="0"/>
            <a:t>Transfer between compartments</a:t>
          </a:r>
          <a:endParaRPr lang="en-US" dirty="0"/>
        </a:p>
      </dgm:t>
    </dgm:pt>
    <dgm:pt modelId="{94CFF03E-732D-476F-8A76-C84FCF3DD6B4}" type="parTrans" cxnId="{486E7A41-8DBC-47E7-8DC2-77E6153B5F66}">
      <dgm:prSet/>
      <dgm:spPr/>
      <dgm:t>
        <a:bodyPr/>
        <a:lstStyle/>
        <a:p>
          <a:endParaRPr lang="en-US"/>
        </a:p>
      </dgm:t>
    </dgm:pt>
    <dgm:pt modelId="{CFBB41AF-A951-495F-9FE0-A362246E7EA4}" type="sibTrans" cxnId="{486E7A41-8DBC-47E7-8DC2-77E6153B5F66}">
      <dgm:prSet/>
      <dgm:spPr/>
      <dgm:t>
        <a:bodyPr/>
        <a:lstStyle/>
        <a:p>
          <a:endParaRPr lang="en-US"/>
        </a:p>
      </dgm:t>
    </dgm:pt>
    <dgm:pt modelId="{EE8B7B4E-ECAF-4CFD-8B63-B04FB4085550}" type="pres">
      <dgm:prSet presAssocID="{9458D6BE-8298-4617-8F39-38576A512575}" presName="Name0" presStyleCnt="0">
        <dgm:presLayoutVars>
          <dgm:chMax val="5"/>
          <dgm:chPref val="5"/>
          <dgm:dir/>
          <dgm:animLvl val="lvl"/>
        </dgm:presLayoutVars>
      </dgm:prSet>
      <dgm:spPr/>
      <dgm:t>
        <a:bodyPr/>
        <a:lstStyle/>
        <a:p>
          <a:endParaRPr lang="en-US"/>
        </a:p>
      </dgm:t>
    </dgm:pt>
    <dgm:pt modelId="{77C3ADB7-00E3-4D81-8DC1-3106312491CE}" type="pres">
      <dgm:prSet presAssocID="{0074A52A-1AD6-42CB-BB54-46C2A50BA8AA}" presName="parentText1" presStyleLbl="node1" presStyleIdx="0" presStyleCnt="4">
        <dgm:presLayoutVars>
          <dgm:chMax/>
          <dgm:chPref val="3"/>
          <dgm:bulletEnabled val="1"/>
        </dgm:presLayoutVars>
      </dgm:prSet>
      <dgm:spPr/>
      <dgm:t>
        <a:bodyPr/>
        <a:lstStyle/>
        <a:p>
          <a:endParaRPr lang="en-US"/>
        </a:p>
      </dgm:t>
    </dgm:pt>
    <dgm:pt modelId="{F9A40F7C-5C2C-4470-B99C-4231E7387616}" type="pres">
      <dgm:prSet presAssocID="{0074A52A-1AD6-42CB-BB54-46C2A50BA8AA}" presName="childText1" presStyleLbl="solidAlignAcc1" presStyleIdx="0" presStyleCnt="4">
        <dgm:presLayoutVars>
          <dgm:chMax val="0"/>
          <dgm:chPref val="0"/>
          <dgm:bulletEnabled val="1"/>
        </dgm:presLayoutVars>
      </dgm:prSet>
      <dgm:spPr/>
      <dgm:t>
        <a:bodyPr/>
        <a:lstStyle/>
        <a:p>
          <a:endParaRPr lang="en-US"/>
        </a:p>
      </dgm:t>
    </dgm:pt>
    <dgm:pt modelId="{20C87115-3F63-4B1B-92CB-A2B466D3FCB5}" type="pres">
      <dgm:prSet presAssocID="{C824101C-644F-4F18-B4FD-D7C344F3C05B}" presName="parentText2" presStyleLbl="node1" presStyleIdx="1" presStyleCnt="4">
        <dgm:presLayoutVars>
          <dgm:chMax/>
          <dgm:chPref val="3"/>
          <dgm:bulletEnabled val="1"/>
        </dgm:presLayoutVars>
      </dgm:prSet>
      <dgm:spPr/>
      <dgm:t>
        <a:bodyPr/>
        <a:lstStyle/>
        <a:p>
          <a:endParaRPr lang="en-US"/>
        </a:p>
      </dgm:t>
    </dgm:pt>
    <dgm:pt modelId="{0150DA8F-7F29-4154-BFA4-8C53167BEBC3}" type="pres">
      <dgm:prSet presAssocID="{C824101C-644F-4F18-B4FD-D7C344F3C05B}" presName="childText2" presStyleLbl="solidAlignAcc1" presStyleIdx="1" presStyleCnt="4">
        <dgm:presLayoutVars>
          <dgm:chMax val="0"/>
          <dgm:chPref val="0"/>
          <dgm:bulletEnabled val="1"/>
        </dgm:presLayoutVars>
      </dgm:prSet>
      <dgm:spPr/>
      <dgm:t>
        <a:bodyPr/>
        <a:lstStyle/>
        <a:p>
          <a:endParaRPr lang="en-US"/>
        </a:p>
      </dgm:t>
    </dgm:pt>
    <dgm:pt modelId="{3BEB6152-78E0-4BC6-A535-86F7EC2379B4}" type="pres">
      <dgm:prSet presAssocID="{9DF90BEB-94FA-45D4-822D-D7EDE2A72E6A}" presName="parentText3" presStyleLbl="node1" presStyleIdx="2" presStyleCnt="4">
        <dgm:presLayoutVars>
          <dgm:chMax/>
          <dgm:chPref val="3"/>
          <dgm:bulletEnabled val="1"/>
        </dgm:presLayoutVars>
      </dgm:prSet>
      <dgm:spPr/>
      <dgm:t>
        <a:bodyPr/>
        <a:lstStyle/>
        <a:p>
          <a:endParaRPr lang="en-US"/>
        </a:p>
      </dgm:t>
    </dgm:pt>
    <dgm:pt modelId="{ED5395F3-3FD5-4180-8225-99A1DE028100}" type="pres">
      <dgm:prSet presAssocID="{9DF90BEB-94FA-45D4-822D-D7EDE2A72E6A}" presName="childText3" presStyleLbl="solidAlignAcc1" presStyleIdx="2" presStyleCnt="4">
        <dgm:presLayoutVars>
          <dgm:chMax val="0"/>
          <dgm:chPref val="0"/>
          <dgm:bulletEnabled val="1"/>
        </dgm:presLayoutVars>
      </dgm:prSet>
      <dgm:spPr/>
      <dgm:t>
        <a:bodyPr/>
        <a:lstStyle/>
        <a:p>
          <a:endParaRPr lang="en-US"/>
        </a:p>
      </dgm:t>
    </dgm:pt>
    <dgm:pt modelId="{DABF4043-D3C2-40CF-9E60-89E32E51992C}" type="pres">
      <dgm:prSet presAssocID="{71CCEDD3-26FC-4C17-A938-6240D0D06604}" presName="parentText4" presStyleLbl="node1" presStyleIdx="3" presStyleCnt="4">
        <dgm:presLayoutVars>
          <dgm:chMax/>
          <dgm:chPref val="3"/>
          <dgm:bulletEnabled val="1"/>
        </dgm:presLayoutVars>
      </dgm:prSet>
      <dgm:spPr/>
      <dgm:t>
        <a:bodyPr/>
        <a:lstStyle/>
        <a:p>
          <a:endParaRPr lang="en-US"/>
        </a:p>
      </dgm:t>
    </dgm:pt>
    <dgm:pt modelId="{140A313E-ACD8-4170-9575-0AFA376CABE8}" type="pres">
      <dgm:prSet presAssocID="{71CCEDD3-26FC-4C17-A938-6240D0D06604}" presName="childText4" presStyleLbl="solidAlignAcc1" presStyleIdx="3" presStyleCnt="4">
        <dgm:presLayoutVars>
          <dgm:chMax val="0"/>
          <dgm:chPref val="0"/>
          <dgm:bulletEnabled val="1"/>
        </dgm:presLayoutVars>
      </dgm:prSet>
      <dgm:spPr/>
      <dgm:t>
        <a:bodyPr/>
        <a:lstStyle/>
        <a:p>
          <a:endParaRPr lang="en-US"/>
        </a:p>
      </dgm:t>
    </dgm:pt>
  </dgm:ptLst>
  <dgm:cxnLst>
    <dgm:cxn modelId="{0DD11702-3673-40B0-9630-679E2148000C}" srcId="{9458D6BE-8298-4617-8F39-38576A512575}" destId="{C824101C-644F-4F18-B4FD-D7C344F3C05B}" srcOrd="1" destOrd="0" parTransId="{594227D3-5472-4E45-8747-C40DE7BFE5B9}" sibTransId="{A35C307C-07CA-4D1A-B8AD-320723FEF2BD}"/>
    <dgm:cxn modelId="{83517F78-7EB7-4184-B300-E3C68A31EC76}" srcId="{0074A52A-1AD6-42CB-BB54-46C2A50BA8AA}" destId="{26E7DEB6-5C65-4D8D-9DD2-392AF387F61D}" srcOrd="0" destOrd="0" parTransId="{E29D9AC1-3901-4DE1-8192-AE1B185D1390}" sibTransId="{EDE0B5D5-D86D-4212-8DBB-073A1FEFBDB5}"/>
    <dgm:cxn modelId="{99F5ABA0-C343-4E2A-956D-41BD699AA0B6}" type="presOf" srcId="{9DF90BEB-94FA-45D4-822D-D7EDE2A72E6A}" destId="{3BEB6152-78E0-4BC6-A535-86F7EC2379B4}" srcOrd="0" destOrd="0" presId="urn:microsoft.com/office/officeart/2009/3/layout/IncreasingArrowsProcess"/>
    <dgm:cxn modelId="{7B9318BE-12E0-4D1D-92C6-E6248F763969}" type="presOf" srcId="{42449E6E-1DA3-4571-8303-0F6F3C5DA078}" destId="{0150DA8F-7F29-4154-BFA4-8C53167BEBC3}" srcOrd="0" destOrd="0" presId="urn:microsoft.com/office/officeart/2009/3/layout/IncreasingArrowsProcess"/>
    <dgm:cxn modelId="{020FE4C9-C4A6-4A03-8748-109530ECC5E1}" type="presOf" srcId="{0074A52A-1AD6-42CB-BB54-46C2A50BA8AA}" destId="{77C3ADB7-00E3-4D81-8DC1-3106312491CE}" srcOrd="0" destOrd="0" presId="urn:microsoft.com/office/officeart/2009/3/layout/IncreasingArrowsProcess"/>
    <dgm:cxn modelId="{C6590554-0FA1-4A6A-BEC8-4C5FA66EB26A}" srcId="{9DF90BEB-94FA-45D4-822D-D7EDE2A72E6A}" destId="{73B3B20C-CDC7-4AAA-8179-444966184ECC}" srcOrd="0" destOrd="0" parTransId="{E1936BA6-825D-4F3D-8509-D8E80E905EFD}" sibTransId="{68455D76-4B8E-4FD4-998F-B112D0243A58}"/>
    <dgm:cxn modelId="{1ECA0592-168E-4992-A5FF-9ED15FB0F0D7}" type="presOf" srcId="{5A083740-CAB0-4010-97E4-563D8D9620C2}" destId="{140A313E-ACD8-4170-9575-0AFA376CABE8}" srcOrd="0" destOrd="0" presId="urn:microsoft.com/office/officeart/2009/3/layout/IncreasingArrowsProcess"/>
    <dgm:cxn modelId="{C775650A-9A9D-4B1C-88EE-7E76CF422A86}" type="presOf" srcId="{9458D6BE-8298-4617-8F39-38576A512575}" destId="{EE8B7B4E-ECAF-4CFD-8B63-B04FB4085550}" srcOrd="0" destOrd="0" presId="urn:microsoft.com/office/officeart/2009/3/layout/IncreasingArrowsProcess"/>
    <dgm:cxn modelId="{FE11A29C-0065-4838-B964-45680CED2249}" srcId="{C824101C-644F-4F18-B4FD-D7C344F3C05B}" destId="{42449E6E-1DA3-4571-8303-0F6F3C5DA078}" srcOrd="0" destOrd="0" parTransId="{CC13AEEF-5246-4803-AEA5-EEE835BCFBA2}" sibTransId="{86F877BF-65B9-4322-8383-4C2E0C5E299C}"/>
    <dgm:cxn modelId="{A61DC5A3-CB2D-4480-BC82-7F14A0BF3660}" srcId="{9458D6BE-8298-4617-8F39-38576A512575}" destId="{0074A52A-1AD6-42CB-BB54-46C2A50BA8AA}" srcOrd="0" destOrd="0" parTransId="{AB7B14D4-790A-4281-8DD4-28DC8100C8E9}" sibTransId="{1EEC6225-278F-44FC-A164-F72A503B7DFD}"/>
    <dgm:cxn modelId="{E728B028-0F21-4933-A870-64AC1BA60357}" type="presOf" srcId="{73B3B20C-CDC7-4AAA-8179-444966184ECC}" destId="{ED5395F3-3FD5-4180-8225-99A1DE028100}" srcOrd="0" destOrd="0" presId="urn:microsoft.com/office/officeart/2009/3/layout/IncreasingArrowsProcess"/>
    <dgm:cxn modelId="{D8191008-7D21-45A6-A17F-D7C744086217}" type="presOf" srcId="{26E7DEB6-5C65-4D8D-9DD2-392AF387F61D}" destId="{F9A40F7C-5C2C-4470-B99C-4231E7387616}" srcOrd="0" destOrd="0" presId="urn:microsoft.com/office/officeart/2009/3/layout/IncreasingArrowsProcess"/>
    <dgm:cxn modelId="{D6DBAC86-AAAB-4A2B-8FE7-E687B3680595}" srcId="{9458D6BE-8298-4617-8F39-38576A512575}" destId="{71CCEDD3-26FC-4C17-A938-6240D0D06604}" srcOrd="3" destOrd="0" parTransId="{C77FA0EC-5DE0-4298-8485-127B8348B6DC}" sibTransId="{54B9C434-78B3-4179-8544-49DC85B41941}"/>
    <dgm:cxn modelId="{486E7A41-8DBC-47E7-8DC2-77E6153B5F66}" srcId="{71CCEDD3-26FC-4C17-A938-6240D0D06604}" destId="{5A083740-CAB0-4010-97E4-563D8D9620C2}" srcOrd="0" destOrd="0" parTransId="{94CFF03E-732D-476F-8A76-C84FCF3DD6B4}" sibTransId="{CFBB41AF-A951-495F-9FE0-A362246E7EA4}"/>
    <dgm:cxn modelId="{1D161C69-3A79-49A9-B801-89ABD85ECBC1}" type="presOf" srcId="{71CCEDD3-26FC-4C17-A938-6240D0D06604}" destId="{DABF4043-D3C2-40CF-9E60-89E32E51992C}" srcOrd="0" destOrd="0" presId="urn:microsoft.com/office/officeart/2009/3/layout/IncreasingArrowsProcess"/>
    <dgm:cxn modelId="{1076B968-5179-4FBF-96B3-98C536E1CBA9}" srcId="{9458D6BE-8298-4617-8F39-38576A512575}" destId="{9DF90BEB-94FA-45D4-822D-D7EDE2A72E6A}" srcOrd="2" destOrd="0" parTransId="{BD1092FE-9F34-49F0-B2DA-3D09F8C0D835}" sibTransId="{0A36F4A2-14BF-43C8-9FB4-C04F44A75164}"/>
    <dgm:cxn modelId="{2CA9A42B-D9F2-4F2D-8E7E-BC5C75379C7B}" type="presOf" srcId="{C824101C-644F-4F18-B4FD-D7C344F3C05B}" destId="{20C87115-3F63-4B1B-92CB-A2B466D3FCB5}" srcOrd="0" destOrd="0" presId="urn:microsoft.com/office/officeart/2009/3/layout/IncreasingArrowsProcess"/>
    <dgm:cxn modelId="{730A9A02-0C45-462D-9EC1-7C3881305ABC}" type="presParOf" srcId="{EE8B7B4E-ECAF-4CFD-8B63-B04FB4085550}" destId="{77C3ADB7-00E3-4D81-8DC1-3106312491CE}" srcOrd="0" destOrd="0" presId="urn:microsoft.com/office/officeart/2009/3/layout/IncreasingArrowsProcess"/>
    <dgm:cxn modelId="{075132CA-0301-4FCD-BEDD-46465A02D752}" type="presParOf" srcId="{EE8B7B4E-ECAF-4CFD-8B63-B04FB4085550}" destId="{F9A40F7C-5C2C-4470-B99C-4231E7387616}" srcOrd="1" destOrd="0" presId="urn:microsoft.com/office/officeart/2009/3/layout/IncreasingArrowsProcess"/>
    <dgm:cxn modelId="{414E4171-9934-4800-B9E9-8017CD96ABB9}" type="presParOf" srcId="{EE8B7B4E-ECAF-4CFD-8B63-B04FB4085550}" destId="{20C87115-3F63-4B1B-92CB-A2B466D3FCB5}" srcOrd="2" destOrd="0" presId="urn:microsoft.com/office/officeart/2009/3/layout/IncreasingArrowsProcess"/>
    <dgm:cxn modelId="{4B89ABDA-BA67-43F5-9AF6-4FE136BAE708}" type="presParOf" srcId="{EE8B7B4E-ECAF-4CFD-8B63-B04FB4085550}" destId="{0150DA8F-7F29-4154-BFA4-8C53167BEBC3}" srcOrd="3" destOrd="0" presId="urn:microsoft.com/office/officeart/2009/3/layout/IncreasingArrowsProcess"/>
    <dgm:cxn modelId="{59694227-1B5E-4A29-AF65-5B15E9325F28}" type="presParOf" srcId="{EE8B7B4E-ECAF-4CFD-8B63-B04FB4085550}" destId="{3BEB6152-78E0-4BC6-A535-86F7EC2379B4}" srcOrd="4" destOrd="0" presId="urn:microsoft.com/office/officeart/2009/3/layout/IncreasingArrowsProcess"/>
    <dgm:cxn modelId="{E1CD4259-EB63-4779-B7DF-4517133EB47D}" type="presParOf" srcId="{EE8B7B4E-ECAF-4CFD-8B63-B04FB4085550}" destId="{ED5395F3-3FD5-4180-8225-99A1DE028100}" srcOrd="5" destOrd="0" presId="urn:microsoft.com/office/officeart/2009/3/layout/IncreasingArrowsProcess"/>
    <dgm:cxn modelId="{11989334-9E6A-4EE9-ADCD-F7BAF37EEAB4}" type="presParOf" srcId="{EE8B7B4E-ECAF-4CFD-8B63-B04FB4085550}" destId="{DABF4043-D3C2-40CF-9E60-89E32E51992C}" srcOrd="6" destOrd="0" presId="urn:microsoft.com/office/officeart/2009/3/layout/IncreasingArrowsProcess"/>
    <dgm:cxn modelId="{02ADADE2-D3DE-4617-A660-E73AD0443B21}" type="presParOf" srcId="{EE8B7B4E-ECAF-4CFD-8B63-B04FB4085550}" destId="{140A313E-ACD8-4170-9575-0AFA376CABE8}" srcOrd="7" destOrd="0" presId="urn:microsoft.com/office/officeart/2009/3/layout/IncreasingArrows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443A0-0FCC-4350-8CD5-B83444484011}">
      <dsp:nvSpPr>
        <dsp:cNvPr id="0" name=""/>
        <dsp:cNvSpPr/>
      </dsp:nvSpPr>
      <dsp:spPr>
        <a:xfrm>
          <a:off x="1578005" y="-54197"/>
          <a:ext cx="2854645" cy="2854645"/>
        </a:xfrm>
        <a:prstGeom prst="circularArrow">
          <a:avLst>
            <a:gd name="adj1" fmla="val 4668"/>
            <a:gd name="adj2" fmla="val 272909"/>
            <a:gd name="adj3" fmla="val 13003652"/>
            <a:gd name="adj4" fmla="val 17914516"/>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499557-2270-4E6F-9F78-76AE13BD7C9C}">
      <dsp:nvSpPr>
        <dsp:cNvPr id="0" name=""/>
        <dsp:cNvSpPr/>
      </dsp:nvSpPr>
      <dsp:spPr>
        <a:xfrm>
          <a:off x="2096979" y="855"/>
          <a:ext cx="1816697" cy="9083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Advance individuals through compartments using Transitions</a:t>
          </a:r>
          <a:endParaRPr lang="en-US" sz="1300" kern="1200" dirty="0"/>
        </a:p>
      </dsp:txBody>
      <dsp:txXfrm>
        <a:off x="2141321" y="45197"/>
        <a:ext cx="1728013" cy="819664"/>
      </dsp:txXfrm>
    </dsp:sp>
    <dsp:sp modelId="{C6CC7A79-3C99-4475-A4B2-25A79F1E868B}">
      <dsp:nvSpPr>
        <dsp:cNvPr id="0" name=""/>
        <dsp:cNvSpPr/>
      </dsp:nvSpPr>
      <dsp:spPr>
        <a:xfrm>
          <a:off x="3121986" y="1025862"/>
          <a:ext cx="1816697" cy="9083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Move individuals in/out/between nodes using Events</a:t>
          </a:r>
          <a:endParaRPr lang="en-US" sz="1300" kern="1200" dirty="0"/>
        </a:p>
      </dsp:txBody>
      <dsp:txXfrm>
        <a:off x="3166328" y="1070204"/>
        <a:ext cx="1728013" cy="819664"/>
      </dsp:txXfrm>
    </dsp:sp>
    <dsp:sp modelId="{B93A001A-83AB-44A6-AD9E-2CED1A6B88FB}">
      <dsp:nvSpPr>
        <dsp:cNvPr id="0" name=""/>
        <dsp:cNvSpPr/>
      </dsp:nvSpPr>
      <dsp:spPr>
        <a:xfrm>
          <a:off x="2096979" y="2050870"/>
          <a:ext cx="1816697" cy="9083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Advance time step</a:t>
          </a:r>
          <a:endParaRPr lang="en-US" sz="1300" kern="1200" dirty="0"/>
        </a:p>
      </dsp:txBody>
      <dsp:txXfrm>
        <a:off x="2141321" y="2095212"/>
        <a:ext cx="1728013" cy="819664"/>
      </dsp:txXfrm>
    </dsp:sp>
    <dsp:sp modelId="{85371A42-DCEA-4C3C-8376-EB6359B05E39}">
      <dsp:nvSpPr>
        <dsp:cNvPr id="0" name=""/>
        <dsp:cNvSpPr/>
      </dsp:nvSpPr>
      <dsp:spPr>
        <a:xfrm>
          <a:off x="1071971" y="1025862"/>
          <a:ext cx="1816697" cy="9083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Change continuous variables using </a:t>
          </a:r>
          <a:r>
            <a:rPr lang="en-US" sz="1300" kern="1200" dirty="0" err="1" smtClean="0"/>
            <a:t>pts_function</a:t>
          </a:r>
          <a:endParaRPr lang="en-US" sz="1300" kern="1200" dirty="0"/>
        </a:p>
      </dsp:txBody>
      <dsp:txXfrm>
        <a:off x="1116313" y="1070204"/>
        <a:ext cx="1728013" cy="81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3ADB7-00E3-4D81-8DC1-3106312491CE}">
      <dsp:nvSpPr>
        <dsp:cNvPr id="0" name=""/>
        <dsp:cNvSpPr/>
      </dsp:nvSpPr>
      <dsp:spPr>
        <a:xfrm>
          <a:off x="0" y="598789"/>
          <a:ext cx="5175504" cy="75347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19614" numCol="1" spcCol="1270" anchor="ctr" anchorCtr="0">
          <a:noAutofit/>
        </a:bodyPr>
        <a:lstStyle/>
        <a:p>
          <a:pPr lvl="0" algn="l" defTabSz="577850">
            <a:lnSpc>
              <a:spcPct val="90000"/>
            </a:lnSpc>
            <a:spcBef>
              <a:spcPct val="0"/>
            </a:spcBef>
            <a:spcAft>
              <a:spcPct val="35000"/>
            </a:spcAft>
          </a:pPr>
          <a:r>
            <a:rPr lang="en-US" sz="1300" kern="1200" dirty="0" smtClean="0"/>
            <a:t>Specify model</a:t>
          </a:r>
          <a:endParaRPr lang="en-US" sz="1300" kern="1200" dirty="0"/>
        </a:p>
      </dsp:txBody>
      <dsp:txXfrm>
        <a:off x="0" y="787158"/>
        <a:ext cx="4987135" cy="376737"/>
      </dsp:txXfrm>
    </dsp:sp>
    <dsp:sp modelId="{F9A40F7C-5C2C-4470-B99C-4231E7387616}">
      <dsp:nvSpPr>
        <dsp:cNvPr id="0" name=""/>
        <dsp:cNvSpPr/>
      </dsp:nvSpPr>
      <dsp:spPr>
        <a:xfrm>
          <a:off x="0" y="1181056"/>
          <a:ext cx="1192953" cy="139370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Parameters</a:t>
          </a:r>
        </a:p>
        <a:p>
          <a:pPr lvl="0" algn="l" defTabSz="533400">
            <a:lnSpc>
              <a:spcPct val="90000"/>
            </a:lnSpc>
            <a:spcBef>
              <a:spcPct val="0"/>
            </a:spcBef>
            <a:spcAft>
              <a:spcPct val="35000"/>
            </a:spcAft>
          </a:pPr>
          <a:r>
            <a:rPr lang="en-US" sz="1200" kern="1200" dirty="0" smtClean="0"/>
            <a:t>Compartments</a:t>
          </a:r>
        </a:p>
        <a:p>
          <a:pPr lvl="0" algn="l" defTabSz="533400">
            <a:lnSpc>
              <a:spcPct val="90000"/>
            </a:lnSpc>
            <a:spcBef>
              <a:spcPct val="0"/>
            </a:spcBef>
            <a:spcAft>
              <a:spcPct val="35000"/>
            </a:spcAft>
          </a:pPr>
          <a:r>
            <a:rPr lang="en-US" sz="1200" kern="1200" dirty="0" smtClean="0"/>
            <a:t>Transitions</a:t>
          </a:r>
        </a:p>
        <a:p>
          <a:pPr lvl="0" algn="l" defTabSz="533400">
            <a:lnSpc>
              <a:spcPct val="90000"/>
            </a:lnSpc>
            <a:spcBef>
              <a:spcPct val="0"/>
            </a:spcBef>
            <a:spcAft>
              <a:spcPct val="35000"/>
            </a:spcAft>
          </a:pPr>
          <a:endParaRPr lang="en-US" sz="1200" kern="1200" dirty="0" smtClean="0"/>
        </a:p>
      </dsp:txBody>
      <dsp:txXfrm>
        <a:off x="0" y="1181056"/>
        <a:ext cx="1192953" cy="1393702"/>
      </dsp:txXfrm>
    </dsp:sp>
    <dsp:sp modelId="{20C87115-3F63-4B1B-92CB-A2B466D3FCB5}">
      <dsp:nvSpPr>
        <dsp:cNvPr id="0" name=""/>
        <dsp:cNvSpPr/>
      </dsp:nvSpPr>
      <dsp:spPr>
        <a:xfrm>
          <a:off x="1192953" y="849858"/>
          <a:ext cx="3982550" cy="75347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19614" numCol="1" spcCol="1270" anchor="ctr" anchorCtr="0">
          <a:noAutofit/>
        </a:bodyPr>
        <a:lstStyle/>
        <a:p>
          <a:pPr lvl="0" algn="l" defTabSz="577850">
            <a:lnSpc>
              <a:spcPct val="90000"/>
            </a:lnSpc>
            <a:spcBef>
              <a:spcPct val="0"/>
            </a:spcBef>
            <a:spcAft>
              <a:spcPct val="35000"/>
            </a:spcAft>
          </a:pPr>
          <a:r>
            <a:rPr lang="en-US" sz="1300" kern="1200" dirty="0" smtClean="0"/>
            <a:t>Set initial states</a:t>
          </a:r>
          <a:endParaRPr lang="en-US" sz="1300" kern="1200" dirty="0"/>
        </a:p>
      </dsp:txBody>
      <dsp:txXfrm>
        <a:off x="1192953" y="1038227"/>
        <a:ext cx="3794181" cy="376737"/>
      </dsp:txXfrm>
    </dsp:sp>
    <dsp:sp modelId="{0150DA8F-7F29-4154-BFA4-8C53167BEBC3}">
      <dsp:nvSpPr>
        <dsp:cNvPr id="0" name=""/>
        <dsp:cNvSpPr/>
      </dsp:nvSpPr>
      <dsp:spPr>
        <a:xfrm>
          <a:off x="1192953" y="1432126"/>
          <a:ext cx="1192953" cy="135817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Compartments: u0</a:t>
          </a:r>
        </a:p>
        <a:p>
          <a:pPr lvl="0" algn="l" defTabSz="533400">
            <a:lnSpc>
              <a:spcPct val="90000"/>
            </a:lnSpc>
            <a:spcBef>
              <a:spcPct val="0"/>
            </a:spcBef>
            <a:spcAft>
              <a:spcPct val="35000"/>
            </a:spcAft>
          </a:pPr>
          <a:r>
            <a:rPr lang="en-US" sz="1200" kern="1200" dirty="0" smtClean="0"/>
            <a:t>Continuous variables: v0</a:t>
          </a:r>
          <a:endParaRPr lang="en-US" sz="1200" kern="1200" dirty="0"/>
        </a:p>
      </dsp:txBody>
      <dsp:txXfrm>
        <a:off x="1192953" y="1432126"/>
        <a:ext cx="1192953" cy="1358179"/>
      </dsp:txXfrm>
    </dsp:sp>
    <dsp:sp modelId="{3BEB6152-78E0-4BC6-A535-86F7EC2379B4}">
      <dsp:nvSpPr>
        <dsp:cNvPr id="0" name=""/>
        <dsp:cNvSpPr/>
      </dsp:nvSpPr>
      <dsp:spPr>
        <a:xfrm>
          <a:off x="2385907" y="1100928"/>
          <a:ext cx="2789596" cy="75347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19614" numCol="1" spcCol="1270" anchor="ctr" anchorCtr="0">
          <a:noAutofit/>
        </a:bodyPr>
        <a:lstStyle/>
        <a:p>
          <a:pPr lvl="0" algn="l" defTabSz="577850">
            <a:lnSpc>
              <a:spcPct val="90000"/>
            </a:lnSpc>
            <a:spcBef>
              <a:spcPct val="0"/>
            </a:spcBef>
            <a:spcAft>
              <a:spcPct val="35000"/>
            </a:spcAft>
          </a:pPr>
          <a:r>
            <a:rPr lang="en-US" sz="1300" kern="1200" dirty="0" smtClean="0"/>
            <a:t>Write post-time-step function</a:t>
          </a:r>
          <a:endParaRPr lang="en-US" sz="1300" kern="1200" dirty="0"/>
        </a:p>
      </dsp:txBody>
      <dsp:txXfrm>
        <a:off x="2385907" y="1289297"/>
        <a:ext cx="2601227" cy="376737"/>
      </dsp:txXfrm>
    </dsp:sp>
    <dsp:sp modelId="{ED5395F3-3FD5-4180-8225-99A1DE028100}">
      <dsp:nvSpPr>
        <dsp:cNvPr id="0" name=""/>
        <dsp:cNvSpPr/>
      </dsp:nvSpPr>
      <dsp:spPr>
        <a:xfrm>
          <a:off x="2385907" y="1683195"/>
          <a:ext cx="1192953" cy="136726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Will change continuous variables which will affect disease dynamics</a:t>
          </a:r>
          <a:endParaRPr lang="en-US" sz="1200" kern="1200" dirty="0"/>
        </a:p>
      </dsp:txBody>
      <dsp:txXfrm>
        <a:off x="2385907" y="1683195"/>
        <a:ext cx="1192953" cy="1367260"/>
      </dsp:txXfrm>
    </dsp:sp>
    <dsp:sp modelId="{DABF4043-D3C2-40CF-9E60-89E32E51992C}">
      <dsp:nvSpPr>
        <dsp:cNvPr id="0" name=""/>
        <dsp:cNvSpPr/>
      </dsp:nvSpPr>
      <dsp:spPr>
        <a:xfrm>
          <a:off x="3578861" y="1351997"/>
          <a:ext cx="1596642" cy="75347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19614" numCol="1" spcCol="1270" anchor="ctr" anchorCtr="0">
          <a:noAutofit/>
        </a:bodyPr>
        <a:lstStyle/>
        <a:p>
          <a:pPr lvl="0" algn="l" defTabSz="577850">
            <a:lnSpc>
              <a:spcPct val="90000"/>
            </a:lnSpc>
            <a:spcBef>
              <a:spcPct val="0"/>
            </a:spcBef>
            <a:spcAft>
              <a:spcPct val="35000"/>
            </a:spcAft>
          </a:pPr>
          <a:r>
            <a:rPr lang="en-US" sz="1300" kern="1200" dirty="0" smtClean="0"/>
            <a:t>Generate events</a:t>
          </a:r>
          <a:endParaRPr lang="en-US" sz="1300" kern="1200" dirty="0"/>
        </a:p>
      </dsp:txBody>
      <dsp:txXfrm>
        <a:off x="3578861" y="1540366"/>
        <a:ext cx="1408273" cy="376737"/>
      </dsp:txXfrm>
    </dsp:sp>
    <dsp:sp modelId="{140A313E-ACD8-4170-9575-0AFA376CABE8}">
      <dsp:nvSpPr>
        <dsp:cNvPr id="0" name=""/>
        <dsp:cNvSpPr/>
      </dsp:nvSpPr>
      <dsp:spPr>
        <a:xfrm>
          <a:off x="3578861" y="1934265"/>
          <a:ext cx="1203822" cy="138328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Enter nodes</a:t>
          </a:r>
        </a:p>
        <a:p>
          <a:pPr lvl="0" algn="l" defTabSz="533400">
            <a:lnSpc>
              <a:spcPct val="90000"/>
            </a:lnSpc>
            <a:spcBef>
              <a:spcPct val="0"/>
            </a:spcBef>
            <a:spcAft>
              <a:spcPct val="35000"/>
            </a:spcAft>
          </a:pPr>
          <a:r>
            <a:rPr lang="en-US" sz="1200" kern="1200" dirty="0" smtClean="0"/>
            <a:t>Exit nodes</a:t>
          </a:r>
        </a:p>
        <a:p>
          <a:pPr lvl="0" algn="l" defTabSz="533400">
            <a:lnSpc>
              <a:spcPct val="90000"/>
            </a:lnSpc>
            <a:spcBef>
              <a:spcPct val="0"/>
            </a:spcBef>
            <a:spcAft>
              <a:spcPct val="35000"/>
            </a:spcAft>
          </a:pPr>
          <a:r>
            <a:rPr lang="en-US" sz="1200" kern="1200" dirty="0" smtClean="0"/>
            <a:t>Transfer between nodes</a:t>
          </a:r>
        </a:p>
        <a:p>
          <a:pPr lvl="0" algn="l" defTabSz="533400">
            <a:lnSpc>
              <a:spcPct val="90000"/>
            </a:lnSpc>
            <a:spcBef>
              <a:spcPct val="0"/>
            </a:spcBef>
            <a:spcAft>
              <a:spcPct val="35000"/>
            </a:spcAft>
          </a:pPr>
          <a:r>
            <a:rPr lang="en-US" sz="1200" kern="1200" dirty="0" smtClean="0"/>
            <a:t>Transfer between compartments</a:t>
          </a:r>
          <a:endParaRPr lang="en-US" sz="1200" kern="1200" dirty="0"/>
        </a:p>
      </dsp:txBody>
      <dsp:txXfrm>
        <a:off x="3578861" y="1934265"/>
        <a:ext cx="1203822" cy="138328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1C001-952E-40E3-8A0D-04E0A0F6A6B9}"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7F1D6-C3BF-4828-98F6-F62D3F2A6A34}" type="slidenum">
              <a:rPr lang="en-US" smtClean="0"/>
              <a:t>‹#›</a:t>
            </a:fld>
            <a:endParaRPr lang="en-US"/>
          </a:p>
        </p:txBody>
      </p:sp>
    </p:spTree>
    <p:extLst>
      <p:ext uri="{BB962C8B-B14F-4D97-AF65-F5344CB8AC3E}">
        <p14:creationId xmlns:p14="http://schemas.microsoft.com/office/powerpoint/2010/main" val="120775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761DAD-DCB3-42B4-B48B-CCE7224B3BF7}"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77288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F38830-0B65-4C6A-85B8-9B1F5C7A0AC1}"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128111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232F83-2B17-4DE7-B33E-7BC85D660501}"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374053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171798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C9FE8F-1953-4429-8CF6-F0F5D138D257}"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2685837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A64BB7-4338-4D97-A9B8-F262AE5CBCF9}" type="datetime1">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120533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2F113-6712-4009-B9FA-05095F2D1E40}" type="datetime1">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241574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B2B468-805A-4E26-944A-FAE7E53D0CC3}" type="datetime1">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30714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50864-E4AA-4510-9FEC-F12644DCC4DA}" type="datetime1">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184988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8EED73-E488-4EE1-A718-0BD448B05BF8}" type="datetime1">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424080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DDFE65-B05E-4593-B4EB-D0FB60A96440}" type="datetime1">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644E4-F033-43A5-B78F-0D39B5147144}" type="slidenum">
              <a:rPr lang="en-US" smtClean="0"/>
              <a:t>‹#›</a:t>
            </a:fld>
            <a:endParaRPr lang="en-US"/>
          </a:p>
        </p:txBody>
      </p:sp>
    </p:spTree>
    <p:extLst>
      <p:ext uri="{BB962C8B-B14F-4D97-AF65-F5344CB8AC3E}">
        <p14:creationId xmlns:p14="http://schemas.microsoft.com/office/powerpoint/2010/main" val="22262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838B7-BE73-4E89-B76F-67D5A19E6272}" type="datetime1">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644E4-F033-43A5-B78F-0D39B5147144}" type="slidenum">
              <a:rPr lang="en-US" smtClean="0"/>
              <a:t>‹#›</a:t>
            </a:fld>
            <a:endParaRPr lang="en-US"/>
          </a:p>
        </p:txBody>
      </p:sp>
    </p:spTree>
    <p:extLst>
      <p:ext uri="{BB962C8B-B14F-4D97-AF65-F5344CB8AC3E}">
        <p14:creationId xmlns:p14="http://schemas.microsoft.com/office/powerpoint/2010/main" val="236206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Benton County COVID 19 </a:t>
            </a:r>
            <a:r>
              <a:rPr lang="en-US" dirty="0" smtClean="0"/>
              <a:t>Modeling</a:t>
            </a:r>
            <a:endParaRPr lang="en-US" dirty="0"/>
          </a:p>
        </p:txBody>
      </p:sp>
      <p:sp>
        <p:nvSpPr>
          <p:cNvPr id="3" name="Subtitle 2"/>
          <p:cNvSpPr>
            <a:spLocks noGrp="1"/>
          </p:cNvSpPr>
          <p:nvPr>
            <p:ph type="subTitle" idx="1"/>
          </p:nvPr>
        </p:nvSpPr>
        <p:spPr/>
        <p:txBody>
          <a:bodyPr/>
          <a:lstStyle/>
          <a:p>
            <a:r>
              <a:rPr lang="en-US" dirty="0" smtClean="0"/>
              <a:t>Peter Banwarth</a:t>
            </a:r>
          </a:p>
          <a:p>
            <a:r>
              <a:rPr lang="en-US" dirty="0" smtClean="0"/>
              <a:t>Public Health Data Scientist</a:t>
            </a:r>
            <a:endParaRPr lang="en-US" dirty="0"/>
          </a:p>
        </p:txBody>
      </p:sp>
      <p:sp>
        <p:nvSpPr>
          <p:cNvPr id="4" name="Date Placeholder 3"/>
          <p:cNvSpPr>
            <a:spLocks noGrp="1"/>
          </p:cNvSpPr>
          <p:nvPr>
            <p:ph type="dt" sz="half" idx="10"/>
          </p:nvPr>
        </p:nvSpPr>
        <p:spPr/>
        <p:txBody>
          <a:bodyPr/>
          <a:lstStyle/>
          <a:p>
            <a:fld id="{CA84B95C-3C06-40A6-B353-F8698DD2F559}"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a:t>
            </a:fld>
            <a:endParaRPr lang="en-US"/>
          </a:p>
        </p:txBody>
      </p:sp>
    </p:spTree>
    <p:extLst>
      <p:ext uri="{BB962C8B-B14F-4D97-AF65-F5344CB8AC3E}">
        <p14:creationId xmlns:p14="http://schemas.microsoft.com/office/powerpoint/2010/main" val="2658348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specification</a:t>
            </a:r>
            <a:endParaRPr lang="en-US" dirty="0"/>
          </a:p>
        </p:txBody>
      </p:sp>
      <p:sp>
        <p:nvSpPr>
          <p:cNvPr id="3" name="Content Placeholder 2"/>
          <p:cNvSpPr>
            <a:spLocks noGrp="1"/>
          </p:cNvSpPr>
          <p:nvPr>
            <p:ph idx="1"/>
          </p:nvPr>
        </p:nvSpPr>
        <p:spPr/>
        <p:txBody>
          <a:bodyPr/>
          <a:lstStyle/>
          <a:p>
            <a:pPr marL="0" indent="0">
              <a:buNone/>
            </a:pPr>
            <a:r>
              <a:rPr lang="en-US" dirty="0" smtClean="0"/>
              <a:t>All of the following parameter categories can be changed to simulate different scenarios.</a:t>
            </a:r>
          </a:p>
          <a:p>
            <a:r>
              <a:rPr lang="en-US" dirty="0" smtClean="0"/>
              <a:t>Simulation parameters</a:t>
            </a:r>
          </a:p>
          <a:p>
            <a:r>
              <a:rPr lang="en-US" dirty="0" smtClean="0"/>
              <a:t>Population parameters</a:t>
            </a:r>
          </a:p>
          <a:p>
            <a:r>
              <a:rPr lang="en-US" dirty="0" smtClean="0"/>
              <a:t>Disease dynamic parameters</a:t>
            </a:r>
          </a:p>
          <a:p>
            <a:r>
              <a:rPr lang="en-US" dirty="0" smtClean="0"/>
              <a:t>Physical distancing parameters</a:t>
            </a:r>
          </a:p>
          <a:p>
            <a:r>
              <a:rPr lang="en-US" dirty="0" smtClean="0"/>
              <a:t>Event parameters</a:t>
            </a:r>
          </a:p>
          <a:p>
            <a:r>
              <a:rPr lang="en-US" dirty="0" smtClean="0"/>
              <a:t>Plotting parameters</a:t>
            </a:r>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10</a:t>
            </a:fld>
            <a:endParaRPr lang="en-US"/>
          </a:p>
        </p:txBody>
      </p:sp>
    </p:spTree>
    <p:extLst>
      <p:ext uri="{BB962C8B-B14F-4D97-AF65-F5344CB8AC3E}">
        <p14:creationId xmlns:p14="http://schemas.microsoft.com/office/powerpoint/2010/main" val="2194486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parameters</a:t>
            </a:r>
            <a:endParaRPr lang="en-US" dirty="0"/>
          </a:p>
        </p:txBody>
      </p:sp>
      <p:sp>
        <p:nvSpPr>
          <p:cNvPr id="3" name="Content Placeholder 2"/>
          <p:cNvSpPr>
            <a:spLocks noGrp="1"/>
          </p:cNvSpPr>
          <p:nvPr>
            <p:ph idx="1"/>
          </p:nvPr>
        </p:nvSpPr>
        <p:spPr/>
        <p:txBody>
          <a:bodyPr/>
          <a:lstStyle/>
          <a:p>
            <a:r>
              <a:rPr lang="en-US" dirty="0" err="1" smtClean="0"/>
              <a:t>numTrials</a:t>
            </a:r>
            <a:r>
              <a:rPr lang="en-US" dirty="0" smtClean="0"/>
              <a:t> = Number of trials. Used to produce confidence intervals. Minimum number of trials = 1, maximum allowed = 100</a:t>
            </a:r>
          </a:p>
          <a:p>
            <a:r>
              <a:rPr lang="en-US" dirty="0" err="1" smtClean="0"/>
              <a:t>tSpan</a:t>
            </a:r>
            <a:r>
              <a:rPr lang="en-US" dirty="0" smtClean="0"/>
              <a:t> = Time span. How long the simulation lasts in days. No minimum or maximum.</a:t>
            </a:r>
          </a:p>
          <a:p>
            <a:r>
              <a:rPr lang="en-US" dirty="0" err="1" smtClean="0"/>
              <a:t>startofSimDay</a:t>
            </a:r>
            <a:r>
              <a:rPr lang="en-US" dirty="0" smtClean="0"/>
              <a:t> = Day that the simulation starts.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11</a:t>
            </a:fld>
            <a:endParaRPr lang="en-US"/>
          </a:p>
        </p:txBody>
      </p:sp>
    </p:spTree>
    <p:extLst>
      <p:ext uri="{BB962C8B-B14F-4D97-AF65-F5344CB8AC3E}">
        <p14:creationId xmlns:p14="http://schemas.microsoft.com/office/powerpoint/2010/main" val="1646747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parameters</a:t>
            </a:r>
            <a:endParaRPr lang="en-US" dirty="0"/>
          </a:p>
        </p:txBody>
      </p:sp>
      <p:sp>
        <p:nvSpPr>
          <p:cNvPr id="3" name="Content Placeholder 2"/>
          <p:cNvSpPr>
            <a:spLocks noGrp="1"/>
          </p:cNvSpPr>
          <p:nvPr>
            <p:ph idx="1"/>
          </p:nvPr>
        </p:nvSpPr>
        <p:spPr/>
        <p:txBody>
          <a:bodyPr>
            <a:normAutofit/>
          </a:bodyPr>
          <a:lstStyle/>
          <a:p>
            <a:r>
              <a:rPr lang="en-US" dirty="0" smtClean="0"/>
              <a:t>N = Number of nodes – used to partition the population into different segments to represent partial mixing.</a:t>
            </a:r>
          </a:p>
          <a:p>
            <a:r>
              <a:rPr lang="en-US" dirty="0" err="1" smtClean="0"/>
              <a:t>trialPop</a:t>
            </a:r>
            <a:r>
              <a:rPr lang="en-US" dirty="0" smtClean="0"/>
              <a:t> = Total population of the trial.</a:t>
            </a:r>
          </a:p>
          <a:p>
            <a:pPr lvl="1"/>
            <a:r>
              <a:rPr lang="en-US" dirty="0" smtClean="0"/>
              <a:t>Population per node is approximately (</a:t>
            </a:r>
            <a:r>
              <a:rPr lang="en-US" dirty="0" err="1" smtClean="0"/>
              <a:t>trialPop</a:t>
            </a:r>
            <a:r>
              <a:rPr lang="en-US" dirty="0" smtClean="0"/>
              <a:t>/N) with some randomization</a:t>
            </a:r>
          </a:p>
          <a:p>
            <a:r>
              <a:rPr lang="en-US" dirty="0" smtClean="0"/>
              <a:t>I0Pop = Initial number of infected individuals.</a:t>
            </a:r>
          </a:p>
          <a:p>
            <a:r>
              <a:rPr lang="en-US" dirty="0" err="1" smtClean="0"/>
              <a:t>maxINodeProp</a:t>
            </a:r>
            <a:r>
              <a:rPr lang="en-US" dirty="0" smtClean="0"/>
              <a:t> = Proportion of nodes with one or more infected individuals – models the fact that disease distribution is not uniform across nodes.</a:t>
            </a:r>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12</a:t>
            </a:fld>
            <a:endParaRPr lang="en-US"/>
          </a:p>
        </p:txBody>
      </p:sp>
    </p:spTree>
    <p:extLst>
      <p:ext uri="{BB962C8B-B14F-4D97-AF65-F5344CB8AC3E}">
        <p14:creationId xmlns:p14="http://schemas.microsoft.com/office/powerpoint/2010/main" val="529630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a:t>
            </a:r>
            <a:r>
              <a:rPr lang="en-US" dirty="0" smtClean="0"/>
              <a:t>dynamics </a:t>
            </a:r>
            <a:r>
              <a:rPr lang="en-US" dirty="0" smtClean="0"/>
              <a:t>parameters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Beta = transmissibility of COVID-19. Beta = R0*gamma. Used to transition S to E</a:t>
            </a:r>
          </a:p>
          <a:p>
            <a:r>
              <a:rPr lang="en-US" dirty="0" smtClean="0"/>
              <a:t>Sigma = reciprocal of exposed period (how long after infection before individual becomes contagious)</a:t>
            </a:r>
          </a:p>
          <a:p>
            <a:r>
              <a:rPr lang="en-US" dirty="0" smtClean="0"/>
              <a:t>Gamma = reciprocal of infectious period (aka recovery rate)</a:t>
            </a:r>
          </a:p>
          <a:p>
            <a:r>
              <a:rPr lang="en-US" dirty="0" smtClean="0"/>
              <a:t>Eta = case fatality rate</a:t>
            </a:r>
          </a:p>
          <a:p>
            <a:r>
              <a:rPr lang="en-US" dirty="0" smtClean="0"/>
              <a:t>Delta = proportion of recovered who lose immunity and become susceptible again</a:t>
            </a:r>
          </a:p>
          <a:p>
            <a:r>
              <a:rPr lang="en-US" dirty="0" smtClean="0"/>
              <a:t>Kappa = reciprocal of recovered period; how long an individual has temporary immunity before either becoming permanently immune or susceptible again.</a:t>
            </a:r>
          </a:p>
          <a:p>
            <a:r>
              <a:rPr lang="en-US" dirty="0" smtClean="0"/>
              <a:t>Phi = Proportionate reduction in Beta due to physical distancing. Beta is multiplied by 1/phi. Phi is changed in the post-time-step function</a:t>
            </a:r>
          </a:p>
          <a:p>
            <a:r>
              <a:rPr lang="en-US" dirty="0" smtClean="0"/>
              <a:t>Season = factor that represents seasonality of effective reproduction number. Calculated using cosine function with peak in February and trough in August. Beta is multiplied by Season.</a:t>
            </a:r>
          </a:p>
          <a:p>
            <a:r>
              <a:rPr lang="en-US" dirty="0" err="1" smtClean="0"/>
              <a:t>cosAmp</a:t>
            </a:r>
            <a:r>
              <a:rPr lang="en-US" dirty="0" smtClean="0"/>
              <a:t> = Amplitude of season factor. Large </a:t>
            </a:r>
            <a:r>
              <a:rPr lang="en-US" dirty="0" err="1" smtClean="0"/>
              <a:t>cosAmp</a:t>
            </a:r>
            <a:r>
              <a:rPr lang="en-US" dirty="0" smtClean="0"/>
              <a:t> = more seasonal variation.</a:t>
            </a:r>
          </a:p>
          <a:p>
            <a:r>
              <a:rPr lang="en-US" dirty="0" err="1" smtClean="0"/>
              <a:t>BetaFactor</a:t>
            </a:r>
            <a:r>
              <a:rPr lang="en-US" dirty="0" smtClean="0"/>
              <a:t> = randomizer to create more variation in beta between different trials.</a:t>
            </a:r>
          </a:p>
          <a:p>
            <a:endParaRPr lang="en-US" dirty="0" smtClean="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13</a:t>
            </a:fld>
            <a:endParaRPr lang="en-US"/>
          </a:p>
        </p:txBody>
      </p:sp>
    </p:spTree>
    <p:extLst>
      <p:ext uri="{BB962C8B-B14F-4D97-AF65-F5344CB8AC3E}">
        <p14:creationId xmlns:p14="http://schemas.microsoft.com/office/powerpoint/2010/main" val="1453150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distancing parameters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maxPrev1 = first prevalence threshold for instituting minor physical distancing. When prevalence &gt; </a:t>
            </a:r>
            <a:r>
              <a:rPr lang="en-US" dirty="0" err="1" smtClean="0"/>
              <a:t>maxPrev</a:t>
            </a:r>
            <a:r>
              <a:rPr lang="en-US" dirty="0" smtClean="0"/>
              <a:t>, phi starts to increase.</a:t>
            </a:r>
          </a:p>
          <a:p>
            <a:pPr lvl="1"/>
            <a:r>
              <a:rPr lang="en-US" dirty="0" smtClean="0"/>
              <a:t>maxPrev1 can be a number (e.g. 40 infected individuals) or a proportion (e.g. 1% of the population)</a:t>
            </a:r>
          </a:p>
          <a:p>
            <a:r>
              <a:rPr lang="en-US" dirty="0" smtClean="0"/>
              <a:t>maxPrev2 = second prevalence threshold for instituting major physical distancing. When prevalence &gt; maxPrev1, phi starts to increase even more. maxPrev2 can also be a number or a proportion.</a:t>
            </a:r>
          </a:p>
          <a:p>
            <a:r>
              <a:rPr lang="en-US" dirty="0" smtClean="0"/>
              <a:t>phiFactor1 = Target for increased phi under minor physical distancing.</a:t>
            </a:r>
          </a:p>
          <a:p>
            <a:r>
              <a:rPr lang="en-US" dirty="0" smtClean="0"/>
              <a:t>phiFactor2 = Target for increased phi under major physical distancing.</a:t>
            </a:r>
          </a:p>
          <a:p>
            <a:r>
              <a:rPr lang="en-US" dirty="0" err="1" smtClean="0"/>
              <a:t>upDelay</a:t>
            </a:r>
            <a:r>
              <a:rPr lang="en-US" dirty="0" smtClean="0"/>
              <a:t> = how many days after maxPrev1 (maxPrev2) is exceeded before phi begins to change toward phiFactor1 (phiFactor2). Represents how long COVID-19 prevalence increases before we notice.</a:t>
            </a:r>
          </a:p>
          <a:p>
            <a:r>
              <a:rPr lang="en-US" dirty="0" err="1" smtClean="0"/>
              <a:t>downDelay</a:t>
            </a:r>
            <a:r>
              <a:rPr lang="en-US" dirty="0" smtClean="0"/>
              <a:t> = how many days after prevalence drops below maxPrev2 (maxPrev1) before phi begins to change toward phiFactor1 (toward baseline = 1). Represents how long we wait before relaxing physical distancing.</a:t>
            </a:r>
          </a:p>
          <a:p>
            <a:r>
              <a:rPr lang="en-US" dirty="0" err="1" smtClean="0"/>
              <a:t>phiMovement</a:t>
            </a:r>
            <a:r>
              <a:rPr lang="en-US" dirty="0" smtClean="0"/>
              <a:t> = how quickly phi converges on phiFactor1, phiFactor2, or baseline = 1. Larger </a:t>
            </a:r>
            <a:r>
              <a:rPr lang="en-US" dirty="0" err="1" smtClean="0"/>
              <a:t>phiMovement</a:t>
            </a:r>
            <a:r>
              <a:rPr lang="en-US" dirty="0" smtClean="0"/>
              <a:t> means phi converges more quickly. Represents how quickly people respond to changes in physical distancing policies.</a:t>
            </a:r>
          </a:p>
          <a:p>
            <a:r>
              <a:rPr lang="en-US" dirty="0" err="1" smtClean="0"/>
              <a:t>kbSwitch</a:t>
            </a:r>
            <a:r>
              <a:rPr lang="en-US" dirty="0" smtClean="0"/>
              <a:t> = Indicator if current major physical distancing is still in place. </a:t>
            </a:r>
            <a:r>
              <a:rPr lang="en-US" dirty="0" err="1" smtClean="0"/>
              <a:t>kbSwitch</a:t>
            </a:r>
            <a:r>
              <a:rPr lang="en-US" dirty="0" smtClean="0"/>
              <a:t> = 0 means current (March 23rd) physical distancing requirements are in effect. </a:t>
            </a:r>
            <a:r>
              <a:rPr lang="en-US" dirty="0" err="1" smtClean="0"/>
              <a:t>kbSwitch</a:t>
            </a:r>
            <a:r>
              <a:rPr lang="en-US" dirty="0" smtClean="0"/>
              <a:t> = 1 through 3 represents the three phases of lifting the physical distancing policies.</a:t>
            </a:r>
          </a:p>
          <a:p>
            <a:r>
              <a:rPr lang="en-US" dirty="0" err="1" smtClean="0"/>
              <a:t>switchOffPolices</a:t>
            </a:r>
            <a:r>
              <a:rPr lang="en-US" dirty="0" smtClean="0"/>
              <a:t> = Indicator if physical distancing policies will no longer be used after a certain day. </a:t>
            </a:r>
            <a:r>
              <a:rPr lang="en-US" dirty="0" err="1" smtClean="0"/>
              <a:t>switchOffPolicies</a:t>
            </a:r>
            <a:r>
              <a:rPr lang="en-US" dirty="0" smtClean="0"/>
              <a:t> = 0 means that phi will change according to the prevalence of COVID-19, representing physical distancing. </a:t>
            </a:r>
            <a:r>
              <a:rPr lang="en-US" dirty="0" err="1" smtClean="0"/>
              <a:t>switchOffPolicies</a:t>
            </a:r>
            <a:r>
              <a:rPr lang="en-US" dirty="0" smtClean="0"/>
              <a:t> = 1 means that phi will always equal 1, representing no more physical distancing policies. Used mostly to explore counterfactuals “what if we stopped responding to COVID-19 with physical distancing?”</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14</a:t>
            </a:fld>
            <a:endParaRPr lang="en-US"/>
          </a:p>
        </p:txBody>
      </p:sp>
    </p:spTree>
    <p:extLst>
      <p:ext uri="{BB962C8B-B14F-4D97-AF65-F5344CB8AC3E}">
        <p14:creationId xmlns:p14="http://schemas.microsoft.com/office/powerpoint/2010/main" val="1685518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parameters - Event 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There are five event types in the simulation:</a:t>
            </a:r>
          </a:p>
          <a:p>
            <a:r>
              <a:rPr lang="en-US" dirty="0" smtClean="0"/>
              <a:t>Parachuting events – one infected individual enters a random node in the otherwise closed population at random times.</a:t>
            </a:r>
          </a:p>
          <a:p>
            <a:r>
              <a:rPr lang="en-US" dirty="0" smtClean="0"/>
              <a:t>Transfer events – a random number of individuals from all compartments (except M) transfer from a random subset of nodes to another random subset at a random time.</a:t>
            </a:r>
          </a:p>
          <a:p>
            <a:r>
              <a:rPr lang="en-US" dirty="0" smtClean="0"/>
              <a:t>Student event – OSU students return in September</a:t>
            </a:r>
          </a:p>
          <a:p>
            <a:r>
              <a:rPr lang="en-US" dirty="0" smtClean="0"/>
              <a:t>Three events representing the phased lifting of current physical distancing policies</a:t>
            </a:r>
          </a:p>
          <a:p>
            <a:r>
              <a:rPr lang="en-US" dirty="0" smtClean="0"/>
              <a:t>A “switch off policies event”, used for counterfactuals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15</a:t>
            </a:fld>
            <a:endParaRPr lang="en-US"/>
          </a:p>
        </p:txBody>
      </p:sp>
    </p:spTree>
    <p:extLst>
      <p:ext uri="{BB962C8B-B14F-4D97-AF65-F5344CB8AC3E}">
        <p14:creationId xmlns:p14="http://schemas.microsoft.com/office/powerpoint/2010/main" val="364426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parameters – Parachuting events</a:t>
            </a:r>
            <a:endParaRPr lang="en-US" dirty="0"/>
          </a:p>
        </p:txBody>
      </p:sp>
      <p:sp>
        <p:nvSpPr>
          <p:cNvPr id="3" name="Content Placeholder 2"/>
          <p:cNvSpPr>
            <a:spLocks noGrp="1"/>
          </p:cNvSpPr>
          <p:nvPr>
            <p:ph idx="1"/>
          </p:nvPr>
        </p:nvSpPr>
        <p:spPr/>
        <p:txBody>
          <a:bodyPr>
            <a:normAutofit fontScale="92500"/>
          </a:bodyPr>
          <a:lstStyle/>
          <a:p>
            <a:r>
              <a:rPr lang="en-US" dirty="0" err="1" smtClean="0"/>
              <a:t>parachuteRate</a:t>
            </a:r>
            <a:r>
              <a:rPr lang="en-US" dirty="0" smtClean="0"/>
              <a:t> = the reciprocal of the expected number of days between a parachute event. E.g. if </a:t>
            </a:r>
            <a:r>
              <a:rPr lang="en-US" dirty="0" err="1" smtClean="0"/>
              <a:t>parachuteRate</a:t>
            </a:r>
            <a:r>
              <a:rPr lang="en-US" dirty="0" smtClean="0"/>
              <a:t> = 1/30, then every month or so a parachute events occurs.</a:t>
            </a:r>
          </a:p>
          <a:p>
            <a:r>
              <a:rPr lang="en-US" dirty="0" err="1" smtClean="0"/>
              <a:t>parachuteNum</a:t>
            </a:r>
            <a:r>
              <a:rPr lang="en-US" dirty="0" smtClean="0"/>
              <a:t> = the number of infected individuals in each parachute event.</a:t>
            </a:r>
          </a:p>
          <a:p>
            <a:r>
              <a:rPr lang="en-US" dirty="0" err="1" smtClean="0"/>
              <a:t>parachuteDist</a:t>
            </a:r>
            <a:r>
              <a:rPr lang="en-US" dirty="0" smtClean="0"/>
              <a:t> = the distribution of parachute events. Allows the simulation to have more parachute events at certain times than others.</a:t>
            </a:r>
          </a:p>
          <a:p>
            <a:r>
              <a:rPr lang="en-US" dirty="0" err="1" smtClean="0"/>
              <a:t>paraChi_df</a:t>
            </a:r>
            <a:r>
              <a:rPr lang="en-US" dirty="0" smtClean="0"/>
              <a:t> = parameter to shape the distribution of parachute events. Default is to assume events start low due to travel restrictions, increase once restrictions ease, then decrease once global prevalence decreases.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16</a:t>
            </a:fld>
            <a:endParaRPr lang="en-US"/>
          </a:p>
        </p:txBody>
      </p:sp>
    </p:spTree>
    <p:extLst>
      <p:ext uri="{BB962C8B-B14F-4D97-AF65-F5344CB8AC3E}">
        <p14:creationId xmlns:p14="http://schemas.microsoft.com/office/powerpoint/2010/main" val="953623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parameters – transfer events</a:t>
            </a:r>
            <a:endParaRPr lang="en-US" dirty="0"/>
          </a:p>
        </p:txBody>
      </p:sp>
      <p:sp>
        <p:nvSpPr>
          <p:cNvPr id="3" name="Content Placeholder 2"/>
          <p:cNvSpPr>
            <a:spLocks noGrp="1"/>
          </p:cNvSpPr>
          <p:nvPr>
            <p:ph idx="1"/>
          </p:nvPr>
        </p:nvSpPr>
        <p:spPr/>
        <p:txBody>
          <a:bodyPr>
            <a:normAutofit lnSpcReduction="10000"/>
          </a:bodyPr>
          <a:lstStyle/>
          <a:p>
            <a:r>
              <a:rPr lang="en-US" dirty="0" err="1" smtClean="0"/>
              <a:t>transferRate</a:t>
            </a:r>
            <a:r>
              <a:rPr lang="en-US" dirty="0" smtClean="0"/>
              <a:t> = expected number of days between transfer events. E.g. if </a:t>
            </a:r>
            <a:r>
              <a:rPr lang="en-US" dirty="0" err="1" smtClean="0"/>
              <a:t>transferRate</a:t>
            </a:r>
            <a:r>
              <a:rPr lang="en-US" dirty="0" smtClean="0"/>
              <a:t> = 1/7, then people move between nodes approximately every week.</a:t>
            </a:r>
          </a:p>
          <a:p>
            <a:r>
              <a:rPr lang="en-US" dirty="0" err="1" smtClean="0"/>
              <a:t>transferMinProp</a:t>
            </a:r>
            <a:r>
              <a:rPr lang="en-US" dirty="0" smtClean="0"/>
              <a:t> = minimum proportion of node population that can transfer.</a:t>
            </a:r>
          </a:p>
          <a:p>
            <a:r>
              <a:rPr lang="en-US" dirty="0" err="1" smtClean="0"/>
              <a:t>transferMaxProp</a:t>
            </a:r>
            <a:r>
              <a:rPr lang="en-US" dirty="0" smtClean="0"/>
              <a:t> = maximum proportion of node population that can transfer.</a:t>
            </a:r>
          </a:p>
          <a:p>
            <a:endParaRPr lang="en-US" dirty="0"/>
          </a:p>
          <a:p>
            <a:r>
              <a:rPr lang="en-US" dirty="0" smtClean="0"/>
              <a:t>Transfers are constrained to nodes within the same trial. Transfers can happen at any point during the simulation.</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17</a:t>
            </a:fld>
            <a:endParaRPr lang="en-US"/>
          </a:p>
        </p:txBody>
      </p:sp>
    </p:spTree>
    <p:extLst>
      <p:ext uri="{BB962C8B-B14F-4D97-AF65-F5344CB8AC3E}">
        <p14:creationId xmlns:p14="http://schemas.microsoft.com/office/powerpoint/2010/main" val="4030009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parameters – student event</a:t>
            </a:r>
            <a:endParaRPr lang="en-US" dirty="0"/>
          </a:p>
        </p:txBody>
      </p:sp>
      <p:sp>
        <p:nvSpPr>
          <p:cNvPr id="3" name="Content Placeholder 2"/>
          <p:cNvSpPr>
            <a:spLocks noGrp="1"/>
          </p:cNvSpPr>
          <p:nvPr>
            <p:ph idx="1"/>
          </p:nvPr>
        </p:nvSpPr>
        <p:spPr/>
        <p:txBody>
          <a:bodyPr/>
          <a:lstStyle/>
          <a:p>
            <a:r>
              <a:rPr lang="en-US" dirty="0" err="1" smtClean="0"/>
              <a:t>StudentReturnDate</a:t>
            </a:r>
            <a:r>
              <a:rPr lang="en-US" dirty="0" smtClean="0"/>
              <a:t> = expected date students return to Benton County. Model allows for some spreading out of student return.</a:t>
            </a:r>
          </a:p>
          <a:p>
            <a:r>
              <a:rPr lang="en-US" dirty="0" err="1" smtClean="0"/>
              <a:t>StudentPop</a:t>
            </a:r>
            <a:r>
              <a:rPr lang="en-US" dirty="0" smtClean="0"/>
              <a:t> = Number of students. How many students return to Benton County for Fall Term.</a:t>
            </a:r>
          </a:p>
          <a:p>
            <a:r>
              <a:rPr lang="en-US" dirty="0" err="1" smtClean="0"/>
              <a:t>maxStudentNodes</a:t>
            </a:r>
            <a:r>
              <a:rPr lang="en-US" dirty="0" smtClean="0"/>
              <a:t> = number of nodes into which students are added. Models the fact that students don’t distribute uniformly across the whole county when they arrive.</a:t>
            </a:r>
          </a:p>
          <a:p>
            <a:r>
              <a:rPr lang="en-US" dirty="0" err="1" smtClean="0"/>
              <a:t>sSProp</a:t>
            </a:r>
            <a:r>
              <a:rPr lang="en-US" dirty="0" smtClean="0"/>
              <a:t> through </a:t>
            </a:r>
            <a:r>
              <a:rPr lang="en-US" dirty="0" err="1" smtClean="0"/>
              <a:t>sMProp</a:t>
            </a:r>
            <a:r>
              <a:rPr lang="en-US" dirty="0" smtClean="0"/>
              <a:t>: Student proportions of </a:t>
            </a:r>
            <a:r>
              <a:rPr lang="en-US" dirty="0" err="1" smtClean="0"/>
              <a:t>SEIRIm</a:t>
            </a:r>
            <a:r>
              <a:rPr lang="en-US" dirty="0" smtClean="0"/>
              <a:t> – used to specify the mix of students when they are added. Must sum to 1; </a:t>
            </a:r>
            <a:r>
              <a:rPr lang="en-US" dirty="0" err="1" smtClean="0"/>
              <a:t>sMProp</a:t>
            </a:r>
            <a:r>
              <a:rPr lang="en-US" dirty="0" smtClean="0"/>
              <a:t> = 0.</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18</a:t>
            </a:fld>
            <a:endParaRPr lang="en-US"/>
          </a:p>
        </p:txBody>
      </p:sp>
    </p:spTree>
    <p:extLst>
      <p:ext uri="{BB962C8B-B14F-4D97-AF65-F5344CB8AC3E}">
        <p14:creationId xmlns:p14="http://schemas.microsoft.com/office/powerpoint/2010/main" val="742020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parameters – Lift physical distancing and switch off policies events</a:t>
            </a:r>
            <a:endParaRPr lang="en-US" dirty="0"/>
          </a:p>
        </p:txBody>
      </p:sp>
      <p:sp>
        <p:nvSpPr>
          <p:cNvPr id="3" name="Content Placeholder 2"/>
          <p:cNvSpPr>
            <a:spLocks noGrp="1"/>
          </p:cNvSpPr>
          <p:nvPr>
            <p:ph idx="1"/>
          </p:nvPr>
        </p:nvSpPr>
        <p:spPr/>
        <p:txBody>
          <a:bodyPr>
            <a:normAutofit fontScale="92500"/>
          </a:bodyPr>
          <a:lstStyle/>
          <a:p>
            <a:r>
              <a:rPr lang="en-US" dirty="0" smtClean="0"/>
              <a:t>These events are controlled within </a:t>
            </a:r>
            <a:r>
              <a:rPr lang="en-US" dirty="0" err="1" smtClean="0"/>
              <a:t>pts_function</a:t>
            </a:r>
            <a:r>
              <a:rPr lang="en-US" dirty="0" smtClean="0"/>
              <a:t>.</a:t>
            </a:r>
          </a:p>
          <a:p>
            <a:r>
              <a:rPr lang="en-US" dirty="0" smtClean="0"/>
              <a:t>kbDay1 through kbDay3 = dates that all current (i.e. March 23</a:t>
            </a:r>
            <a:r>
              <a:rPr lang="en-US" baseline="30000" dirty="0" smtClean="0"/>
              <a:t>rd</a:t>
            </a:r>
            <a:r>
              <a:rPr lang="en-US" dirty="0" smtClean="0"/>
              <a:t>) physical distancing policies are phased out.</a:t>
            </a:r>
          </a:p>
          <a:p>
            <a:r>
              <a:rPr lang="en-US" dirty="0" err="1" smtClean="0"/>
              <a:t>switchOffPolicies</a:t>
            </a:r>
            <a:r>
              <a:rPr lang="en-US" dirty="0" smtClean="0"/>
              <a:t> = Indicator if physical distancing policies will no longer be used after a certain day. </a:t>
            </a:r>
            <a:r>
              <a:rPr lang="en-US" dirty="0" err="1" smtClean="0"/>
              <a:t>switchOffPolicies</a:t>
            </a:r>
            <a:r>
              <a:rPr lang="en-US" dirty="0" smtClean="0"/>
              <a:t> = 0 means that phi will change according to the prevalence of COVID-19, representing physical distancing. </a:t>
            </a:r>
            <a:r>
              <a:rPr lang="en-US" dirty="0" err="1" smtClean="0"/>
              <a:t>switchOffPolicies</a:t>
            </a:r>
            <a:r>
              <a:rPr lang="en-US" dirty="0" smtClean="0"/>
              <a:t> = 1 means that phi will always equal 1, representing no more physical distancing policies. Used mostly to explore counterfactuals “what if we stopped responding to COVID-19 with physical distancing?”</a:t>
            </a:r>
          </a:p>
          <a:p>
            <a:r>
              <a:rPr lang="en-US" dirty="0" err="1" smtClean="0"/>
              <a:t>switchOffDay</a:t>
            </a:r>
            <a:r>
              <a:rPr lang="en-US" dirty="0" smtClean="0"/>
              <a:t> = date that physical distancing policies will no longer be used.</a:t>
            </a:r>
          </a:p>
          <a:p>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19</a:t>
            </a:fld>
            <a:endParaRPr lang="en-US"/>
          </a:p>
        </p:txBody>
      </p:sp>
    </p:spTree>
    <p:extLst>
      <p:ext uri="{BB962C8B-B14F-4D97-AF65-F5344CB8AC3E}">
        <p14:creationId xmlns:p14="http://schemas.microsoft.com/office/powerpoint/2010/main" val="1512457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974558"/>
          </a:xfrm>
        </p:spPr>
        <p:txBody>
          <a:bodyPr>
            <a:normAutofit/>
          </a:bodyPr>
          <a:lstStyle/>
          <a:p>
            <a:r>
              <a:rPr lang="en-US" sz="4000" dirty="0" smtClean="0"/>
              <a:t>Comparison of the 4/28 model with the 4/7 model</a:t>
            </a:r>
            <a:endParaRPr lang="en-US" sz="4000" dirty="0"/>
          </a:p>
        </p:txBody>
      </p:sp>
      <p:sp>
        <p:nvSpPr>
          <p:cNvPr id="13" name="Freeform 12"/>
          <p:cNvSpPr/>
          <p:nvPr/>
        </p:nvSpPr>
        <p:spPr>
          <a:xfrm>
            <a:off x="3600528" y="1398539"/>
            <a:ext cx="1619631" cy="899795"/>
          </a:xfrm>
          <a:custGeom>
            <a:avLst/>
            <a:gdLst>
              <a:gd name="connsiteX0" fmla="*/ 0 w 1619631"/>
              <a:gd name="connsiteY0" fmla="*/ 89980 h 899795"/>
              <a:gd name="connsiteX1" fmla="*/ 89980 w 1619631"/>
              <a:gd name="connsiteY1" fmla="*/ 0 h 899795"/>
              <a:gd name="connsiteX2" fmla="*/ 1529652 w 1619631"/>
              <a:gd name="connsiteY2" fmla="*/ 0 h 899795"/>
              <a:gd name="connsiteX3" fmla="*/ 1619632 w 1619631"/>
              <a:gd name="connsiteY3" fmla="*/ 89980 h 899795"/>
              <a:gd name="connsiteX4" fmla="*/ 1619631 w 1619631"/>
              <a:gd name="connsiteY4" fmla="*/ 809816 h 899795"/>
              <a:gd name="connsiteX5" fmla="*/ 1529651 w 1619631"/>
              <a:gd name="connsiteY5" fmla="*/ 899796 h 899795"/>
              <a:gd name="connsiteX6" fmla="*/ 89980 w 1619631"/>
              <a:gd name="connsiteY6" fmla="*/ 899795 h 899795"/>
              <a:gd name="connsiteX7" fmla="*/ 0 w 1619631"/>
              <a:gd name="connsiteY7" fmla="*/ 809815 h 899795"/>
              <a:gd name="connsiteX8" fmla="*/ 0 w 1619631"/>
              <a:gd name="connsiteY8" fmla="*/ 89980 h 89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9631" h="899795">
                <a:moveTo>
                  <a:pt x="0" y="89980"/>
                </a:moveTo>
                <a:cubicBezTo>
                  <a:pt x="0" y="40285"/>
                  <a:pt x="40285" y="0"/>
                  <a:pt x="89980" y="0"/>
                </a:cubicBezTo>
                <a:lnTo>
                  <a:pt x="1529652" y="0"/>
                </a:lnTo>
                <a:cubicBezTo>
                  <a:pt x="1579347" y="0"/>
                  <a:pt x="1619632" y="40285"/>
                  <a:pt x="1619632" y="89980"/>
                </a:cubicBezTo>
                <a:cubicBezTo>
                  <a:pt x="1619632" y="329925"/>
                  <a:pt x="1619631" y="569871"/>
                  <a:pt x="1619631" y="809816"/>
                </a:cubicBezTo>
                <a:cubicBezTo>
                  <a:pt x="1619631" y="859511"/>
                  <a:pt x="1579346" y="899796"/>
                  <a:pt x="1529651" y="899796"/>
                </a:cubicBezTo>
                <a:lnTo>
                  <a:pt x="89980" y="899795"/>
                </a:lnTo>
                <a:cubicBezTo>
                  <a:pt x="40285" y="899795"/>
                  <a:pt x="0" y="859510"/>
                  <a:pt x="0" y="809815"/>
                </a:cubicBezTo>
                <a:lnTo>
                  <a:pt x="0" y="8998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3984" tIns="113984" rIns="113984" bIns="113984" numCol="1" spcCol="1270" anchor="ctr" anchorCtr="0">
            <a:noAutofit/>
          </a:bodyPr>
          <a:lstStyle/>
          <a:p>
            <a:pPr lvl="0" algn="ctr" defTabSz="1022350">
              <a:lnSpc>
                <a:spcPct val="90000"/>
              </a:lnSpc>
              <a:spcBef>
                <a:spcPct val="0"/>
              </a:spcBef>
              <a:spcAft>
                <a:spcPct val="35000"/>
              </a:spcAft>
            </a:pPr>
            <a:r>
              <a:rPr lang="en-US" sz="2300" kern="1200" dirty="0" smtClean="0"/>
              <a:t>4/7 model</a:t>
            </a:r>
            <a:endParaRPr lang="en-US" sz="2300" kern="1200" dirty="0"/>
          </a:p>
        </p:txBody>
      </p:sp>
      <p:sp>
        <p:nvSpPr>
          <p:cNvPr id="14" name="Freeform 13"/>
          <p:cNvSpPr/>
          <p:nvPr/>
        </p:nvSpPr>
        <p:spPr>
          <a:xfrm>
            <a:off x="5939995" y="1398539"/>
            <a:ext cx="1619631" cy="899795"/>
          </a:xfrm>
          <a:custGeom>
            <a:avLst/>
            <a:gdLst>
              <a:gd name="connsiteX0" fmla="*/ 0 w 1619631"/>
              <a:gd name="connsiteY0" fmla="*/ 89980 h 899795"/>
              <a:gd name="connsiteX1" fmla="*/ 89980 w 1619631"/>
              <a:gd name="connsiteY1" fmla="*/ 0 h 899795"/>
              <a:gd name="connsiteX2" fmla="*/ 1529652 w 1619631"/>
              <a:gd name="connsiteY2" fmla="*/ 0 h 899795"/>
              <a:gd name="connsiteX3" fmla="*/ 1619632 w 1619631"/>
              <a:gd name="connsiteY3" fmla="*/ 89980 h 899795"/>
              <a:gd name="connsiteX4" fmla="*/ 1619631 w 1619631"/>
              <a:gd name="connsiteY4" fmla="*/ 809816 h 899795"/>
              <a:gd name="connsiteX5" fmla="*/ 1529651 w 1619631"/>
              <a:gd name="connsiteY5" fmla="*/ 899796 h 899795"/>
              <a:gd name="connsiteX6" fmla="*/ 89980 w 1619631"/>
              <a:gd name="connsiteY6" fmla="*/ 899795 h 899795"/>
              <a:gd name="connsiteX7" fmla="*/ 0 w 1619631"/>
              <a:gd name="connsiteY7" fmla="*/ 809815 h 899795"/>
              <a:gd name="connsiteX8" fmla="*/ 0 w 1619631"/>
              <a:gd name="connsiteY8" fmla="*/ 89980 h 89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9631" h="899795">
                <a:moveTo>
                  <a:pt x="0" y="89980"/>
                </a:moveTo>
                <a:cubicBezTo>
                  <a:pt x="0" y="40285"/>
                  <a:pt x="40285" y="0"/>
                  <a:pt x="89980" y="0"/>
                </a:cubicBezTo>
                <a:lnTo>
                  <a:pt x="1529652" y="0"/>
                </a:lnTo>
                <a:cubicBezTo>
                  <a:pt x="1579347" y="0"/>
                  <a:pt x="1619632" y="40285"/>
                  <a:pt x="1619632" y="89980"/>
                </a:cubicBezTo>
                <a:cubicBezTo>
                  <a:pt x="1619632" y="329925"/>
                  <a:pt x="1619631" y="569871"/>
                  <a:pt x="1619631" y="809816"/>
                </a:cubicBezTo>
                <a:cubicBezTo>
                  <a:pt x="1619631" y="859511"/>
                  <a:pt x="1579346" y="899796"/>
                  <a:pt x="1529651" y="899796"/>
                </a:cubicBezTo>
                <a:lnTo>
                  <a:pt x="89980" y="899795"/>
                </a:lnTo>
                <a:cubicBezTo>
                  <a:pt x="40285" y="899795"/>
                  <a:pt x="0" y="859510"/>
                  <a:pt x="0" y="809815"/>
                </a:cubicBezTo>
                <a:lnTo>
                  <a:pt x="0" y="8998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3984" tIns="113984" rIns="113984" bIns="113984" numCol="1" spcCol="1270" anchor="ctr" anchorCtr="0">
            <a:noAutofit/>
          </a:bodyPr>
          <a:lstStyle/>
          <a:p>
            <a:pPr lvl="0" algn="ctr" defTabSz="1022350">
              <a:lnSpc>
                <a:spcPct val="90000"/>
              </a:lnSpc>
              <a:spcBef>
                <a:spcPct val="0"/>
              </a:spcBef>
              <a:spcAft>
                <a:spcPct val="35000"/>
              </a:spcAft>
            </a:pPr>
            <a:r>
              <a:rPr lang="en-US" sz="2300" kern="1200" dirty="0" smtClean="0"/>
              <a:t>4/28 model</a:t>
            </a:r>
            <a:endParaRPr lang="en-US" sz="2300" kern="1200" dirty="0"/>
          </a:p>
        </p:txBody>
      </p:sp>
      <p:sp>
        <p:nvSpPr>
          <p:cNvPr id="15" name="Isosceles Triangle 14"/>
          <p:cNvSpPr/>
          <p:nvPr/>
        </p:nvSpPr>
        <p:spPr>
          <a:xfrm>
            <a:off x="5163922" y="5985079"/>
            <a:ext cx="674846" cy="674846"/>
          </a:xfrm>
          <a:prstGeom prst="triangl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rot="240000">
            <a:off x="3476188" y="5695900"/>
            <a:ext cx="4050314" cy="283225"/>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Freeform 16"/>
          <p:cNvSpPr/>
          <p:nvPr/>
        </p:nvSpPr>
        <p:spPr>
          <a:xfrm rot="240000">
            <a:off x="5912408" y="5185658"/>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kern="1200" dirty="0" smtClean="0"/>
              <a:t>SEIR-S/</a:t>
            </a:r>
            <a:r>
              <a:rPr lang="en-US" sz="1100" kern="1200" dirty="0" err="1" smtClean="0"/>
              <a:t>Im</a:t>
            </a:r>
            <a:r>
              <a:rPr lang="en-US" sz="1100" kern="1200" dirty="0" smtClean="0"/>
              <a:t>/M</a:t>
            </a:r>
            <a:endParaRPr lang="en-US" sz="1100" kern="1200" dirty="0"/>
          </a:p>
        </p:txBody>
      </p:sp>
      <p:sp>
        <p:nvSpPr>
          <p:cNvPr id="18" name="Freeform 17"/>
          <p:cNvSpPr/>
          <p:nvPr/>
        </p:nvSpPr>
        <p:spPr>
          <a:xfrm rot="240000">
            <a:off x="6059488" y="4600154"/>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kern="1200" dirty="0" smtClean="0"/>
              <a:t>Variable parameters with internally dynamic R0</a:t>
            </a:r>
            <a:endParaRPr lang="en-US" sz="1100" kern="1200" dirty="0"/>
          </a:p>
        </p:txBody>
      </p:sp>
      <p:sp>
        <p:nvSpPr>
          <p:cNvPr id="19" name="Freeform 18"/>
          <p:cNvSpPr/>
          <p:nvPr/>
        </p:nvSpPr>
        <p:spPr>
          <a:xfrm rot="240000">
            <a:off x="6243417" y="4018212"/>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kern="1200" dirty="0" smtClean="0"/>
              <a:t>Many partially mixed populations</a:t>
            </a:r>
            <a:endParaRPr lang="en-US" sz="1100" kern="1200" dirty="0"/>
          </a:p>
        </p:txBody>
      </p:sp>
      <p:sp>
        <p:nvSpPr>
          <p:cNvPr id="20" name="Freeform 19"/>
          <p:cNvSpPr/>
          <p:nvPr/>
        </p:nvSpPr>
        <p:spPr>
          <a:xfrm rot="240000">
            <a:off x="6356020" y="3423925"/>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kern="1200" dirty="0" smtClean="0"/>
              <a:t>Multiple trials for confidenc</a:t>
            </a:r>
            <a:r>
              <a:rPr lang="en-US" sz="1100" dirty="0" smtClean="0"/>
              <a:t>e intervals</a:t>
            </a:r>
            <a:endParaRPr lang="en-US" sz="1100" kern="1200" dirty="0"/>
          </a:p>
        </p:txBody>
      </p:sp>
      <p:sp>
        <p:nvSpPr>
          <p:cNvPr id="21" name="Freeform 20"/>
          <p:cNvSpPr/>
          <p:nvPr/>
        </p:nvSpPr>
        <p:spPr>
          <a:xfrm rot="240000">
            <a:off x="3572941" y="5023695"/>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kern="1200" dirty="0" smtClean="0"/>
              <a:t>SEIR-M</a:t>
            </a:r>
            <a:endParaRPr lang="en-US" sz="1100" kern="1200" dirty="0"/>
          </a:p>
        </p:txBody>
      </p:sp>
      <p:sp>
        <p:nvSpPr>
          <p:cNvPr id="22" name="Freeform 21"/>
          <p:cNvSpPr/>
          <p:nvPr/>
        </p:nvSpPr>
        <p:spPr>
          <a:xfrm rot="240000">
            <a:off x="3617931" y="4429831"/>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kern="1200" dirty="0" smtClean="0"/>
              <a:t>Fixed parameters with external changes in R0</a:t>
            </a:r>
            <a:endParaRPr lang="en-US" sz="1100" kern="1200" dirty="0"/>
          </a:p>
        </p:txBody>
      </p:sp>
      <p:sp>
        <p:nvSpPr>
          <p:cNvPr id="23" name="Freeform 22"/>
          <p:cNvSpPr/>
          <p:nvPr/>
        </p:nvSpPr>
        <p:spPr>
          <a:xfrm rot="240000">
            <a:off x="3662920" y="3835966"/>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kern="1200" dirty="0" smtClean="0"/>
              <a:t>One fully mixed population</a:t>
            </a:r>
            <a:endParaRPr lang="en-US" sz="1100" kern="1200" dirty="0"/>
          </a:p>
        </p:txBody>
      </p:sp>
      <p:sp>
        <p:nvSpPr>
          <p:cNvPr id="7" name="Date Placeholder 6"/>
          <p:cNvSpPr>
            <a:spLocks noGrp="1"/>
          </p:cNvSpPr>
          <p:nvPr>
            <p:ph type="dt" sz="half" idx="10"/>
          </p:nvPr>
        </p:nvSpPr>
        <p:spPr/>
        <p:txBody>
          <a:bodyPr/>
          <a:lstStyle/>
          <a:p>
            <a:fld id="{B962F113-6712-4009-B9FA-05095F2D1E40}" type="datetime1">
              <a:rPr lang="en-US" smtClean="0"/>
              <a:t>4/28/2020</a:t>
            </a:fld>
            <a:endParaRPr lang="en-US"/>
          </a:p>
        </p:txBody>
      </p:sp>
      <p:sp>
        <p:nvSpPr>
          <p:cNvPr id="8" name="Slide Number Placeholder 7"/>
          <p:cNvSpPr>
            <a:spLocks noGrp="1"/>
          </p:cNvSpPr>
          <p:nvPr>
            <p:ph type="sldNum" sz="quarter" idx="12"/>
          </p:nvPr>
        </p:nvSpPr>
        <p:spPr/>
        <p:txBody>
          <a:bodyPr/>
          <a:lstStyle/>
          <a:p>
            <a:fld id="{DBA644E4-F033-43A5-B78F-0D39B5147144}" type="slidenum">
              <a:rPr lang="en-US" smtClean="0"/>
              <a:t>2</a:t>
            </a:fld>
            <a:endParaRPr lang="en-US"/>
          </a:p>
        </p:txBody>
      </p:sp>
      <p:sp>
        <p:nvSpPr>
          <p:cNvPr id="24" name="Freeform 23"/>
          <p:cNvSpPr/>
          <p:nvPr/>
        </p:nvSpPr>
        <p:spPr>
          <a:xfrm rot="410996">
            <a:off x="6625749" y="2807072"/>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dirty="0" smtClean="0"/>
              <a:t>Externally introduced infections</a:t>
            </a:r>
            <a:endParaRPr lang="en-US" sz="1100" kern="1200" dirty="0"/>
          </a:p>
        </p:txBody>
      </p:sp>
      <p:sp>
        <p:nvSpPr>
          <p:cNvPr id="25" name="Freeform 24"/>
          <p:cNvSpPr/>
          <p:nvPr/>
        </p:nvSpPr>
        <p:spPr>
          <a:xfrm rot="673201">
            <a:off x="7064479" y="2235112"/>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dirty="0" smtClean="0"/>
              <a:t>Ability to control physical distancing policies</a:t>
            </a:r>
            <a:endParaRPr lang="en-US" sz="1100" kern="1200" dirty="0"/>
          </a:p>
        </p:txBody>
      </p:sp>
      <p:sp>
        <p:nvSpPr>
          <p:cNvPr id="26" name="Freeform 25"/>
          <p:cNvSpPr/>
          <p:nvPr/>
        </p:nvSpPr>
        <p:spPr>
          <a:xfrm rot="995278">
            <a:off x="7564272" y="1686483"/>
            <a:ext cx="1607320" cy="555079"/>
          </a:xfrm>
          <a:custGeom>
            <a:avLst/>
            <a:gdLst>
              <a:gd name="connsiteX0" fmla="*/ 0 w 1607320"/>
              <a:gd name="connsiteY0" fmla="*/ 92515 h 555079"/>
              <a:gd name="connsiteX1" fmla="*/ 92515 w 1607320"/>
              <a:gd name="connsiteY1" fmla="*/ 0 h 555079"/>
              <a:gd name="connsiteX2" fmla="*/ 1514805 w 1607320"/>
              <a:gd name="connsiteY2" fmla="*/ 0 h 555079"/>
              <a:gd name="connsiteX3" fmla="*/ 1607320 w 1607320"/>
              <a:gd name="connsiteY3" fmla="*/ 92515 h 555079"/>
              <a:gd name="connsiteX4" fmla="*/ 1607320 w 1607320"/>
              <a:gd name="connsiteY4" fmla="*/ 462564 h 555079"/>
              <a:gd name="connsiteX5" fmla="*/ 1514805 w 1607320"/>
              <a:gd name="connsiteY5" fmla="*/ 555079 h 555079"/>
              <a:gd name="connsiteX6" fmla="*/ 92515 w 1607320"/>
              <a:gd name="connsiteY6" fmla="*/ 555079 h 555079"/>
              <a:gd name="connsiteX7" fmla="*/ 0 w 1607320"/>
              <a:gd name="connsiteY7" fmla="*/ 462564 h 555079"/>
              <a:gd name="connsiteX8" fmla="*/ 0 w 1607320"/>
              <a:gd name="connsiteY8" fmla="*/ 92515 h 55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20" h="555079">
                <a:moveTo>
                  <a:pt x="0" y="92515"/>
                </a:moveTo>
                <a:cubicBezTo>
                  <a:pt x="0" y="41420"/>
                  <a:pt x="41420" y="0"/>
                  <a:pt x="92515" y="0"/>
                </a:cubicBezTo>
                <a:lnTo>
                  <a:pt x="1514805" y="0"/>
                </a:lnTo>
                <a:cubicBezTo>
                  <a:pt x="1565900" y="0"/>
                  <a:pt x="1607320" y="41420"/>
                  <a:pt x="1607320" y="92515"/>
                </a:cubicBezTo>
                <a:lnTo>
                  <a:pt x="1607320" y="462564"/>
                </a:lnTo>
                <a:cubicBezTo>
                  <a:pt x="1607320" y="513659"/>
                  <a:pt x="1565900" y="555079"/>
                  <a:pt x="1514805" y="555079"/>
                </a:cubicBezTo>
                <a:lnTo>
                  <a:pt x="92515" y="555079"/>
                </a:lnTo>
                <a:cubicBezTo>
                  <a:pt x="41420" y="555079"/>
                  <a:pt x="0" y="513659"/>
                  <a:pt x="0" y="462564"/>
                </a:cubicBezTo>
                <a:lnTo>
                  <a:pt x="0" y="9251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007" tIns="69006" rIns="69006" bIns="69007" numCol="1" spcCol="1270" anchor="ctr" anchorCtr="0">
            <a:noAutofit/>
          </a:bodyPr>
          <a:lstStyle/>
          <a:p>
            <a:pPr lvl="0" algn="ctr" defTabSz="488950">
              <a:lnSpc>
                <a:spcPct val="90000"/>
              </a:lnSpc>
              <a:spcBef>
                <a:spcPct val="0"/>
              </a:spcBef>
              <a:spcAft>
                <a:spcPct val="35000"/>
              </a:spcAft>
            </a:pPr>
            <a:r>
              <a:rPr lang="en-US" sz="1100" dirty="0" smtClean="0"/>
              <a:t>Adding students</a:t>
            </a:r>
            <a:endParaRPr lang="en-US" sz="1100" kern="1200" dirty="0"/>
          </a:p>
        </p:txBody>
      </p:sp>
      <p:sp>
        <p:nvSpPr>
          <p:cNvPr id="27" name="TextBox 26"/>
          <p:cNvSpPr txBox="1"/>
          <p:nvPr/>
        </p:nvSpPr>
        <p:spPr>
          <a:xfrm>
            <a:off x="7574866" y="5339533"/>
            <a:ext cx="3450939" cy="430887"/>
          </a:xfrm>
          <a:prstGeom prst="rect">
            <a:avLst/>
          </a:prstGeom>
          <a:noFill/>
        </p:spPr>
        <p:txBody>
          <a:bodyPr wrap="square" rtlCol="0">
            <a:spAutoFit/>
          </a:bodyPr>
          <a:lstStyle/>
          <a:p>
            <a:r>
              <a:rPr lang="en-US" sz="1050" dirty="0" smtClean="0"/>
              <a:t>Susceptible, Exposed, Infected, Recovered, (re)Susceptible, Immune, Mortality</a:t>
            </a:r>
            <a:endParaRPr lang="en-US" sz="1050" dirty="0"/>
          </a:p>
        </p:txBody>
      </p:sp>
    </p:spTree>
    <p:extLst>
      <p:ext uri="{BB962C8B-B14F-4D97-AF65-F5344CB8AC3E}">
        <p14:creationId xmlns:p14="http://schemas.microsoft.com/office/powerpoint/2010/main" val="1636928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parameters</a:t>
            </a:r>
            <a:endParaRPr lang="en-US" dirty="0"/>
          </a:p>
        </p:txBody>
      </p:sp>
      <p:sp>
        <p:nvSpPr>
          <p:cNvPr id="3" name="Content Placeholder 2"/>
          <p:cNvSpPr>
            <a:spLocks noGrp="1"/>
          </p:cNvSpPr>
          <p:nvPr>
            <p:ph idx="1"/>
          </p:nvPr>
        </p:nvSpPr>
        <p:spPr/>
        <p:txBody>
          <a:bodyPr>
            <a:normAutofit fontScale="92500"/>
          </a:bodyPr>
          <a:lstStyle/>
          <a:p>
            <a:r>
              <a:rPr lang="en-US" dirty="0" smtClean="0"/>
              <a:t>Each trial produces its own trajectory for the compartments, as well as for prevalence and some other continuous parameters. The plotting function plots the distribution of a trajectory of selected compartment(s) by plotting the median, 95</a:t>
            </a:r>
            <a:r>
              <a:rPr lang="en-US" baseline="30000" dirty="0" smtClean="0"/>
              <a:t>th</a:t>
            </a:r>
            <a:r>
              <a:rPr lang="en-US" dirty="0" smtClean="0"/>
              <a:t> percentile, and 5</a:t>
            </a:r>
            <a:r>
              <a:rPr lang="en-US" baseline="30000" dirty="0" smtClean="0"/>
              <a:t>th</a:t>
            </a:r>
            <a:r>
              <a:rPr lang="en-US" dirty="0" smtClean="0"/>
              <a:t> percentile for each compartment.</a:t>
            </a:r>
          </a:p>
          <a:p>
            <a:r>
              <a:rPr lang="en-US" dirty="0" err="1" smtClean="0"/>
              <a:t>plotCompList</a:t>
            </a:r>
            <a:r>
              <a:rPr lang="en-US" dirty="0" smtClean="0"/>
              <a:t> = the set of compartments to plot.</a:t>
            </a:r>
          </a:p>
          <a:p>
            <a:r>
              <a:rPr lang="en-US" dirty="0" err="1" smtClean="0"/>
              <a:t>rollM</a:t>
            </a:r>
            <a:r>
              <a:rPr lang="en-US" dirty="0" smtClean="0"/>
              <a:t> = the number of days to average if a rolling average is used to smooth the projections.</a:t>
            </a:r>
          </a:p>
          <a:p>
            <a:r>
              <a:rPr lang="en-US" dirty="0" err="1" smtClean="0"/>
              <a:t>dateBreaks</a:t>
            </a:r>
            <a:r>
              <a:rPr lang="en-US" dirty="0" smtClean="0"/>
              <a:t> = how to show dates on the x-axis: month, week, day, etc.</a:t>
            </a:r>
          </a:p>
          <a:p>
            <a:r>
              <a:rPr lang="en-US" dirty="0" err="1" smtClean="0"/>
              <a:t>titleString</a:t>
            </a:r>
            <a:r>
              <a:rPr lang="en-US" dirty="0" smtClean="0"/>
              <a:t>, </a:t>
            </a:r>
            <a:r>
              <a:rPr lang="en-US" dirty="0" err="1" smtClean="0"/>
              <a:t>xString</a:t>
            </a:r>
            <a:r>
              <a:rPr lang="en-US" dirty="0" smtClean="0"/>
              <a:t>, </a:t>
            </a:r>
            <a:r>
              <a:rPr lang="en-US" dirty="0" err="1" smtClean="0"/>
              <a:t>yString</a:t>
            </a:r>
            <a:r>
              <a:rPr lang="en-US" dirty="0" smtClean="0"/>
              <a:t>, </a:t>
            </a:r>
            <a:r>
              <a:rPr lang="en-US" dirty="0" err="1" smtClean="0"/>
              <a:t>lString</a:t>
            </a:r>
            <a:r>
              <a:rPr lang="en-US" dirty="0" smtClean="0"/>
              <a:t> = Names of the title, x-axis, y-axis, and legend, respectively.</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20</a:t>
            </a:fld>
            <a:endParaRPr lang="en-US"/>
          </a:p>
        </p:txBody>
      </p:sp>
    </p:spTree>
    <p:extLst>
      <p:ext uri="{BB962C8B-B14F-4D97-AF65-F5344CB8AC3E}">
        <p14:creationId xmlns:p14="http://schemas.microsoft.com/office/powerpoint/2010/main" val="2794499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example scenarios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Baseline Scenario</a:t>
            </a:r>
          </a:p>
          <a:p>
            <a:pPr lvl="1"/>
            <a:r>
              <a:rPr lang="en-US" dirty="0" smtClean="0"/>
              <a:t>No seasonality of Beta</a:t>
            </a:r>
          </a:p>
          <a:p>
            <a:pPr lvl="1"/>
            <a:r>
              <a:rPr lang="en-US" dirty="0" smtClean="0"/>
              <a:t>No student return in September 2020</a:t>
            </a:r>
          </a:p>
          <a:p>
            <a:pPr lvl="1"/>
            <a:r>
              <a:rPr lang="en-US" dirty="0"/>
              <a:t>Physical distancing </a:t>
            </a:r>
            <a:r>
              <a:rPr lang="en-US" dirty="0" smtClean="0"/>
              <a:t>will be re-imposed </a:t>
            </a:r>
            <a:r>
              <a:rPr lang="en-US" dirty="0"/>
              <a:t>in response to increased COVID-19 prevalence</a:t>
            </a:r>
          </a:p>
          <a:p>
            <a:r>
              <a:rPr lang="en-US" dirty="0" smtClean="0"/>
              <a:t>Best guess scenario</a:t>
            </a:r>
          </a:p>
          <a:p>
            <a:pPr lvl="1"/>
            <a:r>
              <a:rPr lang="en-US" dirty="0" smtClean="0"/>
              <a:t>Seasonality of Beta</a:t>
            </a:r>
          </a:p>
          <a:p>
            <a:pPr lvl="1"/>
            <a:r>
              <a:rPr lang="en-US" dirty="0" smtClean="0"/>
              <a:t>Students return in September 2020</a:t>
            </a:r>
          </a:p>
          <a:p>
            <a:pPr lvl="1"/>
            <a:r>
              <a:rPr lang="en-US" dirty="0" smtClean="0"/>
              <a:t>Physical distancing </a:t>
            </a:r>
            <a:r>
              <a:rPr lang="en-US" dirty="0" smtClean="0"/>
              <a:t>will be re-imposed </a:t>
            </a:r>
            <a:r>
              <a:rPr lang="en-US" dirty="0"/>
              <a:t>in response to increased COVID-19 </a:t>
            </a:r>
            <a:r>
              <a:rPr lang="en-US" dirty="0" smtClean="0"/>
              <a:t>prevalence</a:t>
            </a:r>
          </a:p>
          <a:p>
            <a:r>
              <a:rPr lang="en-US" dirty="0" smtClean="0"/>
              <a:t>Counterfactual scenario</a:t>
            </a:r>
          </a:p>
          <a:p>
            <a:pPr lvl="1"/>
            <a:r>
              <a:rPr lang="en-US" dirty="0" smtClean="0"/>
              <a:t>Seasonality of Beta</a:t>
            </a:r>
          </a:p>
          <a:p>
            <a:pPr lvl="1"/>
            <a:r>
              <a:rPr lang="en-US" dirty="0" smtClean="0"/>
              <a:t>Students return in September 2020</a:t>
            </a:r>
          </a:p>
          <a:p>
            <a:pPr lvl="1"/>
            <a:r>
              <a:rPr lang="en-US" i="1" dirty="0" smtClean="0"/>
              <a:t>No more physical distancing whatsoever after July 2020</a:t>
            </a:r>
            <a:endParaRPr lang="en-US" i="1"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21</a:t>
            </a:fld>
            <a:endParaRPr lang="en-US"/>
          </a:p>
        </p:txBody>
      </p:sp>
    </p:spTree>
    <p:extLst>
      <p:ext uri="{BB962C8B-B14F-4D97-AF65-F5344CB8AC3E}">
        <p14:creationId xmlns:p14="http://schemas.microsoft.com/office/powerpoint/2010/main" val="2423874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Scenario parameters (1)</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32008586"/>
              </p:ext>
            </p:extLst>
          </p:nvPr>
        </p:nvGraphicFramePr>
        <p:xfrm>
          <a:off x="555478" y="1304332"/>
          <a:ext cx="10912980" cy="5019040"/>
        </p:xfrm>
        <a:graphic>
          <a:graphicData uri="http://schemas.openxmlformats.org/drawingml/2006/table">
            <a:tbl>
              <a:tblPr firstRow="1" bandRow="1">
                <a:tableStyleId>{5C22544A-7EE6-4342-B048-85BDC9FD1C3A}</a:tableStyleId>
              </a:tblPr>
              <a:tblGrid>
                <a:gridCol w="1818830">
                  <a:extLst>
                    <a:ext uri="{9D8B030D-6E8A-4147-A177-3AD203B41FA5}">
                      <a16:colId xmlns:a16="http://schemas.microsoft.com/office/drawing/2014/main" val="1397995047"/>
                    </a:ext>
                  </a:extLst>
                </a:gridCol>
                <a:gridCol w="1818830">
                  <a:extLst>
                    <a:ext uri="{9D8B030D-6E8A-4147-A177-3AD203B41FA5}">
                      <a16:colId xmlns:a16="http://schemas.microsoft.com/office/drawing/2014/main" val="2047585647"/>
                    </a:ext>
                  </a:extLst>
                </a:gridCol>
                <a:gridCol w="1818830">
                  <a:extLst>
                    <a:ext uri="{9D8B030D-6E8A-4147-A177-3AD203B41FA5}">
                      <a16:colId xmlns:a16="http://schemas.microsoft.com/office/drawing/2014/main" val="3529922804"/>
                    </a:ext>
                  </a:extLst>
                </a:gridCol>
                <a:gridCol w="1818830">
                  <a:extLst>
                    <a:ext uri="{9D8B030D-6E8A-4147-A177-3AD203B41FA5}">
                      <a16:colId xmlns:a16="http://schemas.microsoft.com/office/drawing/2014/main" val="527285558"/>
                    </a:ext>
                  </a:extLst>
                </a:gridCol>
                <a:gridCol w="1818830">
                  <a:extLst>
                    <a:ext uri="{9D8B030D-6E8A-4147-A177-3AD203B41FA5}">
                      <a16:colId xmlns:a16="http://schemas.microsoft.com/office/drawing/2014/main" val="30353278"/>
                    </a:ext>
                  </a:extLst>
                </a:gridCol>
                <a:gridCol w="1818830">
                  <a:extLst>
                    <a:ext uri="{9D8B030D-6E8A-4147-A177-3AD203B41FA5}">
                      <a16:colId xmlns:a16="http://schemas.microsoft.com/office/drawing/2014/main" val="2931961143"/>
                    </a:ext>
                  </a:extLst>
                </a:gridCol>
              </a:tblGrid>
              <a:tr h="370840">
                <a:tc gridSpan="2">
                  <a:txBody>
                    <a:bodyPr/>
                    <a:lstStyle/>
                    <a:p>
                      <a:r>
                        <a:rPr lang="en-US" b="0" dirty="0" smtClean="0"/>
                        <a:t>Simulation </a:t>
                      </a:r>
                      <a:endParaRPr lang="en-US" b="0" dirty="0"/>
                    </a:p>
                  </a:txBody>
                  <a:tcPr/>
                </a:tc>
                <a:tc hMerge="1">
                  <a:txBody>
                    <a:bodyPr/>
                    <a:lstStyle/>
                    <a:p>
                      <a:endParaRPr lang="en-US" b="0" dirty="0"/>
                    </a:p>
                  </a:txBody>
                  <a:tcPr/>
                </a:tc>
                <a:tc gridSpan="2">
                  <a:txBody>
                    <a:bodyPr/>
                    <a:lstStyle/>
                    <a:p>
                      <a:r>
                        <a:rPr lang="en-US" b="0" dirty="0" smtClean="0"/>
                        <a:t>Population</a:t>
                      </a:r>
                      <a:endParaRPr lang="en-US" b="0" dirty="0"/>
                    </a:p>
                  </a:txBody>
                  <a:tcPr/>
                </a:tc>
                <a:tc hMerge="1">
                  <a:txBody>
                    <a:bodyPr/>
                    <a:lstStyle/>
                    <a:p>
                      <a:endParaRPr lang="en-US" b="0" dirty="0"/>
                    </a:p>
                  </a:txBody>
                  <a:tcPr/>
                </a:tc>
                <a:tc gridSpan="2">
                  <a:txBody>
                    <a:bodyPr/>
                    <a:lstStyle/>
                    <a:p>
                      <a:r>
                        <a:rPr lang="en-US" b="0" dirty="0" smtClean="0"/>
                        <a:t>Disease Dynamics</a:t>
                      </a:r>
                      <a:endParaRPr lang="en-US" b="0" dirty="0"/>
                    </a:p>
                  </a:txBody>
                  <a:tcPr/>
                </a:tc>
                <a:tc hMerge="1">
                  <a:txBody>
                    <a:bodyPr/>
                    <a:lstStyle/>
                    <a:p>
                      <a:endParaRPr lang="en-US" b="0" dirty="0"/>
                    </a:p>
                  </a:txBody>
                  <a:tcPr/>
                </a:tc>
                <a:extLst>
                  <a:ext uri="{0D108BD9-81ED-4DB2-BD59-A6C34878D82A}">
                    <a16:rowId xmlns:a16="http://schemas.microsoft.com/office/drawing/2014/main" val="1073155461"/>
                  </a:ext>
                </a:extLst>
              </a:tr>
              <a:tr h="370840">
                <a:tc>
                  <a:txBody>
                    <a:bodyPr/>
                    <a:lstStyle/>
                    <a:p>
                      <a:r>
                        <a:rPr lang="en-US" sz="1400" dirty="0" err="1" smtClean="0"/>
                        <a:t>numTrials</a:t>
                      </a:r>
                      <a:r>
                        <a:rPr lang="en-US" sz="1400" dirty="0" smtClean="0"/>
                        <a:t> = 50</a:t>
                      </a:r>
                      <a:endParaRPr lang="en-US" sz="1400" dirty="0"/>
                    </a:p>
                  </a:txBody>
                  <a:tcPr/>
                </a:tc>
                <a:tc>
                  <a:txBody>
                    <a:bodyPr/>
                    <a:lstStyle/>
                    <a:p>
                      <a:r>
                        <a:rPr lang="en-US" sz="1400" dirty="0" smtClean="0"/>
                        <a:t>50 simulations</a:t>
                      </a:r>
                      <a:endParaRPr lang="en-US" sz="1400" dirty="0"/>
                    </a:p>
                  </a:txBody>
                  <a:tcPr/>
                </a:tc>
                <a:tc>
                  <a:txBody>
                    <a:bodyPr/>
                    <a:lstStyle/>
                    <a:p>
                      <a:r>
                        <a:rPr lang="en-US" sz="1400" dirty="0" smtClean="0"/>
                        <a:t>N = 500</a:t>
                      </a:r>
                      <a:endParaRPr lang="en-US" sz="1400" dirty="0"/>
                    </a:p>
                  </a:txBody>
                  <a:tcPr/>
                </a:tc>
                <a:tc>
                  <a:txBody>
                    <a:bodyPr/>
                    <a:lstStyle/>
                    <a:p>
                      <a:r>
                        <a:rPr lang="en-US" sz="1400" dirty="0" smtClean="0"/>
                        <a:t>500 distinct nodes</a:t>
                      </a:r>
                      <a:endParaRPr lang="en-US" sz="1400" dirty="0"/>
                    </a:p>
                  </a:txBody>
                  <a:tcPr/>
                </a:tc>
                <a:tc>
                  <a:txBody>
                    <a:bodyPr/>
                    <a:lstStyle/>
                    <a:p>
                      <a:r>
                        <a:rPr lang="en-US" sz="1400" dirty="0" smtClean="0"/>
                        <a:t>Beta = .1875</a:t>
                      </a:r>
                      <a:endParaRPr lang="en-US" sz="1400" dirty="0"/>
                    </a:p>
                  </a:txBody>
                  <a:tcPr/>
                </a:tc>
                <a:tc>
                  <a:txBody>
                    <a:bodyPr/>
                    <a:lstStyle/>
                    <a:p>
                      <a:r>
                        <a:rPr lang="en-US" sz="1400" dirty="0" smtClean="0"/>
                        <a:t>Transmissibility</a:t>
                      </a:r>
                      <a:endParaRPr lang="en-US" sz="1400" dirty="0"/>
                    </a:p>
                  </a:txBody>
                  <a:tcPr/>
                </a:tc>
                <a:extLst>
                  <a:ext uri="{0D108BD9-81ED-4DB2-BD59-A6C34878D82A}">
                    <a16:rowId xmlns:a16="http://schemas.microsoft.com/office/drawing/2014/main" val="772203161"/>
                  </a:ext>
                </a:extLst>
              </a:tr>
              <a:tr h="370840">
                <a:tc>
                  <a:txBody>
                    <a:bodyPr/>
                    <a:lstStyle/>
                    <a:p>
                      <a:r>
                        <a:rPr lang="en-US" sz="1400" dirty="0" err="1" smtClean="0"/>
                        <a:t>tSpan</a:t>
                      </a:r>
                      <a:r>
                        <a:rPr lang="en-US" sz="1400" dirty="0" smtClean="0"/>
                        <a:t> = 365</a:t>
                      </a:r>
                      <a:endParaRPr lang="en-US" sz="1400" dirty="0"/>
                    </a:p>
                  </a:txBody>
                  <a:tcPr/>
                </a:tc>
                <a:tc>
                  <a:txBody>
                    <a:bodyPr/>
                    <a:lstStyle/>
                    <a:p>
                      <a:r>
                        <a:rPr lang="en-US" sz="1400" dirty="0" smtClean="0"/>
                        <a:t>One year trajectory</a:t>
                      </a:r>
                      <a:endParaRPr lang="en-US" sz="1400" dirty="0"/>
                    </a:p>
                  </a:txBody>
                  <a:tcPr/>
                </a:tc>
                <a:tc>
                  <a:txBody>
                    <a:bodyPr/>
                    <a:lstStyle/>
                    <a:p>
                      <a:r>
                        <a:rPr lang="en-US" sz="1400" dirty="0" err="1" smtClean="0"/>
                        <a:t>trialPop</a:t>
                      </a:r>
                      <a:r>
                        <a:rPr lang="en-US" sz="1400" dirty="0" smtClean="0"/>
                        <a:t> = 65,000</a:t>
                      </a:r>
                      <a:endParaRPr lang="en-US" sz="1400" dirty="0"/>
                    </a:p>
                  </a:txBody>
                  <a:tcPr/>
                </a:tc>
                <a:tc>
                  <a:txBody>
                    <a:bodyPr/>
                    <a:lstStyle/>
                    <a:p>
                      <a:r>
                        <a:rPr lang="en-US" sz="1400" dirty="0" smtClean="0"/>
                        <a:t>Total population</a:t>
                      </a:r>
                      <a:endParaRPr lang="en-US" sz="1400" dirty="0"/>
                    </a:p>
                  </a:txBody>
                  <a:tcPr/>
                </a:tc>
                <a:tc>
                  <a:txBody>
                    <a:bodyPr/>
                    <a:lstStyle/>
                    <a:p>
                      <a:r>
                        <a:rPr lang="en-US" sz="1400" dirty="0" smtClean="0"/>
                        <a:t>Sigma = 1/4</a:t>
                      </a:r>
                      <a:endParaRPr lang="en-US" sz="1400" dirty="0"/>
                    </a:p>
                  </a:txBody>
                  <a:tcPr/>
                </a:tc>
                <a:tc>
                  <a:txBody>
                    <a:bodyPr/>
                    <a:lstStyle/>
                    <a:p>
                      <a:r>
                        <a:rPr lang="en-US" sz="1400" dirty="0" smtClean="0"/>
                        <a:t>1/(exposed period)</a:t>
                      </a:r>
                      <a:endParaRPr lang="en-US" sz="1400" dirty="0"/>
                    </a:p>
                  </a:txBody>
                  <a:tcPr/>
                </a:tc>
                <a:extLst>
                  <a:ext uri="{0D108BD9-81ED-4DB2-BD59-A6C34878D82A}">
                    <a16:rowId xmlns:a16="http://schemas.microsoft.com/office/drawing/2014/main" val="751448484"/>
                  </a:ext>
                </a:extLst>
              </a:tr>
              <a:tr h="370840">
                <a:tc>
                  <a:txBody>
                    <a:bodyPr/>
                    <a:lstStyle/>
                    <a:p>
                      <a:r>
                        <a:rPr lang="en-US" sz="1400" dirty="0" err="1" smtClean="0"/>
                        <a:t>startOfSimDay</a:t>
                      </a:r>
                      <a:r>
                        <a:rPr lang="en-US" sz="1400" baseline="0" dirty="0" smtClean="0"/>
                        <a:t> = 04/01/2020</a:t>
                      </a:r>
                      <a:endParaRPr lang="en-US" sz="1400" dirty="0"/>
                    </a:p>
                  </a:txBody>
                  <a:tcPr/>
                </a:tc>
                <a:tc>
                  <a:txBody>
                    <a:bodyPr/>
                    <a:lstStyle/>
                    <a:p>
                      <a:r>
                        <a:rPr lang="en-US" sz="1400" dirty="0" smtClean="0"/>
                        <a:t>Simulation starts on April 1</a:t>
                      </a:r>
                      <a:r>
                        <a:rPr lang="en-US" sz="1400" baseline="30000" dirty="0" smtClean="0"/>
                        <a:t>st</a:t>
                      </a:r>
                      <a:r>
                        <a:rPr lang="en-US" sz="1400" dirty="0" smtClean="0"/>
                        <a:t>, 2020</a:t>
                      </a:r>
                      <a:endParaRPr lang="en-US" sz="1400" dirty="0"/>
                    </a:p>
                  </a:txBody>
                  <a:tcPr/>
                </a:tc>
                <a:tc>
                  <a:txBody>
                    <a:bodyPr/>
                    <a:lstStyle/>
                    <a:p>
                      <a:r>
                        <a:rPr lang="en-US" sz="1400" dirty="0" smtClean="0"/>
                        <a:t>I0Pop = 40</a:t>
                      </a:r>
                      <a:endParaRPr lang="en-US" sz="1400" dirty="0"/>
                    </a:p>
                  </a:txBody>
                  <a:tcPr/>
                </a:tc>
                <a:tc>
                  <a:txBody>
                    <a:bodyPr/>
                    <a:lstStyle/>
                    <a:p>
                      <a:r>
                        <a:rPr lang="en-US" sz="1400" dirty="0" smtClean="0"/>
                        <a:t>Initial number of infected</a:t>
                      </a:r>
                      <a:endParaRPr lang="en-US" sz="1400" dirty="0"/>
                    </a:p>
                  </a:txBody>
                  <a:tcPr/>
                </a:tc>
                <a:tc>
                  <a:txBody>
                    <a:bodyPr/>
                    <a:lstStyle/>
                    <a:p>
                      <a:r>
                        <a:rPr lang="en-US" sz="1400" dirty="0" smtClean="0"/>
                        <a:t>Gamma = 1/12</a:t>
                      </a:r>
                      <a:endParaRPr lang="en-US" sz="1400" dirty="0"/>
                    </a:p>
                  </a:txBody>
                  <a:tcPr/>
                </a:tc>
                <a:tc>
                  <a:txBody>
                    <a:bodyPr/>
                    <a:lstStyle/>
                    <a:p>
                      <a:r>
                        <a:rPr lang="en-US" sz="1400" dirty="0" smtClean="0"/>
                        <a:t>1/(infectious period)</a:t>
                      </a:r>
                      <a:endParaRPr lang="en-US" sz="1400" dirty="0"/>
                    </a:p>
                  </a:txBody>
                  <a:tcPr/>
                </a:tc>
                <a:extLst>
                  <a:ext uri="{0D108BD9-81ED-4DB2-BD59-A6C34878D82A}">
                    <a16:rowId xmlns:a16="http://schemas.microsoft.com/office/drawing/2014/main" val="4282588671"/>
                  </a:ext>
                </a:extLst>
              </a:tr>
              <a:tr h="370840">
                <a:tc>
                  <a:txBody>
                    <a:bodyPr/>
                    <a:lstStyle/>
                    <a:p>
                      <a:endParaRPr lang="en-US" sz="1400" dirty="0"/>
                    </a:p>
                  </a:txBody>
                  <a:tcPr/>
                </a:tc>
                <a:tc>
                  <a:txBody>
                    <a:bodyPr/>
                    <a:lstStyle/>
                    <a:p>
                      <a:endParaRPr lang="en-US" sz="1400" dirty="0"/>
                    </a:p>
                  </a:txBody>
                  <a:tcPr/>
                </a:tc>
                <a:tc>
                  <a:txBody>
                    <a:bodyPr/>
                    <a:lstStyle/>
                    <a:p>
                      <a:r>
                        <a:rPr lang="en-US" sz="1400" dirty="0" err="1" smtClean="0"/>
                        <a:t>maxINodeProp</a:t>
                      </a:r>
                      <a:r>
                        <a:rPr lang="en-US" sz="1400" dirty="0" smtClean="0"/>
                        <a:t> = 0.1</a:t>
                      </a:r>
                      <a:endParaRPr lang="en-US" sz="1400" dirty="0"/>
                    </a:p>
                  </a:txBody>
                  <a:tcPr/>
                </a:tc>
                <a:tc>
                  <a:txBody>
                    <a:bodyPr/>
                    <a:lstStyle/>
                    <a:p>
                      <a:r>
                        <a:rPr lang="en-US" sz="1400" dirty="0" smtClean="0"/>
                        <a:t>Up to 50</a:t>
                      </a:r>
                      <a:r>
                        <a:rPr lang="en-US" sz="1400" baseline="0" dirty="0" smtClean="0"/>
                        <a:t> nodes with an initial infected</a:t>
                      </a:r>
                      <a:endParaRPr lang="en-US" sz="1400" dirty="0"/>
                    </a:p>
                  </a:txBody>
                  <a:tcPr/>
                </a:tc>
                <a:tc>
                  <a:txBody>
                    <a:bodyPr/>
                    <a:lstStyle/>
                    <a:p>
                      <a:r>
                        <a:rPr lang="en-US" sz="1400" dirty="0" smtClean="0"/>
                        <a:t>Eta = .024</a:t>
                      </a:r>
                      <a:endParaRPr lang="en-US" sz="1400" dirty="0"/>
                    </a:p>
                  </a:txBody>
                  <a:tcPr/>
                </a:tc>
                <a:tc>
                  <a:txBody>
                    <a:bodyPr/>
                    <a:lstStyle/>
                    <a:p>
                      <a:r>
                        <a:rPr lang="en-US" sz="1400" dirty="0" smtClean="0"/>
                        <a:t>Case fatality rate</a:t>
                      </a:r>
                      <a:endParaRPr lang="en-US" sz="1400" dirty="0"/>
                    </a:p>
                  </a:txBody>
                  <a:tcPr/>
                </a:tc>
                <a:extLst>
                  <a:ext uri="{0D108BD9-81ED-4DB2-BD59-A6C34878D82A}">
                    <a16:rowId xmlns:a16="http://schemas.microsoft.com/office/drawing/2014/main" val="67924301"/>
                  </a:ext>
                </a:extLst>
              </a:tr>
              <a:tr h="370840">
                <a:tc>
                  <a:txBody>
                    <a:bodyPr/>
                    <a:lstStyle/>
                    <a:p>
                      <a:endParaRPr lang="en-US" sz="1400" dirty="0"/>
                    </a:p>
                  </a:txBody>
                  <a:tcPr/>
                </a:tc>
                <a:tc>
                  <a:txBody>
                    <a:bodyPr/>
                    <a:lstStyle/>
                    <a:p>
                      <a:endParaRPr lang="en-US" sz="1400"/>
                    </a:p>
                  </a:txBody>
                  <a:tcPr/>
                </a:tc>
                <a:tc>
                  <a:txBody>
                    <a:bodyPr/>
                    <a:lstStyle/>
                    <a:p>
                      <a:r>
                        <a:rPr lang="en-US" sz="1400" dirty="0" err="1" smtClean="0"/>
                        <a:t>trialPop</a:t>
                      </a:r>
                      <a:r>
                        <a:rPr lang="en-US" sz="1400" dirty="0" smtClean="0"/>
                        <a:t>/N</a:t>
                      </a:r>
                      <a:r>
                        <a:rPr lang="en-US" sz="1400" baseline="0" dirty="0" smtClean="0"/>
                        <a:t> = 130</a:t>
                      </a:r>
                      <a:endParaRPr lang="en-US" sz="1400" dirty="0"/>
                    </a:p>
                  </a:txBody>
                  <a:tcPr/>
                </a:tc>
                <a:tc>
                  <a:txBody>
                    <a:bodyPr/>
                    <a:lstStyle/>
                    <a:p>
                      <a:r>
                        <a:rPr lang="en-US" sz="1400" dirty="0" smtClean="0"/>
                        <a:t>Approximately 130</a:t>
                      </a:r>
                      <a:r>
                        <a:rPr lang="en-US" sz="1400" baseline="0" dirty="0" smtClean="0"/>
                        <a:t> individuals per node</a:t>
                      </a:r>
                      <a:endParaRPr lang="en-US" sz="1400" dirty="0"/>
                    </a:p>
                  </a:txBody>
                  <a:tcPr/>
                </a:tc>
                <a:tc>
                  <a:txBody>
                    <a:bodyPr/>
                    <a:lstStyle/>
                    <a:p>
                      <a:r>
                        <a:rPr lang="en-US" sz="1400" dirty="0" smtClean="0"/>
                        <a:t>Delta = 1/10</a:t>
                      </a:r>
                      <a:endParaRPr lang="en-US" sz="1400" dirty="0"/>
                    </a:p>
                  </a:txBody>
                  <a:tcPr/>
                </a:tc>
                <a:tc>
                  <a:txBody>
                    <a:bodyPr/>
                    <a:lstStyle/>
                    <a:p>
                      <a:r>
                        <a:rPr lang="en-US" sz="1400" dirty="0" smtClean="0"/>
                        <a:t>Proportion of recovered</a:t>
                      </a:r>
                      <a:r>
                        <a:rPr lang="en-US" sz="1400" baseline="0" dirty="0" smtClean="0"/>
                        <a:t> who lose immunity</a:t>
                      </a:r>
                      <a:endParaRPr lang="en-US" sz="1400" dirty="0"/>
                    </a:p>
                  </a:txBody>
                  <a:tcPr/>
                </a:tc>
                <a:extLst>
                  <a:ext uri="{0D108BD9-81ED-4DB2-BD59-A6C34878D82A}">
                    <a16:rowId xmlns:a16="http://schemas.microsoft.com/office/drawing/2014/main" val="1817302021"/>
                  </a:ext>
                </a:extLst>
              </a:tr>
              <a:tr h="370840">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r>
                        <a:rPr lang="en-US" sz="1400" dirty="0" smtClean="0"/>
                        <a:t>Kappa = 1/100</a:t>
                      </a:r>
                      <a:endParaRPr lang="en-US" sz="1400" dirty="0"/>
                    </a:p>
                  </a:txBody>
                  <a:tcPr/>
                </a:tc>
                <a:tc>
                  <a:txBody>
                    <a:bodyPr/>
                    <a:lstStyle/>
                    <a:p>
                      <a:r>
                        <a:rPr lang="en-US" sz="1400" dirty="0" smtClean="0"/>
                        <a:t>Reciprocal</a:t>
                      </a:r>
                      <a:r>
                        <a:rPr lang="en-US" sz="1400" baseline="0" dirty="0" smtClean="0"/>
                        <a:t> of temporary immunity period</a:t>
                      </a:r>
                      <a:endParaRPr lang="en-US" sz="1400" dirty="0"/>
                    </a:p>
                  </a:txBody>
                  <a:tcPr/>
                </a:tc>
                <a:extLst>
                  <a:ext uri="{0D108BD9-81ED-4DB2-BD59-A6C34878D82A}">
                    <a16:rowId xmlns:a16="http://schemas.microsoft.com/office/drawing/2014/main" val="2591587155"/>
                  </a:ext>
                </a:extLst>
              </a:tr>
              <a:tr h="370840">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r>
                        <a:rPr lang="en-US" sz="1400" dirty="0" smtClean="0"/>
                        <a:t>Initial</a:t>
                      </a:r>
                      <a:r>
                        <a:rPr lang="en-US" sz="1400" baseline="0" dirty="0" smtClean="0"/>
                        <a:t> phi = 3</a:t>
                      </a:r>
                      <a:endParaRPr lang="en-US" sz="1400" dirty="0"/>
                    </a:p>
                  </a:txBody>
                  <a:tcPr/>
                </a:tc>
                <a:tc>
                  <a:txBody>
                    <a:bodyPr/>
                    <a:lstStyle/>
                    <a:p>
                      <a:r>
                        <a:rPr lang="en-US" sz="1400" dirty="0" smtClean="0"/>
                        <a:t>Beta reduction factor (effective</a:t>
                      </a:r>
                      <a:r>
                        <a:rPr lang="en-US" sz="1400" baseline="0" dirty="0" smtClean="0"/>
                        <a:t> R0 = R0/3)</a:t>
                      </a:r>
                      <a:endParaRPr lang="en-US" sz="1400" dirty="0"/>
                    </a:p>
                  </a:txBody>
                  <a:tcPr/>
                </a:tc>
                <a:extLst>
                  <a:ext uri="{0D108BD9-81ED-4DB2-BD59-A6C34878D82A}">
                    <a16:rowId xmlns:a16="http://schemas.microsoft.com/office/drawing/2014/main" val="1960325172"/>
                  </a:ext>
                </a:extLst>
              </a:tr>
              <a:tr h="370840">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r>
                        <a:rPr lang="en-US" sz="1400" dirty="0" smtClean="0"/>
                        <a:t>Season/</a:t>
                      </a:r>
                      <a:r>
                        <a:rPr lang="en-US" sz="1400" dirty="0" err="1" smtClean="0"/>
                        <a:t>cosAmp</a:t>
                      </a:r>
                      <a:r>
                        <a:rPr lang="en-US" sz="1400" dirty="0" smtClean="0"/>
                        <a:t> = 0</a:t>
                      </a:r>
                      <a:endParaRPr lang="en-US" sz="1400" dirty="0"/>
                    </a:p>
                  </a:txBody>
                  <a:tcPr/>
                </a:tc>
                <a:tc>
                  <a:txBody>
                    <a:bodyPr/>
                    <a:lstStyle/>
                    <a:p>
                      <a:r>
                        <a:rPr lang="en-US" sz="1400" dirty="0" smtClean="0"/>
                        <a:t>No seasonal variation</a:t>
                      </a:r>
                      <a:endParaRPr lang="en-US" sz="1400" dirty="0"/>
                    </a:p>
                  </a:txBody>
                  <a:tcPr/>
                </a:tc>
                <a:extLst>
                  <a:ext uri="{0D108BD9-81ED-4DB2-BD59-A6C34878D82A}">
                    <a16:rowId xmlns:a16="http://schemas.microsoft.com/office/drawing/2014/main" val="3801994947"/>
                  </a:ext>
                </a:extLst>
              </a:tr>
              <a:tr h="370840">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r>
                        <a:rPr lang="en-US" sz="1400" dirty="0" err="1" smtClean="0"/>
                        <a:t>BetaFactor</a:t>
                      </a:r>
                      <a:r>
                        <a:rPr lang="en-US" sz="1400" dirty="0" smtClean="0"/>
                        <a:t> in [.9,1.1]</a:t>
                      </a:r>
                      <a:endParaRPr lang="en-US" sz="1400" dirty="0"/>
                    </a:p>
                  </a:txBody>
                  <a:tcPr/>
                </a:tc>
                <a:tc>
                  <a:txBody>
                    <a:bodyPr/>
                    <a:lstStyle/>
                    <a:p>
                      <a:r>
                        <a:rPr lang="en-US" sz="1400" dirty="0" smtClean="0"/>
                        <a:t>Beta</a:t>
                      </a:r>
                      <a:r>
                        <a:rPr lang="en-US" sz="1400" baseline="0" dirty="0" smtClean="0"/>
                        <a:t> randomized between trials</a:t>
                      </a:r>
                      <a:endParaRPr lang="en-US" sz="1400" dirty="0"/>
                    </a:p>
                  </a:txBody>
                  <a:tcPr/>
                </a:tc>
                <a:extLst>
                  <a:ext uri="{0D108BD9-81ED-4DB2-BD59-A6C34878D82A}">
                    <a16:rowId xmlns:a16="http://schemas.microsoft.com/office/drawing/2014/main" val="1210180057"/>
                  </a:ext>
                </a:extLst>
              </a:tr>
            </a:tbl>
          </a:graphicData>
        </a:graphic>
      </p:graphicFrame>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22</a:t>
            </a:fld>
            <a:endParaRPr lang="en-US"/>
          </a:p>
        </p:txBody>
      </p:sp>
    </p:spTree>
    <p:extLst>
      <p:ext uri="{BB962C8B-B14F-4D97-AF65-F5344CB8AC3E}">
        <p14:creationId xmlns:p14="http://schemas.microsoft.com/office/powerpoint/2010/main" val="3707670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Scenario parameters (2)</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3432645"/>
              </p:ext>
            </p:extLst>
          </p:nvPr>
        </p:nvGraphicFramePr>
        <p:xfrm>
          <a:off x="555478" y="1304332"/>
          <a:ext cx="10707878" cy="4739640"/>
        </p:xfrm>
        <a:graphic>
          <a:graphicData uri="http://schemas.openxmlformats.org/drawingml/2006/table">
            <a:tbl>
              <a:tblPr firstRow="1" bandRow="1">
                <a:tableStyleId>{5C22544A-7EE6-4342-B048-85BDC9FD1C3A}</a:tableStyleId>
              </a:tblPr>
              <a:tblGrid>
                <a:gridCol w="2083633">
                  <a:extLst>
                    <a:ext uri="{9D8B030D-6E8A-4147-A177-3AD203B41FA5}">
                      <a16:colId xmlns:a16="http://schemas.microsoft.com/office/drawing/2014/main" val="1397995047"/>
                    </a:ext>
                  </a:extLst>
                </a:gridCol>
                <a:gridCol w="3643577">
                  <a:extLst>
                    <a:ext uri="{9D8B030D-6E8A-4147-A177-3AD203B41FA5}">
                      <a16:colId xmlns:a16="http://schemas.microsoft.com/office/drawing/2014/main" val="2047585647"/>
                    </a:ext>
                  </a:extLst>
                </a:gridCol>
                <a:gridCol w="2228487">
                  <a:extLst>
                    <a:ext uri="{9D8B030D-6E8A-4147-A177-3AD203B41FA5}">
                      <a16:colId xmlns:a16="http://schemas.microsoft.com/office/drawing/2014/main" val="3529922804"/>
                    </a:ext>
                  </a:extLst>
                </a:gridCol>
                <a:gridCol w="2752181">
                  <a:extLst>
                    <a:ext uri="{9D8B030D-6E8A-4147-A177-3AD203B41FA5}">
                      <a16:colId xmlns:a16="http://schemas.microsoft.com/office/drawing/2014/main" val="527285558"/>
                    </a:ext>
                  </a:extLst>
                </a:gridCol>
              </a:tblGrid>
              <a:tr h="370840">
                <a:tc gridSpan="2">
                  <a:txBody>
                    <a:bodyPr/>
                    <a:lstStyle/>
                    <a:p>
                      <a:r>
                        <a:rPr lang="en-US" b="0" dirty="0" smtClean="0"/>
                        <a:t>Physical distancing</a:t>
                      </a:r>
                      <a:endParaRPr lang="en-US" b="0" dirty="0"/>
                    </a:p>
                  </a:txBody>
                  <a:tcPr/>
                </a:tc>
                <a:tc hMerge="1">
                  <a:txBody>
                    <a:bodyPr/>
                    <a:lstStyle/>
                    <a:p>
                      <a:endParaRPr lang="en-US" b="0" dirty="0"/>
                    </a:p>
                  </a:txBody>
                  <a:tcPr/>
                </a:tc>
                <a:tc gridSpan="2">
                  <a:txBody>
                    <a:bodyPr/>
                    <a:lstStyle/>
                    <a:p>
                      <a:r>
                        <a:rPr lang="en-US" b="0" dirty="0" smtClean="0"/>
                        <a:t>Parachuting events</a:t>
                      </a:r>
                      <a:endParaRPr lang="en-US" b="0" dirty="0"/>
                    </a:p>
                  </a:txBody>
                  <a:tcPr/>
                </a:tc>
                <a:tc hMerge="1">
                  <a:txBody>
                    <a:bodyPr/>
                    <a:lstStyle/>
                    <a:p>
                      <a:endParaRPr lang="en-US" b="0" dirty="0"/>
                    </a:p>
                  </a:txBody>
                  <a:tcPr/>
                </a:tc>
                <a:extLst>
                  <a:ext uri="{0D108BD9-81ED-4DB2-BD59-A6C34878D82A}">
                    <a16:rowId xmlns:a16="http://schemas.microsoft.com/office/drawing/2014/main" val="1073155461"/>
                  </a:ext>
                </a:extLst>
              </a:tr>
              <a:tr h="370840">
                <a:tc>
                  <a:txBody>
                    <a:bodyPr/>
                    <a:lstStyle/>
                    <a:p>
                      <a:r>
                        <a:rPr lang="en-US" sz="1400" dirty="0" smtClean="0"/>
                        <a:t>maxPrev1 = 15</a:t>
                      </a:r>
                      <a:endParaRPr lang="en-US" sz="1400" dirty="0"/>
                    </a:p>
                  </a:txBody>
                  <a:tcPr/>
                </a:tc>
                <a:tc>
                  <a:txBody>
                    <a:bodyPr/>
                    <a:lstStyle/>
                    <a:p>
                      <a:r>
                        <a:rPr lang="en-US" sz="1400" dirty="0" smtClean="0"/>
                        <a:t>If</a:t>
                      </a:r>
                      <a:r>
                        <a:rPr lang="en-US" sz="1400" baseline="0" dirty="0" smtClean="0"/>
                        <a:t> 15 or more people have an active infection, institute minor physical distancing</a:t>
                      </a:r>
                      <a:endParaRPr lang="en-US" sz="1400" dirty="0"/>
                    </a:p>
                  </a:txBody>
                  <a:tcPr/>
                </a:tc>
                <a:tc>
                  <a:txBody>
                    <a:bodyPr/>
                    <a:lstStyle/>
                    <a:p>
                      <a:r>
                        <a:rPr lang="en-US" sz="1400" dirty="0" err="1" smtClean="0"/>
                        <a:t>parachuteRate</a:t>
                      </a:r>
                      <a:r>
                        <a:rPr lang="en-US" sz="1400" dirty="0" smtClean="0"/>
                        <a:t> = 1/30</a:t>
                      </a:r>
                      <a:endParaRPr lang="en-US" sz="1400" dirty="0"/>
                    </a:p>
                  </a:txBody>
                  <a:tcPr/>
                </a:tc>
                <a:tc>
                  <a:txBody>
                    <a:bodyPr/>
                    <a:lstStyle/>
                    <a:p>
                      <a:r>
                        <a:rPr lang="en-US" sz="1400" dirty="0" smtClean="0"/>
                        <a:t>1 parachute event approximately every 30 days</a:t>
                      </a:r>
                      <a:endParaRPr lang="en-US" sz="1400" dirty="0"/>
                    </a:p>
                  </a:txBody>
                  <a:tcPr/>
                </a:tc>
                <a:extLst>
                  <a:ext uri="{0D108BD9-81ED-4DB2-BD59-A6C34878D82A}">
                    <a16:rowId xmlns:a16="http://schemas.microsoft.com/office/drawing/2014/main" val="772203161"/>
                  </a:ext>
                </a:extLst>
              </a:tr>
              <a:tr h="370840">
                <a:tc>
                  <a:txBody>
                    <a:bodyPr/>
                    <a:lstStyle/>
                    <a:p>
                      <a:r>
                        <a:rPr lang="en-US" sz="1400" dirty="0" smtClean="0"/>
                        <a:t>maxPrev2 = 30</a:t>
                      </a:r>
                      <a:endParaRPr lang="en-US" sz="1400" dirty="0"/>
                    </a:p>
                  </a:txBody>
                  <a:tcPr/>
                </a:tc>
                <a:tc>
                  <a:txBody>
                    <a:bodyPr/>
                    <a:lstStyle/>
                    <a:p>
                      <a:r>
                        <a:rPr lang="en-US" sz="1400" dirty="0" smtClean="0"/>
                        <a:t>If 30 or more people have an active infection, institute major physical distancing</a:t>
                      </a:r>
                      <a:endParaRPr lang="en-US" sz="1400" dirty="0"/>
                    </a:p>
                  </a:txBody>
                  <a:tcPr/>
                </a:tc>
                <a:tc>
                  <a:txBody>
                    <a:bodyPr/>
                    <a:lstStyle/>
                    <a:p>
                      <a:r>
                        <a:rPr lang="en-US" sz="1400" dirty="0" err="1" smtClean="0"/>
                        <a:t>parachuteNum</a:t>
                      </a:r>
                      <a:r>
                        <a:rPr lang="en-US" sz="1400" dirty="0" smtClean="0"/>
                        <a:t> = 1</a:t>
                      </a:r>
                      <a:endParaRPr lang="en-US" sz="1400" dirty="0"/>
                    </a:p>
                  </a:txBody>
                  <a:tcPr/>
                </a:tc>
                <a:tc>
                  <a:txBody>
                    <a:bodyPr/>
                    <a:lstStyle/>
                    <a:p>
                      <a:r>
                        <a:rPr lang="en-US" sz="1400" dirty="0" smtClean="0"/>
                        <a:t>1 infected individual in</a:t>
                      </a:r>
                      <a:r>
                        <a:rPr lang="en-US" sz="1400" baseline="0" dirty="0" smtClean="0"/>
                        <a:t> each parachute event</a:t>
                      </a:r>
                      <a:endParaRPr lang="en-US" sz="1400" dirty="0"/>
                    </a:p>
                  </a:txBody>
                  <a:tcPr/>
                </a:tc>
                <a:extLst>
                  <a:ext uri="{0D108BD9-81ED-4DB2-BD59-A6C34878D82A}">
                    <a16:rowId xmlns:a16="http://schemas.microsoft.com/office/drawing/2014/main" val="751448484"/>
                  </a:ext>
                </a:extLst>
              </a:tr>
              <a:tr h="370840">
                <a:tc>
                  <a:txBody>
                    <a:bodyPr/>
                    <a:lstStyle/>
                    <a:p>
                      <a:r>
                        <a:rPr lang="en-US" sz="1400" dirty="0" smtClean="0"/>
                        <a:t>phiFactor1 --&gt;</a:t>
                      </a:r>
                      <a:r>
                        <a:rPr lang="en-US" sz="1400" baseline="0" dirty="0" smtClean="0"/>
                        <a:t> R0 = 1.15</a:t>
                      </a:r>
                      <a:endParaRPr lang="en-US" sz="1400" dirty="0"/>
                    </a:p>
                  </a:txBody>
                  <a:tcPr/>
                </a:tc>
                <a:tc>
                  <a:txBody>
                    <a:bodyPr/>
                    <a:lstStyle/>
                    <a:p>
                      <a:r>
                        <a:rPr lang="en-US" sz="1400" dirty="0" smtClean="0"/>
                        <a:t>Minor physical distancing reduces R0 to 1.15</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paraChi_df</a:t>
                      </a:r>
                      <a:r>
                        <a:rPr lang="en-US" sz="1400" dirty="0" smtClean="0"/>
                        <a:t> = 4</a:t>
                      </a:r>
                    </a:p>
                  </a:txBody>
                  <a:tcPr/>
                </a:tc>
                <a:tc>
                  <a:txBody>
                    <a:bodyPr/>
                    <a:lstStyle/>
                    <a:p>
                      <a:r>
                        <a:rPr lang="en-US" sz="1400" dirty="0" smtClean="0"/>
                        <a:t>More parachute events in months</a:t>
                      </a:r>
                      <a:r>
                        <a:rPr lang="en-US" sz="1400" baseline="0" dirty="0" smtClean="0"/>
                        <a:t> 2 through 7 then in other months</a:t>
                      </a:r>
                      <a:endParaRPr lang="en-US" sz="1400" dirty="0"/>
                    </a:p>
                  </a:txBody>
                  <a:tcPr/>
                </a:tc>
                <a:extLst>
                  <a:ext uri="{0D108BD9-81ED-4DB2-BD59-A6C34878D82A}">
                    <a16:rowId xmlns:a16="http://schemas.microsoft.com/office/drawing/2014/main" val="4282588671"/>
                  </a:ext>
                </a:extLst>
              </a:tr>
              <a:tr h="370840">
                <a:tc>
                  <a:txBody>
                    <a:bodyPr/>
                    <a:lstStyle/>
                    <a:p>
                      <a:r>
                        <a:rPr lang="en-US" sz="1400" dirty="0" smtClean="0"/>
                        <a:t>phiFactor2 --&gt; R0 = .75</a:t>
                      </a:r>
                      <a:endParaRPr lang="en-US" sz="1400" dirty="0"/>
                    </a:p>
                  </a:txBody>
                  <a:tcPr/>
                </a:tc>
                <a:tc>
                  <a:txBody>
                    <a:bodyPr/>
                    <a:lstStyle/>
                    <a:p>
                      <a:r>
                        <a:rPr lang="en-US" sz="1400" dirty="0" smtClean="0"/>
                        <a:t>Major physical distancing</a:t>
                      </a:r>
                      <a:r>
                        <a:rPr lang="en-US" sz="1400" baseline="0" dirty="0" smtClean="0"/>
                        <a:t> reduces R0 to .75</a:t>
                      </a:r>
                      <a:endParaRPr lang="en-US" sz="1400" dirty="0"/>
                    </a:p>
                  </a:txBody>
                  <a:tcPr/>
                </a:tc>
                <a:tc gridSpan="2">
                  <a:txBody>
                    <a:bodyPr/>
                    <a:lstStyle/>
                    <a:p>
                      <a:r>
                        <a:rPr lang="en-US" dirty="0" smtClean="0">
                          <a:solidFill>
                            <a:schemeClr val="bg1"/>
                          </a:solidFill>
                        </a:rPr>
                        <a:t>Transfer events</a:t>
                      </a:r>
                      <a:endParaRPr lang="en-US" dirty="0">
                        <a:solidFill>
                          <a:schemeClr val="bg1"/>
                        </a:solidFill>
                      </a:endParaRPr>
                    </a:p>
                  </a:txBody>
                  <a:tcPr>
                    <a:solidFill>
                      <a:schemeClr val="accent1"/>
                    </a:solidFill>
                  </a:tcPr>
                </a:tc>
                <a:tc hMerge="1">
                  <a:txBody>
                    <a:bodyPr/>
                    <a:lstStyle/>
                    <a:p>
                      <a:endParaRPr lang="en-US" sz="1400" dirty="0"/>
                    </a:p>
                  </a:txBody>
                  <a:tcPr/>
                </a:tc>
                <a:extLst>
                  <a:ext uri="{0D108BD9-81ED-4DB2-BD59-A6C34878D82A}">
                    <a16:rowId xmlns:a16="http://schemas.microsoft.com/office/drawing/2014/main" val="67924301"/>
                  </a:ext>
                </a:extLst>
              </a:tr>
              <a:tr h="370840">
                <a:tc>
                  <a:txBody>
                    <a:bodyPr/>
                    <a:lstStyle/>
                    <a:p>
                      <a:r>
                        <a:rPr lang="en-US" sz="1400" dirty="0" err="1" smtClean="0"/>
                        <a:t>upDelay</a:t>
                      </a:r>
                      <a:r>
                        <a:rPr lang="en-US" sz="1400" dirty="0" smtClean="0"/>
                        <a:t> = 7</a:t>
                      </a:r>
                      <a:endParaRPr lang="en-US" sz="1400" dirty="0"/>
                    </a:p>
                  </a:txBody>
                  <a:tcPr/>
                </a:tc>
                <a:tc>
                  <a:txBody>
                    <a:bodyPr/>
                    <a:lstStyle/>
                    <a:p>
                      <a:r>
                        <a:rPr lang="en-US" sz="1400" dirty="0" smtClean="0"/>
                        <a:t>Takes 7 days to identify uptick in prevalence</a:t>
                      </a:r>
                      <a:endParaRPr lang="en-US" sz="1400" dirty="0"/>
                    </a:p>
                  </a:txBody>
                  <a:tcPr/>
                </a:tc>
                <a:tc>
                  <a:txBody>
                    <a:bodyPr/>
                    <a:lstStyle/>
                    <a:p>
                      <a:r>
                        <a:rPr lang="en-US" sz="1400" dirty="0" err="1" smtClean="0"/>
                        <a:t>transferRate</a:t>
                      </a:r>
                      <a:r>
                        <a:rPr lang="en-US" sz="1400" dirty="0" smtClean="0"/>
                        <a:t> = 1/7</a:t>
                      </a:r>
                      <a:endParaRPr lang="en-US" sz="1400" dirty="0"/>
                    </a:p>
                  </a:txBody>
                  <a:tcPr/>
                </a:tc>
                <a:tc>
                  <a:txBody>
                    <a:bodyPr/>
                    <a:lstStyle/>
                    <a:p>
                      <a:r>
                        <a:rPr lang="en-US" sz="1400" dirty="0" smtClean="0"/>
                        <a:t>One transfer event approximately</a:t>
                      </a:r>
                      <a:r>
                        <a:rPr lang="en-US" sz="1400" baseline="0" dirty="0" smtClean="0"/>
                        <a:t> every 7 days</a:t>
                      </a:r>
                      <a:endParaRPr lang="en-US" sz="1400" dirty="0"/>
                    </a:p>
                  </a:txBody>
                  <a:tcPr/>
                </a:tc>
                <a:extLst>
                  <a:ext uri="{0D108BD9-81ED-4DB2-BD59-A6C34878D82A}">
                    <a16:rowId xmlns:a16="http://schemas.microsoft.com/office/drawing/2014/main" val="1817302021"/>
                  </a:ext>
                </a:extLst>
              </a:tr>
              <a:tr h="370840">
                <a:tc>
                  <a:txBody>
                    <a:bodyPr/>
                    <a:lstStyle/>
                    <a:p>
                      <a:r>
                        <a:rPr lang="en-US" sz="1400" dirty="0" err="1" smtClean="0"/>
                        <a:t>downDelay</a:t>
                      </a:r>
                      <a:r>
                        <a:rPr lang="en-US" sz="1400" dirty="0" smtClean="0"/>
                        <a:t> = 28</a:t>
                      </a:r>
                      <a:endParaRPr lang="en-US" sz="1400" dirty="0"/>
                    </a:p>
                  </a:txBody>
                  <a:tcPr/>
                </a:tc>
                <a:tc>
                  <a:txBody>
                    <a:bodyPr/>
                    <a:lstStyle/>
                    <a:p>
                      <a:r>
                        <a:rPr lang="en-US" sz="1400" dirty="0" smtClean="0"/>
                        <a:t>Wait 28 days after</a:t>
                      </a:r>
                      <a:r>
                        <a:rPr lang="en-US" sz="1400" baseline="0" dirty="0" smtClean="0"/>
                        <a:t> prevalence drops before lifting a physical distancing policy</a:t>
                      </a:r>
                      <a:endParaRPr lang="en-US" sz="1400" dirty="0"/>
                    </a:p>
                  </a:txBody>
                  <a:tcPr/>
                </a:tc>
                <a:tc>
                  <a:txBody>
                    <a:bodyPr/>
                    <a:lstStyle/>
                    <a:p>
                      <a:r>
                        <a:rPr lang="en-US" sz="1400" dirty="0" err="1" smtClean="0"/>
                        <a:t>transferMinProp</a:t>
                      </a:r>
                      <a:r>
                        <a:rPr lang="en-US" sz="1400" dirty="0" smtClean="0"/>
                        <a:t> = .01</a:t>
                      </a:r>
                      <a:endParaRPr lang="en-US" sz="1400" dirty="0"/>
                    </a:p>
                  </a:txBody>
                  <a:tcPr/>
                </a:tc>
                <a:tc>
                  <a:txBody>
                    <a:bodyPr/>
                    <a:lstStyle/>
                    <a:p>
                      <a:r>
                        <a:rPr lang="en-US" sz="1400" dirty="0" smtClean="0"/>
                        <a:t>At least 1% of population of node transfers every event</a:t>
                      </a:r>
                      <a:endParaRPr lang="en-US" sz="1400" dirty="0"/>
                    </a:p>
                  </a:txBody>
                  <a:tcPr/>
                </a:tc>
                <a:extLst>
                  <a:ext uri="{0D108BD9-81ED-4DB2-BD59-A6C34878D82A}">
                    <a16:rowId xmlns:a16="http://schemas.microsoft.com/office/drawing/2014/main" val="2591587155"/>
                  </a:ext>
                </a:extLst>
              </a:tr>
              <a:tr h="370840">
                <a:tc>
                  <a:txBody>
                    <a:bodyPr/>
                    <a:lstStyle/>
                    <a:p>
                      <a:r>
                        <a:rPr lang="en-US" sz="1400" dirty="0" err="1" smtClean="0"/>
                        <a:t>phiMovement</a:t>
                      </a:r>
                      <a:r>
                        <a:rPr lang="en-US" sz="1400" dirty="0" smtClean="0"/>
                        <a:t> = .25</a:t>
                      </a:r>
                      <a:endParaRPr lang="en-US" sz="1400" dirty="0"/>
                    </a:p>
                  </a:txBody>
                  <a:tcPr/>
                </a:tc>
                <a:tc>
                  <a:txBody>
                    <a:bodyPr/>
                    <a:lstStyle/>
                    <a:p>
                      <a:r>
                        <a:rPr lang="en-US" sz="1400" dirty="0" smtClean="0"/>
                        <a:t>Moderate response to changes in physical</a:t>
                      </a:r>
                      <a:r>
                        <a:rPr lang="en-US" sz="1400" baseline="0" dirty="0" smtClean="0"/>
                        <a:t> distancing policies</a:t>
                      </a:r>
                      <a:endParaRPr lang="en-US" sz="1400" dirty="0"/>
                    </a:p>
                  </a:txBody>
                  <a:tcPr/>
                </a:tc>
                <a:tc>
                  <a:txBody>
                    <a:bodyPr/>
                    <a:lstStyle/>
                    <a:p>
                      <a:r>
                        <a:rPr lang="en-US" sz="1400" dirty="0" err="1" smtClean="0"/>
                        <a:t>transferMaxProp</a:t>
                      </a:r>
                      <a:r>
                        <a:rPr lang="en-US" sz="1400" dirty="0" smtClean="0"/>
                        <a:t> = .1</a:t>
                      </a:r>
                      <a:endParaRPr lang="en-US" sz="1400" dirty="0"/>
                    </a:p>
                  </a:txBody>
                  <a:tcPr/>
                </a:tc>
                <a:tc>
                  <a:txBody>
                    <a:bodyPr/>
                    <a:lstStyle/>
                    <a:p>
                      <a:r>
                        <a:rPr lang="en-US" sz="1400" dirty="0" smtClean="0"/>
                        <a:t>At most 10% of population of node transfers every event</a:t>
                      </a:r>
                      <a:endParaRPr lang="en-US" sz="1400" dirty="0"/>
                    </a:p>
                  </a:txBody>
                  <a:tcPr/>
                </a:tc>
                <a:extLst>
                  <a:ext uri="{0D108BD9-81ED-4DB2-BD59-A6C34878D82A}">
                    <a16:rowId xmlns:a16="http://schemas.microsoft.com/office/drawing/2014/main" val="1960325172"/>
                  </a:ext>
                </a:extLst>
              </a:tr>
              <a:tr h="370840">
                <a:tc>
                  <a:txBody>
                    <a:bodyPr/>
                    <a:lstStyle/>
                    <a:p>
                      <a:r>
                        <a:rPr lang="en-US" sz="1400" dirty="0" err="1" smtClean="0"/>
                        <a:t>kbSwitch</a:t>
                      </a:r>
                      <a:r>
                        <a:rPr lang="en-US" sz="1400" dirty="0" smtClean="0"/>
                        <a:t> = 0</a:t>
                      </a:r>
                      <a:endParaRPr lang="en-US" sz="1400" dirty="0"/>
                    </a:p>
                  </a:txBody>
                  <a:tcPr/>
                </a:tc>
                <a:tc>
                  <a:txBody>
                    <a:bodyPr/>
                    <a:lstStyle/>
                    <a:p>
                      <a:r>
                        <a:rPr lang="en-US" sz="1400" dirty="0" smtClean="0"/>
                        <a:t>Current (March 23</a:t>
                      </a:r>
                      <a:r>
                        <a:rPr lang="en-US" sz="1400" baseline="30000" dirty="0" smtClean="0"/>
                        <a:t>rd</a:t>
                      </a:r>
                      <a:r>
                        <a:rPr lang="en-US" sz="1400" dirty="0" smtClean="0"/>
                        <a:t>) physical distancing in place at beginning of simulation</a:t>
                      </a:r>
                      <a:endParaRPr lang="en-US" sz="1400" dirty="0"/>
                    </a:p>
                  </a:txBody>
                  <a:tcPr/>
                </a:tc>
                <a:tc gridSpan="2">
                  <a:txBody>
                    <a:bodyPr/>
                    <a:lstStyle/>
                    <a:p>
                      <a:r>
                        <a:rPr lang="en-US" dirty="0" smtClean="0">
                          <a:solidFill>
                            <a:schemeClr val="bg1"/>
                          </a:solidFill>
                        </a:rPr>
                        <a:t>Phasing out current</a:t>
                      </a:r>
                      <a:r>
                        <a:rPr lang="en-US" baseline="0" dirty="0" smtClean="0">
                          <a:solidFill>
                            <a:schemeClr val="bg1"/>
                          </a:solidFill>
                        </a:rPr>
                        <a:t> physical distancing</a:t>
                      </a:r>
                      <a:endParaRPr lang="en-US" dirty="0">
                        <a:solidFill>
                          <a:schemeClr val="bg1"/>
                        </a:solidFill>
                      </a:endParaRPr>
                    </a:p>
                  </a:txBody>
                  <a:tcPr>
                    <a:solidFill>
                      <a:schemeClr val="accent1"/>
                    </a:solidFill>
                  </a:tcPr>
                </a:tc>
                <a:tc hMerge="1">
                  <a:txBody>
                    <a:bodyPr/>
                    <a:lstStyle/>
                    <a:p>
                      <a:endParaRPr lang="en-US" dirty="0"/>
                    </a:p>
                  </a:txBody>
                  <a:tcPr/>
                </a:tc>
                <a:extLst>
                  <a:ext uri="{0D108BD9-81ED-4DB2-BD59-A6C34878D82A}">
                    <a16:rowId xmlns:a16="http://schemas.microsoft.com/office/drawing/2014/main" val="3801994947"/>
                  </a:ext>
                </a:extLst>
              </a:tr>
              <a:tr h="370840">
                <a:tc>
                  <a:txBody>
                    <a:bodyPr/>
                    <a:lstStyle/>
                    <a:p>
                      <a:endParaRPr lang="en-US" sz="1400" dirty="0"/>
                    </a:p>
                  </a:txBody>
                  <a:tcPr/>
                </a:tc>
                <a:tc>
                  <a:txBody>
                    <a:bodyPr/>
                    <a:lstStyle/>
                    <a:p>
                      <a:endParaRPr lang="en-US" sz="1400" dirty="0"/>
                    </a:p>
                  </a:txBody>
                  <a:tcPr/>
                </a:tc>
                <a:tc>
                  <a:txBody>
                    <a:bodyPr/>
                    <a:lstStyle/>
                    <a:p>
                      <a:r>
                        <a:rPr lang="en-US" sz="1400" dirty="0" smtClean="0"/>
                        <a:t>kbDay1,</a:t>
                      </a:r>
                      <a:r>
                        <a:rPr lang="en-US" sz="1400" baseline="0" dirty="0" smtClean="0"/>
                        <a:t> kbDay2,</a:t>
                      </a:r>
                      <a:r>
                        <a:rPr lang="en-US" sz="1400" dirty="0" smtClean="0"/>
                        <a:t> kbDay3</a:t>
                      </a:r>
                      <a:endParaRPr lang="en-US" sz="1400" dirty="0"/>
                    </a:p>
                  </a:txBody>
                  <a:tcPr/>
                </a:tc>
                <a:tc>
                  <a:txBody>
                    <a:bodyPr/>
                    <a:lstStyle/>
                    <a:p>
                      <a:r>
                        <a:rPr lang="en-US" sz="1400" dirty="0" smtClean="0"/>
                        <a:t>5/25/2020, 6/14/2020, 7/1/2020</a:t>
                      </a:r>
                      <a:endParaRPr lang="en-US" sz="1400" dirty="0"/>
                    </a:p>
                  </a:txBody>
                  <a:tcPr/>
                </a:tc>
                <a:extLst>
                  <a:ext uri="{0D108BD9-81ED-4DB2-BD59-A6C34878D82A}">
                    <a16:rowId xmlns:a16="http://schemas.microsoft.com/office/drawing/2014/main" val="4246458275"/>
                  </a:ext>
                </a:extLst>
              </a:tr>
            </a:tbl>
          </a:graphicData>
        </a:graphic>
      </p:graphicFrame>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23</a:t>
            </a:fld>
            <a:endParaRPr lang="en-US"/>
          </a:p>
        </p:txBody>
      </p:sp>
    </p:spTree>
    <p:extLst>
      <p:ext uri="{BB962C8B-B14F-4D97-AF65-F5344CB8AC3E}">
        <p14:creationId xmlns:p14="http://schemas.microsoft.com/office/powerpoint/2010/main" val="2093254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370"/>
          </a:xfrm>
        </p:spPr>
        <p:txBody>
          <a:bodyPr>
            <a:normAutofit/>
          </a:bodyPr>
          <a:lstStyle/>
          <a:p>
            <a:r>
              <a:rPr lang="en-US" sz="2800" dirty="0" smtClean="0"/>
              <a:t>Projections of active COVID-19 infections under the baseline scenario</a:t>
            </a:r>
            <a:endParaRPr lang="en-US" sz="28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6053" y="1173268"/>
            <a:ext cx="9870392" cy="5483550"/>
          </a:xfrm>
        </p:spPr>
      </p:pic>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24</a:t>
            </a:fld>
            <a:endParaRPr lang="en-US"/>
          </a:p>
        </p:txBody>
      </p:sp>
    </p:spTree>
    <p:extLst>
      <p:ext uri="{BB962C8B-B14F-4D97-AF65-F5344CB8AC3E}">
        <p14:creationId xmlns:p14="http://schemas.microsoft.com/office/powerpoint/2010/main" val="1910935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scenario - interpretations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25</a:t>
            </a:fld>
            <a:endParaRPr lang="en-US"/>
          </a:p>
        </p:txBody>
      </p:sp>
      <p:sp>
        <p:nvSpPr>
          <p:cNvPr id="3" name="TextBox 2"/>
          <p:cNvSpPr txBox="1"/>
          <p:nvPr/>
        </p:nvSpPr>
        <p:spPr>
          <a:xfrm>
            <a:off x="861701" y="1959275"/>
            <a:ext cx="10468598" cy="4524315"/>
          </a:xfrm>
          <a:prstGeom prst="rect">
            <a:avLst/>
          </a:prstGeom>
          <a:noFill/>
        </p:spPr>
        <p:txBody>
          <a:bodyPr wrap="square" rtlCol="0">
            <a:spAutoFit/>
          </a:bodyPr>
          <a:lstStyle/>
          <a:p>
            <a:r>
              <a:rPr lang="en-US" dirty="0" smtClean="0"/>
              <a:t>The baseline scenario predicts a resurgence of COVID-19 cases that starts basically immediately after the current physical distancing policies are fully lifted.</a:t>
            </a:r>
          </a:p>
          <a:p>
            <a:endParaRPr lang="en-US" dirty="0" smtClean="0"/>
          </a:p>
          <a:p>
            <a:r>
              <a:rPr lang="en-US" dirty="0" smtClean="0"/>
              <a:t>Basically, the relaxation of physical distancing will allow COVID-19 to persist in the community and/or support new infections as they parachute in. The prevalence will begin to rise relatively quickly after the current physical distancing policies are completely lifted in July.</a:t>
            </a:r>
          </a:p>
          <a:p>
            <a:endParaRPr lang="en-US" dirty="0"/>
          </a:p>
          <a:p>
            <a:r>
              <a:rPr lang="en-US" dirty="0" smtClean="0"/>
              <a:t>Under the assumption that physical distancing will be </a:t>
            </a:r>
            <a:r>
              <a:rPr lang="en-US" dirty="0" err="1" smtClean="0"/>
              <a:t>reimposed</a:t>
            </a:r>
            <a:r>
              <a:rPr lang="en-US" dirty="0" smtClean="0"/>
              <a:t> if more than 15 active cases exist, the epidemic growth will quickly be controlled once it recurs in July and August.</a:t>
            </a:r>
            <a:endParaRPr lang="en-US" dirty="0"/>
          </a:p>
          <a:p>
            <a:endParaRPr lang="en-US" dirty="0"/>
          </a:p>
          <a:p>
            <a:r>
              <a:rPr lang="en-US" dirty="0" smtClean="0"/>
              <a:t>Under this scenario, this up-and-down wave will likely recur occasionally until global prevalence drops far enough to make parachuting extremely unlikely, or a vaccine is developed to reduce the number of susceptible below the threshold necessary to sustain a local epidemic</a:t>
            </a:r>
            <a:r>
              <a:rPr lang="en-US" dirty="0" smtClean="0"/>
              <a:t>.</a:t>
            </a:r>
          </a:p>
          <a:p>
            <a:endParaRPr lang="en-US" dirty="0"/>
          </a:p>
          <a:p>
            <a:r>
              <a:rPr lang="en-US" dirty="0"/>
              <a:t>Note: In this scenario, the </a:t>
            </a:r>
            <a:r>
              <a:rPr lang="en-US" dirty="0" smtClean="0"/>
              <a:t>waves are </a:t>
            </a:r>
            <a:r>
              <a:rPr lang="en-US" dirty="0"/>
              <a:t>not dependent on returning students: the baseline scenario specifically excludes the return of students</a:t>
            </a:r>
            <a:r>
              <a:rPr lang="en-US" dirty="0" smtClean="0"/>
              <a:t>.</a:t>
            </a:r>
            <a:endParaRPr lang="en-US" dirty="0"/>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0428" y="365125"/>
            <a:ext cx="2684922" cy="1491623"/>
          </a:xfrm>
          <a:prstGeom prst="rect">
            <a:avLst/>
          </a:prstGeom>
        </p:spPr>
      </p:pic>
    </p:spTree>
    <p:extLst>
      <p:ext uri="{BB962C8B-B14F-4D97-AF65-F5344CB8AC3E}">
        <p14:creationId xmlns:p14="http://schemas.microsoft.com/office/powerpoint/2010/main" val="110669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895602" cy="1325563"/>
          </a:xfrm>
        </p:spPr>
        <p:txBody>
          <a:bodyPr/>
          <a:lstStyle/>
          <a:p>
            <a:r>
              <a:rPr lang="en-US" dirty="0" smtClean="0"/>
              <a:t>Baseline scenario – physical distancing policies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26</a:t>
            </a:fld>
            <a:endParaRPr lang="en-US"/>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0428" y="365125"/>
            <a:ext cx="2684922" cy="1491623"/>
          </a:xfrm>
          <a:prstGeom prst="rect">
            <a:avLst/>
          </a:prstGeom>
        </p:spPr>
      </p:pic>
      <p:pic>
        <p:nvPicPr>
          <p:cNvPr id="7"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5784" y="1708388"/>
            <a:ext cx="8366331" cy="4647961"/>
          </a:xfrm>
        </p:spPr>
      </p:pic>
      <p:sp>
        <p:nvSpPr>
          <p:cNvPr id="9" name="TextBox 8"/>
          <p:cNvSpPr txBox="1"/>
          <p:nvPr/>
        </p:nvSpPr>
        <p:spPr>
          <a:xfrm>
            <a:off x="8862700" y="2139543"/>
            <a:ext cx="3186870" cy="3785652"/>
          </a:xfrm>
          <a:prstGeom prst="rect">
            <a:avLst/>
          </a:prstGeom>
          <a:noFill/>
        </p:spPr>
        <p:txBody>
          <a:bodyPr wrap="square" rtlCol="0">
            <a:spAutoFit/>
          </a:bodyPr>
          <a:lstStyle/>
          <a:p>
            <a:r>
              <a:rPr lang="en-US" sz="1600" dirty="0" smtClean="0"/>
              <a:t>This graph visualizes physical distancing policies. At the beginning of the simulation, the current major physical distancing policies are in effect. They are fully removed on July 7</a:t>
            </a:r>
            <a:r>
              <a:rPr lang="en-US" sz="1600" baseline="30000" dirty="0" smtClean="0"/>
              <a:t>th</a:t>
            </a:r>
            <a:r>
              <a:rPr lang="en-US" sz="1600" dirty="0" smtClean="0"/>
              <a:t>, (green line). In response to a growing number of cases, minor physical distancing is re-imposed on September 28</a:t>
            </a:r>
            <a:r>
              <a:rPr lang="en-US" sz="1600" baseline="30000" dirty="0" smtClean="0"/>
              <a:t>th</a:t>
            </a:r>
            <a:r>
              <a:rPr lang="en-US" sz="1600" dirty="0" smtClean="0"/>
              <a:t> (blue line), then relaxed on October 23</a:t>
            </a:r>
            <a:r>
              <a:rPr lang="en-US" sz="1600" baseline="30000" dirty="0" smtClean="0"/>
              <a:t>nd</a:t>
            </a:r>
            <a:r>
              <a:rPr lang="en-US" sz="1600" dirty="0" smtClean="0"/>
              <a:t> (light blue line). The jagged </a:t>
            </a:r>
            <a:r>
              <a:rPr lang="en-US" sz="1600" dirty="0" smtClean="0"/>
              <a:t>spikes </a:t>
            </a:r>
            <a:r>
              <a:rPr lang="en-US" sz="1600" dirty="0" smtClean="0"/>
              <a:t>are an artifact of the confidence intervals and can be ignored without losing the overall evolution of physical distancing.</a:t>
            </a:r>
            <a:endParaRPr lang="en-US" sz="1600" dirty="0"/>
          </a:p>
        </p:txBody>
      </p:sp>
    </p:spTree>
    <p:extLst>
      <p:ext uri="{BB962C8B-B14F-4D97-AF65-F5344CB8AC3E}">
        <p14:creationId xmlns:p14="http://schemas.microsoft.com/office/powerpoint/2010/main" val="3463222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389"/>
            <a:ext cx="10515600" cy="1325563"/>
          </a:xfrm>
        </p:spPr>
        <p:txBody>
          <a:bodyPr>
            <a:normAutofit/>
          </a:bodyPr>
          <a:lstStyle/>
          <a:p>
            <a:r>
              <a:rPr lang="en-US" sz="3200" dirty="0" smtClean="0"/>
              <a:t>Best Guess Scenario parameters (1). Changes from baseline are in Orange</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9768171"/>
              </p:ext>
            </p:extLst>
          </p:nvPr>
        </p:nvGraphicFramePr>
        <p:xfrm>
          <a:off x="555478" y="1304332"/>
          <a:ext cx="11263356" cy="5166360"/>
        </p:xfrm>
        <a:graphic>
          <a:graphicData uri="http://schemas.openxmlformats.org/drawingml/2006/table">
            <a:tbl>
              <a:tblPr firstRow="1" bandRow="1">
                <a:tableStyleId>{5C22544A-7EE6-4342-B048-85BDC9FD1C3A}</a:tableStyleId>
              </a:tblPr>
              <a:tblGrid>
                <a:gridCol w="1877226">
                  <a:extLst>
                    <a:ext uri="{9D8B030D-6E8A-4147-A177-3AD203B41FA5}">
                      <a16:colId xmlns:a16="http://schemas.microsoft.com/office/drawing/2014/main" val="1397995047"/>
                    </a:ext>
                  </a:extLst>
                </a:gridCol>
                <a:gridCol w="1877226">
                  <a:extLst>
                    <a:ext uri="{9D8B030D-6E8A-4147-A177-3AD203B41FA5}">
                      <a16:colId xmlns:a16="http://schemas.microsoft.com/office/drawing/2014/main" val="2047585647"/>
                    </a:ext>
                  </a:extLst>
                </a:gridCol>
                <a:gridCol w="1877226">
                  <a:extLst>
                    <a:ext uri="{9D8B030D-6E8A-4147-A177-3AD203B41FA5}">
                      <a16:colId xmlns:a16="http://schemas.microsoft.com/office/drawing/2014/main" val="3529922804"/>
                    </a:ext>
                  </a:extLst>
                </a:gridCol>
                <a:gridCol w="1877226">
                  <a:extLst>
                    <a:ext uri="{9D8B030D-6E8A-4147-A177-3AD203B41FA5}">
                      <a16:colId xmlns:a16="http://schemas.microsoft.com/office/drawing/2014/main" val="527285558"/>
                    </a:ext>
                  </a:extLst>
                </a:gridCol>
                <a:gridCol w="1378721">
                  <a:extLst>
                    <a:ext uri="{9D8B030D-6E8A-4147-A177-3AD203B41FA5}">
                      <a16:colId xmlns:a16="http://schemas.microsoft.com/office/drawing/2014/main" val="30353278"/>
                    </a:ext>
                  </a:extLst>
                </a:gridCol>
                <a:gridCol w="2375731">
                  <a:extLst>
                    <a:ext uri="{9D8B030D-6E8A-4147-A177-3AD203B41FA5}">
                      <a16:colId xmlns:a16="http://schemas.microsoft.com/office/drawing/2014/main" val="2931961143"/>
                    </a:ext>
                  </a:extLst>
                </a:gridCol>
              </a:tblGrid>
              <a:tr h="370840">
                <a:tc gridSpan="2">
                  <a:txBody>
                    <a:bodyPr/>
                    <a:lstStyle/>
                    <a:p>
                      <a:r>
                        <a:rPr lang="en-US" b="0" dirty="0" smtClean="0"/>
                        <a:t>Simulation </a:t>
                      </a:r>
                      <a:endParaRPr lang="en-US" b="0" dirty="0"/>
                    </a:p>
                  </a:txBody>
                  <a:tcPr/>
                </a:tc>
                <a:tc hMerge="1">
                  <a:txBody>
                    <a:bodyPr/>
                    <a:lstStyle/>
                    <a:p>
                      <a:endParaRPr lang="en-US" b="0" dirty="0"/>
                    </a:p>
                  </a:txBody>
                  <a:tcPr/>
                </a:tc>
                <a:tc gridSpan="2">
                  <a:txBody>
                    <a:bodyPr/>
                    <a:lstStyle/>
                    <a:p>
                      <a:r>
                        <a:rPr lang="en-US" b="0" dirty="0" smtClean="0"/>
                        <a:t>Population</a:t>
                      </a:r>
                      <a:endParaRPr lang="en-US" b="0" dirty="0"/>
                    </a:p>
                  </a:txBody>
                  <a:tcPr/>
                </a:tc>
                <a:tc hMerge="1">
                  <a:txBody>
                    <a:bodyPr/>
                    <a:lstStyle/>
                    <a:p>
                      <a:endParaRPr lang="en-US" b="0" dirty="0"/>
                    </a:p>
                  </a:txBody>
                  <a:tcPr/>
                </a:tc>
                <a:tc gridSpan="2">
                  <a:txBody>
                    <a:bodyPr/>
                    <a:lstStyle/>
                    <a:p>
                      <a:r>
                        <a:rPr lang="en-US" b="0" dirty="0" smtClean="0"/>
                        <a:t>Disease Dynamics</a:t>
                      </a:r>
                      <a:endParaRPr lang="en-US" b="0" dirty="0"/>
                    </a:p>
                  </a:txBody>
                  <a:tcPr/>
                </a:tc>
                <a:tc hMerge="1">
                  <a:txBody>
                    <a:bodyPr/>
                    <a:lstStyle/>
                    <a:p>
                      <a:endParaRPr lang="en-US" b="0" dirty="0"/>
                    </a:p>
                  </a:txBody>
                  <a:tcPr/>
                </a:tc>
                <a:extLst>
                  <a:ext uri="{0D108BD9-81ED-4DB2-BD59-A6C34878D82A}">
                    <a16:rowId xmlns:a16="http://schemas.microsoft.com/office/drawing/2014/main" val="1073155461"/>
                  </a:ext>
                </a:extLst>
              </a:tr>
              <a:tr h="370840">
                <a:tc>
                  <a:txBody>
                    <a:bodyPr/>
                    <a:lstStyle/>
                    <a:p>
                      <a:r>
                        <a:rPr lang="en-US" sz="1400" dirty="0" err="1" smtClean="0"/>
                        <a:t>numTrials</a:t>
                      </a:r>
                      <a:r>
                        <a:rPr lang="en-US" sz="1400" dirty="0" smtClean="0"/>
                        <a:t> = 50</a:t>
                      </a:r>
                      <a:endParaRPr lang="en-US" sz="1400" dirty="0"/>
                    </a:p>
                  </a:txBody>
                  <a:tcPr/>
                </a:tc>
                <a:tc>
                  <a:txBody>
                    <a:bodyPr/>
                    <a:lstStyle/>
                    <a:p>
                      <a:r>
                        <a:rPr lang="en-US" sz="1400" dirty="0" smtClean="0"/>
                        <a:t>50 simulations</a:t>
                      </a:r>
                      <a:endParaRPr lang="en-US" sz="1400" dirty="0"/>
                    </a:p>
                  </a:txBody>
                  <a:tcPr/>
                </a:tc>
                <a:tc>
                  <a:txBody>
                    <a:bodyPr/>
                    <a:lstStyle/>
                    <a:p>
                      <a:r>
                        <a:rPr lang="en-US" sz="1400" dirty="0" smtClean="0"/>
                        <a:t>N = 500</a:t>
                      </a:r>
                      <a:endParaRPr lang="en-US" sz="1400" dirty="0"/>
                    </a:p>
                  </a:txBody>
                  <a:tcPr/>
                </a:tc>
                <a:tc>
                  <a:txBody>
                    <a:bodyPr/>
                    <a:lstStyle/>
                    <a:p>
                      <a:r>
                        <a:rPr lang="en-US" sz="1400" dirty="0" smtClean="0"/>
                        <a:t>500 distinct nodes</a:t>
                      </a:r>
                      <a:endParaRPr lang="en-US" sz="1400" dirty="0"/>
                    </a:p>
                  </a:txBody>
                  <a:tcPr/>
                </a:tc>
                <a:tc>
                  <a:txBody>
                    <a:bodyPr/>
                    <a:lstStyle/>
                    <a:p>
                      <a:r>
                        <a:rPr lang="en-US" sz="1400" dirty="0" smtClean="0"/>
                        <a:t>Beta = .1875</a:t>
                      </a:r>
                      <a:endParaRPr lang="en-US" sz="1400" dirty="0"/>
                    </a:p>
                  </a:txBody>
                  <a:tcPr/>
                </a:tc>
                <a:tc>
                  <a:txBody>
                    <a:bodyPr/>
                    <a:lstStyle/>
                    <a:p>
                      <a:r>
                        <a:rPr lang="en-US" sz="1400" dirty="0" smtClean="0"/>
                        <a:t>Transmissibility</a:t>
                      </a:r>
                      <a:endParaRPr lang="en-US" sz="1400" dirty="0"/>
                    </a:p>
                  </a:txBody>
                  <a:tcPr/>
                </a:tc>
                <a:extLst>
                  <a:ext uri="{0D108BD9-81ED-4DB2-BD59-A6C34878D82A}">
                    <a16:rowId xmlns:a16="http://schemas.microsoft.com/office/drawing/2014/main" val="772203161"/>
                  </a:ext>
                </a:extLst>
              </a:tr>
              <a:tr h="370840">
                <a:tc>
                  <a:txBody>
                    <a:bodyPr/>
                    <a:lstStyle/>
                    <a:p>
                      <a:r>
                        <a:rPr lang="en-US" sz="1400" dirty="0" err="1" smtClean="0"/>
                        <a:t>tSpan</a:t>
                      </a:r>
                      <a:r>
                        <a:rPr lang="en-US" sz="1400" dirty="0" smtClean="0"/>
                        <a:t> = 365</a:t>
                      </a:r>
                      <a:endParaRPr lang="en-US" sz="1400" dirty="0"/>
                    </a:p>
                  </a:txBody>
                  <a:tcPr/>
                </a:tc>
                <a:tc>
                  <a:txBody>
                    <a:bodyPr/>
                    <a:lstStyle/>
                    <a:p>
                      <a:r>
                        <a:rPr lang="en-US" sz="1400" dirty="0" smtClean="0"/>
                        <a:t>One year trajectory</a:t>
                      </a:r>
                      <a:endParaRPr lang="en-US" sz="1400" dirty="0"/>
                    </a:p>
                  </a:txBody>
                  <a:tcPr/>
                </a:tc>
                <a:tc>
                  <a:txBody>
                    <a:bodyPr/>
                    <a:lstStyle/>
                    <a:p>
                      <a:r>
                        <a:rPr lang="en-US" sz="1400" dirty="0" err="1" smtClean="0"/>
                        <a:t>trialPop</a:t>
                      </a:r>
                      <a:r>
                        <a:rPr lang="en-US" sz="1400" dirty="0" smtClean="0"/>
                        <a:t> = 65,000</a:t>
                      </a:r>
                      <a:endParaRPr lang="en-US" sz="1400" dirty="0"/>
                    </a:p>
                  </a:txBody>
                  <a:tcPr/>
                </a:tc>
                <a:tc>
                  <a:txBody>
                    <a:bodyPr/>
                    <a:lstStyle/>
                    <a:p>
                      <a:r>
                        <a:rPr lang="en-US" sz="1400" dirty="0" smtClean="0"/>
                        <a:t>Total population</a:t>
                      </a:r>
                      <a:endParaRPr lang="en-US" sz="1400" dirty="0"/>
                    </a:p>
                  </a:txBody>
                  <a:tcPr/>
                </a:tc>
                <a:tc>
                  <a:txBody>
                    <a:bodyPr/>
                    <a:lstStyle/>
                    <a:p>
                      <a:r>
                        <a:rPr lang="en-US" sz="1400" dirty="0" smtClean="0"/>
                        <a:t>Sigma = 1/4</a:t>
                      </a:r>
                      <a:endParaRPr lang="en-US" sz="1400" dirty="0"/>
                    </a:p>
                  </a:txBody>
                  <a:tcPr/>
                </a:tc>
                <a:tc>
                  <a:txBody>
                    <a:bodyPr/>
                    <a:lstStyle/>
                    <a:p>
                      <a:r>
                        <a:rPr lang="en-US" sz="1400" dirty="0" smtClean="0"/>
                        <a:t>1/(exposed period)</a:t>
                      </a:r>
                      <a:endParaRPr lang="en-US" sz="1400" dirty="0"/>
                    </a:p>
                  </a:txBody>
                  <a:tcPr/>
                </a:tc>
                <a:extLst>
                  <a:ext uri="{0D108BD9-81ED-4DB2-BD59-A6C34878D82A}">
                    <a16:rowId xmlns:a16="http://schemas.microsoft.com/office/drawing/2014/main" val="751448484"/>
                  </a:ext>
                </a:extLst>
              </a:tr>
              <a:tr h="370840">
                <a:tc>
                  <a:txBody>
                    <a:bodyPr/>
                    <a:lstStyle/>
                    <a:p>
                      <a:r>
                        <a:rPr lang="en-US" sz="1400" dirty="0" err="1" smtClean="0"/>
                        <a:t>startOfSimDay</a:t>
                      </a:r>
                      <a:r>
                        <a:rPr lang="en-US" sz="1400" baseline="0" dirty="0" smtClean="0"/>
                        <a:t> = 04/01/2020</a:t>
                      </a:r>
                      <a:endParaRPr lang="en-US" sz="1400" dirty="0"/>
                    </a:p>
                  </a:txBody>
                  <a:tcPr/>
                </a:tc>
                <a:tc>
                  <a:txBody>
                    <a:bodyPr/>
                    <a:lstStyle/>
                    <a:p>
                      <a:r>
                        <a:rPr lang="en-US" sz="1400" dirty="0" smtClean="0"/>
                        <a:t>Simulation starts on April 1</a:t>
                      </a:r>
                      <a:r>
                        <a:rPr lang="en-US" sz="1400" baseline="30000" dirty="0" smtClean="0"/>
                        <a:t>st</a:t>
                      </a:r>
                      <a:r>
                        <a:rPr lang="en-US" sz="1400" dirty="0" smtClean="0"/>
                        <a:t>, 2020</a:t>
                      </a:r>
                      <a:endParaRPr lang="en-US" sz="1400" dirty="0"/>
                    </a:p>
                  </a:txBody>
                  <a:tcPr/>
                </a:tc>
                <a:tc>
                  <a:txBody>
                    <a:bodyPr/>
                    <a:lstStyle/>
                    <a:p>
                      <a:r>
                        <a:rPr lang="en-US" sz="1400" dirty="0" smtClean="0"/>
                        <a:t>I0Pop = 40</a:t>
                      </a:r>
                      <a:endParaRPr lang="en-US" sz="1400" dirty="0"/>
                    </a:p>
                  </a:txBody>
                  <a:tcPr/>
                </a:tc>
                <a:tc>
                  <a:txBody>
                    <a:bodyPr/>
                    <a:lstStyle/>
                    <a:p>
                      <a:r>
                        <a:rPr lang="en-US" sz="1400" dirty="0" smtClean="0"/>
                        <a:t>Initial number of infected</a:t>
                      </a:r>
                      <a:endParaRPr lang="en-US" sz="1400" dirty="0"/>
                    </a:p>
                  </a:txBody>
                  <a:tcPr/>
                </a:tc>
                <a:tc>
                  <a:txBody>
                    <a:bodyPr/>
                    <a:lstStyle/>
                    <a:p>
                      <a:r>
                        <a:rPr lang="en-US" sz="1400" dirty="0" smtClean="0"/>
                        <a:t>Gamma = 1/12</a:t>
                      </a:r>
                      <a:endParaRPr lang="en-US" sz="1400" dirty="0"/>
                    </a:p>
                  </a:txBody>
                  <a:tcPr/>
                </a:tc>
                <a:tc>
                  <a:txBody>
                    <a:bodyPr/>
                    <a:lstStyle/>
                    <a:p>
                      <a:r>
                        <a:rPr lang="en-US" sz="1400" dirty="0" smtClean="0"/>
                        <a:t>1/(infectious period)</a:t>
                      </a:r>
                      <a:endParaRPr lang="en-US" sz="1400" dirty="0"/>
                    </a:p>
                  </a:txBody>
                  <a:tcPr/>
                </a:tc>
                <a:extLst>
                  <a:ext uri="{0D108BD9-81ED-4DB2-BD59-A6C34878D82A}">
                    <a16:rowId xmlns:a16="http://schemas.microsoft.com/office/drawing/2014/main" val="4282588671"/>
                  </a:ext>
                </a:extLst>
              </a:tr>
              <a:tr h="370840">
                <a:tc>
                  <a:txBody>
                    <a:bodyPr/>
                    <a:lstStyle/>
                    <a:p>
                      <a:endParaRPr lang="en-US" sz="1400" dirty="0"/>
                    </a:p>
                  </a:txBody>
                  <a:tcPr/>
                </a:tc>
                <a:tc>
                  <a:txBody>
                    <a:bodyPr/>
                    <a:lstStyle/>
                    <a:p>
                      <a:endParaRPr lang="en-US" sz="1400" dirty="0"/>
                    </a:p>
                  </a:txBody>
                  <a:tcPr/>
                </a:tc>
                <a:tc>
                  <a:txBody>
                    <a:bodyPr/>
                    <a:lstStyle/>
                    <a:p>
                      <a:r>
                        <a:rPr lang="en-US" sz="1400" dirty="0" err="1" smtClean="0"/>
                        <a:t>maxINodeProp</a:t>
                      </a:r>
                      <a:r>
                        <a:rPr lang="en-US" sz="1400" dirty="0" smtClean="0"/>
                        <a:t> = 0.1</a:t>
                      </a:r>
                      <a:endParaRPr lang="en-US" sz="1400" dirty="0"/>
                    </a:p>
                  </a:txBody>
                  <a:tcPr/>
                </a:tc>
                <a:tc>
                  <a:txBody>
                    <a:bodyPr/>
                    <a:lstStyle/>
                    <a:p>
                      <a:r>
                        <a:rPr lang="en-US" sz="1400" dirty="0" smtClean="0"/>
                        <a:t>Up to 50</a:t>
                      </a:r>
                      <a:r>
                        <a:rPr lang="en-US" sz="1400" baseline="0" dirty="0" smtClean="0"/>
                        <a:t> nodes with an initial infected</a:t>
                      </a:r>
                      <a:endParaRPr lang="en-US" sz="1400" dirty="0"/>
                    </a:p>
                  </a:txBody>
                  <a:tcPr/>
                </a:tc>
                <a:tc>
                  <a:txBody>
                    <a:bodyPr/>
                    <a:lstStyle/>
                    <a:p>
                      <a:r>
                        <a:rPr lang="en-US" sz="1400" dirty="0" smtClean="0"/>
                        <a:t>Eta = .024</a:t>
                      </a:r>
                      <a:endParaRPr lang="en-US" sz="1400" dirty="0"/>
                    </a:p>
                  </a:txBody>
                  <a:tcPr/>
                </a:tc>
                <a:tc>
                  <a:txBody>
                    <a:bodyPr/>
                    <a:lstStyle/>
                    <a:p>
                      <a:r>
                        <a:rPr lang="en-US" sz="1400" dirty="0" smtClean="0"/>
                        <a:t>Case fatality rate</a:t>
                      </a:r>
                      <a:endParaRPr lang="en-US" sz="1400" dirty="0"/>
                    </a:p>
                  </a:txBody>
                  <a:tcPr/>
                </a:tc>
                <a:extLst>
                  <a:ext uri="{0D108BD9-81ED-4DB2-BD59-A6C34878D82A}">
                    <a16:rowId xmlns:a16="http://schemas.microsoft.com/office/drawing/2014/main" val="67924301"/>
                  </a:ext>
                </a:extLst>
              </a:tr>
              <a:tr h="370840">
                <a:tc gridSpan="2">
                  <a:txBody>
                    <a:bodyPr/>
                    <a:lstStyle/>
                    <a:p>
                      <a:r>
                        <a:rPr lang="en-US" dirty="0" smtClean="0">
                          <a:solidFill>
                            <a:schemeClr val="bg1"/>
                          </a:solidFill>
                        </a:rPr>
                        <a:t>Student arrival</a:t>
                      </a:r>
                      <a:endParaRPr lang="en-US" dirty="0">
                        <a:solidFill>
                          <a:schemeClr val="bg1"/>
                        </a:solidFill>
                      </a:endParaRPr>
                    </a:p>
                  </a:txBody>
                  <a:tcPr>
                    <a:solidFill>
                      <a:schemeClr val="accent2">
                        <a:lumMod val="75000"/>
                      </a:schemeClr>
                    </a:solidFill>
                  </a:tcPr>
                </a:tc>
                <a:tc hMerge="1">
                  <a:txBody>
                    <a:bodyPr/>
                    <a:lstStyle/>
                    <a:p>
                      <a:endParaRPr lang="en-US" dirty="0"/>
                    </a:p>
                  </a:txBody>
                  <a:tcPr/>
                </a:tc>
                <a:tc>
                  <a:txBody>
                    <a:bodyPr/>
                    <a:lstStyle/>
                    <a:p>
                      <a:r>
                        <a:rPr lang="en-US" sz="1400" dirty="0" err="1" smtClean="0"/>
                        <a:t>trialPop</a:t>
                      </a:r>
                      <a:r>
                        <a:rPr lang="en-US" sz="1400" dirty="0" smtClean="0"/>
                        <a:t>/N</a:t>
                      </a:r>
                      <a:r>
                        <a:rPr lang="en-US" sz="1400" baseline="0" dirty="0" smtClean="0"/>
                        <a:t> = 130</a:t>
                      </a:r>
                      <a:endParaRPr lang="en-US" sz="1400" dirty="0"/>
                    </a:p>
                  </a:txBody>
                  <a:tcPr/>
                </a:tc>
                <a:tc>
                  <a:txBody>
                    <a:bodyPr/>
                    <a:lstStyle/>
                    <a:p>
                      <a:r>
                        <a:rPr lang="en-US" sz="1400" dirty="0" smtClean="0"/>
                        <a:t>Approximately 130</a:t>
                      </a:r>
                      <a:r>
                        <a:rPr lang="en-US" sz="1400" baseline="0" dirty="0" smtClean="0"/>
                        <a:t> individuals per node</a:t>
                      </a:r>
                      <a:endParaRPr lang="en-US" sz="1400" dirty="0"/>
                    </a:p>
                  </a:txBody>
                  <a:tcPr/>
                </a:tc>
                <a:tc>
                  <a:txBody>
                    <a:bodyPr/>
                    <a:lstStyle/>
                    <a:p>
                      <a:r>
                        <a:rPr lang="en-US" sz="1400" dirty="0" smtClean="0"/>
                        <a:t>Delta = 1/10</a:t>
                      </a:r>
                      <a:endParaRPr lang="en-US" sz="1400" dirty="0"/>
                    </a:p>
                  </a:txBody>
                  <a:tcPr/>
                </a:tc>
                <a:tc>
                  <a:txBody>
                    <a:bodyPr/>
                    <a:lstStyle/>
                    <a:p>
                      <a:r>
                        <a:rPr lang="en-US" sz="1400" dirty="0" smtClean="0"/>
                        <a:t>Proportion of recovered</a:t>
                      </a:r>
                      <a:r>
                        <a:rPr lang="en-US" sz="1400" baseline="0" dirty="0" smtClean="0"/>
                        <a:t> who lose immunity</a:t>
                      </a:r>
                      <a:endParaRPr lang="en-US" sz="1400" dirty="0"/>
                    </a:p>
                  </a:txBody>
                  <a:tcPr/>
                </a:tc>
                <a:extLst>
                  <a:ext uri="{0D108BD9-81ED-4DB2-BD59-A6C34878D82A}">
                    <a16:rowId xmlns:a16="http://schemas.microsoft.com/office/drawing/2014/main" val="1817302021"/>
                  </a:ext>
                </a:extLst>
              </a:tr>
              <a:tr h="370840">
                <a:tc>
                  <a:txBody>
                    <a:bodyPr/>
                    <a:lstStyle/>
                    <a:p>
                      <a:r>
                        <a:rPr lang="en-US" sz="1400" dirty="0" err="1" smtClean="0"/>
                        <a:t>studentPop</a:t>
                      </a:r>
                      <a:r>
                        <a:rPr lang="en-US" sz="1400" baseline="0" dirty="0" smtClean="0"/>
                        <a:t> = 25,000</a:t>
                      </a:r>
                      <a:endParaRPr lang="en-US" sz="1400" dirty="0"/>
                    </a:p>
                  </a:txBody>
                  <a:tcPr>
                    <a:solidFill>
                      <a:schemeClr val="accent2">
                        <a:lumMod val="20000"/>
                        <a:lumOff val="80000"/>
                      </a:schemeClr>
                    </a:solidFill>
                  </a:tcPr>
                </a:tc>
                <a:tc>
                  <a:txBody>
                    <a:bodyPr/>
                    <a:lstStyle/>
                    <a:p>
                      <a:r>
                        <a:rPr lang="en-US" sz="1400" dirty="0" smtClean="0"/>
                        <a:t>Student population is 25,000</a:t>
                      </a:r>
                      <a:endParaRPr lang="en-US" sz="1400" dirty="0"/>
                    </a:p>
                  </a:txBody>
                  <a:tcPr>
                    <a:solidFill>
                      <a:schemeClr val="accent2">
                        <a:lumMod val="20000"/>
                        <a:lumOff val="80000"/>
                      </a:schemeClr>
                    </a:solidFill>
                  </a:tcPr>
                </a:tc>
                <a:tc>
                  <a:txBody>
                    <a:bodyPr/>
                    <a:lstStyle/>
                    <a:p>
                      <a:endParaRPr lang="en-US" sz="1400" dirty="0"/>
                    </a:p>
                  </a:txBody>
                  <a:tcPr/>
                </a:tc>
                <a:tc>
                  <a:txBody>
                    <a:bodyPr/>
                    <a:lstStyle/>
                    <a:p>
                      <a:endParaRPr lang="en-US" sz="1400" dirty="0"/>
                    </a:p>
                  </a:txBody>
                  <a:tcPr/>
                </a:tc>
                <a:tc>
                  <a:txBody>
                    <a:bodyPr/>
                    <a:lstStyle/>
                    <a:p>
                      <a:r>
                        <a:rPr lang="en-US" sz="1400" dirty="0" smtClean="0"/>
                        <a:t>Kappa = 1/100</a:t>
                      </a:r>
                      <a:endParaRPr lang="en-US" sz="1400" dirty="0"/>
                    </a:p>
                  </a:txBody>
                  <a:tcPr/>
                </a:tc>
                <a:tc>
                  <a:txBody>
                    <a:bodyPr/>
                    <a:lstStyle/>
                    <a:p>
                      <a:r>
                        <a:rPr lang="en-US" sz="1400" dirty="0" smtClean="0"/>
                        <a:t>Reciprocal</a:t>
                      </a:r>
                      <a:r>
                        <a:rPr lang="en-US" sz="1400" baseline="0" dirty="0" smtClean="0"/>
                        <a:t> of temporary immunity period</a:t>
                      </a:r>
                      <a:endParaRPr lang="en-US" sz="1400" dirty="0"/>
                    </a:p>
                  </a:txBody>
                  <a:tcPr/>
                </a:tc>
                <a:extLst>
                  <a:ext uri="{0D108BD9-81ED-4DB2-BD59-A6C34878D82A}">
                    <a16:rowId xmlns:a16="http://schemas.microsoft.com/office/drawing/2014/main" val="2591587155"/>
                  </a:ext>
                </a:extLst>
              </a:tr>
              <a:tr h="370840">
                <a:tc>
                  <a:txBody>
                    <a:bodyPr/>
                    <a:lstStyle/>
                    <a:p>
                      <a:r>
                        <a:rPr lang="en-US" sz="1400" dirty="0" err="1" smtClean="0"/>
                        <a:t>studentReturnDate</a:t>
                      </a:r>
                      <a:r>
                        <a:rPr lang="en-US" sz="1400" dirty="0" smtClean="0"/>
                        <a:t> = 09/21/2020</a:t>
                      </a:r>
                      <a:endParaRPr lang="en-US" sz="1400" dirty="0"/>
                    </a:p>
                  </a:txBody>
                  <a:tcPr>
                    <a:solidFill>
                      <a:schemeClr val="accent2">
                        <a:lumMod val="40000"/>
                        <a:lumOff val="60000"/>
                      </a:schemeClr>
                    </a:solidFill>
                  </a:tcPr>
                </a:tc>
                <a:tc>
                  <a:txBody>
                    <a:bodyPr/>
                    <a:lstStyle/>
                    <a:p>
                      <a:r>
                        <a:rPr lang="en-US" sz="1400" dirty="0" smtClean="0"/>
                        <a:t>Students return around 9/21/2020</a:t>
                      </a:r>
                      <a:endParaRPr lang="en-US" sz="1400" dirty="0"/>
                    </a:p>
                  </a:txBody>
                  <a:tcPr>
                    <a:solidFill>
                      <a:schemeClr val="accent2">
                        <a:lumMod val="40000"/>
                        <a:lumOff val="60000"/>
                      </a:schemeClr>
                    </a:solidFill>
                  </a:tcPr>
                </a:tc>
                <a:tc>
                  <a:txBody>
                    <a:bodyPr/>
                    <a:lstStyle/>
                    <a:p>
                      <a:endParaRPr lang="en-US" sz="1400" dirty="0"/>
                    </a:p>
                  </a:txBody>
                  <a:tcPr/>
                </a:tc>
                <a:tc>
                  <a:txBody>
                    <a:bodyPr/>
                    <a:lstStyle/>
                    <a:p>
                      <a:endParaRPr lang="en-US" sz="1400"/>
                    </a:p>
                  </a:txBody>
                  <a:tcPr/>
                </a:tc>
                <a:tc>
                  <a:txBody>
                    <a:bodyPr/>
                    <a:lstStyle/>
                    <a:p>
                      <a:r>
                        <a:rPr lang="en-US" sz="1400" dirty="0" smtClean="0"/>
                        <a:t>Initial</a:t>
                      </a:r>
                      <a:r>
                        <a:rPr lang="en-US" sz="1400" baseline="0" dirty="0" smtClean="0"/>
                        <a:t> phi = 3</a:t>
                      </a:r>
                      <a:endParaRPr lang="en-US" sz="1400" dirty="0"/>
                    </a:p>
                  </a:txBody>
                  <a:tcPr/>
                </a:tc>
                <a:tc>
                  <a:txBody>
                    <a:bodyPr/>
                    <a:lstStyle/>
                    <a:p>
                      <a:r>
                        <a:rPr lang="en-US" sz="1400" dirty="0" smtClean="0"/>
                        <a:t>Beta reduction factor (effective</a:t>
                      </a:r>
                      <a:r>
                        <a:rPr lang="en-US" sz="1400" baseline="0" dirty="0" smtClean="0"/>
                        <a:t> R0 = R0/3)</a:t>
                      </a:r>
                      <a:endParaRPr lang="en-US" sz="1400" dirty="0"/>
                    </a:p>
                  </a:txBody>
                  <a:tcPr/>
                </a:tc>
                <a:extLst>
                  <a:ext uri="{0D108BD9-81ED-4DB2-BD59-A6C34878D82A}">
                    <a16:rowId xmlns:a16="http://schemas.microsoft.com/office/drawing/2014/main" val="1960325172"/>
                  </a:ext>
                </a:extLst>
              </a:tr>
              <a:tr h="370840">
                <a:tc>
                  <a:txBody>
                    <a:bodyPr/>
                    <a:lstStyle/>
                    <a:p>
                      <a:r>
                        <a:rPr lang="en-US" sz="1400" dirty="0" err="1" smtClean="0"/>
                        <a:t>maxStudentNodes</a:t>
                      </a:r>
                      <a:r>
                        <a:rPr lang="en-US" sz="1400" dirty="0" smtClean="0"/>
                        <a:t> = 100</a:t>
                      </a:r>
                      <a:endParaRPr lang="en-US" sz="1400" dirty="0"/>
                    </a:p>
                  </a:txBody>
                  <a:tcPr>
                    <a:solidFill>
                      <a:schemeClr val="accent2">
                        <a:lumMod val="20000"/>
                        <a:lumOff val="80000"/>
                      </a:schemeClr>
                    </a:solidFill>
                  </a:tcPr>
                </a:tc>
                <a:tc>
                  <a:txBody>
                    <a:bodyPr/>
                    <a:lstStyle/>
                    <a:p>
                      <a:r>
                        <a:rPr lang="en-US" sz="1400" dirty="0" smtClean="0"/>
                        <a:t>Students distribute across 100 nodes</a:t>
                      </a:r>
                      <a:endParaRPr lang="en-US" sz="1400" dirty="0"/>
                    </a:p>
                  </a:txBody>
                  <a:tcPr>
                    <a:solidFill>
                      <a:schemeClr val="accent2">
                        <a:lumMod val="20000"/>
                        <a:lumOff val="80000"/>
                      </a:schemeClr>
                    </a:solidFill>
                  </a:tcPr>
                </a:tc>
                <a:tc>
                  <a:txBody>
                    <a:bodyPr/>
                    <a:lstStyle/>
                    <a:p>
                      <a:endParaRPr lang="en-US" sz="1400" dirty="0"/>
                    </a:p>
                  </a:txBody>
                  <a:tcPr/>
                </a:tc>
                <a:tc>
                  <a:txBody>
                    <a:bodyPr/>
                    <a:lstStyle/>
                    <a:p>
                      <a:endParaRPr lang="en-US" sz="1400"/>
                    </a:p>
                  </a:txBody>
                  <a:tcPr/>
                </a:tc>
                <a:tc>
                  <a:txBody>
                    <a:bodyPr/>
                    <a:lstStyle/>
                    <a:p>
                      <a:r>
                        <a:rPr lang="en-US" sz="1400" dirty="0" smtClean="0"/>
                        <a:t>Season/</a:t>
                      </a:r>
                      <a:r>
                        <a:rPr lang="en-US" sz="1400" dirty="0" err="1" smtClean="0"/>
                        <a:t>cosAmp</a:t>
                      </a:r>
                      <a:r>
                        <a:rPr lang="en-US" sz="1400" dirty="0" smtClean="0"/>
                        <a:t> = .25</a:t>
                      </a:r>
                      <a:endParaRPr lang="en-US" sz="1400" dirty="0"/>
                    </a:p>
                  </a:txBody>
                  <a:tcPr>
                    <a:solidFill>
                      <a:schemeClr val="accent2">
                        <a:lumMod val="40000"/>
                        <a:lumOff val="60000"/>
                      </a:schemeClr>
                    </a:solidFill>
                  </a:tcPr>
                </a:tc>
                <a:tc>
                  <a:txBody>
                    <a:bodyPr/>
                    <a:lstStyle/>
                    <a:p>
                      <a:r>
                        <a:rPr lang="en-US" sz="1400" dirty="0" smtClean="0"/>
                        <a:t>Beta peaks 25% above</a:t>
                      </a:r>
                      <a:r>
                        <a:rPr lang="en-US" sz="1400" baseline="0" dirty="0" smtClean="0"/>
                        <a:t> average in February, dips 25% below in August.</a:t>
                      </a:r>
                      <a:endParaRPr lang="en-US" sz="1400" dirty="0"/>
                    </a:p>
                  </a:txBody>
                  <a:tcPr>
                    <a:solidFill>
                      <a:schemeClr val="accent2">
                        <a:lumMod val="40000"/>
                        <a:lumOff val="60000"/>
                      </a:schemeClr>
                    </a:solidFill>
                  </a:tcPr>
                </a:tc>
                <a:extLst>
                  <a:ext uri="{0D108BD9-81ED-4DB2-BD59-A6C34878D82A}">
                    <a16:rowId xmlns:a16="http://schemas.microsoft.com/office/drawing/2014/main" val="3801994947"/>
                  </a:ext>
                </a:extLst>
              </a:tr>
              <a:tr h="370840">
                <a:tc gridSpan="2">
                  <a:txBody>
                    <a:bodyPr/>
                    <a:lstStyle/>
                    <a:p>
                      <a:r>
                        <a:rPr lang="en-US" sz="1400" dirty="0" err="1" smtClean="0"/>
                        <a:t>sSProp</a:t>
                      </a:r>
                      <a:r>
                        <a:rPr lang="en-US" sz="1400" baseline="0" dirty="0" smtClean="0"/>
                        <a:t> = .9; </a:t>
                      </a:r>
                      <a:r>
                        <a:rPr lang="en-US" sz="1400" baseline="0" dirty="0" err="1" smtClean="0"/>
                        <a:t>sEProp</a:t>
                      </a:r>
                      <a:r>
                        <a:rPr lang="en-US" sz="1400" baseline="0" dirty="0" smtClean="0"/>
                        <a:t> = .0001; </a:t>
                      </a:r>
                      <a:r>
                        <a:rPr lang="en-US" sz="1400" baseline="0" dirty="0" err="1" smtClean="0"/>
                        <a:t>sIProp</a:t>
                      </a:r>
                      <a:r>
                        <a:rPr lang="en-US" sz="1400" baseline="0" dirty="0" smtClean="0"/>
                        <a:t> = .001; </a:t>
                      </a:r>
                      <a:r>
                        <a:rPr lang="en-US" sz="1400" baseline="0" dirty="0" err="1" smtClean="0"/>
                        <a:t>sRProp</a:t>
                      </a:r>
                      <a:r>
                        <a:rPr lang="en-US" sz="1400" baseline="0" dirty="0" smtClean="0"/>
                        <a:t> = .9*remaining; </a:t>
                      </a:r>
                      <a:r>
                        <a:rPr lang="en-US" sz="1400" baseline="0" dirty="0" err="1" smtClean="0"/>
                        <a:t>sImProp</a:t>
                      </a:r>
                      <a:r>
                        <a:rPr lang="en-US" sz="1400" baseline="0" dirty="0" smtClean="0"/>
                        <a:t> = .1*remaining</a:t>
                      </a:r>
                      <a:endParaRPr lang="en-US" sz="1400" dirty="0"/>
                    </a:p>
                  </a:txBody>
                  <a:tcPr>
                    <a:solidFill>
                      <a:schemeClr val="accent2">
                        <a:lumMod val="40000"/>
                        <a:lumOff val="60000"/>
                      </a:schemeClr>
                    </a:solidFill>
                  </a:tcPr>
                </a:tc>
                <a:tc hMerge="1">
                  <a:txBody>
                    <a:bodyPr/>
                    <a:lstStyle/>
                    <a:p>
                      <a:endParaRPr 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Most students are susceptible, with a few exposed, infected, and recovered/immune</a:t>
                      </a:r>
                    </a:p>
                    <a:p>
                      <a:endParaRPr lang="en-US" sz="1400" dirty="0"/>
                    </a:p>
                  </a:txBody>
                  <a:tcPr>
                    <a:solidFill>
                      <a:schemeClr val="accent2">
                        <a:lumMod val="40000"/>
                        <a:lumOff val="60000"/>
                      </a:schemeClr>
                    </a:solidFill>
                  </a:tcPr>
                </a:tc>
                <a:tc hMerge="1">
                  <a:txBody>
                    <a:bodyPr/>
                    <a:lstStyle/>
                    <a:p>
                      <a:endParaRPr lang="en-US" sz="1400" dirty="0"/>
                    </a:p>
                  </a:txBody>
                  <a:tcPr/>
                </a:tc>
                <a:tc>
                  <a:txBody>
                    <a:bodyPr/>
                    <a:lstStyle/>
                    <a:p>
                      <a:r>
                        <a:rPr lang="en-US" sz="1400" dirty="0" err="1" smtClean="0"/>
                        <a:t>BetaFactor</a:t>
                      </a:r>
                      <a:r>
                        <a:rPr lang="en-US" sz="1400" dirty="0" smtClean="0"/>
                        <a:t> in [.9,1.1]</a:t>
                      </a:r>
                      <a:endParaRPr lang="en-US" sz="1400" dirty="0"/>
                    </a:p>
                  </a:txBody>
                  <a:tcPr/>
                </a:tc>
                <a:tc>
                  <a:txBody>
                    <a:bodyPr/>
                    <a:lstStyle/>
                    <a:p>
                      <a:r>
                        <a:rPr lang="en-US" sz="1400" dirty="0" smtClean="0"/>
                        <a:t>Beta</a:t>
                      </a:r>
                      <a:r>
                        <a:rPr lang="en-US" sz="1400" baseline="0" dirty="0" smtClean="0"/>
                        <a:t> randomized between trials</a:t>
                      </a:r>
                      <a:endParaRPr lang="en-US" sz="1400" dirty="0"/>
                    </a:p>
                  </a:txBody>
                  <a:tcPr/>
                </a:tc>
                <a:extLst>
                  <a:ext uri="{0D108BD9-81ED-4DB2-BD59-A6C34878D82A}">
                    <a16:rowId xmlns:a16="http://schemas.microsoft.com/office/drawing/2014/main" val="1210180057"/>
                  </a:ext>
                </a:extLst>
              </a:tr>
            </a:tbl>
          </a:graphicData>
        </a:graphic>
      </p:graphicFrame>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27</a:t>
            </a:fld>
            <a:endParaRPr lang="en-US"/>
          </a:p>
        </p:txBody>
      </p:sp>
    </p:spTree>
    <p:extLst>
      <p:ext uri="{BB962C8B-B14F-4D97-AF65-F5344CB8AC3E}">
        <p14:creationId xmlns:p14="http://schemas.microsoft.com/office/powerpoint/2010/main" val="3065743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74465330"/>
              </p:ext>
            </p:extLst>
          </p:nvPr>
        </p:nvGraphicFramePr>
        <p:xfrm>
          <a:off x="555478" y="1304332"/>
          <a:ext cx="10707878" cy="4739640"/>
        </p:xfrm>
        <a:graphic>
          <a:graphicData uri="http://schemas.openxmlformats.org/drawingml/2006/table">
            <a:tbl>
              <a:tblPr firstRow="1" bandRow="1">
                <a:tableStyleId>{5C22544A-7EE6-4342-B048-85BDC9FD1C3A}</a:tableStyleId>
              </a:tblPr>
              <a:tblGrid>
                <a:gridCol w="2083633">
                  <a:extLst>
                    <a:ext uri="{9D8B030D-6E8A-4147-A177-3AD203B41FA5}">
                      <a16:colId xmlns:a16="http://schemas.microsoft.com/office/drawing/2014/main" val="1397995047"/>
                    </a:ext>
                  </a:extLst>
                </a:gridCol>
                <a:gridCol w="3643577">
                  <a:extLst>
                    <a:ext uri="{9D8B030D-6E8A-4147-A177-3AD203B41FA5}">
                      <a16:colId xmlns:a16="http://schemas.microsoft.com/office/drawing/2014/main" val="2047585647"/>
                    </a:ext>
                  </a:extLst>
                </a:gridCol>
                <a:gridCol w="2228487">
                  <a:extLst>
                    <a:ext uri="{9D8B030D-6E8A-4147-A177-3AD203B41FA5}">
                      <a16:colId xmlns:a16="http://schemas.microsoft.com/office/drawing/2014/main" val="3529922804"/>
                    </a:ext>
                  </a:extLst>
                </a:gridCol>
                <a:gridCol w="2752181">
                  <a:extLst>
                    <a:ext uri="{9D8B030D-6E8A-4147-A177-3AD203B41FA5}">
                      <a16:colId xmlns:a16="http://schemas.microsoft.com/office/drawing/2014/main" val="527285558"/>
                    </a:ext>
                  </a:extLst>
                </a:gridCol>
              </a:tblGrid>
              <a:tr h="370840">
                <a:tc gridSpan="2">
                  <a:txBody>
                    <a:bodyPr/>
                    <a:lstStyle/>
                    <a:p>
                      <a:r>
                        <a:rPr lang="en-US" b="0" dirty="0" smtClean="0"/>
                        <a:t>Physical distancing</a:t>
                      </a:r>
                      <a:endParaRPr lang="en-US" b="0" dirty="0"/>
                    </a:p>
                  </a:txBody>
                  <a:tcPr/>
                </a:tc>
                <a:tc hMerge="1">
                  <a:txBody>
                    <a:bodyPr/>
                    <a:lstStyle/>
                    <a:p>
                      <a:endParaRPr lang="en-US" b="0" dirty="0"/>
                    </a:p>
                  </a:txBody>
                  <a:tcPr/>
                </a:tc>
                <a:tc gridSpan="2">
                  <a:txBody>
                    <a:bodyPr/>
                    <a:lstStyle/>
                    <a:p>
                      <a:r>
                        <a:rPr lang="en-US" b="0" dirty="0" smtClean="0"/>
                        <a:t>Parachuting events</a:t>
                      </a:r>
                      <a:endParaRPr lang="en-US" b="0" dirty="0"/>
                    </a:p>
                  </a:txBody>
                  <a:tcPr/>
                </a:tc>
                <a:tc hMerge="1">
                  <a:txBody>
                    <a:bodyPr/>
                    <a:lstStyle/>
                    <a:p>
                      <a:endParaRPr lang="en-US" b="0" dirty="0"/>
                    </a:p>
                  </a:txBody>
                  <a:tcPr/>
                </a:tc>
                <a:extLst>
                  <a:ext uri="{0D108BD9-81ED-4DB2-BD59-A6C34878D82A}">
                    <a16:rowId xmlns:a16="http://schemas.microsoft.com/office/drawing/2014/main" val="1073155461"/>
                  </a:ext>
                </a:extLst>
              </a:tr>
              <a:tr h="370840">
                <a:tc>
                  <a:txBody>
                    <a:bodyPr/>
                    <a:lstStyle/>
                    <a:p>
                      <a:r>
                        <a:rPr lang="en-US" sz="1400" dirty="0" smtClean="0"/>
                        <a:t>maxPrev1 = 15</a:t>
                      </a:r>
                      <a:endParaRPr lang="en-US" sz="1400" dirty="0"/>
                    </a:p>
                  </a:txBody>
                  <a:tcPr/>
                </a:tc>
                <a:tc>
                  <a:txBody>
                    <a:bodyPr/>
                    <a:lstStyle/>
                    <a:p>
                      <a:r>
                        <a:rPr lang="en-US" sz="1400" dirty="0" smtClean="0"/>
                        <a:t>If</a:t>
                      </a:r>
                      <a:r>
                        <a:rPr lang="en-US" sz="1400" baseline="0" dirty="0" smtClean="0"/>
                        <a:t> 15 or more people have an active infection, institute minor physical distancing</a:t>
                      </a:r>
                      <a:endParaRPr lang="en-US" sz="1400" dirty="0"/>
                    </a:p>
                  </a:txBody>
                  <a:tcPr/>
                </a:tc>
                <a:tc>
                  <a:txBody>
                    <a:bodyPr/>
                    <a:lstStyle/>
                    <a:p>
                      <a:r>
                        <a:rPr lang="en-US" sz="1400" dirty="0" err="1" smtClean="0"/>
                        <a:t>parachuteRate</a:t>
                      </a:r>
                      <a:r>
                        <a:rPr lang="en-US" sz="1400" dirty="0" smtClean="0"/>
                        <a:t> = 1/30</a:t>
                      </a:r>
                      <a:endParaRPr lang="en-US" sz="1400" dirty="0"/>
                    </a:p>
                  </a:txBody>
                  <a:tcPr/>
                </a:tc>
                <a:tc>
                  <a:txBody>
                    <a:bodyPr/>
                    <a:lstStyle/>
                    <a:p>
                      <a:r>
                        <a:rPr lang="en-US" sz="1400" dirty="0" smtClean="0"/>
                        <a:t>1 parachute event approximately every 30 days</a:t>
                      </a:r>
                      <a:endParaRPr lang="en-US" sz="1400" dirty="0"/>
                    </a:p>
                  </a:txBody>
                  <a:tcPr/>
                </a:tc>
                <a:extLst>
                  <a:ext uri="{0D108BD9-81ED-4DB2-BD59-A6C34878D82A}">
                    <a16:rowId xmlns:a16="http://schemas.microsoft.com/office/drawing/2014/main" val="772203161"/>
                  </a:ext>
                </a:extLst>
              </a:tr>
              <a:tr h="370840">
                <a:tc>
                  <a:txBody>
                    <a:bodyPr/>
                    <a:lstStyle/>
                    <a:p>
                      <a:r>
                        <a:rPr lang="en-US" sz="1400" dirty="0" smtClean="0"/>
                        <a:t>maxPrev2 = 30</a:t>
                      </a:r>
                      <a:endParaRPr lang="en-US" sz="1400" dirty="0"/>
                    </a:p>
                  </a:txBody>
                  <a:tcPr/>
                </a:tc>
                <a:tc>
                  <a:txBody>
                    <a:bodyPr/>
                    <a:lstStyle/>
                    <a:p>
                      <a:r>
                        <a:rPr lang="en-US" sz="1400" dirty="0" smtClean="0"/>
                        <a:t>If 30 or more people have an active infection, institute major physical distancing</a:t>
                      </a:r>
                      <a:endParaRPr lang="en-US" sz="1400" dirty="0"/>
                    </a:p>
                  </a:txBody>
                  <a:tcPr/>
                </a:tc>
                <a:tc>
                  <a:txBody>
                    <a:bodyPr/>
                    <a:lstStyle/>
                    <a:p>
                      <a:r>
                        <a:rPr lang="en-US" sz="1400" dirty="0" err="1" smtClean="0"/>
                        <a:t>parachuteNum</a:t>
                      </a:r>
                      <a:r>
                        <a:rPr lang="en-US" sz="1400" dirty="0" smtClean="0"/>
                        <a:t> = 1</a:t>
                      </a:r>
                      <a:endParaRPr lang="en-US" sz="1400" dirty="0"/>
                    </a:p>
                  </a:txBody>
                  <a:tcPr/>
                </a:tc>
                <a:tc>
                  <a:txBody>
                    <a:bodyPr/>
                    <a:lstStyle/>
                    <a:p>
                      <a:r>
                        <a:rPr lang="en-US" sz="1400" dirty="0" smtClean="0"/>
                        <a:t>1 infected individual in</a:t>
                      </a:r>
                      <a:r>
                        <a:rPr lang="en-US" sz="1400" baseline="0" dirty="0" smtClean="0"/>
                        <a:t> each parachute event</a:t>
                      </a:r>
                      <a:endParaRPr lang="en-US" sz="1400" dirty="0"/>
                    </a:p>
                  </a:txBody>
                  <a:tcPr/>
                </a:tc>
                <a:extLst>
                  <a:ext uri="{0D108BD9-81ED-4DB2-BD59-A6C34878D82A}">
                    <a16:rowId xmlns:a16="http://schemas.microsoft.com/office/drawing/2014/main" val="751448484"/>
                  </a:ext>
                </a:extLst>
              </a:tr>
              <a:tr h="370840">
                <a:tc>
                  <a:txBody>
                    <a:bodyPr/>
                    <a:lstStyle/>
                    <a:p>
                      <a:r>
                        <a:rPr lang="en-US" sz="1400" dirty="0" smtClean="0"/>
                        <a:t>phiFactor1 </a:t>
                      </a:r>
                      <a:r>
                        <a:rPr lang="en-US" sz="1400" dirty="0" smtClean="0"/>
                        <a:t>--&gt;</a:t>
                      </a:r>
                      <a:r>
                        <a:rPr lang="en-US" sz="1400" baseline="0" dirty="0" smtClean="0"/>
                        <a:t> R0 = 1.15</a:t>
                      </a:r>
                      <a:endParaRPr lang="en-US" sz="1400" dirty="0"/>
                    </a:p>
                  </a:txBody>
                  <a:tcPr/>
                </a:tc>
                <a:tc>
                  <a:txBody>
                    <a:bodyPr/>
                    <a:lstStyle/>
                    <a:p>
                      <a:r>
                        <a:rPr lang="en-US" sz="1400" dirty="0" smtClean="0"/>
                        <a:t>Minor physical distancing reduces R0 to 1.15</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paraChi_df</a:t>
                      </a:r>
                      <a:r>
                        <a:rPr lang="en-US" sz="1400" dirty="0" smtClean="0"/>
                        <a:t> = 4</a:t>
                      </a:r>
                    </a:p>
                  </a:txBody>
                  <a:tcPr/>
                </a:tc>
                <a:tc>
                  <a:txBody>
                    <a:bodyPr/>
                    <a:lstStyle/>
                    <a:p>
                      <a:r>
                        <a:rPr lang="en-US" sz="1400" dirty="0" smtClean="0"/>
                        <a:t>More parachute events in months</a:t>
                      </a:r>
                      <a:r>
                        <a:rPr lang="en-US" sz="1400" baseline="0" dirty="0" smtClean="0"/>
                        <a:t> 2 through 7 then in other months</a:t>
                      </a:r>
                      <a:endParaRPr lang="en-US" sz="1400" dirty="0"/>
                    </a:p>
                  </a:txBody>
                  <a:tcPr/>
                </a:tc>
                <a:extLst>
                  <a:ext uri="{0D108BD9-81ED-4DB2-BD59-A6C34878D82A}">
                    <a16:rowId xmlns:a16="http://schemas.microsoft.com/office/drawing/2014/main" val="4282588671"/>
                  </a:ext>
                </a:extLst>
              </a:tr>
              <a:tr h="370840">
                <a:tc>
                  <a:txBody>
                    <a:bodyPr/>
                    <a:lstStyle/>
                    <a:p>
                      <a:r>
                        <a:rPr lang="en-US" sz="1400" dirty="0" smtClean="0"/>
                        <a:t>phiFactor2 </a:t>
                      </a:r>
                      <a:r>
                        <a:rPr lang="en-US" sz="1400" dirty="0" smtClean="0"/>
                        <a:t>--&gt; R0 = .75</a:t>
                      </a:r>
                      <a:endParaRPr lang="en-US" sz="1400" dirty="0"/>
                    </a:p>
                  </a:txBody>
                  <a:tcPr/>
                </a:tc>
                <a:tc>
                  <a:txBody>
                    <a:bodyPr/>
                    <a:lstStyle/>
                    <a:p>
                      <a:r>
                        <a:rPr lang="en-US" sz="1400" dirty="0" smtClean="0"/>
                        <a:t>Major physical distancing</a:t>
                      </a:r>
                      <a:r>
                        <a:rPr lang="en-US" sz="1400" baseline="0" dirty="0" smtClean="0"/>
                        <a:t> reduces R0 to .75</a:t>
                      </a:r>
                      <a:endParaRPr lang="en-US" sz="1400" dirty="0"/>
                    </a:p>
                  </a:txBody>
                  <a:tcPr/>
                </a:tc>
                <a:tc gridSpan="2">
                  <a:txBody>
                    <a:bodyPr/>
                    <a:lstStyle/>
                    <a:p>
                      <a:r>
                        <a:rPr lang="en-US" dirty="0" smtClean="0">
                          <a:solidFill>
                            <a:schemeClr val="bg1"/>
                          </a:solidFill>
                        </a:rPr>
                        <a:t>Transfer events</a:t>
                      </a:r>
                      <a:endParaRPr lang="en-US" dirty="0">
                        <a:solidFill>
                          <a:schemeClr val="bg1"/>
                        </a:solidFill>
                      </a:endParaRPr>
                    </a:p>
                  </a:txBody>
                  <a:tcPr>
                    <a:solidFill>
                      <a:schemeClr val="accent1"/>
                    </a:solidFill>
                  </a:tcPr>
                </a:tc>
                <a:tc hMerge="1">
                  <a:txBody>
                    <a:bodyPr/>
                    <a:lstStyle/>
                    <a:p>
                      <a:endParaRPr lang="en-US" sz="1400" dirty="0"/>
                    </a:p>
                  </a:txBody>
                  <a:tcPr/>
                </a:tc>
                <a:extLst>
                  <a:ext uri="{0D108BD9-81ED-4DB2-BD59-A6C34878D82A}">
                    <a16:rowId xmlns:a16="http://schemas.microsoft.com/office/drawing/2014/main" val="67924301"/>
                  </a:ext>
                </a:extLst>
              </a:tr>
              <a:tr h="370840">
                <a:tc>
                  <a:txBody>
                    <a:bodyPr/>
                    <a:lstStyle/>
                    <a:p>
                      <a:r>
                        <a:rPr lang="en-US" sz="1400" dirty="0" err="1" smtClean="0"/>
                        <a:t>upDelay</a:t>
                      </a:r>
                      <a:r>
                        <a:rPr lang="en-US" sz="1400" dirty="0" smtClean="0"/>
                        <a:t> = 7</a:t>
                      </a:r>
                      <a:endParaRPr lang="en-US" sz="1400" dirty="0"/>
                    </a:p>
                  </a:txBody>
                  <a:tcPr/>
                </a:tc>
                <a:tc>
                  <a:txBody>
                    <a:bodyPr/>
                    <a:lstStyle/>
                    <a:p>
                      <a:r>
                        <a:rPr lang="en-US" sz="1400" dirty="0" smtClean="0"/>
                        <a:t>Takes 7 days to identify uptick in prevalence</a:t>
                      </a:r>
                      <a:endParaRPr lang="en-US" sz="1400" dirty="0"/>
                    </a:p>
                  </a:txBody>
                  <a:tcPr/>
                </a:tc>
                <a:tc>
                  <a:txBody>
                    <a:bodyPr/>
                    <a:lstStyle/>
                    <a:p>
                      <a:r>
                        <a:rPr lang="en-US" sz="1400" dirty="0" err="1" smtClean="0"/>
                        <a:t>transferRate</a:t>
                      </a:r>
                      <a:r>
                        <a:rPr lang="en-US" sz="1400" dirty="0" smtClean="0"/>
                        <a:t> = 1/7</a:t>
                      </a:r>
                      <a:endParaRPr lang="en-US" sz="1400" dirty="0"/>
                    </a:p>
                  </a:txBody>
                  <a:tcPr/>
                </a:tc>
                <a:tc>
                  <a:txBody>
                    <a:bodyPr/>
                    <a:lstStyle/>
                    <a:p>
                      <a:r>
                        <a:rPr lang="en-US" sz="1400" dirty="0" smtClean="0"/>
                        <a:t>One transfer event approximately</a:t>
                      </a:r>
                      <a:r>
                        <a:rPr lang="en-US" sz="1400" baseline="0" dirty="0" smtClean="0"/>
                        <a:t> every 7 days</a:t>
                      </a:r>
                      <a:endParaRPr lang="en-US" sz="1400" dirty="0"/>
                    </a:p>
                  </a:txBody>
                  <a:tcPr/>
                </a:tc>
                <a:extLst>
                  <a:ext uri="{0D108BD9-81ED-4DB2-BD59-A6C34878D82A}">
                    <a16:rowId xmlns:a16="http://schemas.microsoft.com/office/drawing/2014/main" val="1817302021"/>
                  </a:ext>
                </a:extLst>
              </a:tr>
              <a:tr h="370840">
                <a:tc>
                  <a:txBody>
                    <a:bodyPr/>
                    <a:lstStyle/>
                    <a:p>
                      <a:r>
                        <a:rPr lang="en-US" sz="1400" dirty="0" err="1" smtClean="0"/>
                        <a:t>downDelay</a:t>
                      </a:r>
                      <a:r>
                        <a:rPr lang="en-US" sz="1400" dirty="0" smtClean="0"/>
                        <a:t> = 28</a:t>
                      </a:r>
                      <a:endParaRPr lang="en-US" sz="1400" dirty="0"/>
                    </a:p>
                  </a:txBody>
                  <a:tcPr/>
                </a:tc>
                <a:tc>
                  <a:txBody>
                    <a:bodyPr/>
                    <a:lstStyle/>
                    <a:p>
                      <a:r>
                        <a:rPr lang="en-US" sz="1400" dirty="0" smtClean="0"/>
                        <a:t>Wait 28 days after</a:t>
                      </a:r>
                      <a:r>
                        <a:rPr lang="en-US" sz="1400" baseline="0" dirty="0" smtClean="0"/>
                        <a:t> prevalence drops before lifting a physical distancing policy</a:t>
                      </a:r>
                      <a:endParaRPr lang="en-US" sz="1400" dirty="0"/>
                    </a:p>
                  </a:txBody>
                  <a:tcPr/>
                </a:tc>
                <a:tc>
                  <a:txBody>
                    <a:bodyPr/>
                    <a:lstStyle/>
                    <a:p>
                      <a:r>
                        <a:rPr lang="en-US" sz="1400" dirty="0" err="1" smtClean="0"/>
                        <a:t>transferMinProp</a:t>
                      </a:r>
                      <a:r>
                        <a:rPr lang="en-US" sz="1400" dirty="0" smtClean="0"/>
                        <a:t> = .01</a:t>
                      </a:r>
                      <a:endParaRPr lang="en-US" sz="1400" dirty="0"/>
                    </a:p>
                  </a:txBody>
                  <a:tcPr/>
                </a:tc>
                <a:tc>
                  <a:txBody>
                    <a:bodyPr/>
                    <a:lstStyle/>
                    <a:p>
                      <a:r>
                        <a:rPr lang="en-US" sz="1400" dirty="0" smtClean="0"/>
                        <a:t>At least 1% of population of node transfers every event</a:t>
                      </a:r>
                      <a:endParaRPr lang="en-US" sz="1400" dirty="0"/>
                    </a:p>
                  </a:txBody>
                  <a:tcPr/>
                </a:tc>
                <a:extLst>
                  <a:ext uri="{0D108BD9-81ED-4DB2-BD59-A6C34878D82A}">
                    <a16:rowId xmlns:a16="http://schemas.microsoft.com/office/drawing/2014/main" val="2591587155"/>
                  </a:ext>
                </a:extLst>
              </a:tr>
              <a:tr h="370840">
                <a:tc>
                  <a:txBody>
                    <a:bodyPr/>
                    <a:lstStyle/>
                    <a:p>
                      <a:r>
                        <a:rPr lang="en-US" sz="1400" dirty="0" err="1" smtClean="0"/>
                        <a:t>phiMovement</a:t>
                      </a:r>
                      <a:r>
                        <a:rPr lang="en-US" sz="1400" dirty="0" smtClean="0"/>
                        <a:t> = .25</a:t>
                      </a:r>
                      <a:endParaRPr lang="en-US" sz="1400" dirty="0"/>
                    </a:p>
                  </a:txBody>
                  <a:tcPr/>
                </a:tc>
                <a:tc>
                  <a:txBody>
                    <a:bodyPr/>
                    <a:lstStyle/>
                    <a:p>
                      <a:r>
                        <a:rPr lang="en-US" sz="1400" dirty="0" smtClean="0"/>
                        <a:t>Moderate response to changes in physical</a:t>
                      </a:r>
                      <a:r>
                        <a:rPr lang="en-US" sz="1400" baseline="0" dirty="0" smtClean="0"/>
                        <a:t> distancing policies</a:t>
                      </a:r>
                      <a:endParaRPr lang="en-US" sz="1400" dirty="0"/>
                    </a:p>
                  </a:txBody>
                  <a:tcPr/>
                </a:tc>
                <a:tc>
                  <a:txBody>
                    <a:bodyPr/>
                    <a:lstStyle/>
                    <a:p>
                      <a:r>
                        <a:rPr lang="en-US" sz="1400" dirty="0" err="1" smtClean="0"/>
                        <a:t>transferMaxProp</a:t>
                      </a:r>
                      <a:r>
                        <a:rPr lang="en-US" sz="1400" dirty="0" smtClean="0"/>
                        <a:t> = .1</a:t>
                      </a:r>
                      <a:endParaRPr lang="en-US" sz="1400" dirty="0"/>
                    </a:p>
                  </a:txBody>
                  <a:tcPr/>
                </a:tc>
                <a:tc>
                  <a:txBody>
                    <a:bodyPr/>
                    <a:lstStyle/>
                    <a:p>
                      <a:r>
                        <a:rPr lang="en-US" sz="1400" dirty="0" smtClean="0"/>
                        <a:t>At most 10% of population of node transfers every event</a:t>
                      </a:r>
                      <a:endParaRPr lang="en-US" sz="1400" dirty="0"/>
                    </a:p>
                  </a:txBody>
                  <a:tcPr/>
                </a:tc>
                <a:extLst>
                  <a:ext uri="{0D108BD9-81ED-4DB2-BD59-A6C34878D82A}">
                    <a16:rowId xmlns:a16="http://schemas.microsoft.com/office/drawing/2014/main" val="1960325172"/>
                  </a:ext>
                </a:extLst>
              </a:tr>
              <a:tr h="370840">
                <a:tc>
                  <a:txBody>
                    <a:bodyPr/>
                    <a:lstStyle/>
                    <a:p>
                      <a:r>
                        <a:rPr lang="en-US" sz="1400" dirty="0" err="1" smtClean="0"/>
                        <a:t>kbSwitch</a:t>
                      </a:r>
                      <a:r>
                        <a:rPr lang="en-US" sz="1400" dirty="0" smtClean="0"/>
                        <a:t> = 0</a:t>
                      </a:r>
                      <a:endParaRPr lang="en-US" sz="1400" dirty="0"/>
                    </a:p>
                  </a:txBody>
                  <a:tcPr/>
                </a:tc>
                <a:tc>
                  <a:txBody>
                    <a:bodyPr/>
                    <a:lstStyle/>
                    <a:p>
                      <a:r>
                        <a:rPr lang="en-US" sz="1400" dirty="0" smtClean="0"/>
                        <a:t>Current (March 23</a:t>
                      </a:r>
                      <a:r>
                        <a:rPr lang="en-US" sz="1400" baseline="30000" dirty="0" smtClean="0"/>
                        <a:t>rd</a:t>
                      </a:r>
                      <a:r>
                        <a:rPr lang="en-US" sz="1400" dirty="0" smtClean="0"/>
                        <a:t>) physical distancing in </a:t>
                      </a:r>
                      <a:r>
                        <a:rPr lang="en-US" sz="1400" dirty="0" smtClean="0"/>
                        <a:t>place at beginning of simulation</a:t>
                      </a:r>
                      <a:endParaRPr lang="en-US" sz="1400" dirty="0"/>
                    </a:p>
                  </a:txBody>
                  <a:tcPr/>
                </a:tc>
                <a:tc gridSpan="2">
                  <a:txBody>
                    <a:bodyPr/>
                    <a:lstStyle/>
                    <a:p>
                      <a:r>
                        <a:rPr lang="en-US" dirty="0" smtClean="0">
                          <a:solidFill>
                            <a:schemeClr val="bg1"/>
                          </a:solidFill>
                        </a:rPr>
                        <a:t>Phasing out current</a:t>
                      </a:r>
                      <a:r>
                        <a:rPr lang="en-US" baseline="0" dirty="0" smtClean="0">
                          <a:solidFill>
                            <a:schemeClr val="bg1"/>
                          </a:solidFill>
                        </a:rPr>
                        <a:t> physical distancing</a:t>
                      </a:r>
                      <a:endParaRPr lang="en-US" dirty="0">
                        <a:solidFill>
                          <a:schemeClr val="bg1"/>
                        </a:solidFill>
                      </a:endParaRPr>
                    </a:p>
                  </a:txBody>
                  <a:tcPr>
                    <a:solidFill>
                      <a:schemeClr val="accent1"/>
                    </a:solidFill>
                  </a:tcPr>
                </a:tc>
                <a:tc hMerge="1">
                  <a:txBody>
                    <a:bodyPr/>
                    <a:lstStyle/>
                    <a:p>
                      <a:endParaRPr lang="en-US" dirty="0"/>
                    </a:p>
                  </a:txBody>
                  <a:tcPr/>
                </a:tc>
                <a:extLst>
                  <a:ext uri="{0D108BD9-81ED-4DB2-BD59-A6C34878D82A}">
                    <a16:rowId xmlns:a16="http://schemas.microsoft.com/office/drawing/2014/main" val="3801994947"/>
                  </a:ext>
                </a:extLst>
              </a:tr>
              <a:tr h="370840">
                <a:tc>
                  <a:txBody>
                    <a:bodyPr/>
                    <a:lstStyle/>
                    <a:p>
                      <a:endParaRPr lang="en-US" sz="1400" dirty="0"/>
                    </a:p>
                  </a:txBody>
                  <a:tcPr/>
                </a:tc>
                <a:tc>
                  <a:txBody>
                    <a:bodyPr/>
                    <a:lstStyle/>
                    <a:p>
                      <a:endParaRPr lang="en-US" sz="1400" dirty="0"/>
                    </a:p>
                  </a:txBody>
                  <a:tcPr/>
                </a:tc>
                <a:tc>
                  <a:txBody>
                    <a:bodyPr/>
                    <a:lstStyle/>
                    <a:p>
                      <a:r>
                        <a:rPr lang="en-US" sz="1400" dirty="0" smtClean="0"/>
                        <a:t>kbDay1,</a:t>
                      </a:r>
                      <a:r>
                        <a:rPr lang="en-US" sz="1400" baseline="0" dirty="0" smtClean="0"/>
                        <a:t> kbDay2,</a:t>
                      </a:r>
                      <a:r>
                        <a:rPr lang="en-US" sz="1400" dirty="0" smtClean="0"/>
                        <a:t> kbDay3</a:t>
                      </a:r>
                      <a:endParaRPr lang="en-US" sz="1400" dirty="0"/>
                    </a:p>
                  </a:txBody>
                  <a:tcPr/>
                </a:tc>
                <a:tc>
                  <a:txBody>
                    <a:bodyPr/>
                    <a:lstStyle/>
                    <a:p>
                      <a:r>
                        <a:rPr lang="en-US" sz="1400" dirty="0" smtClean="0"/>
                        <a:t>5/25/2020, 6/14/2020, 7/1/2020</a:t>
                      </a:r>
                      <a:endParaRPr lang="en-US" sz="1400" dirty="0"/>
                    </a:p>
                  </a:txBody>
                  <a:tcPr/>
                </a:tc>
                <a:extLst>
                  <a:ext uri="{0D108BD9-81ED-4DB2-BD59-A6C34878D82A}">
                    <a16:rowId xmlns:a16="http://schemas.microsoft.com/office/drawing/2014/main" val="4246458275"/>
                  </a:ext>
                </a:extLst>
              </a:tr>
            </a:tbl>
          </a:graphicData>
        </a:graphic>
      </p:graphicFrame>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28</a:t>
            </a:fld>
            <a:endParaRPr lang="en-US"/>
          </a:p>
        </p:txBody>
      </p:sp>
      <p:sp>
        <p:nvSpPr>
          <p:cNvPr id="8" name="Title 1"/>
          <p:cNvSpPr>
            <a:spLocks noGrp="1"/>
          </p:cNvSpPr>
          <p:nvPr>
            <p:ph type="title"/>
          </p:nvPr>
        </p:nvSpPr>
        <p:spPr>
          <a:xfrm>
            <a:off x="838200" y="134389"/>
            <a:ext cx="10515600" cy="1325563"/>
          </a:xfrm>
        </p:spPr>
        <p:txBody>
          <a:bodyPr>
            <a:normAutofit/>
          </a:bodyPr>
          <a:lstStyle/>
          <a:p>
            <a:r>
              <a:rPr lang="en-US" sz="3200" dirty="0" smtClean="0"/>
              <a:t>Best Guess Scenario parameters (2). </a:t>
            </a:r>
            <a:r>
              <a:rPr lang="en-US" sz="3200" dirty="0" smtClean="0"/>
              <a:t>Same as baseline parameters (2)</a:t>
            </a:r>
            <a:endParaRPr lang="en-US" sz="3200" dirty="0"/>
          </a:p>
        </p:txBody>
      </p:sp>
    </p:spTree>
    <p:extLst>
      <p:ext uri="{BB962C8B-B14F-4D97-AF65-F5344CB8AC3E}">
        <p14:creationId xmlns:p14="http://schemas.microsoft.com/office/powerpoint/2010/main" val="390205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370"/>
          </a:xfrm>
        </p:spPr>
        <p:txBody>
          <a:bodyPr>
            <a:normAutofit/>
          </a:bodyPr>
          <a:lstStyle/>
          <a:p>
            <a:r>
              <a:rPr lang="en-US" sz="2800" dirty="0" smtClean="0"/>
              <a:t>Projections of active COVID-19 infections under the best-guess scenario</a:t>
            </a:r>
            <a:endParaRPr lang="en-US" sz="28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6054" y="1173268"/>
            <a:ext cx="9870390" cy="5483550"/>
          </a:xfrm>
        </p:spPr>
      </p:pic>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29</a:t>
            </a:fld>
            <a:endParaRPr lang="en-US"/>
          </a:p>
        </p:txBody>
      </p:sp>
    </p:spTree>
    <p:extLst>
      <p:ext uri="{BB962C8B-B14F-4D97-AF65-F5344CB8AC3E}">
        <p14:creationId xmlns:p14="http://schemas.microsoft.com/office/powerpoint/2010/main" val="1795709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package: </a:t>
            </a:r>
            <a:r>
              <a:rPr lang="en-US" dirty="0" err="1" smtClean="0"/>
              <a:t>SimInf</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 flexible and efficient framework for data-driven stochastic disease spread simulations.</a:t>
            </a:r>
          </a:p>
          <a:p>
            <a:pPr marL="0" indent="0">
              <a:buNone/>
            </a:pPr>
            <a:endParaRPr lang="en-US" dirty="0" smtClean="0"/>
          </a:p>
          <a:p>
            <a:pPr marL="0" indent="0">
              <a:buNone/>
            </a:pPr>
            <a:r>
              <a:rPr lang="en-US" dirty="0" smtClean="0"/>
              <a:t>Developed by </a:t>
            </a:r>
            <a:r>
              <a:rPr lang="en-US" dirty="0" err="1" smtClean="0"/>
              <a:t>Widgren</a:t>
            </a:r>
            <a:r>
              <a:rPr lang="en-US" dirty="0" smtClean="0"/>
              <a:t>, Bauer, Eriksson, and Engblom</a:t>
            </a:r>
          </a:p>
          <a:p>
            <a:pPr marL="0" indent="0">
              <a:buNone/>
            </a:pPr>
            <a:endParaRPr lang="en-US" dirty="0" smtClean="0"/>
          </a:p>
          <a:p>
            <a:pPr marL="0" indent="0">
              <a:buNone/>
            </a:pPr>
            <a:r>
              <a:rPr lang="en-US" dirty="0" err="1" smtClean="0"/>
              <a:t>Widgren</a:t>
            </a:r>
            <a:r>
              <a:rPr lang="en-US" dirty="0" smtClean="0"/>
              <a:t> S, Bauer P, Eriksson R, Engblom S (2019). “</a:t>
            </a:r>
            <a:r>
              <a:rPr lang="en-US" dirty="0" err="1" smtClean="0"/>
              <a:t>SimInf</a:t>
            </a:r>
            <a:r>
              <a:rPr lang="en-US" dirty="0" smtClean="0"/>
              <a:t>: An R Package for Data-Driven</a:t>
            </a:r>
          </a:p>
          <a:p>
            <a:pPr marL="0" indent="0">
              <a:buNone/>
            </a:pPr>
            <a:r>
              <a:rPr lang="en-US" dirty="0" smtClean="0"/>
              <a:t>Stochastic Disease Spread Simulations.” Journal of Statistical Software, 91(12), 1–42. </a:t>
            </a:r>
            <a:r>
              <a:rPr lang="en-US" dirty="0" err="1" smtClean="0"/>
              <a:t>doi</a:t>
            </a:r>
            <a:r>
              <a:rPr lang="en-US" dirty="0" smtClean="0"/>
              <a:t>:</a:t>
            </a:r>
          </a:p>
          <a:p>
            <a:pPr marL="0" indent="0">
              <a:buNone/>
            </a:pPr>
            <a:r>
              <a:rPr lang="en-US" dirty="0" smtClean="0"/>
              <a:t>10.18637/jss.v091.i12.</a:t>
            </a:r>
          </a:p>
          <a:p>
            <a:pPr marL="0" indent="0">
              <a:buNone/>
            </a:pPr>
            <a:endParaRPr lang="en-US" dirty="0" smtClean="0"/>
          </a:p>
          <a:p>
            <a:pPr marL="0" indent="0">
              <a:buNone/>
            </a:pPr>
            <a:endParaRPr lang="en-US" dirty="0"/>
          </a:p>
          <a:p>
            <a:pPr marL="0" indent="0">
              <a:buNone/>
            </a:pPr>
            <a:r>
              <a:rPr lang="en-US" dirty="0" smtClean="0"/>
              <a:t>https://cran.r-project.org/web/packages/SimInf/vignettes/SimInf.pdf</a:t>
            </a:r>
          </a:p>
          <a:p>
            <a:pPr marL="0" indent="0">
              <a:buNone/>
            </a:pPr>
            <a:r>
              <a:rPr lang="en-US" dirty="0" smtClean="0"/>
              <a:t>https://cran.r-project.org/web/packages/SimInf/SimInf.pdf</a:t>
            </a:r>
          </a:p>
          <a:p>
            <a:pPr marL="0" indent="0">
              <a:buNone/>
            </a:pPr>
            <a:r>
              <a:rPr lang="en-US" dirty="0" smtClean="0"/>
              <a:t>https://github.com/stewid/SimInf</a:t>
            </a:r>
            <a:endParaRPr lang="en-US" dirty="0"/>
          </a:p>
        </p:txBody>
      </p:sp>
      <p:sp>
        <p:nvSpPr>
          <p:cNvPr id="4" name="Date Placeholder 3"/>
          <p:cNvSpPr>
            <a:spLocks noGrp="1"/>
          </p:cNvSpPr>
          <p:nvPr>
            <p:ph type="dt" sz="half" idx="10"/>
          </p:nvPr>
        </p:nvSpPr>
        <p:spPr/>
        <p:txBody>
          <a:bodyPr/>
          <a:lstStyle/>
          <a:p>
            <a:fld id="{221324AA-53A5-4CD3-B46D-F39466CB3D65}"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a:t>
            </a:fld>
            <a:endParaRPr lang="en-US"/>
          </a:p>
        </p:txBody>
      </p:sp>
    </p:spTree>
    <p:extLst>
      <p:ext uri="{BB962C8B-B14F-4D97-AF65-F5344CB8AC3E}">
        <p14:creationId xmlns:p14="http://schemas.microsoft.com/office/powerpoint/2010/main" val="1317725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scenario - interpretations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30</a:t>
            </a:fld>
            <a:endParaRPr lang="en-US"/>
          </a:p>
        </p:txBody>
      </p:sp>
      <p:sp>
        <p:nvSpPr>
          <p:cNvPr id="3" name="TextBox 2"/>
          <p:cNvSpPr txBox="1"/>
          <p:nvPr/>
        </p:nvSpPr>
        <p:spPr>
          <a:xfrm>
            <a:off x="861701" y="1959275"/>
            <a:ext cx="10468598" cy="3693319"/>
          </a:xfrm>
          <a:prstGeom prst="rect">
            <a:avLst/>
          </a:prstGeom>
          <a:noFill/>
        </p:spPr>
        <p:txBody>
          <a:bodyPr wrap="square" rtlCol="0">
            <a:spAutoFit/>
          </a:bodyPr>
          <a:lstStyle/>
          <a:p>
            <a:r>
              <a:rPr lang="en-US" dirty="0" smtClean="0"/>
              <a:t>The best-guess scenario also predicts a resurgence of COVID-19 cases that starts basically immediately after the current physical distancing policies are fully lifted. However, this resurgence is hard to distinguish once the students return, bringing with them about 25 new cases of coronavirus.</a:t>
            </a:r>
          </a:p>
          <a:p>
            <a:endParaRPr lang="en-US" dirty="0"/>
          </a:p>
          <a:p>
            <a:r>
              <a:rPr lang="en-US" dirty="0" smtClean="0"/>
              <a:t>The import of infected students immediately starts a strong physical distancing response, which is why there is a sharp peak followed by a drop-off from late September through December.</a:t>
            </a:r>
          </a:p>
          <a:p>
            <a:endParaRPr lang="en-US" dirty="0" smtClean="0"/>
          </a:p>
          <a:p>
            <a:r>
              <a:rPr lang="en-US" dirty="0" smtClean="0"/>
              <a:t>Physical distancing in this scenario would be lifted toward the end of November, leading to another increase in cases in January and February, followed again by more physical distancing.</a:t>
            </a:r>
            <a:endParaRPr lang="en-US" dirty="0"/>
          </a:p>
          <a:p>
            <a:endParaRPr lang="en-US" dirty="0"/>
          </a:p>
          <a:p>
            <a:r>
              <a:rPr lang="en-US" dirty="0" smtClean="0"/>
              <a:t>Under this scenario, this up-and-down wave will likely recur occasionally until global prevalence drops far enough to make parachuting extremely unlikely, or a vaccine is developed to reduce the number of susceptible below the threshold necessary to sustain a local epidemic.</a:t>
            </a:r>
            <a:endParaRPr lang="en-US" dirty="0"/>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0428" y="365125"/>
            <a:ext cx="2684921" cy="1491623"/>
          </a:xfrm>
          <a:prstGeom prst="rect">
            <a:avLst/>
          </a:prstGeom>
        </p:spPr>
      </p:pic>
    </p:spTree>
    <p:extLst>
      <p:ext uri="{BB962C8B-B14F-4D97-AF65-F5344CB8AC3E}">
        <p14:creationId xmlns:p14="http://schemas.microsoft.com/office/powerpoint/2010/main" val="2205785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895602" cy="1325563"/>
          </a:xfrm>
        </p:spPr>
        <p:txBody>
          <a:bodyPr/>
          <a:lstStyle/>
          <a:p>
            <a:r>
              <a:rPr lang="en-US" dirty="0" smtClean="0"/>
              <a:t>Best-guess scenario – physical distancing policies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31</a:t>
            </a:fld>
            <a:endParaRPr lang="en-US"/>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0428" y="365125"/>
            <a:ext cx="2684921" cy="1491623"/>
          </a:xfrm>
          <a:prstGeom prst="rect">
            <a:avLst/>
          </a:prstGeom>
        </p:spPr>
      </p:pic>
      <p:pic>
        <p:nvPicPr>
          <p:cNvPr id="7"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6369" y="1708389"/>
            <a:ext cx="8366331" cy="4647961"/>
          </a:xfrm>
        </p:spPr>
      </p:pic>
      <p:sp>
        <p:nvSpPr>
          <p:cNvPr id="3" name="TextBox 2"/>
          <p:cNvSpPr txBox="1"/>
          <p:nvPr/>
        </p:nvSpPr>
        <p:spPr>
          <a:xfrm>
            <a:off x="8862700" y="2139543"/>
            <a:ext cx="3203962" cy="3785652"/>
          </a:xfrm>
          <a:prstGeom prst="rect">
            <a:avLst/>
          </a:prstGeom>
          <a:noFill/>
        </p:spPr>
        <p:txBody>
          <a:bodyPr wrap="square" rtlCol="0">
            <a:spAutoFit/>
          </a:bodyPr>
          <a:lstStyle/>
          <a:p>
            <a:r>
              <a:rPr lang="en-US" sz="1600" dirty="0" smtClean="0"/>
              <a:t>This graph visualizes physical distancing policies. At the beginning of the simulation, the current major physical distancing policies are in effect. They are fully removed on July 7</a:t>
            </a:r>
            <a:r>
              <a:rPr lang="en-US" sz="1600" baseline="30000" dirty="0" smtClean="0"/>
              <a:t>th</a:t>
            </a:r>
            <a:r>
              <a:rPr lang="en-US" sz="1600" dirty="0" smtClean="0"/>
              <a:t>, (green line). In response to the import of infected students in September, major physical distancing is re-imposed on September 28</a:t>
            </a:r>
            <a:r>
              <a:rPr lang="en-US" sz="1600" baseline="30000" dirty="0" smtClean="0"/>
              <a:t>th</a:t>
            </a:r>
            <a:r>
              <a:rPr lang="en-US" sz="1600" dirty="0" smtClean="0"/>
              <a:t> (blue line), then moderately relaxed on November 22</a:t>
            </a:r>
            <a:r>
              <a:rPr lang="en-US" sz="1600" baseline="30000" dirty="0" smtClean="0"/>
              <a:t>nd</a:t>
            </a:r>
            <a:r>
              <a:rPr lang="en-US" sz="1600" dirty="0" smtClean="0"/>
              <a:t> (light blue line). Epidemic growth causes the resumption of major physical distancing from February 2021 through April 2021.</a:t>
            </a:r>
            <a:endParaRPr lang="en-US" sz="1600" dirty="0"/>
          </a:p>
        </p:txBody>
      </p:sp>
    </p:spTree>
    <p:extLst>
      <p:ext uri="{BB962C8B-B14F-4D97-AF65-F5344CB8AC3E}">
        <p14:creationId xmlns:p14="http://schemas.microsoft.com/office/powerpoint/2010/main" val="795101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389"/>
            <a:ext cx="10515600" cy="1325563"/>
          </a:xfrm>
        </p:spPr>
        <p:txBody>
          <a:bodyPr>
            <a:normAutofit/>
          </a:bodyPr>
          <a:lstStyle/>
          <a:p>
            <a:r>
              <a:rPr lang="en-US" sz="3200" dirty="0" smtClean="0"/>
              <a:t>Counterfactual Scenario parameters (1). Changes from baseline are in Orange</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9768171"/>
              </p:ext>
            </p:extLst>
          </p:nvPr>
        </p:nvGraphicFramePr>
        <p:xfrm>
          <a:off x="555478" y="1304332"/>
          <a:ext cx="11263356" cy="5166360"/>
        </p:xfrm>
        <a:graphic>
          <a:graphicData uri="http://schemas.openxmlformats.org/drawingml/2006/table">
            <a:tbl>
              <a:tblPr firstRow="1" bandRow="1">
                <a:tableStyleId>{5C22544A-7EE6-4342-B048-85BDC9FD1C3A}</a:tableStyleId>
              </a:tblPr>
              <a:tblGrid>
                <a:gridCol w="1877226">
                  <a:extLst>
                    <a:ext uri="{9D8B030D-6E8A-4147-A177-3AD203B41FA5}">
                      <a16:colId xmlns:a16="http://schemas.microsoft.com/office/drawing/2014/main" val="1397995047"/>
                    </a:ext>
                  </a:extLst>
                </a:gridCol>
                <a:gridCol w="1877226">
                  <a:extLst>
                    <a:ext uri="{9D8B030D-6E8A-4147-A177-3AD203B41FA5}">
                      <a16:colId xmlns:a16="http://schemas.microsoft.com/office/drawing/2014/main" val="2047585647"/>
                    </a:ext>
                  </a:extLst>
                </a:gridCol>
                <a:gridCol w="1877226">
                  <a:extLst>
                    <a:ext uri="{9D8B030D-6E8A-4147-A177-3AD203B41FA5}">
                      <a16:colId xmlns:a16="http://schemas.microsoft.com/office/drawing/2014/main" val="3529922804"/>
                    </a:ext>
                  </a:extLst>
                </a:gridCol>
                <a:gridCol w="1877226">
                  <a:extLst>
                    <a:ext uri="{9D8B030D-6E8A-4147-A177-3AD203B41FA5}">
                      <a16:colId xmlns:a16="http://schemas.microsoft.com/office/drawing/2014/main" val="527285558"/>
                    </a:ext>
                  </a:extLst>
                </a:gridCol>
                <a:gridCol w="1378721">
                  <a:extLst>
                    <a:ext uri="{9D8B030D-6E8A-4147-A177-3AD203B41FA5}">
                      <a16:colId xmlns:a16="http://schemas.microsoft.com/office/drawing/2014/main" val="30353278"/>
                    </a:ext>
                  </a:extLst>
                </a:gridCol>
                <a:gridCol w="2375731">
                  <a:extLst>
                    <a:ext uri="{9D8B030D-6E8A-4147-A177-3AD203B41FA5}">
                      <a16:colId xmlns:a16="http://schemas.microsoft.com/office/drawing/2014/main" val="2931961143"/>
                    </a:ext>
                  </a:extLst>
                </a:gridCol>
              </a:tblGrid>
              <a:tr h="370840">
                <a:tc gridSpan="2">
                  <a:txBody>
                    <a:bodyPr/>
                    <a:lstStyle/>
                    <a:p>
                      <a:r>
                        <a:rPr lang="en-US" b="0" dirty="0" smtClean="0"/>
                        <a:t>Simulation </a:t>
                      </a:r>
                      <a:endParaRPr lang="en-US" b="0" dirty="0"/>
                    </a:p>
                  </a:txBody>
                  <a:tcPr/>
                </a:tc>
                <a:tc hMerge="1">
                  <a:txBody>
                    <a:bodyPr/>
                    <a:lstStyle/>
                    <a:p>
                      <a:endParaRPr lang="en-US" b="0" dirty="0"/>
                    </a:p>
                  </a:txBody>
                  <a:tcPr/>
                </a:tc>
                <a:tc gridSpan="2">
                  <a:txBody>
                    <a:bodyPr/>
                    <a:lstStyle/>
                    <a:p>
                      <a:r>
                        <a:rPr lang="en-US" b="0" dirty="0" smtClean="0"/>
                        <a:t>Population</a:t>
                      </a:r>
                      <a:endParaRPr lang="en-US" b="0" dirty="0"/>
                    </a:p>
                  </a:txBody>
                  <a:tcPr/>
                </a:tc>
                <a:tc hMerge="1">
                  <a:txBody>
                    <a:bodyPr/>
                    <a:lstStyle/>
                    <a:p>
                      <a:endParaRPr lang="en-US" b="0" dirty="0"/>
                    </a:p>
                  </a:txBody>
                  <a:tcPr/>
                </a:tc>
                <a:tc gridSpan="2">
                  <a:txBody>
                    <a:bodyPr/>
                    <a:lstStyle/>
                    <a:p>
                      <a:r>
                        <a:rPr lang="en-US" b="0" dirty="0" smtClean="0"/>
                        <a:t>Disease Dynamics</a:t>
                      </a:r>
                      <a:endParaRPr lang="en-US" b="0" dirty="0"/>
                    </a:p>
                  </a:txBody>
                  <a:tcPr/>
                </a:tc>
                <a:tc hMerge="1">
                  <a:txBody>
                    <a:bodyPr/>
                    <a:lstStyle/>
                    <a:p>
                      <a:endParaRPr lang="en-US" b="0" dirty="0"/>
                    </a:p>
                  </a:txBody>
                  <a:tcPr/>
                </a:tc>
                <a:extLst>
                  <a:ext uri="{0D108BD9-81ED-4DB2-BD59-A6C34878D82A}">
                    <a16:rowId xmlns:a16="http://schemas.microsoft.com/office/drawing/2014/main" val="1073155461"/>
                  </a:ext>
                </a:extLst>
              </a:tr>
              <a:tr h="370840">
                <a:tc>
                  <a:txBody>
                    <a:bodyPr/>
                    <a:lstStyle/>
                    <a:p>
                      <a:r>
                        <a:rPr lang="en-US" sz="1400" dirty="0" err="1" smtClean="0"/>
                        <a:t>numTrials</a:t>
                      </a:r>
                      <a:r>
                        <a:rPr lang="en-US" sz="1400" dirty="0" smtClean="0"/>
                        <a:t> = 50</a:t>
                      </a:r>
                      <a:endParaRPr lang="en-US" sz="1400" dirty="0"/>
                    </a:p>
                  </a:txBody>
                  <a:tcPr/>
                </a:tc>
                <a:tc>
                  <a:txBody>
                    <a:bodyPr/>
                    <a:lstStyle/>
                    <a:p>
                      <a:r>
                        <a:rPr lang="en-US" sz="1400" dirty="0" smtClean="0"/>
                        <a:t>50 simulations</a:t>
                      </a:r>
                      <a:endParaRPr lang="en-US" sz="1400" dirty="0"/>
                    </a:p>
                  </a:txBody>
                  <a:tcPr/>
                </a:tc>
                <a:tc>
                  <a:txBody>
                    <a:bodyPr/>
                    <a:lstStyle/>
                    <a:p>
                      <a:r>
                        <a:rPr lang="en-US" sz="1400" dirty="0" smtClean="0"/>
                        <a:t>N = 500</a:t>
                      </a:r>
                      <a:endParaRPr lang="en-US" sz="1400" dirty="0"/>
                    </a:p>
                  </a:txBody>
                  <a:tcPr/>
                </a:tc>
                <a:tc>
                  <a:txBody>
                    <a:bodyPr/>
                    <a:lstStyle/>
                    <a:p>
                      <a:r>
                        <a:rPr lang="en-US" sz="1400" dirty="0" smtClean="0"/>
                        <a:t>500 distinct nodes</a:t>
                      </a:r>
                      <a:endParaRPr lang="en-US" sz="1400" dirty="0"/>
                    </a:p>
                  </a:txBody>
                  <a:tcPr/>
                </a:tc>
                <a:tc>
                  <a:txBody>
                    <a:bodyPr/>
                    <a:lstStyle/>
                    <a:p>
                      <a:r>
                        <a:rPr lang="en-US" sz="1400" dirty="0" smtClean="0"/>
                        <a:t>Beta = .1875</a:t>
                      </a:r>
                      <a:endParaRPr lang="en-US" sz="1400" dirty="0"/>
                    </a:p>
                  </a:txBody>
                  <a:tcPr/>
                </a:tc>
                <a:tc>
                  <a:txBody>
                    <a:bodyPr/>
                    <a:lstStyle/>
                    <a:p>
                      <a:r>
                        <a:rPr lang="en-US" sz="1400" dirty="0" smtClean="0"/>
                        <a:t>Transmissibility</a:t>
                      </a:r>
                      <a:endParaRPr lang="en-US" sz="1400" dirty="0"/>
                    </a:p>
                  </a:txBody>
                  <a:tcPr/>
                </a:tc>
                <a:extLst>
                  <a:ext uri="{0D108BD9-81ED-4DB2-BD59-A6C34878D82A}">
                    <a16:rowId xmlns:a16="http://schemas.microsoft.com/office/drawing/2014/main" val="772203161"/>
                  </a:ext>
                </a:extLst>
              </a:tr>
              <a:tr h="370840">
                <a:tc>
                  <a:txBody>
                    <a:bodyPr/>
                    <a:lstStyle/>
                    <a:p>
                      <a:r>
                        <a:rPr lang="en-US" sz="1400" dirty="0" err="1" smtClean="0"/>
                        <a:t>tSpan</a:t>
                      </a:r>
                      <a:r>
                        <a:rPr lang="en-US" sz="1400" dirty="0" smtClean="0"/>
                        <a:t> = 365</a:t>
                      </a:r>
                      <a:endParaRPr lang="en-US" sz="1400" dirty="0"/>
                    </a:p>
                  </a:txBody>
                  <a:tcPr/>
                </a:tc>
                <a:tc>
                  <a:txBody>
                    <a:bodyPr/>
                    <a:lstStyle/>
                    <a:p>
                      <a:r>
                        <a:rPr lang="en-US" sz="1400" dirty="0" smtClean="0"/>
                        <a:t>One year trajectory</a:t>
                      </a:r>
                      <a:endParaRPr lang="en-US" sz="1400" dirty="0"/>
                    </a:p>
                  </a:txBody>
                  <a:tcPr/>
                </a:tc>
                <a:tc>
                  <a:txBody>
                    <a:bodyPr/>
                    <a:lstStyle/>
                    <a:p>
                      <a:r>
                        <a:rPr lang="en-US" sz="1400" dirty="0" err="1" smtClean="0"/>
                        <a:t>trialPop</a:t>
                      </a:r>
                      <a:r>
                        <a:rPr lang="en-US" sz="1400" dirty="0" smtClean="0"/>
                        <a:t> = 65,000</a:t>
                      </a:r>
                      <a:endParaRPr lang="en-US" sz="1400" dirty="0"/>
                    </a:p>
                  </a:txBody>
                  <a:tcPr/>
                </a:tc>
                <a:tc>
                  <a:txBody>
                    <a:bodyPr/>
                    <a:lstStyle/>
                    <a:p>
                      <a:r>
                        <a:rPr lang="en-US" sz="1400" dirty="0" smtClean="0"/>
                        <a:t>Total population</a:t>
                      </a:r>
                      <a:endParaRPr lang="en-US" sz="1400" dirty="0"/>
                    </a:p>
                  </a:txBody>
                  <a:tcPr/>
                </a:tc>
                <a:tc>
                  <a:txBody>
                    <a:bodyPr/>
                    <a:lstStyle/>
                    <a:p>
                      <a:r>
                        <a:rPr lang="en-US" sz="1400" dirty="0" smtClean="0"/>
                        <a:t>Sigma = 1/4</a:t>
                      </a:r>
                      <a:endParaRPr lang="en-US" sz="1400" dirty="0"/>
                    </a:p>
                  </a:txBody>
                  <a:tcPr/>
                </a:tc>
                <a:tc>
                  <a:txBody>
                    <a:bodyPr/>
                    <a:lstStyle/>
                    <a:p>
                      <a:r>
                        <a:rPr lang="en-US" sz="1400" dirty="0" smtClean="0"/>
                        <a:t>1/(exposed period)</a:t>
                      </a:r>
                      <a:endParaRPr lang="en-US" sz="1400" dirty="0"/>
                    </a:p>
                  </a:txBody>
                  <a:tcPr/>
                </a:tc>
                <a:extLst>
                  <a:ext uri="{0D108BD9-81ED-4DB2-BD59-A6C34878D82A}">
                    <a16:rowId xmlns:a16="http://schemas.microsoft.com/office/drawing/2014/main" val="751448484"/>
                  </a:ext>
                </a:extLst>
              </a:tr>
              <a:tr h="370840">
                <a:tc>
                  <a:txBody>
                    <a:bodyPr/>
                    <a:lstStyle/>
                    <a:p>
                      <a:r>
                        <a:rPr lang="en-US" sz="1400" dirty="0" err="1" smtClean="0"/>
                        <a:t>startOfSimDay</a:t>
                      </a:r>
                      <a:r>
                        <a:rPr lang="en-US" sz="1400" baseline="0" dirty="0" smtClean="0"/>
                        <a:t> = 04/01/2020</a:t>
                      </a:r>
                      <a:endParaRPr lang="en-US" sz="1400" dirty="0"/>
                    </a:p>
                  </a:txBody>
                  <a:tcPr/>
                </a:tc>
                <a:tc>
                  <a:txBody>
                    <a:bodyPr/>
                    <a:lstStyle/>
                    <a:p>
                      <a:r>
                        <a:rPr lang="en-US" sz="1400" dirty="0" smtClean="0"/>
                        <a:t>Simulation starts on April 1</a:t>
                      </a:r>
                      <a:r>
                        <a:rPr lang="en-US" sz="1400" baseline="30000" dirty="0" smtClean="0"/>
                        <a:t>st</a:t>
                      </a:r>
                      <a:r>
                        <a:rPr lang="en-US" sz="1400" dirty="0" smtClean="0"/>
                        <a:t>, 2020</a:t>
                      </a:r>
                      <a:endParaRPr lang="en-US" sz="1400" dirty="0"/>
                    </a:p>
                  </a:txBody>
                  <a:tcPr/>
                </a:tc>
                <a:tc>
                  <a:txBody>
                    <a:bodyPr/>
                    <a:lstStyle/>
                    <a:p>
                      <a:r>
                        <a:rPr lang="en-US" sz="1400" dirty="0" smtClean="0"/>
                        <a:t>I0Pop = 40</a:t>
                      </a:r>
                      <a:endParaRPr lang="en-US" sz="1400" dirty="0"/>
                    </a:p>
                  </a:txBody>
                  <a:tcPr/>
                </a:tc>
                <a:tc>
                  <a:txBody>
                    <a:bodyPr/>
                    <a:lstStyle/>
                    <a:p>
                      <a:r>
                        <a:rPr lang="en-US" sz="1400" dirty="0" smtClean="0"/>
                        <a:t>Initial number of infected</a:t>
                      </a:r>
                      <a:endParaRPr lang="en-US" sz="1400" dirty="0"/>
                    </a:p>
                  </a:txBody>
                  <a:tcPr/>
                </a:tc>
                <a:tc>
                  <a:txBody>
                    <a:bodyPr/>
                    <a:lstStyle/>
                    <a:p>
                      <a:r>
                        <a:rPr lang="en-US" sz="1400" dirty="0" smtClean="0"/>
                        <a:t>Gamma = 1/12</a:t>
                      </a:r>
                      <a:endParaRPr lang="en-US" sz="1400" dirty="0"/>
                    </a:p>
                  </a:txBody>
                  <a:tcPr/>
                </a:tc>
                <a:tc>
                  <a:txBody>
                    <a:bodyPr/>
                    <a:lstStyle/>
                    <a:p>
                      <a:r>
                        <a:rPr lang="en-US" sz="1400" dirty="0" smtClean="0"/>
                        <a:t>1/(infectious period)</a:t>
                      </a:r>
                      <a:endParaRPr lang="en-US" sz="1400" dirty="0"/>
                    </a:p>
                  </a:txBody>
                  <a:tcPr/>
                </a:tc>
                <a:extLst>
                  <a:ext uri="{0D108BD9-81ED-4DB2-BD59-A6C34878D82A}">
                    <a16:rowId xmlns:a16="http://schemas.microsoft.com/office/drawing/2014/main" val="4282588671"/>
                  </a:ext>
                </a:extLst>
              </a:tr>
              <a:tr h="370840">
                <a:tc>
                  <a:txBody>
                    <a:bodyPr/>
                    <a:lstStyle/>
                    <a:p>
                      <a:endParaRPr lang="en-US" sz="1400" dirty="0"/>
                    </a:p>
                  </a:txBody>
                  <a:tcPr/>
                </a:tc>
                <a:tc>
                  <a:txBody>
                    <a:bodyPr/>
                    <a:lstStyle/>
                    <a:p>
                      <a:endParaRPr lang="en-US" sz="1400" dirty="0"/>
                    </a:p>
                  </a:txBody>
                  <a:tcPr/>
                </a:tc>
                <a:tc>
                  <a:txBody>
                    <a:bodyPr/>
                    <a:lstStyle/>
                    <a:p>
                      <a:r>
                        <a:rPr lang="en-US" sz="1400" dirty="0" err="1" smtClean="0"/>
                        <a:t>maxINodeProp</a:t>
                      </a:r>
                      <a:r>
                        <a:rPr lang="en-US" sz="1400" dirty="0" smtClean="0"/>
                        <a:t> = 0.1</a:t>
                      </a:r>
                      <a:endParaRPr lang="en-US" sz="1400" dirty="0"/>
                    </a:p>
                  </a:txBody>
                  <a:tcPr/>
                </a:tc>
                <a:tc>
                  <a:txBody>
                    <a:bodyPr/>
                    <a:lstStyle/>
                    <a:p>
                      <a:r>
                        <a:rPr lang="en-US" sz="1400" dirty="0" smtClean="0"/>
                        <a:t>Up to 50</a:t>
                      </a:r>
                      <a:r>
                        <a:rPr lang="en-US" sz="1400" baseline="0" dirty="0" smtClean="0"/>
                        <a:t> nodes with an initial infected</a:t>
                      </a:r>
                      <a:endParaRPr lang="en-US" sz="1400" dirty="0"/>
                    </a:p>
                  </a:txBody>
                  <a:tcPr/>
                </a:tc>
                <a:tc>
                  <a:txBody>
                    <a:bodyPr/>
                    <a:lstStyle/>
                    <a:p>
                      <a:r>
                        <a:rPr lang="en-US" sz="1400" dirty="0" smtClean="0"/>
                        <a:t>Eta = .024</a:t>
                      </a:r>
                      <a:endParaRPr lang="en-US" sz="1400" dirty="0"/>
                    </a:p>
                  </a:txBody>
                  <a:tcPr/>
                </a:tc>
                <a:tc>
                  <a:txBody>
                    <a:bodyPr/>
                    <a:lstStyle/>
                    <a:p>
                      <a:r>
                        <a:rPr lang="en-US" sz="1400" dirty="0" smtClean="0"/>
                        <a:t>Case fatality rate</a:t>
                      </a:r>
                      <a:endParaRPr lang="en-US" sz="1400" dirty="0"/>
                    </a:p>
                  </a:txBody>
                  <a:tcPr/>
                </a:tc>
                <a:extLst>
                  <a:ext uri="{0D108BD9-81ED-4DB2-BD59-A6C34878D82A}">
                    <a16:rowId xmlns:a16="http://schemas.microsoft.com/office/drawing/2014/main" val="67924301"/>
                  </a:ext>
                </a:extLst>
              </a:tr>
              <a:tr h="370840">
                <a:tc gridSpan="2">
                  <a:txBody>
                    <a:bodyPr/>
                    <a:lstStyle/>
                    <a:p>
                      <a:r>
                        <a:rPr lang="en-US" dirty="0" smtClean="0">
                          <a:solidFill>
                            <a:schemeClr val="bg1"/>
                          </a:solidFill>
                        </a:rPr>
                        <a:t>Student arrival</a:t>
                      </a:r>
                      <a:endParaRPr lang="en-US" dirty="0">
                        <a:solidFill>
                          <a:schemeClr val="bg1"/>
                        </a:solidFill>
                      </a:endParaRPr>
                    </a:p>
                  </a:txBody>
                  <a:tcPr>
                    <a:solidFill>
                      <a:schemeClr val="accent2">
                        <a:lumMod val="75000"/>
                      </a:schemeClr>
                    </a:solidFill>
                  </a:tcPr>
                </a:tc>
                <a:tc hMerge="1">
                  <a:txBody>
                    <a:bodyPr/>
                    <a:lstStyle/>
                    <a:p>
                      <a:endParaRPr lang="en-US" dirty="0"/>
                    </a:p>
                  </a:txBody>
                  <a:tcPr/>
                </a:tc>
                <a:tc>
                  <a:txBody>
                    <a:bodyPr/>
                    <a:lstStyle/>
                    <a:p>
                      <a:r>
                        <a:rPr lang="en-US" sz="1400" dirty="0" err="1" smtClean="0"/>
                        <a:t>trialPop</a:t>
                      </a:r>
                      <a:r>
                        <a:rPr lang="en-US" sz="1400" dirty="0" smtClean="0"/>
                        <a:t>/N</a:t>
                      </a:r>
                      <a:r>
                        <a:rPr lang="en-US" sz="1400" baseline="0" dirty="0" smtClean="0"/>
                        <a:t> = 130</a:t>
                      </a:r>
                      <a:endParaRPr lang="en-US" sz="1400" dirty="0"/>
                    </a:p>
                  </a:txBody>
                  <a:tcPr/>
                </a:tc>
                <a:tc>
                  <a:txBody>
                    <a:bodyPr/>
                    <a:lstStyle/>
                    <a:p>
                      <a:r>
                        <a:rPr lang="en-US" sz="1400" dirty="0" smtClean="0"/>
                        <a:t>Approximately 130</a:t>
                      </a:r>
                      <a:r>
                        <a:rPr lang="en-US" sz="1400" baseline="0" dirty="0" smtClean="0"/>
                        <a:t> individuals per node</a:t>
                      </a:r>
                      <a:endParaRPr lang="en-US" sz="1400" dirty="0"/>
                    </a:p>
                  </a:txBody>
                  <a:tcPr/>
                </a:tc>
                <a:tc>
                  <a:txBody>
                    <a:bodyPr/>
                    <a:lstStyle/>
                    <a:p>
                      <a:r>
                        <a:rPr lang="en-US" sz="1400" dirty="0" smtClean="0"/>
                        <a:t>Delta = 1/10</a:t>
                      </a:r>
                      <a:endParaRPr lang="en-US" sz="1400" dirty="0"/>
                    </a:p>
                  </a:txBody>
                  <a:tcPr/>
                </a:tc>
                <a:tc>
                  <a:txBody>
                    <a:bodyPr/>
                    <a:lstStyle/>
                    <a:p>
                      <a:r>
                        <a:rPr lang="en-US" sz="1400" dirty="0" smtClean="0"/>
                        <a:t>Proportion of recovered</a:t>
                      </a:r>
                      <a:r>
                        <a:rPr lang="en-US" sz="1400" baseline="0" dirty="0" smtClean="0"/>
                        <a:t> who lose immunity</a:t>
                      </a:r>
                      <a:endParaRPr lang="en-US" sz="1400" dirty="0"/>
                    </a:p>
                  </a:txBody>
                  <a:tcPr/>
                </a:tc>
                <a:extLst>
                  <a:ext uri="{0D108BD9-81ED-4DB2-BD59-A6C34878D82A}">
                    <a16:rowId xmlns:a16="http://schemas.microsoft.com/office/drawing/2014/main" val="1817302021"/>
                  </a:ext>
                </a:extLst>
              </a:tr>
              <a:tr h="370840">
                <a:tc>
                  <a:txBody>
                    <a:bodyPr/>
                    <a:lstStyle/>
                    <a:p>
                      <a:r>
                        <a:rPr lang="en-US" sz="1400" dirty="0" err="1" smtClean="0"/>
                        <a:t>studentPop</a:t>
                      </a:r>
                      <a:r>
                        <a:rPr lang="en-US" sz="1400" baseline="0" dirty="0" smtClean="0"/>
                        <a:t> = 25,000</a:t>
                      </a:r>
                      <a:endParaRPr lang="en-US" sz="1400" dirty="0"/>
                    </a:p>
                  </a:txBody>
                  <a:tcPr>
                    <a:solidFill>
                      <a:schemeClr val="accent2">
                        <a:lumMod val="20000"/>
                        <a:lumOff val="80000"/>
                      </a:schemeClr>
                    </a:solidFill>
                  </a:tcPr>
                </a:tc>
                <a:tc>
                  <a:txBody>
                    <a:bodyPr/>
                    <a:lstStyle/>
                    <a:p>
                      <a:r>
                        <a:rPr lang="en-US" sz="1400" dirty="0" smtClean="0"/>
                        <a:t>Student population is 25,000</a:t>
                      </a:r>
                      <a:endParaRPr lang="en-US" sz="1400" dirty="0"/>
                    </a:p>
                  </a:txBody>
                  <a:tcPr>
                    <a:solidFill>
                      <a:schemeClr val="accent2">
                        <a:lumMod val="20000"/>
                        <a:lumOff val="80000"/>
                      </a:schemeClr>
                    </a:solidFill>
                  </a:tcPr>
                </a:tc>
                <a:tc>
                  <a:txBody>
                    <a:bodyPr/>
                    <a:lstStyle/>
                    <a:p>
                      <a:endParaRPr lang="en-US" sz="1400" dirty="0"/>
                    </a:p>
                  </a:txBody>
                  <a:tcPr/>
                </a:tc>
                <a:tc>
                  <a:txBody>
                    <a:bodyPr/>
                    <a:lstStyle/>
                    <a:p>
                      <a:endParaRPr lang="en-US" sz="1400" dirty="0"/>
                    </a:p>
                  </a:txBody>
                  <a:tcPr/>
                </a:tc>
                <a:tc>
                  <a:txBody>
                    <a:bodyPr/>
                    <a:lstStyle/>
                    <a:p>
                      <a:r>
                        <a:rPr lang="en-US" sz="1400" dirty="0" smtClean="0"/>
                        <a:t>Kappa = 1/100</a:t>
                      </a:r>
                      <a:endParaRPr lang="en-US" sz="1400" dirty="0"/>
                    </a:p>
                  </a:txBody>
                  <a:tcPr/>
                </a:tc>
                <a:tc>
                  <a:txBody>
                    <a:bodyPr/>
                    <a:lstStyle/>
                    <a:p>
                      <a:r>
                        <a:rPr lang="en-US" sz="1400" dirty="0" smtClean="0"/>
                        <a:t>Reciprocal</a:t>
                      </a:r>
                      <a:r>
                        <a:rPr lang="en-US" sz="1400" baseline="0" dirty="0" smtClean="0"/>
                        <a:t> of temporary immunity period</a:t>
                      </a:r>
                      <a:endParaRPr lang="en-US" sz="1400" dirty="0"/>
                    </a:p>
                  </a:txBody>
                  <a:tcPr/>
                </a:tc>
                <a:extLst>
                  <a:ext uri="{0D108BD9-81ED-4DB2-BD59-A6C34878D82A}">
                    <a16:rowId xmlns:a16="http://schemas.microsoft.com/office/drawing/2014/main" val="2591587155"/>
                  </a:ext>
                </a:extLst>
              </a:tr>
              <a:tr h="370840">
                <a:tc>
                  <a:txBody>
                    <a:bodyPr/>
                    <a:lstStyle/>
                    <a:p>
                      <a:r>
                        <a:rPr lang="en-US" sz="1400" dirty="0" err="1" smtClean="0"/>
                        <a:t>studentReturnDate</a:t>
                      </a:r>
                      <a:r>
                        <a:rPr lang="en-US" sz="1400" dirty="0" smtClean="0"/>
                        <a:t> = 09/21/2020</a:t>
                      </a:r>
                      <a:endParaRPr lang="en-US" sz="1400" dirty="0"/>
                    </a:p>
                  </a:txBody>
                  <a:tcPr>
                    <a:solidFill>
                      <a:schemeClr val="accent2">
                        <a:lumMod val="40000"/>
                        <a:lumOff val="60000"/>
                      </a:schemeClr>
                    </a:solidFill>
                  </a:tcPr>
                </a:tc>
                <a:tc>
                  <a:txBody>
                    <a:bodyPr/>
                    <a:lstStyle/>
                    <a:p>
                      <a:r>
                        <a:rPr lang="en-US" sz="1400" dirty="0" smtClean="0"/>
                        <a:t>Students return around 9/21/2020</a:t>
                      </a:r>
                      <a:endParaRPr lang="en-US" sz="1400" dirty="0"/>
                    </a:p>
                  </a:txBody>
                  <a:tcPr>
                    <a:solidFill>
                      <a:schemeClr val="accent2">
                        <a:lumMod val="40000"/>
                        <a:lumOff val="60000"/>
                      </a:schemeClr>
                    </a:solidFill>
                  </a:tcPr>
                </a:tc>
                <a:tc>
                  <a:txBody>
                    <a:bodyPr/>
                    <a:lstStyle/>
                    <a:p>
                      <a:endParaRPr lang="en-US" sz="1400" dirty="0"/>
                    </a:p>
                  </a:txBody>
                  <a:tcPr/>
                </a:tc>
                <a:tc>
                  <a:txBody>
                    <a:bodyPr/>
                    <a:lstStyle/>
                    <a:p>
                      <a:endParaRPr lang="en-US" sz="1400"/>
                    </a:p>
                  </a:txBody>
                  <a:tcPr/>
                </a:tc>
                <a:tc>
                  <a:txBody>
                    <a:bodyPr/>
                    <a:lstStyle/>
                    <a:p>
                      <a:r>
                        <a:rPr lang="en-US" sz="1400" dirty="0" smtClean="0"/>
                        <a:t>Initial</a:t>
                      </a:r>
                      <a:r>
                        <a:rPr lang="en-US" sz="1400" baseline="0" dirty="0" smtClean="0"/>
                        <a:t> phi = 3</a:t>
                      </a:r>
                      <a:endParaRPr lang="en-US" sz="1400" dirty="0"/>
                    </a:p>
                  </a:txBody>
                  <a:tcPr/>
                </a:tc>
                <a:tc>
                  <a:txBody>
                    <a:bodyPr/>
                    <a:lstStyle/>
                    <a:p>
                      <a:r>
                        <a:rPr lang="en-US" sz="1400" dirty="0" smtClean="0"/>
                        <a:t>Beta reduction factor (effective</a:t>
                      </a:r>
                      <a:r>
                        <a:rPr lang="en-US" sz="1400" baseline="0" dirty="0" smtClean="0"/>
                        <a:t> R0 = R0/3)</a:t>
                      </a:r>
                      <a:endParaRPr lang="en-US" sz="1400" dirty="0"/>
                    </a:p>
                  </a:txBody>
                  <a:tcPr/>
                </a:tc>
                <a:extLst>
                  <a:ext uri="{0D108BD9-81ED-4DB2-BD59-A6C34878D82A}">
                    <a16:rowId xmlns:a16="http://schemas.microsoft.com/office/drawing/2014/main" val="1960325172"/>
                  </a:ext>
                </a:extLst>
              </a:tr>
              <a:tr h="370840">
                <a:tc>
                  <a:txBody>
                    <a:bodyPr/>
                    <a:lstStyle/>
                    <a:p>
                      <a:r>
                        <a:rPr lang="en-US" sz="1400" dirty="0" err="1" smtClean="0"/>
                        <a:t>maxStudentNodes</a:t>
                      </a:r>
                      <a:r>
                        <a:rPr lang="en-US" sz="1400" dirty="0" smtClean="0"/>
                        <a:t> = 100</a:t>
                      </a:r>
                      <a:endParaRPr lang="en-US" sz="1400" dirty="0"/>
                    </a:p>
                  </a:txBody>
                  <a:tcPr>
                    <a:solidFill>
                      <a:schemeClr val="accent2">
                        <a:lumMod val="20000"/>
                        <a:lumOff val="80000"/>
                      </a:schemeClr>
                    </a:solidFill>
                  </a:tcPr>
                </a:tc>
                <a:tc>
                  <a:txBody>
                    <a:bodyPr/>
                    <a:lstStyle/>
                    <a:p>
                      <a:r>
                        <a:rPr lang="en-US" sz="1400" dirty="0" smtClean="0"/>
                        <a:t>Students distribute across 100 nodes</a:t>
                      </a:r>
                      <a:endParaRPr lang="en-US" sz="1400" dirty="0"/>
                    </a:p>
                  </a:txBody>
                  <a:tcPr>
                    <a:solidFill>
                      <a:schemeClr val="accent2">
                        <a:lumMod val="20000"/>
                        <a:lumOff val="80000"/>
                      </a:schemeClr>
                    </a:solidFill>
                  </a:tcPr>
                </a:tc>
                <a:tc>
                  <a:txBody>
                    <a:bodyPr/>
                    <a:lstStyle/>
                    <a:p>
                      <a:endParaRPr lang="en-US" sz="1400" dirty="0"/>
                    </a:p>
                  </a:txBody>
                  <a:tcPr/>
                </a:tc>
                <a:tc>
                  <a:txBody>
                    <a:bodyPr/>
                    <a:lstStyle/>
                    <a:p>
                      <a:endParaRPr lang="en-US" sz="1400"/>
                    </a:p>
                  </a:txBody>
                  <a:tcPr/>
                </a:tc>
                <a:tc>
                  <a:txBody>
                    <a:bodyPr/>
                    <a:lstStyle/>
                    <a:p>
                      <a:r>
                        <a:rPr lang="en-US" sz="1400" dirty="0" smtClean="0"/>
                        <a:t>Season/</a:t>
                      </a:r>
                      <a:r>
                        <a:rPr lang="en-US" sz="1400" dirty="0" err="1" smtClean="0"/>
                        <a:t>cosAmp</a:t>
                      </a:r>
                      <a:r>
                        <a:rPr lang="en-US" sz="1400" dirty="0" smtClean="0"/>
                        <a:t> = .25</a:t>
                      </a:r>
                      <a:endParaRPr lang="en-US" sz="1400" dirty="0"/>
                    </a:p>
                  </a:txBody>
                  <a:tcPr>
                    <a:solidFill>
                      <a:schemeClr val="accent2">
                        <a:lumMod val="40000"/>
                        <a:lumOff val="60000"/>
                      </a:schemeClr>
                    </a:solidFill>
                  </a:tcPr>
                </a:tc>
                <a:tc>
                  <a:txBody>
                    <a:bodyPr/>
                    <a:lstStyle/>
                    <a:p>
                      <a:r>
                        <a:rPr lang="en-US" sz="1400" dirty="0" smtClean="0"/>
                        <a:t>Beta peaks 25% above</a:t>
                      </a:r>
                      <a:r>
                        <a:rPr lang="en-US" sz="1400" baseline="0" dirty="0" smtClean="0"/>
                        <a:t> average in February, dips 25% below in August.</a:t>
                      </a:r>
                      <a:endParaRPr lang="en-US" sz="1400" dirty="0"/>
                    </a:p>
                  </a:txBody>
                  <a:tcPr>
                    <a:solidFill>
                      <a:schemeClr val="accent2">
                        <a:lumMod val="40000"/>
                        <a:lumOff val="60000"/>
                      </a:schemeClr>
                    </a:solidFill>
                  </a:tcPr>
                </a:tc>
                <a:extLst>
                  <a:ext uri="{0D108BD9-81ED-4DB2-BD59-A6C34878D82A}">
                    <a16:rowId xmlns:a16="http://schemas.microsoft.com/office/drawing/2014/main" val="3801994947"/>
                  </a:ext>
                </a:extLst>
              </a:tr>
              <a:tr h="370840">
                <a:tc gridSpan="2">
                  <a:txBody>
                    <a:bodyPr/>
                    <a:lstStyle/>
                    <a:p>
                      <a:r>
                        <a:rPr lang="en-US" sz="1400" dirty="0" err="1" smtClean="0"/>
                        <a:t>sSProp</a:t>
                      </a:r>
                      <a:r>
                        <a:rPr lang="en-US" sz="1400" baseline="0" dirty="0" smtClean="0"/>
                        <a:t> = .9; </a:t>
                      </a:r>
                      <a:r>
                        <a:rPr lang="en-US" sz="1400" baseline="0" dirty="0" err="1" smtClean="0"/>
                        <a:t>sEProp</a:t>
                      </a:r>
                      <a:r>
                        <a:rPr lang="en-US" sz="1400" baseline="0" dirty="0" smtClean="0"/>
                        <a:t> = .0001; </a:t>
                      </a:r>
                      <a:r>
                        <a:rPr lang="en-US" sz="1400" baseline="0" dirty="0" err="1" smtClean="0"/>
                        <a:t>sIProp</a:t>
                      </a:r>
                      <a:r>
                        <a:rPr lang="en-US" sz="1400" baseline="0" dirty="0" smtClean="0"/>
                        <a:t> = .001; </a:t>
                      </a:r>
                      <a:r>
                        <a:rPr lang="en-US" sz="1400" baseline="0" dirty="0" err="1" smtClean="0"/>
                        <a:t>sRProp</a:t>
                      </a:r>
                      <a:r>
                        <a:rPr lang="en-US" sz="1400" baseline="0" dirty="0" smtClean="0"/>
                        <a:t> = .9*remaining; </a:t>
                      </a:r>
                      <a:r>
                        <a:rPr lang="en-US" sz="1400" baseline="0" dirty="0" err="1" smtClean="0"/>
                        <a:t>sImProp</a:t>
                      </a:r>
                      <a:r>
                        <a:rPr lang="en-US" sz="1400" baseline="0" dirty="0" smtClean="0"/>
                        <a:t> = .1*remaining</a:t>
                      </a:r>
                      <a:endParaRPr lang="en-US" sz="1400" dirty="0"/>
                    </a:p>
                  </a:txBody>
                  <a:tcPr>
                    <a:solidFill>
                      <a:schemeClr val="accent2">
                        <a:lumMod val="40000"/>
                        <a:lumOff val="60000"/>
                      </a:schemeClr>
                    </a:solidFill>
                  </a:tcPr>
                </a:tc>
                <a:tc hMerge="1">
                  <a:txBody>
                    <a:bodyPr/>
                    <a:lstStyle/>
                    <a:p>
                      <a:endParaRPr 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Most students are susceptible, with a few exposed, infected, and recovered/immune</a:t>
                      </a:r>
                    </a:p>
                    <a:p>
                      <a:endParaRPr lang="en-US" sz="1400" dirty="0"/>
                    </a:p>
                  </a:txBody>
                  <a:tcPr>
                    <a:solidFill>
                      <a:schemeClr val="accent2">
                        <a:lumMod val="40000"/>
                        <a:lumOff val="60000"/>
                      </a:schemeClr>
                    </a:solidFill>
                  </a:tcPr>
                </a:tc>
                <a:tc hMerge="1">
                  <a:txBody>
                    <a:bodyPr/>
                    <a:lstStyle/>
                    <a:p>
                      <a:endParaRPr lang="en-US" sz="1400" dirty="0"/>
                    </a:p>
                  </a:txBody>
                  <a:tcPr/>
                </a:tc>
                <a:tc>
                  <a:txBody>
                    <a:bodyPr/>
                    <a:lstStyle/>
                    <a:p>
                      <a:r>
                        <a:rPr lang="en-US" sz="1400" dirty="0" err="1" smtClean="0"/>
                        <a:t>BetaFactor</a:t>
                      </a:r>
                      <a:r>
                        <a:rPr lang="en-US" sz="1400" dirty="0" smtClean="0"/>
                        <a:t> in [.9,1.1]</a:t>
                      </a:r>
                      <a:endParaRPr lang="en-US" sz="1400" dirty="0"/>
                    </a:p>
                  </a:txBody>
                  <a:tcPr/>
                </a:tc>
                <a:tc>
                  <a:txBody>
                    <a:bodyPr/>
                    <a:lstStyle/>
                    <a:p>
                      <a:r>
                        <a:rPr lang="en-US" sz="1400" dirty="0" smtClean="0"/>
                        <a:t>Beta</a:t>
                      </a:r>
                      <a:r>
                        <a:rPr lang="en-US" sz="1400" baseline="0" dirty="0" smtClean="0"/>
                        <a:t> randomized between trials</a:t>
                      </a:r>
                      <a:endParaRPr lang="en-US" sz="1400" dirty="0"/>
                    </a:p>
                  </a:txBody>
                  <a:tcPr/>
                </a:tc>
                <a:extLst>
                  <a:ext uri="{0D108BD9-81ED-4DB2-BD59-A6C34878D82A}">
                    <a16:rowId xmlns:a16="http://schemas.microsoft.com/office/drawing/2014/main" val="1210180057"/>
                  </a:ext>
                </a:extLst>
              </a:tr>
            </a:tbl>
          </a:graphicData>
        </a:graphic>
      </p:graphicFrame>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32</a:t>
            </a:fld>
            <a:endParaRPr lang="en-US"/>
          </a:p>
        </p:txBody>
      </p:sp>
    </p:spTree>
    <p:extLst>
      <p:ext uri="{BB962C8B-B14F-4D97-AF65-F5344CB8AC3E}">
        <p14:creationId xmlns:p14="http://schemas.microsoft.com/office/powerpoint/2010/main" val="10178481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15457402"/>
              </p:ext>
            </p:extLst>
          </p:nvPr>
        </p:nvGraphicFramePr>
        <p:xfrm>
          <a:off x="555478" y="1304332"/>
          <a:ext cx="10707878" cy="5257800"/>
        </p:xfrm>
        <a:graphic>
          <a:graphicData uri="http://schemas.openxmlformats.org/drawingml/2006/table">
            <a:tbl>
              <a:tblPr firstRow="1" bandRow="1">
                <a:tableStyleId>{5C22544A-7EE6-4342-B048-85BDC9FD1C3A}</a:tableStyleId>
              </a:tblPr>
              <a:tblGrid>
                <a:gridCol w="2083633">
                  <a:extLst>
                    <a:ext uri="{9D8B030D-6E8A-4147-A177-3AD203B41FA5}">
                      <a16:colId xmlns:a16="http://schemas.microsoft.com/office/drawing/2014/main" val="1397995047"/>
                    </a:ext>
                  </a:extLst>
                </a:gridCol>
                <a:gridCol w="3643577">
                  <a:extLst>
                    <a:ext uri="{9D8B030D-6E8A-4147-A177-3AD203B41FA5}">
                      <a16:colId xmlns:a16="http://schemas.microsoft.com/office/drawing/2014/main" val="2047585647"/>
                    </a:ext>
                  </a:extLst>
                </a:gridCol>
                <a:gridCol w="2228487">
                  <a:extLst>
                    <a:ext uri="{9D8B030D-6E8A-4147-A177-3AD203B41FA5}">
                      <a16:colId xmlns:a16="http://schemas.microsoft.com/office/drawing/2014/main" val="3529922804"/>
                    </a:ext>
                  </a:extLst>
                </a:gridCol>
                <a:gridCol w="2752181">
                  <a:extLst>
                    <a:ext uri="{9D8B030D-6E8A-4147-A177-3AD203B41FA5}">
                      <a16:colId xmlns:a16="http://schemas.microsoft.com/office/drawing/2014/main" val="527285558"/>
                    </a:ext>
                  </a:extLst>
                </a:gridCol>
              </a:tblGrid>
              <a:tr h="370840">
                <a:tc gridSpan="2">
                  <a:txBody>
                    <a:bodyPr/>
                    <a:lstStyle/>
                    <a:p>
                      <a:r>
                        <a:rPr lang="en-US" b="0" dirty="0" smtClean="0"/>
                        <a:t>Physical distancing</a:t>
                      </a:r>
                      <a:endParaRPr lang="en-US" b="0" dirty="0"/>
                    </a:p>
                  </a:txBody>
                  <a:tcPr/>
                </a:tc>
                <a:tc hMerge="1">
                  <a:txBody>
                    <a:bodyPr/>
                    <a:lstStyle/>
                    <a:p>
                      <a:endParaRPr lang="en-US" b="0" dirty="0"/>
                    </a:p>
                  </a:txBody>
                  <a:tcPr/>
                </a:tc>
                <a:tc gridSpan="2">
                  <a:txBody>
                    <a:bodyPr/>
                    <a:lstStyle/>
                    <a:p>
                      <a:r>
                        <a:rPr lang="en-US" b="0" dirty="0" smtClean="0"/>
                        <a:t>Parachuting events</a:t>
                      </a:r>
                      <a:endParaRPr lang="en-US" b="0" dirty="0"/>
                    </a:p>
                  </a:txBody>
                  <a:tcPr/>
                </a:tc>
                <a:tc hMerge="1">
                  <a:txBody>
                    <a:bodyPr/>
                    <a:lstStyle/>
                    <a:p>
                      <a:endParaRPr lang="en-US" b="0" dirty="0"/>
                    </a:p>
                  </a:txBody>
                  <a:tcPr/>
                </a:tc>
                <a:extLst>
                  <a:ext uri="{0D108BD9-81ED-4DB2-BD59-A6C34878D82A}">
                    <a16:rowId xmlns:a16="http://schemas.microsoft.com/office/drawing/2014/main" val="1073155461"/>
                  </a:ext>
                </a:extLst>
              </a:tr>
              <a:tr h="370840">
                <a:tc>
                  <a:txBody>
                    <a:bodyPr/>
                    <a:lstStyle/>
                    <a:p>
                      <a:r>
                        <a:rPr lang="en-US" sz="1400" dirty="0" smtClean="0"/>
                        <a:t>maxPrev1 = 15</a:t>
                      </a:r>
                      <a:endParaRPr lang="en-US" sz="1400" dirty="0"/>
                    </a:p>
                  </a:txBody>
                  <a:tcPr/>
                </a:tc>
                <a:tc>
                  <a:txBody>
                    <a:bodyPr/>
                    <a:lstStyle/>
                    <a:p>
                      <a:r>
                        <a:rPr lang="en-US" sz="1400" dirty="0" smtClean="0"/>
                        <a:t>If</a:t>
                      </a:r>
                      <a:r>
                        <a:rPr lang="en-US" sz="1400" baseline="0" dirty="0" smtClean="0"/>
                        <a:t> 15 or more people have an active infection, institute minor physical distancing</a:t>
                      </a:r>
                      <a:endParaRPr lang="en-US" sz="1400" dirty="0"/>
                    </a:p>
                  </a:txBody>
                  <a:tcPr/>
                </a:tc>
                <a:tc>
                  <a:txBody>
                    <a:bodyPr/>
                    <a:lstStyle/>
                    <a:p>
                      <a:r>
                        <a:rPr lang="en-US" sz="1400" dirty="0" err="1" smtClean="0"/>
                        <a:t>parachuteRate</a:t>
                      </a:r>
                      <a:r>
                        <a:rPr lang="en-US" sz="1400" dirty="0" smtClean="0"/>
                        <a:t> = 1/30</a:t>
                      </a:r>
                      <a:endParaRPr lang="en-US" sz="1400" dirty="0"/>
                    </a:p>
                  </a:txBody>
                  <a:tcPr/>
                </a:tc>
                <a:tc>
                  <a:txBody>
                    <a:bodyPr/>
                    <a:lstStyle/>
                    <a:p>
                      <a:r>
                        <a:rPr lang="en-US" sz="1400" dirty="0" smtClean="0"/>
                        <a:t>1 parachute event approximately every 30 days</a:t>
                      </a:r>
                      <a:endParaRPr lang="en-US" sz="1400" dirty="0"/>
                    </a:p>
                  </a:txBody>
                  <a:tcPr/>
                </a:tc>
                <a:extLst>
                  <a:ext uri="{0D108BD9-81ED-4DB2-BD59-A6C34878D82A}">
                    <a16:rowId xmlns:a16="http://schemas.microsoft.com/office/drawing/2014/main" val="772203161"/>
                  </a:ext>
                </a:extLst>
              </a:tr>
              <a:tr h="370840">
                <a:tc>
                  <a:txBody>
                    <a:bodyPr/>
                    <a:lstStyle/>
                    <a:p>
                      <a:r>
                        <a:rPr lang="en-US" sz="1400" dirty="0" smtClean="0"/>
                        <a:t>maxPrev2 = 30</a:t>
                      </a:r>
                      <a:endParaRPr lang="en-US" sz="1400" dirty="0"/>
                    </a:p>
                  </a:txBody>
                  <a:tcPr/>
                </a:tc>
                <a:tc>
                  <a:txBody>
                    <a:bodyPr/>
                    <a:lstStyle/>
                    <a:p>
                      <a:r>
                        <a:rPr lang="en-US" sz="1400" dirty="0" smtClean="0"/>
                        <a:t>If 30 or more people have an active infection, institute major physical distancing</a:t>
                      </a:r>
                      <a:endParaRPr lang="en-US" sz="1400" dirty="0"/>
                    </a:p>
                  </a:txBody>
                  <a:tcPr/>
                </a:tc>
                <a:tc>
                  <a:txBody>
                    <a:bodyPr/>
                    <a:lstStyle/>
                    <a:p>
                      <a:r>
                        <a:rPr lang="en-US" sz="1400" dirty="0" err="1" smtClean="0"/>
                        <a:t>parachuteNum</a:t>
                      </a:r>
                      <a:r>
                        <a:rPr lang="en-US" sz="1400" dirty="0" smtClean="0"/>
                        <a:t> = 1</a:t>
                      </a:r>
                      <a:endParaRPr lang="en-US" sz="1400" dirty="0"/>
                    </a:p>
                  </a:txBody>
                  <a:tcPr/>
                </a:tc>
                <a:tc>
                  <a:txBody>
                    <a:bodyPr/>
                    <a:lstStyle/>
                    <a:p>
                      <a:r>
                        <a:rPr lang="en-US" sz="1400" dirty="0" smtClean="0"/>
                        <a:t>1 infected individual in</a:t>
                      </a:r>
                      <a:r>
                        <a:rPr lang="en-US" sz="1400" baseline="0" dirty="0" smtClean="0"/>
                        <a:t> each parachute event</a:t>
                      </a:r>
                      <a:endParaRPr lang="en-US" sz="1400" dirty="0"/>
                    </a:p>
                  </a:txBody>
                  <a:tcPr/>
                </a:tc>
                <a:extLst>
                  <a:ext uri="{0D108BD9-81ED-4DB2-BD59-A6C34878D82A}">
                    <a16:rowId xmlns:a16="http://schemas.microsoft.com/office/drawing/2014/main" val="751448484"/>
                  </a:ext>
                </a:extLst>
              </a:tr>
              <a:tr h="370840">
                <a:tc>
                  <a:txBody>
                    <a:bodyPr/>
                    <a:lstStyle/>
                    <a:p>
                      <a:r>
                        <a:rPr lang="en-US" sz="1400" dirty="0" smtClean="0"/>
                        <a:t>phiFactor1 --&gt;</a:t>
                      </a:r>
                      <a:r>
                        <a:rPr lang="en-US" sz="1400" baseline="0" dirty="0" smtClean="0"/>
                        <a:t> R0 = 1.15</a:t>
                      </a:r>
                      <a:endParaRPr lang="en-US" sz="1400" dirty="0"/>
                    </a:p>
                  </a:txBody>
                  <a:tcPr/>
                </a:tc>
                <a:tc>
                  <a:txBody>
                    <a:bodyPr/>
                    <a:lstStyle/>
                    <a:p>
                      <a:r>
                        <a:rPr lang="en-US" sz="1400" dirty="0" smtClean="0"/>
                        <a:t>Minor physical distancing reduces R0 to 1.15</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paraChi_df</a:t>
                      </a:r>
                      <a:r>
                        <a:rPr lang="en-US" sz="1400" dirty="0" smtClean="0"/>
                        <a:t> = 4</a:t>
                      </a:r>
                    </a:p>
                  </a:txBody>
                  <a:tcPr/>
                </a:tc>
                <a:tc>
                  <a:txBody>
                    <a:bodyPr/>
                    <a:lstStyle/>
                    <a:p>
                      <a:r>
                        <a:rPr lang="en-US" sz="1400" dirty="0" smtClean="0"/>
                        <a:t>More parachute events in months</a:t>
                      </a:r>
                      <a:r>
                        <a:rPr lang="en-US" sz="1400" baseline="0" dirty="0" smtClean="0"/>
                        <a:t> 2 through 7 then in other months</a:t>
                      </a:r>
                      <a:endParaRPr lang="en-US" sz="1400" dirty="0"/>
                    </a:p>
                  </a:txBody>
                  <a:tcPr/>
                </a:tc>
                <a:extLst>
                  <a:ext uri="{0D108BD9-81ED-4DB2-BD59-A6C34878D82A}">
                    <a16:rowId xmlns:a16="http://schemas.microsoft.com/office/drawing/2014/main" val="4282588671"/>
                  </a:ext>
                </a:extLst>
              </a:tr>
              <a:tr h="370840">
                <a:tc>
                  <a:txBody>
                    <a:bodyPr/>
                    <a:lstStyle/>
                    <a:p>
                      <a:r>
                        <a:rPr lang="en-US" sz="1400" dirty="0" smtClean="0"/>
                        <a:t>phiFactor2 --&gt; R0 = .75</a:t>
                      </a:r>
                      <a:endParaRPr lang="en-US" sz="1400" dirty="0"/>
                    </a:p>
                  </a:txBody>
                  <a:tcPr/>
                </a:tc>
                <a:tc>
                  <a:txBody>
                    <a:bodyPr/>
                    <a:lstStyle/>
                    <a:p>
                      <a:r>
                        <a:rPr lang="en-US" sz="1400" dirty="0" smtClean="0"/>
                        <a:t>Major physical distancing</a:t>
                      </a:r>
                      <a:r>
                        <a:rPr lang="en-US" sz="1400" baseline="0" dirty="0" smtClean="0"/>
                        <a:t> reduces R0 to .75</a:t>
                      </a:r>
                      <a:endParaRPr lang="en-US" sz="1400" dirty="0"/>
                    </a:p>
                  </a:txBody>
                  <a:tcPr/>
                </a:tc>
                <a:tc gridSpan="2">
                  <a:txBody>
                    <a:bodyPr/>
                    <a:lstStyle/>
                    <a:p>
                      <a:r>
                        <a:rPr lang="en-US" dirty="0" smtClean="0">
                          <a:solidFill>
                            <a:schemeClr val="bg1"/>
                          </a:solidFill>
                        </a:rPr>
                        <a:t>Transfer events</a:t>
                      </a:r>
                      <a:endParaRPr lang="en-US" dirty="0">
                        <a:solidFill>
                          <a:schemeClr val="bg1"/>
                        </a:solidFill>
                      </a:endParaRPr>
                    </a:p>
                  </a:txBody>
                  <a:tcPr>
                    <a:solidFill>
                      <a:schemeClr val="accent1"/>
                    </a:solidFill>
                  </a:tcPr>
                </a:tc>
                <a:tc hMerge="1">
                  <a:txBody>
                    <a:bodyPr/>
                    <a:lstStyle/>
                    <a:p>
                      <a:endParaRPr lang="en-US" sz="1400" dirty="0"/>
                    </a:p>
                  </a:txBody>
                  <a:tcPr/>
                </a:tc>
                <a:extLst>
                  <a:ext uri="{0D108BD9-81ED-4DB2-BD59-A6C34878D82A}">
                    <a16:rowId xmlns:a16="http://schemas.microsoft.com/office/drawing/2014/main" val="67924301"/>
                  </a:ext>
                </a:extLst>
              </a:tr>
              <a:tr h="370840">
                <a:tc>
                  <a:txBody>
                    <a:bodyPr/>
                    <a:lstStyle/>
                    <a:p>
                      <a:r>
                        <a:rPr lang="en-US" sz="1400" dirty="0" err="1" smtClean="0"/>
                        <a:t>upDelay</a:t>
                      </a:r>
                      <a:r>
                        <a:rPr lang="en-US" sz="1400" dirty="0" smtClean="0"/>
                        <a:t> = 7</a:t>
                      </a:r>
                      <a:endParaRPr lang="en-US" sz="1400" dirty="0"/>
                    </a:p>
                  </a:txBody>
                  <a:tcPr/>
                </a:tc>
                <a:tc>
                  <a:txBody>
                    <a:bodyPr/>
                    <a:lstStyle/>
                    <a:p>
                      <a:r>
                        <a:rPr lang="en-US" sz="1400" dirty="0" smtClean="0"/>
                        <a:t>It</a:t>
                      </a:r>
                      <a:r>
                        <a:rPr lang="en-US" sz="1400" baseline="0" dirty="0" smtClean="0"/>
                        <a:t> t</a:t>
                      </a:r>
                      <a:r>
                        <a:rPr lang="en-US" sz="1400" dirty="0" smtClean="0"/>
                        <a:t>akes 7 days to identify an uptick in prevalence</a:t>
                      </a:r>
                      <a:endParaRPr lang="en-US" sz="1400" dirty="0"/>
                    </a:p>
                  </a:txBody>
                  <a:tcPr/>
                </a:tc>
                <a:tc>
                  <a:txBody>
                    <a:bodyPr/>
                    <a:lstStyle/>
                    <a:p>
                      <a:r>
                        <a:rPr lang="en-US" sz="1400" dirty="0" err="1" smtClean="0"/>
                        <a:t>transferRate</a:t>
                      </a:r>
                      <a:r>
                        <a:rPr lang="en-US" sz="1400" dirty="0" smtClean="0"/>
                        <a:t> = 1/7</a:t>
                      </a:r>
                      <a:endParaRPr lang="en-US" sz="1400" dirty="0"/>
                    </a:p>
                  </a:txBody>
                  <a:tcPr/>
                </a:tc>
                <a:tc>
                  <a:txBody>
                    <a:bodyPr/>
                    <a:lstStyle/>
                    <a:p>
                      <a:r>
                        <a:rPr lang="en-US" sz="1400" dirty="0" smtClean="0"/>
                        <a:t>One transfer event approximately</a:t>
                      </a:r>
                      <a:r>
                        <a:rPr lang="en-US" sz="1400" baseline="0" dirty="0" smtClean="0"/>
                        <a:t> every 7 days</a:t>
                      </a:r>
                      <a:endParaRPr lang="en-US" sz="1400" dirty="0"/>
                    </a:p>
                  </a:txBody>
                  <a:tcPr/>
                </a:tc>
                <a:extLst>
                  <a:ext uri="{0D108BD9-81ED-4DB2-BD59-A6C34878D82A}">
                    <a16:rowId xmlns:a16="http://schemas.microsoft.com/office/drawing/2014/main" val="1817302021"/>
                  </a:ext>
                </a:extLst>
              </a:tr>
              <a:tr h="370840">
                <a:tc>
                  <a:txBody>
                    <a:bodyPr/>
                    <a:lstStyle/>
                    <a:p>
                      <a:r>
                        <a:rPr lang="en-US" sz="1400" dirty="0" err="1" smtClean="0"/>
                        <a:t>downDelay</a:t>
                      </a:r>
                      <a:r>
                        <a:rPr lang="en-US" sz="1400" dirty="0" smtClean="0"/>
                        <a:t> = 28</a:t>
                      </a:r>
                      <a:endParaRPr lang="en-US" sz="1400" dirty="0"/>
                    </a:p>
                  </a:txBody>
                  <a:tcPr/>
                </a:tc>
                <a:tc>
                  <a:txBody>
                    <a:bodyPr/>
                    <a:lstStyle/>
                    <a:p>
                      <a:r>
                        <a:rPr lang="en-US" sz="1400" dirty="0" smtClean="0"/>
                        <a:t>Wait 28 days after</a:t>
                      </a:r>
                      <a:r>
                        <a:rPr lang="en-US" sz="1400" baseline="0" dirty="0" smtClean="0"/>
                        <a:t> prevalence drops before lifting a physical distancing policy</a:t>
                      </a:r>
                      <a:endParaRPr lang="en-US" sz="1400" dirty="0"/>
                    </a:p>
                  </a:txBody>
                  <a:tcPr/>
                </a:tc>
                <a:tc>
                  <a:txBody>
                    <a:bodyPr/>
                    <a:lstStyle/>
                    <a:p>
                      <a:r>
                        <a:rPr lang="en-US" sz="1400" dirty="0" err="1" smtClean="0"/>
                        <a:t>transferMinProp</a:t>
                      </a:r>
                      <a:r>
                        <a:rPr lang="en-US" sz="1400" dirty="0" smtClean="0"/>
                        <a:t> = .01</a:t>
                      </a:r>
                      <a:endParaRPr lang="en-US" sz="1400" dirty="0"/>
                    </a:p>
                  </a:txBody>
                  <a:tcPr/>
                </a:tc>
                <a:tc>
                  <a:txBody>
                    <a:bodyPr/>
                    <a:lstStyle/>
                    <a:p>
                      <a:r>
                        <a:rPr lang="en-US" sz="1400" dirty="0" smtClean="0"/>
                        <a:t>At least 1% of population of node transfers every event</a:t>
                      </a:r>
                      <a:endParaRPr lang="en-US" sz="1400" dirty="0"/>
                    </a:p>
                  </a:txBody>
                  <a:tcPr/>
                </a:tc>
                <a:extLst>
                  <a:ext uri="{0D108BD9-81ED-4DB2-BD59-A6C34878D82A}">
                    <a16:rowId xmlns:a16="http://schemas.microsoft.com/office/drawing/2014/main" val="2591587155"/>
                  </a:ext>
                </a:extLst>
              </a:tr>
              <a:tr h="370840">
                <a:tc>
                  <a:txBody>
                    <a:bodyPr/>
                    <a:lstStyle/>
                    <a:p>
                      <a:r>
                        <a:rPr lang="en-US" sz="1400" dirty="0" err="1" smtClean="0"/>
                        <a:t>phiMovement</a:t>
                      </a:r>
                      <a:r>
                        <a:rPr lang="en-US" sz="1400" dirty="0" smtClean="0"/>
                        <a:t> = .25</a:t>
                      </a:r>
                      <a:endParaRPr lang="en-US" sz="1400" dirty="0"/>
                    </a:p>
                  </a:txBody>
                  <a:tcPr/>
                </a:tc>
                <a:tc>
                  <a:txBody>
                    <a:bodyPr/>
                    <a:lstStyle/>
                    <a:p>
                      <a:r>
                        <a:rPr lang="en-US" sz="1400" dirty="0" smtClean="0"/>
                        <a:t>Moderate</a:t>
                      </a:r>
                      <a:r>
                        <a:rPr lang="en-US" sz="1400" baseline="0" dirty="0" smtClean="0"/>
                        <a:t> </a:t>
                      </a:r>
                      <a:r>
                        <a:rPr lang="en-US" sz="1400" dirty="0" smtClean="0"/>
                        <a:t>response to changes in physical</a:t>
                      </a:r>
                      <a:r>
                        <a:rPr lang="en-US" sz="1400" baseline="0" dirty="0" smtClean="0"/>
                        <a:t> distancing policies</a:t>
                      </a:r>
                      <a:endParaRPr lang="en-US" sz="1400" dirty="0"/>
                    </a:p>
                  </a:txBody>
                  <a:tcPr/>
                </a:tc>
                <a:tc>
                  <a:txBody>
                    <a:bodyPr/>
                    <a:lstStyle/>
                    <a:p>
                      <a:r>
                        <a:rPr lang="en-US" sz="1400" dirty="0" err="1" smtClean="0"/>
                        <a:t>transferMaxProp</a:t>
                      </a:r>
                      <a:r>
                        <a:rPr lang="en-US" sz="1400" dirty="0" smtClean="0"/>
                        <a:t> = .1</a:t>
                      </a:r>
                      <a:endParaRPr lang="en-US" sz="1400" dirty="0"/>
                    </a:p>
                  </a:txBody>
                  <a:tcPr/>
                </a:tc>
                <a:tc>
                  <a:txBody>
                    <a:bodyPr/>
                    <a:lstStyle/>
                    <a:p>
                      <a:r>
                        <a:rPr lang="en-US" sz="1400" dirty="0" smtClean="0"/>
                        <a:t>At most 10% of population of node transfers every event</a:t>
                      </a:r>
                      <a:endParaRPr lang="en-US" sz="1400" dirty="0"/>
                    </a:p>
                  </a:txBody>
                  <a:tcPr/>
                </a:tc>
                <a:extLst>
                  <a:ext uri="{0D108BD9-81ED-4DB2-BD59-A6C34878D82A}">
                    <a16:rowId xmlns:a16="http://schemas.microsoft.com/office/drawing/2014/main" val="1960325172"/>
                  </a:ext>
                </a:extLst>
              </a:tr>
              <a:tr h="370840">
                <a:tc>
                  <a:txBody>
                    <a:bodyPr/>
                    <a:lstStyle/>
                    <a:p>
                      <a:r>
                        <a:rPr lang="en-US" sz="1400" dirty="0" err="1" smtClean="0"/>
                        <a:t>kbSwitch</a:t>
                      </a:r>
                      <a:r>
                        <a:rPr lang="en-US" sz="1400" dirty="0" smtClean="0"/>
                        <a:t> = 0</a:t>
                      </a:r>
                      <a:endParaRPr lang="en-US" sz="1400" dirty="0"/>
                    </a:p>
                  </a:txBody>
                  <a:tcPr/>
                </a:tc>
                <a:tc>
                  <a:txBody>
                    <a:bodyPr/>
                    <a:lstStyle/>
                    <a:p>
                      <a:r>
                        <a:rPr lang="en-US" sz="1400" dirty="0" smtClean="0"/>
                        <a:t>Current (March 23</a:t>
                      </a:r>
                      <a:r>
                        <a:rPr lang="en-US" sz="1400" baseline="30000" dirty="0" smtClean="0"/>
                        <a:t>rd</a:t>
                      </a:r>
                      <a:r>
                        <a:rPr lang="en-US" sz="1400" dirty="0" smtClean="0"/>
                        <a:t>) physical distancing in place at beginning of simulation</a:t>
                      </a:r>
                      <a:endParaRPr lang="en-US" sz="1400" dirty="0"/>
                    </a:p>
                  </a:txBody>
                  <a:tcPr/>
                </a:tc>
                <a:tc gridSpan="2">
                  <a:txBody>
                    <a:bodyPr/>
                    <a:lstStyle/>
                    <a:p>
                      <a:r>
                        <a:rPr lang="en-US" dirty="0" smtClean="0">
                          <a:solidFill>
                            <a:schemeClr val="bg1"/>
                          </a:solidFill>
                        </a:rPr>
                        <a:t>Phasing out current</a:t>
                      </a:r>
                      <a:r>
                        <a:rPr lang="en-US" baseline="0" dirty="0" smtClean="0">
                          <a:solidFill>
                            <a:schemeClr val="bg1"/>
                          </a:solidFill>
                        </a:rPr>
                        <a:t> physical distancing</a:t>
                      </a:r>
                      <a:endParaRPr lang="en-US" dirty="0">
                        <a:solidFill>
                          <a:schemeClr val="bg1"/>
                        </a:solidFill>
                      </a:endParaRPr>
                    </a:p>
                  </a:txBody>
                  <a:tcPr>
                    <a:solidFill>
                      <a:schemeClr val="accent1"/>
                    </a:solidFill>
                  </a:tcPr>
                </a:tc>
                <a:tc hMerge="1">
                  <a:txBody>
                    <a:bodyPr/>
                    <a:lstStyle/>
                    <a:p>
                      <a:endParaRPr lang="en-US" dirty="0"/>
                    </a:p>
                  </a:txBody>
                  <a:tcPr/>
                </a:tc>
                <a:extLst>
                  <a:ext uri="{0D108BD9-81ED-4DB2-BD59-A6C34878D82A}">
                    <a16:rowId xmlns:a16="http://schemas.microsoft.com/office/drawing/2014/main" val="3801994947"/>
                  </a:ext>
                </a:extLst>
              </a:tr>
              <a:tr h="370840">
                <a:tc>
                  <a:txBody>
                    <a:bodyPr/>
                    <a:lstStyle/>
                    <a:p>
                      <a:endParaRPr lang="en-US" sz="1400" dirty="0"/>
                    </a:p>
                  </a:txBody>
                  <a:tcPr/>
                </a:tc>
                <a:tc>
                  <a:txBody>
                    <a:bodyPr/>
                    <a:lstStyle/>
                    <a:p>
                      <a:endParaRPr lang="en-US" sz="1400" dirty="0"/>
                    </a:p>
                  </a:txBody>
                  <a:tcPr/>
                </a:tc>
                <a:tc>
                  <a:txBody>
                    <a:bodyPr/>
                    <a:lstStyle/>
                    <a:p>
                      <a:r>
                        <a:rPr lang="en-US" sz="1400" dirty="0" smtClean="0"/>
                        <a:t>kbDay1,</a:t>
                      </a:r>
                      <a:r>
                        <a:rPr lang="en-US" sz="1400" baseline="0" dirty="0" smtClean="0"/>
                        <a:t> kbDay2,</a:t>
                      </a:r>
                      <a:r>
                        <a:rPr lang="en-US" sz="1400" dirty="0" smtClean="0"/>
                        <a:t> kbDay3</a:t>
                      </a:r>
                      <a:endParaRPr lang="en-US" sz="1400" dirty="0"/>
                    </a:p>
                  </a:txBody>
                  <a:tcPr/>
                </a:tc>
                <a:tc>
                  <a:txBody>
                    <a:bodyPr/>
                    <a:lstStyle/>
                    <a:p>
                      <a:r>
                        <a:rPr lang="en-US" sz="1400" dirty="0" smtClean="0"/>
                        <a:t>5/25/2020, 6/14/2020, 7/1/2020</a:t>
                      </a:r>
                      <a:endParaRPr lang="en-US" sz="1400" dirty="0"/>
                    </a:p>
                  </a:txBody>
                  <a:tcPr/>
                </a:tc>
                <a:extLst>
                  <a:ext uri="{0D108BD9-81ED-4DB2-BD59-A6C34878D82A}">
                    <a16:rowId xmlns:a16="http://schemas.microsoft.com/office/drawing/2014/main" val="4246458275"/>
                  </a:ext>
                </a:extLst>
              </a:tr>
              <a:tr h="370840">
                <a:tc>
                  <a:txBody>
                    <a:bodyPr/>
                    <a:lstStyle/>
                    <a:p>
                      <a:endParaRPr lang="en-US" sz="1400" dirty="0"/>
                    </a:p>
                  </a:txBody>
                  <a:tcPr/>
                </a:tc>
                <a:tc>
                  <a:txBody>
                    <a:bodyPr/>
                    <a:lstStyle/>
                    <a:p>
                      <a:endParaRPr lang="en-US" sz="1400" dirty="0"/>
                    </a:p>
                  </a:txBody>
                  <a:tcPr/>
                </a:tc>
                <a:tc gridSpan="2">
                  <a:txBody>
                    <a:bodyPr/>
                    <a:lstStyle/>
                    <a:p>
                      <a:r>
                        <a:rPr lang="en-US" sz="1400" dirty="0" smtClean="0"/>
                        <a:t>Beginning on July</a:t>
                      </a:r>
                      <a:r>
                        <a:rPr lang="en-US" sz="1400" baseline="0" dirty="0" smtClean="0"/>
                        <a:t> 1</a:t>
                      </a:r>
                      <a:r>
                        <a:rPr lang="en-US" sz="1400" baseline="30000" dirty="0" smtClean="0"/>
                        <a:t>st</a:t>
                      </a:r>
                      <a:r>
                        <a:rPr lang="en-US" sz="1400" baseline="0" dirty="0" smtClean="0"/>
                        <a:t>, 2020, there will no longer be any physical distancing measures imposed whatsoever.</a:t>
                      </a:r>
                      <a:r>
                        <a:rPr lang="en-US" sz="1400" dirty="0" smtClean="0"/>
                        <a:t> </a:t>
                      </a:r>
                      <a:endParaRPr lang="en-US" sz="1400" dirty="0"/>
                    </a:p>
                  </a:txBody>
                  <a:tcPr>
                    <a:solidFill>
                      <a:schemeClr val="accent2">
                        <a:lumMod val="40000"/>
                        <a:lumOff val="60000"/>
                      </a:schemeClr>
                    </a:solidFill>
                  </a:tcPr>
                </a:tc>
                <a:tc hMerge="1">
                  <a:txBody>
                    <a:bodyPr/>
                    <a:lstStyle/>
                    <a:p>
                      <a:endParaRPr lang="en-US" sz="1400" dirty="0"/>
                    </a:p>
                  </a:txBody>
                  <a:tcPr/>
                </a:tc>
                <a:extLst>
                  <a:ext uri="{0D108BD9-81ED-4DB2-BD59-A6C34878D82A}">
                    <a16:rowId xmlns:a16="http://schemas.microsoft.com/office/drawing/2014/main" val="2644073721"/>
                  </a:ext>
                </a:extLst>
              </a:tr>
            </a:tbl>
          </a:graphicData>
        </a:graphic>
      </p:graphicFrame>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33</a:t>
            </a:fld>
            <a:endParaRPr lang="en-US"/>
          </a:p>
        </p:txBody>
      </p:sp>
      <p:sp>
        <p:nvSpPr>
          <p:cNvPr id="8" name="Title 1"/>
          <p:cNvSpPr>
            <a:spLocks noGrp="1"/>
          </p:cNvSpPr>
          <p:nvPr>
            <p:ph type="title"/>
          </p:nvPr>
        </p:nvSpPr>
        <p:spPr>
          <a:xfrm>
            <a:off x="838200" y="134389"/>
            <a:ext cx="10515600" cy="1325563"/>
          </a:xfrm>
        </p:spPr>
        <p:txBody>
          <a:bodyPr>
            <a:normAutofit/>
          </a:bodyPr>
          <a:lstStyle/>
          <a:p>
            <a:r>
              <a:rPr lang="en-US" sz="3200" dirty="0" smtClean="0"/>
              <a:t>Counterfactual Scenario parameters (2). Changes from baseline are in Orange</a:t>
            </a:r>
            <a:endParaRPr lang="en-US" sz="3200" dirty="0"/>
          </a:p>
        </p:txBody>
      </p:sp>
    </p:spTree>
    <p:extLst>
      <p:ext uri="{BB962C8B-B14F-4D97-AF65-F5344CB8AC3E}">
        <p14:creationId xmlns:p14="http://schemas.microsoft.com/office/powerpoint/2010/main" val="2935699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370"/>
          </a:xfrm>
        </p:spPr>
        <p:txBody>
          <a:bodyPr>
            <a:normAutofit/>
          </a:bodyPr>
          <a:lstStyle/>
          <a:p>
            <a:r>
              <a:rPr lang="en-US" sz="2800" dirty="0" smtClean="0"/>
              <a:t>Projections of active COVID-19 infections under the best-guess scenario</a:t>
            </a:r>
            <a:endParaRPr lang="en-US" sz="28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6054" y="1173268"/>
            <a:ext cx="9870390" cy="5483549"/>
          </a:xfrm>
        </p:spPr>
      </p:pic>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34</a:t>
            </a:fld>
            <a:endParaRPr lang="en-US"/>
          </a:p>
        </p:txBody>
      </p:sp>
    </p:spTree>
    <p:extLst>
      <p:ext uri="{BB962C8B-B14F-4D97-AF65-F5344CB8AC3E}">
        <p14:creationId xmlns:p14="http://schemas.microsoft.com/office/powerpoint/2010/main" val="20730970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981060" cy="1325563"/>
          </a:xfrm>
        </p:spPr>
        <p:txBody>
          <a:bodyPr/>
          <a:lstStyle/>
          <a:p>
            <a:r>
              <a:rPr lang="en-US" dirty="0" smtClean="0"/>
              <a:t>Counterfactual scenario - interpretations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35</a:t>
            </a:fld>
            <a:endParaRPr lang="en-US"/>
          </a:p>
        </p:txBody>
      </p:sp>
      <p:sp>
        <p:nvSpPr>
          <p:cNvPr id="3" name="TextBox 2"/>
          <p:cNvSpPr txBox="1"/>
          <p:nvPr/>
        </p:nvSpPr>
        <p:spPr>
          <a:xfrm>
            <a:off x="861701" y="1959275"/>
            <a:ext cx="10468598" cy="3970318"/>
          </a:xfrm>
          <a:prstGeom prst="rect">
            <a:avLst/>
          </a:prstGeom>
          <a:noFill/>
        </p:spPr>
        <p:txBody>
          <a:bodyPr wrap="square" rtlCol="0">
            <a:spAutoFit/>
          </a:bodyPr>
          <a:lstStyle/>
          <a:p>
            <a:r>
              <a:rPr lang="en-US" dirty="0" smtClean="0"/>
              <a:t>The counterfactual scenario predicts a resurgence of COVID-19 cases that starts basically immediately after the current physical distancing policies are fully lifted. Without physical distancing policies, the return of students would be a drop in the bucket as far as additional infections are concerned. The students would increase the susceptible population by about 22,000, but that doesn’t materially change the shape of the curve.</a:t>
            </a:r>
          </a:p>
          <a:p>
            <a:endParaRPr lang="en-US" dirty="0"/>
          </a:p>
          <a:p>
            <a:r>
              <a:rPr lang="en-US" dirty="0" smtClean="0"/>
              <a:t>This model predicts that the epidemic would peak December 2020 – January 2021.</a:t>
            </a:r>
          </a:p>
          <a:p>
            <a:endParaRPr lang="en-US" dirty="0"/>
          </a:p>
          <a:p>
            <a:r>
              <a:rPr lang="en-US" dirty="0" smtClean="0"/>
              <a:t>Under this counterfactual scenario, the epidemic would burn through Benton County in one wave, after which enough of the population would have been infected that the epidemic would die out.</a:t>
            </a:r>
          </a:p>
          <a:p>
            <a:endParaRPr lang="en-US" dirty="0" smtClean="0"/>
          </a:p>
          <a:p>
            <a:r>
              <a:rPr lang="en-US" dirty="0" smtClean="0"/>
              <a:t>Note:</a:t>
            </a:r>
            <a:endParaRPr lang="en-US" dirty="0"/>
          </a:p>
          <a:p>
            <a:r>
              <a:rPr lang="en-US" dirty="0" smtClean="0"/>
              <a:t>Given the successful control of COVID-19 through physical distancing, enough susceptible people will remain in Benton County that this scenario is likely to play out if we ever stop using physical distancing to control the epidemic before the development and widespread use of an effective vaccine.</a:t>
            </a:r>
            <a:endParaRPr lang="en-US" dirty="0"/>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0428" y="365125"/>
            <a:ext cx="2684921" cy="1491622"/>
          </a:xfrm>
          <a:prstGeom prst="rect">
            <a:avLst/>
          </a:prstGeom>
        </p:spPr>
      </p:pic>
    </p:spTree>
    <p:extLst>
      <p:ext uri="{BB962C8B-B14F-4D97-AF65-F5344CB8AC3E}">
        <p14:creationId xmlns:p14="http://schemas.microsoft.com/office/powerpoint/2010/main" val="3540315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895602" cy="1325563"/>
          </a:xfrm>
        </p:spPr>
        <p:txBody>
          <a:bodyPr/>
          <a:lstStyle/>
          <a:p>
            <a:r>
              <a:rPr lang="en-US" dirty="0" smtClean="0"/>
              <a:t>Counterfactual scenario – physical distancing policies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36</a:t>
            </a:fld>
            <a:endParaRPr lang="en-US"/>
          </a:p>
        </p:txBody>
      </p:sp>
      <p:pic>
        <p:nvPicPr>
          <p:cNvPr id="8" name="Content Placeholder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0428" y="365125"/>
            <a:ext cx="2684921" cy="1491622"/>
          </a:xfrm>
          <a:prstGeom prst="rect">
            <a:avLst/>
          </a:prstGeom>
        </p:spPr>
      </p:pic>
      <p:pic>
        <p:nvPicPr>
          <p:cNvPr id="7"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6369" y="1708389"/>
            <a:ext cx="8366330" cy="4647961"/>
          </a:xfrm>
        </p:spPr>
      </p:pic>
      <p:sp>
        <p:nvSpPr>
          <p:cNvPr id="3" name="TextBox 2"/>
          <p:cNvSpPr txBox="1"/>
          <p:nvPr/>
        </p:nvSpPr>
        <p:spPr>
          <a:xfrm>
            <a:off x="8862700" y="2139543"/>
            <a:ext cx="3109958" cy="2308324"/>
          </a:xfrm>
          <a:prstGeom prst="rect">
            <a:avLst/>
          </a:prstGeom>
          <a:noFill/>
        </p:spPr>
        <p:txBody>
          <a:bodyPr wrap="square" rtlCol="0">
            <a:spAutoFit/>
          </a:bodyPr>
          <a:lstStyle/>
          <a:p>
            <a:r>
              <a:rPr lang="en-US" sz="1600" dirty="0" smtClean="0"/>
              <a:t>This graph visualizes physical distancing policies. At the beginning of the simulation, the current major physical distancing policies are in effect. They are fully removed on July 7</a:t>
            </a:r>
            <a:r>
              <a:rPr lang="en-US" sz="1600" baseline="30000" dirty="0" smtClean="0"/>
              <a:t>th</a:t>
            </a:r>
            <a:r>
              <a:rPr lang="en-US" sz="1600" dirty="0" smtClean="0"/>
              <a:t>, (green line). Under this counterfactual scenario, no more physical distancing policies are used.</a:t>
            </a:r>
            <a:endParaRPr lang="en-US" sz="1600" dirty="0"/>
          </a:p>
        </p:txBody>
      </p:sp>
    </p:spTree>
    <p:extLst>
      <p:ext uri="{BB962C8B-B14F-4D97-AF65-F5344CB8AC3E}">
        <p14:creationId xmlns:p14="http://schemas.microsoft.com/office/powerpoint/2010/main" val="783341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t>
            </a:r>
            <a:r>
              <a:rPr lang="en-US" dirty="0" err="1" smtClean="0"/>
              <a:t>SimInf</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Nodes – self-contained sub-populations within which the disease can spread.</a:t>
            </a:r>
          </a:p>
          <a:p>
            <a:r>
              <a:rPr lang="en-US" dirty="0" smtClean="0"/>
              <a:t>Compartments – the various disease compartments (e.g. SIR)</a:t>
            </a:r>
          </a:p>
          <a:p>
            <a:r>
              <a:rPr lang="en-US" dirty="0" smtClean="0"/>
              <a:t>Transitions – the disease dynamics model</a:t>
            </a:r>
          </a:p>
          <a:p>
            <a:r>
              <a:rPr lang="en-US" dirty="0" err="1" smtClean="0"/>
              <a:t>gdata</a:t>
            </a:r>
            <a:r>
              <a:rPr lang="en-US" dirty="0" smtClean="0"/>
              <a:t> = global parameters common to all nodes and trials</a:t>
            </a:r>
          </a:p>
          <a:p>
            <a:r>
              <a:rPr lang="en-US" dirty="0" err="1" smtClean="0"/>
              <a:t>ldata</a:t>
            </a:r>
            <a:r>
              <a:rPr lang="en-US" dirty="0" smtClean="0"/>
              <a:t> = local parameters that can vary by node/trial</a:t>
            </a:r>
          </a:p>
          <a:p>
            <a:r>
              <a:rPr lang="en-US" dirty="0" smtClean="0"/>
              <a:t>u0 = the initial state for the different compartments</a:t>
            </a:r>
          </a:p>
          <a:p>
            <a:r>
              <a:rPr lang="en-US" dirty="0" smtClean="0"/>
              <a:t>v0 = the initial state for continuous variables used in the transitions</a:t>
            </a:r>
          </a:p>
          <a:p>
            <a:r>
              <a:rPr lang="en-US" dirty="0" smtClean="0"/>
              <a:t>Events = a set of timed events for moving individuals into, out of, and between different nodes and compartments.</a:t>
            </a:r>
          </a:p>
          <a:p>
            <a:r>
              <a:rPr lang="en-US" dirty="0" err="1" smtClean="0"/>
              <a:t>pts_function</a:t>
            </a:r>
            <a:r>
              <a:rPr lang="en-US" dirty="0" smtClean="0"/>
              <a:t> = Post-time-step function. A function written in C that can alter any of the continuous variables, which in turn can alter the disease dynamics.</a:t>
            </a:r>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4</a:t>
            </a:fld>
            <a:endParaRPr lang="en-US"/>
          </a:p>
        </p:txBody>
      </p:sp>
    </p:spTree>
    <p:extLst>
      <p:ext uri="{BB962C8B-B14F-4D97-AF65-F5344CB8AC3E}">
        <p14:creationId xmlns:p14="http://schemas.microsoft.com/office/powerpoint/2010/main" val="2373930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SimInf</a:t>
            </a:r>
            <a:r>
              <a:rPr lang="en-US" dirty="0" smtClean="0"/>
              <a:t> </a:t>
            </a:r>
            <a:r>
              <a:rPr lang="en-US" dirty="0" smtClean="0"/>
              <a:t>conceptual flow</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5</a:t>
            </a:fld>
            <a:endParaRPr lang="en-US"/>
          </a:p>
        </p:txBody>
      </p:sp>
      <p:graphicFrame>
        <p:nvGraphicFramePr>
          <p:cNvPr id="6" name="Diagram 5"/>
          <p:cNvGraphicFramePr/>
          <p:nvPr>
            <p:extLst>
              <p:ext uri="{D42A27DB-BD31-4B8C-83A1-F6EECF244321}">
                <p14:modId xmlns:p14="http://schemas.microsoft.com/office/powerpoint/2010/main" val="3976341840"/>
              </p:ext>
            </p:extLst>
          </p:nvPr>
        </p:nvGraphicFramePr>
        <p:xfrm>
          <a:off x="4632960" y="2543480"/>
          <a:ext cx="6010656" cy="2960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3802679982"/>
              </p:ext>
            </p:extLst>
          </p:nvPr>
        </p:nvGraphicFramePr>
        <p:xfrm>
          <a:off x="192024" y="2065347"/>
          <a:ext cx="5175504" cy="39163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Rounded Rectangle 17"/>
          <p:cNvSpPr/>
          <p:nvPr/>
        </p:nvSpPr>
        <p:spPr>
          <a:xfrm>
            <a:off x="603504" y="1527048"/>
            <a:ext cx="2977896" cy="8639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Build model</a:t>
            </a:r>
            <a:endParaRPr lang="en-US" dirty="0"/>
          </a:p>
        </p:txBody>
      </p:sp>
      <p:sp>
        <p:nvSpPr>
          <p:cNvPr id="19" name="Rounded Rectangle 18"/>
          <p:cNvSpPr/>
          <p:nvPr/>
        </p:nvSpPr>
        <p:spPr>
          <a:xfrm>
            <a:off x="6149340" y="1511398"/>
            <a:ext cx="2977896" cy="8639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Run model</a:t>
            </a:r>
            <a:endParaRPr lang="en-US" dirty="0"/>
          </a:p>
        </p:txBody>
      </p:sp>
      <p:sp>
        <p:nvSpPr>
          <p:cNvPr id="20" name="Rounded Rectangle 19"/>
          <p:cNvSpPr/>
          <p:nvPr/>
        </p:nvSpPr>
        <p:spPr>
          <a:xfrm>
            <a:off x="10104120" y="1527048"/>
            <a:ext cx="1862328" cy="86390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Result</a:t>
            </a:r>
            <a:endParaRPr lang="en-US" dirty="0"/>
          </a:p>
        </p:txBody>
      </p:sp>
      <p:grpSp>
        <p:nvGrpSpPr>
          <p:cNvPr id="21" name="Group 20"/>
          <p:cNvGrpSpPr/>
          <p:nvPr/>
        </p:nvGrpSpPr>
        <p:grpSpPr>
          <a:xfrm>
            <a:off x="10149751" y="2765040"/>
            <a:ext cx="1816697" cy="1761240"/>
            <a:chOff x="1071971" y="1025862"/>
            <a:chExt cx="1816697" cy="908348"/>
          </a:xfrm>
        </p:grpSpPr>
        <p:sp>
          <p:nvSpPr>
            <p:cNvPr id="22" name="Rounded Rectangle 21"/>
            <p:cNvSpPr/>
            <p:nvPr/>
          </p:nvSpPr>
          <p:spPr>
            <a:xfrm>
              <a:off x="1071971" y="1025862"/>
              <a:ext cx="1816697" cy="90834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4"/>
            <p:cNvSpPr txBox="1"/>
            <p:nvPr/>
          </p:nvSpPr>
          <p:spPr>
            <a:xfrm>
              <a:off x="1116313" y="1070204"/>
              <a:ext cx="1728013" cy="8196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Trajectories of compartments</a:t>
              </a:r>
            </a:p>
            <a:p>
              <a:pPr lvl="0" algn="ctr" defTabSz="577850">
                <a:lnSpc>
                  <a:spcPct val="90000"/>
                </a:lnSpc>
                <a:spcBef>
                  <a:spcPct val="0"/>
                </a:spcBef>
                <a:spcAft>
                  <a:spcPct val="35000"/>
                </a:spcAft>
              </a:pPr>
              <a:endParaRPr lang="en-US" sz="1300" dirty="0"/>
            </a:p>
            <a:p>
              <a:pPr lvl="0" algn="ctr" defTabSz="577850">
                <a:lnSpc>
                  <a:spcPct val="90000"/>
                </a:lnSpc>
                <a:spcBef>
                  <a:spcPct val="0"/>
                </a:spcBef>
                <a:spcAft>
                  <a:spcPct val="35000"/>
                </a:spcAft>
              </a:pPr>
              <a:r>
                <a:rPr lang="en-US" sz="1300" kern="1200" dirty="0" smtClean="0"/>
                <a:t>Evolution of continuous variables</a:t>
              </a:r>
              <a:endParaRPr lang="en-US" sz="1300" kern="1200" dirty="0"/>
            </a:p>
          </p:txBody>
        </p:sp>
      </p:grpSp>
      <p:sp>
        <p:nvSpPr>
          <p:cNvPr id="24" name="Right Arrow 23"/>
          <p:cNvSpPr/>
          <p:nvPr/>
        </p:nvSpPr>
        <p:spPr>
          <a:xfrm>
            <a:off x="4197096" y="1858869"/>
            <a:ext cx="1170432" cy="2064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p:cNvSpPr/>
          <p:nvPr/>
        </p:nvSpPr>
        <p:spPr>
          <a:xfrm>
            <a:off x="9323832" y="1834341"/>
            <a:ext cx="585216" cy="2310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668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759789"/>
            <a:ext cx="10515600" cy="1104181"/>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spcAft>
                <a:spcPts val="600"/>
              </a:spcAft>
            </a:pPr>
            <a:r>
              <a:rPr lang="en-US"/>
              <a:t>Susceptible/Exposed/Infected/Recovered with imperfect post-infection immunity and mortality: SEIR-S/Im/M. These are called the “compartments”.</a:t>
            </a:r>
            <a:endParaRPr lang="en-US" dirty="0"/>
          </a:p>
        </p:txBody>
      </p:sp>
      <p:sp>
        <p:nvSpPr>
          <p:cNvPr id="2" name="Title 1"/>
          <p:cNvSpPr>
            <a:spLocks noGrp="1"/>
          </p:cNvSpPr>
          <p:nvPr>
            <p:ph type="title"/>
          </p:nvPr>
        </p:nvSpPr>
        <p:spPr/>
        <p:txBody>
          <a:bodyPr/>
          <a:lstStyle/>
          <a:p>
            <a:r>
              <a:rPr lang="en-US" dirty="0" smtClean="0"/>
              <a:t>Benton County COVID-19 model characteristics</a:t>
            </a:r>
            <a:endParaRPr lang="en-US" dirty="0"/>
          </a:p>
        </p:txBody>
      </p:sp>
      <p:sp>
        <p:nvSpPr>
          <p:cNvPr id="3" name="Content Placeholder 2"/>
          <p:cNvSpPr>
            <a:spLocks noGrp="1"/>
          </p:cNvSpPr>
          <p:nvPr>
            <p:ph idx="1"/>
          </p:nvPr>
        </p:nvSpPr>
        <p:spPr>
          <a:xfrm>
            <a:off x="838200" y="3312543"/>
            <a:ext cx="10515600" cy="2864420"/>
          </a:xfrm>
        </p:spPr>
        <p:txBody>
          <a:bodyPr>
            <a:normAutofit fontScale="62500" lnSpcReduction="20000"/>
          </a:bodyPr>
          <a:lstStyle/>
          <a:p>
            <a:pPr>
              <a:spcAft>
                <a:spcPts val="600"/>
              </a:spcAft>
            </a:pPr>
            <a:r>
              <a:rPr lang="en-US" dirty="0" smtClean="0"/>
              <a:t>Most recovered become immune, some return to susceptible after a period of time.</a:t>
            </a:r>
          </a:p>
          <a:p>
            <a:pPr>
              <a:spcAft>
                <a:spcPts val="600"/>
              </a:spcAft>
            </a:pPr>
            <a:r>
              <a:rPr lang="en-US" dirty="0" smtClean="0"/>
              <a:t>Homogeneous, closed population.</a:t>
            </a:r>
            <a:endParaRPr lang="en-US" dirty="0"/>
          </a:p>
          <a:p>
            <a:pPr>
              <a:spcAft>
                <a:spcPts val="600"/>
              </a:spcAft>
            </a:pPr>
            <a:r>
              <a:rPr lang="en-US" dirty="0" smtClean="0"/>
              <a:t>Multiple partitions (“nodes”) of the population, with occasional transfers between nodes to represent partial mixing within population.</a:t>
            </a:r>
          </a:p>
          <a:p>
            <a:pPr lvl="1">
              <a:spcAft>
                <a:spcPts val="600"/>
              </a:spcAft>
            </a:pPr>
            <a:r>
              <a:rPr lang="en-US" dirty="0" smtClean="0"/>
              <a:t>Transfers can be between any compartments (</a:t>
            </a:r>
            <a:r>
              <a:rPr lang="en-US" dirty="0" err="1" smtClean="0"/>
              <a:t>SEIRIm</a:t>
            </a:r>
            <a:r>
              <a:rPr lang="en-US" dirty="0" smtClean="0"/>
              <a:t>) except M.</a:t>
            </a:r>
          </a:p>
          <a:p>
            <a:pPr lvl="1">
              <a:spcAft>
                <a:spcPts val="600"/>
              </a:spcAft>
            </a:pPr>
            <a:r>
              <a:rPr lang="en-US" dirty="0" smtClean="0"/>
              <a:t>Multiple transfers can occur from a node or to a node in any time step.</a:t>
            </a:r>
            <a:endParaRPr lang="en-US" dirty="0"/>
          </a:p>
          <a:p>
            <a:pPr>
              <a:spcAft>
                <a:spcPts val="600"/>
              </a:spcAft>
            </a:pPr>
            <a:r>
              <a:rPr lang="en-US" dirty="0" smtClean="0"/>
              <a:t>Occasional “parachuting” of infected individuals to represent introduction of disease from outside closed population.</a:t>
            </a:r>
          </a:p>
          <a:p>
            <a:pPr>
              <a:spcAft>
                <a:spcPts val="600"/>
              </a:spcAft>
            </a:pPr>
            <a:r>
              <a:rPr lang="en-US" dirty="0" smtClean="0"/>
              <a:t>Multiple simulation trials run simultaneously to provide a confidence interval.</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6</a:t>
            </a:fld>
            <a:endParaRPr lang="en-US"/>
          </a:p>
        </p:txBody>
      </p:sp>
    </p:spTree>
    <p:extLst>
      <p:ext uri="{BB962C8B-B14F-4D97-AF65-F5344CB8AC3E}">
        <p14:creationId xmlns:p14="http://schemas.microsoft.com/office/powerpoint/2010/main" val="2930222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196" y="1918422"/>
            <a:ext cx="3291162" cy="4437928"/>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COVID-19 model visual at a random time step</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7</a:t>
            </a:fld>
            <a:endParaRPr lang="en-US"/>
          </a:p>
        </p:txBody>
      </p:sp>
      <p:sp>
        <p:nvSpPr>
          <p:cNvPr id="6" name="Oval 5"/>
          <p:cNvSpPr/>
          <p:nvPr/>
        </p:nvSpPr>
        <p:spPr>
          <a:xfrm>
            <a:off x="4527585" y="2479412"/>
            <a:ext cx="1088136" cy="10972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Node 1</a:t>
            </a:r>
          </a:p>
          <a:p>
            <a:pPr algn="ctr"/>
            <a:r>
              <a:rPr lang="en-US" sz="1400" dirty="0" smtClean="0"/>
              <a:t>pop1</a:t>
            </a:r>
            <a:endParaRPr lang="en-US" sz="1400" dirty="0"/>
          </a:p>
        </p:txBody>
      </p:sp>
      <p:sp>
        <p:nvSpPr>
          <p:cNvPr id="12" name="Oval 11"/>
          <p:cNvSpPr/>
          <p:nvPr/>
        </p:nvSpPr>
        <p:spPr>
          <a:xfrm>
            <a:off x="6104544" y="1724159"/>
            <a:ext cx="1172337" cy="11683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Node 2</a:t>
            </a:r>
          </a:p>
          <a:p>
            <a:pPr algn="ctr"/>
            <a:r>
              <a:rPr lang="en-US" sz="1400" dirty="0" smtClean="0"/>
              <a:t>pop2</a:t>
            </a:r>
            <a:endParaRPr lang="en-US" sz="1400" dirty="0"/>
          </a:p>
        </p:txBody>
      </p:sp>
      <p:sp>
        <p:nvSpPr>
          <p:cNvPr id="13" name="Oval 12"/>
          <p:cNvSpPr/>
          <p:nvPr/>
        </p:nvSpPr>
        <p:spPr>
          <a:xfrm>
            <a:off x="7340889" y="3043768"/>
            <a:ext cx="920067" cy="8563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Node 3</a:t>
            </a:r>
          </a:p>
          <a:p>
            <a:pPr algn="ctr"/>
            <a:r>
              <a:rPr lang="en-US" sz="1400" dirty="0" smtClean="0"/>
              <a:t>pop3</a:t>
            </a:r>
            <a:endParaRPr lang="en-US" sz="1400" dirty="0"/>
          </a:p>
        </p:txBody>
      </p:sp>
      <p:sp>
        <p:nvSpPr>
          <p:cNvPr id="14" name="Oval 13"/>
          <p:cNvSpPr/>
          <p:nvPr/>
        </p:nvSpPr>
        <p:spPr>
          <a:xfrm>
            <a:off x="5795553" y="3576692"/>
            <a:ext cx="1088136" cy="8794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Node 4 pop4</a:t>
            </a:r>
            <a:endParaRPr lang="en-US" sz="1400" dirty="0"/>
          </a:p>
        </p:txBody>
      </p:sp>
      <p:sp>
        <p:nvSpPr>
          <p:cNvPr id="15" name="Oval 14"/>
          <p:cNvSpPr/>
          <p:nvPr/>
        </p:nvSpPr>
        <p:spPr>
          <a:xfrm>
            <a:off x="4323369" y="3921512"/>
            <a:ext cx="1171574" cy="13879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Node 5</a:t>
            </a:r>
          </a:p>
          <a:p>
            <a:pPr algn="ctr"/>
            <a:r>
              <a:rPr lang="en-US" sz="1400" dirty="0" smtClean="0"/>
              <a:t>pop5</a:t>
            </a:r>
            <a:endParaRPr lang="en-US" sz="1400" dirty="0"/>
          </a:p>
        </p:txBody>
      </p:sp>
      <p:sp>
        <p:nvSpPr>
          <p:cNvPr id="16" name="Oval 15"/>
          <p:cNvSpPr/>
          <p:nvPr/>
        </p:nvSpPr>
        <p:spPr>
          <a:xfrm>
            <a:off x="7076808" y="4757271"/>
            <a:ext cx="1000599" cy="63553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Node 6 pop6</a:t>
            </a:r>
            <a:endParaRPr lang="en-US" sz="1400" dirty="0"/>
          </a:p>
        </p:txBody>
      </p:sp>
      <p:sp>
        <p:nvSpPr>
          <p:cNvPr id="17" name="Oval 16"/>
          <p:cNvSpPr/>
          <p:nvPr/>
        </p:nvSpPr>
        <p:spPr>
          <a:xfrm>
            <a:off x="3954561" y="1689980"/>
            <a:ext cx="5108448" cy="4577620"/>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a:p>
        </p:txBody>
      </p:sp>
      <p:sp>
        <p:nvSpPr>
          <p:cNvPr id="18" name="TextBox 17"/>
          <p:cNvSpPr txBox="1"/>
          <p:nvPr/>
        </p:nvSpPr>
        <p:spPr>
          <a:xfrm>
            <a:off x="5204241" y="5309508"/>
            <a:ext cx="1591911" cy="584775"/>
          </a:xfrm>
          <a:prstGeom prst="rect">
            <a:avLst/>
          </a:prstGeom>
          <a:noFill/>
        </p:spPr>
        <p:txBody>
          <a:bodyPr wrap="none" rtlCol="0">
            <a:spAutoFit/>
          </a:bodyPr>
          <a:lstStyle/>
          <a:p>
            <a:pPr algn="ctr"/>
            <a:r>
              <a:rPr lang="en-US" sz="1600" dirty="0" smtClean="0"/>
              <a:t>Total population:</a:t>
            </a:r>
          </a:p>
          <a:p>
            <a:pPr algn="ctr"/>
            <a:r>
              <a:rPr lang="en-US" sz="1600" dirty="0" smtClean="0"/>
              <a:t>Sum(</a:t>
            </a:r>
            <a:r>
              <a:rPr lang="en-US" sz="1600" dirty="0" err="1" smtClean="0"/>
              <a:t>pop_i</a:t>
            </a:r>
            <a:r>
              <a:rPr lang="en-US" sz="1600" dirty="0" smtClean="0"/>
              <a:t>)</a:t>
            </a:r>
            <a:endParaRPr lang="en-US" sz="1600" dirty="0"/>
          </a:p>
        </p:txBody>
      </p:sp>
      <p:cxnSp>
        <p:nvCxnSpPr>
          <p:cNvPr id="22" name="Straight Arrow Connector 21"/>
          <p:cNvCxnSpPr/>
          <p:nvPr/>
        </p:nvCxnSpPr>
        <p:spPr>
          <a:xfrm flipH="1">
            <a:off x="7350033" y="2004678"/>
            <a:ext cx="1786128" cy="3047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a:off x="5675376" y="2584232"/>
            <a:ext cx="3793018" cy="5896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7978140" y="2690811"/>
            <a:ext cx="1739646" cy="20544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Oval 30"/>
          <p:cNvSpPr/>
          <p:nvPr/>
        </p:nvSpPr>
        <p:spPr>
          <a:xfrm>
            <a:off x="9247360" y="1588820"/>
            <a:ext cx="2231136" cy="10972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solidFill>
                  <a:schemeClr val="accent2"/>
                </a:solidFill>
              </a:rPr>
              <a:t>External pool of infected individuals</a:t>
            </a:r>
            <a:endParaRPr lang="en-US" sz="1400" dirty="0">
              <a:solidFill>
                <a:schemeClr val="accent2"/>
              </a:solidFill>
            </a:endParaRPr>
          </a:p>
        </p:txBody>
      </p:sp>
      <p:sp>
        <p:nvSpPr>
          <p:cNvPr id="36" name="Oval 35"/>
          <p:cNvSpPr/>
          <p:nvPr/>
        </p:nvSpPr>
        <p:spPr>
          <a:xfrm>
            <a:off x="525399" y="2075962"/>
            <a:ext cx="3029712" cy="2964474"/>
          </a:xfrm>
          <a:prstGeom prst="ellipse">
            <a:avLst/>
          </a:prstGeom>
          <a:solidFill>
            <a:srgbClr val="FFFFFF">
              <a:alpha val="50196"/>
            </a:srgb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smtClean="0"/>
          </a:p>
        </p:txBody>
      </p:sp>
      <p:cxnSp>
        <p:nvCxnSpPr>
          <p:cNvPr id="38" name="Straight Connector 37"/>
          <p:cNvCxnSpPr>
            <a:stCxn id="6" idx="0"/>
          </p:cNvCxnSpPr>
          <p:nvPr/>
        </p:nvCxnSpPr>
        <p:spPr>
          <a:xfrm flipH="1" flipV="1">
            <a:off x="2738028" y="2254608"/>
            <a:ext cx="2333625" cy="224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4"/>
          </p:cNvCxnSpPr>
          <p:nvPr/>
        </p:nvCxnSpPr>
        <p:spPr>
          <a:xfrm flipH="1">
            <a:off x="2845219" y="3576692"/>
            <a:ext cx="2226434" cy="1230633"/>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327692" y="2173956"/>
            <a:ext cx="1354473" cy="338554"/>
          </a:xfrm>
          <a:prstGeom prst="rect">
            <a:avLst/>
          </a:prstGeom>
          <a:noFill/>
        </p:spPr>
        <p:txBody>
          <a:bodyPr wrap="none" rtlCol="0">
            <a:spAutoFit/>
          </a:bodyPr>
          <a:lstStyle/>
          <a:p>
            <a:pPr algn="ctr"/>
            <a:r>
              <a:rPr lang="en-US" sz="1600" dirty="0" smtClean="0"/>
              <a:t>Node 1 detail:</a:t>
            </a:r>
          </a:p>
        </p:txBody>
      </p:sp>
      <p:sp>
        <p:nvSpPr>
          <p:cNvPr id="45" name="Oval 44"/>
          <p:cNvSpPr/>
          <p:nvPr/>
        </p:nvSpPr>
        <p:spPr>
          <a:xfrm>
            <a:off x="878205" y="3304273"/>
            <a:ext cx="411480" cy="4114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a:t>
            </a:r>
            <a:endParaRPr lang="en-US" sz="1400" dirty="0"/>
          </a:p>
        </p:txBody>
      </p:sp>
      <p:sp>
        <p:nvSpPr>
          <p:cNvPr id="46" name="Oval 45"/>
          <p:cNvSpPr/>
          <p:nvPr/>
        </p:nvSpPr>
        <p:spPr>
          <a:xfrm>
            <a:off x="1439037" y="2762365"/>
            <a:ext cx="411480" cy="4114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a:t>
            </a:r>
            <a:endParaRPr lang="en-US" sz="1400" dirty="0"/>
          </a:p>
        </p:txBody>
      </p:sp>
      <p:sp>
        <p:nvSpPr>
          <p:cNvPr id="47" name="Oval 46"/>
          <p:cNvSpPr/>
          <p:nvPr/>
        </p:nvSpPr>
        <p:spPr>
          <a:xfrm>
            <a:off x="2216658" y="3098533"/>
            <a:ext cx="411480" cy="4114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I</a:t>
            </a:r>
            <a:endParaRPr lang="en-US" sz="1400" dirty="0"/>
          </a:p>
        </p:txBody>
      </p:sp>
      <p:sp>
        <p:nvSpPr>
          <p:cNvPr id="48" name="Oval 47"/>
          <p:cNvSpPr/>
          <p:nvPr/>
        </p:nvSpPr>
        <p:spPr>
          <a:xfrm>
            <a:off x="1661448" y="3775139"/>
            <a:ext cx="411480" cy="4114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R</a:t>
            </a:r>
          </a:p>
        </p:txBody>
      </p:sp>
      <p:sp>
        <p:nvSpPr>
          <p:cNvPr id="49" name="Oval 48"/>
          <p:cNvSpPr/>
          <p:nvPr/>
        </p:nvSpPr>
        <p:spPr>
          <a:xfrm>
            <a:off x="2862648" y="3308287"/>
            <a:ext cx="411480" cy="4114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M</a:t>
            </a:r>
            <a:endParaRPr lang="en-US" sz="1400" dirty="0"/>
          </a:p>
        </p:txBody>
      </p:sp>
      <p:sp>
        <p:nvSpPr>
          <p:cNvPr id="50" name="Oval 49"/>
          <p:cNvSpPr/>
          <p:nvPr/>
        </p:nvSpPr>
        <p:spPr>
          <a:xfrm>
            <a:off x="2372533" y="4003273"/>
            <a:ext cx="572977" cy="4114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smtClean="0"/>
              <a:t>Im</a:t>
            </a:r>
            <a:endParaRPr lang="en-US" sz="1400" dirty="0"/>
          </a:p>
        </p:txBody>
      </p:sp>
      <p:cxnSp>
        <p:nvCxnSpPr>
          <p:cNvPr id="52" name="Straight Arrow Connector 51"/>
          <p:cNvCxnSpPr/>
          <p:nvPr/>
        </p:nvCxnSpPr>
        <p:spPr>
          <a:xfrm flipV="1">
            <a:off x="1289685" y="3173845"/>
            <a:ext cx="115913" cy="13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935675" y="3098533"/>
            <a:ext cx="207831" cy="75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673566" y="3377891"/>
            <a:ext cx="134404" cy="6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289685" y="3643067"/>
            <a:ext cx="267369" cy="13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2067594" y="3562721"/>
            <a:ext cx="206028" cy="15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119716" y="4083697"/>
            <a:ext cx="201624" cy="67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477037" y="2309379"/>
            <a:ext cx="566928" cy="1700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p:cNvCxnSpPr/>
          <p:nvPr/>
        </p:nvCxnSpPr>
        <p:spPr>
          <a:xfrm flipH="1">
            <a:off x="5688873" y="2675516"/>
            <a:ext cx="426720" cy="1110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p:cNvCxnSpPr/>
          <p:nvPr/>
        </p:nvCxnSpPr>
        <p:spPr>
          <a:xfrm>
            <a:off x="5551284" y="3452033"/>
            <a:ext cx="339186" cy="1762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p:nvPr/>
        </p:nvCxnSpPr>
        <p:spPr>
          <a:xfrm flipV="1">
            <a:off x="6906549" y="3628283"/>
            <a:ext cx="361188" cy="469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p:cNvCxnSpPr/>
          <p:nvPr/>
        </p:nvCxnSpPr>
        <p:spPr>
          <a:xfrm flipH="1" flipV="1">
            <a:off x="6853209" y="4557672"/>
            <a:ext cx="305229" cy="17263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p:nvPr/>
        </p:nvCxnSpPr>
        <p:spPr>
          <a:xfrm flipH="1" flipV="1">
            <a:off x="7267737" y="2765101"/>
            <a:ext cx="293918" cy="2504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1" name="TextBox 80"/>
          <p:cNvSpPr txBox="1"/>
          <p:nvPr/>
        </p:nvSpPr>
        <p:spPr>
          <a:xfrm>
            <a:off x="427770" y="5112530"/>
            <a:ext cx="1909690" cy="307777"/>
          </a:xfrm>
          <a:prstGeom prst="rect">
            <a:avLst/>
          </a:prstGeom>
          <a:noFill/>
        </p:spPr>
        <p:txBody>
          <a:bodyPr wrap="none" rtlCol="0">
            <a:spAutoFit/>
          </a:bodyPr>
          <a:lstStyle/>
          <a:p>
            <a:r>
              <a:rPr lang="en-US" sz="1400" dirty="0" smtClean="0">
                <a:solidFill>
                  <a:schemeClr val="accent6"/>
                </a:solidFill>
              </a:rPr>
              <a:t>Transfer(s) from Node 2</a:t>
            </a:r>
            <a:endParaRPr lang="en-US" sz="1400" dirty="0">
              <a:solidFill>
                <a:schemeClr val="accent6"/>
              </a:solidFill>
            </a:endParaRPr>
          </a:p>
        </p:txBody>
      </p:sp>
      <p:cxnSp>
        <p:nvCxnSpPr>
          <p:cNvPr id="83" name="Straight Arrow Connector 82"/>
          <p:cNvCxnSpPr/>
          <p:nvPr/>
        </p:nvCxnSpPr>
        <p:spPr>
          <a:xfrm flipH="1" flipV="1">
            <a:off x="5551284" y="4757271"/>
            <a:ext cx="1301925" cy="3694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5" name="Straight Arrow Connector 84"/>
          <p:cNvCxnSpPr/>
          <p:nvPr/>
        </p:nvCxnSpPr>
        <p:spPr>
          <a:xfrm flipV="1">
            <a:off x="878205" y="3846181"/>
            <a:ext cx="154401" cy="113220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Straight Arrow Connector 92"/>
          <p:cNvCxnSpPr/>
          <p:nvPr/>
        </p:nvCxnSpPr>
        <p:spPr>
          <a:xfrm flipH="1">
            <a:off x="2654967" y="2870820"/>
            <a:ext cx="235458" cy="1823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6" name="Straight Arrow Connector 95"/>
          <p:cNvCxnSpPr/>
          <p:nvPr/>
        </p:nvCxnSpPr>
        <p:spPr>
          <a:xfrm flipV="1">
            <a:off x="1193640" y="4219233"/>
            <a:ext cx="486926" cy="9130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8" name="Straight Arrow Connector 97"/>
          <p:cNvCxnSpPr/>
          <p:nvPr/>
        </p:nvCxnSpPr>
        <p:spPr>
          <a:xfrm flipV="1">
            <a:off x="1028959" y="3349964"/>
            <a:ext cx="571283" cy="1729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9" name="TextBox 98"/>
          <p:cNvSpPr txBox="1"/>
          <p:nvPr/>
        </p:nvSpPr>
        <p:spPr>
          <a:xfrm>
            <a:off x="9085886" y="4954973"/>
            <a:ext cx="2392610" cy="523220"/>
          </a:xfrm>
          <a:prstGeom prst="rect">
            <a:avLst/>
          </a:prstGeom>
          <a:noFill/>
        </p:spPr>
        <p:txBody>
          <a:bodyPr wrap="square" rtlCol="0">
            <a:spAutoFit/>
          </a:bodyPr>
          <a:lstStyle/>
          <a:p>
            <a:r>
              <a:rPr lang="en-US" sz="1400" dirty="0" smtClean="0">
                <a:solidFill>
                  <a:schemeClr val="accent6"/>
                </a:solidFill>
              </a:rPr>
              <a:t>Transfers between nodes (all compartments are eligible)</a:t>
            </a:r>
            <a:endParaRPr lang="en-US" sz="1400" dirty="0">
              <a:solidFill>
                <a:schemeClr val="accent6"/>
              </a:solidFill>
            </a:endParaRPr>
          </a:p>
        </p:txBody>
      </p:sp>
      <p:sp>
        <p:nvSpPr>
          <p:cNvPr id="100" name="TextBox 99"/>
          <p:cNvSpPr txBox="1"/>
          <p:nvPr/>
        </p:nvSpPr>
        <p:spPr>
          <a:xfrm>
            <a:off x="2349485" y="2504105"/>
            <a:ext cx="1419748" cy="307777"/>
          </a:xfrm>
          <a:prstGeom prst="rect">
            <a:avLst/>
          </a:prstGeom>
          <a:noFill/>
        </p:spPr>
        <p:txBody>
          <a:bodyPr wrap="none" rtlCol="0">
            <a:spAutoFit/>
          </a:bodyPr>
          <a:lstStyle/>
          <a:p>
            <a:r>
              <a:rPr lang="en-US" sz="1400" dirty="0" smtClean="0">
                <a:solidFill>
                  <a:schemeClr val="accent2"/>
                </a:solidFill>
              </a:rPr>
              <a:t>External infected</a:t>
            </a:r>
            <a:endParaRPr lang="en-US" sz="1400" dirty="0">
              <a:solidFill>
                <a:schemeClr val="accent2"/>
              </a:solidFill>
            </a:endParaRPr>
          </a:p>
        </p:txBody>
      </p:sp>
      <p:cxnSp>
        <p:nvCxnSpPr>
          <p:cNvPr id="102" name="Straight Arrow Connector 101"/>
          <p:cNvCxnSpPr/>
          <p:nvPr/>
        </p:nvCxnSpPr>
        <p:spPr>
          <a:xfrm>
            <a:off x="2563393" y="4761543"/>
            <a:ext cx="902183" cy="84372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4" name="Straight Arrow Connector 103"/>
          <p:cNvCxnSpPr/>
          <p:nvPr/>
        </p:nvCxnSpPr>
        <p:spPr>
          <a:xfrm>
            <a:off x="2497836" y="4879419"/>
            <a:ext cx="432410" cy="9286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5" name="TextBox 104"/>
          <p:cNvSpPr txBox="1"/>
          <p:nvPr/>
        </p:nvSpPr>
        <p:spPr>
          <a:xfrm>
            <a:off x="2121179" y="5744380"/>
            <a:ext cx="1599990" cy="523220"/>
          </a:xfrm>
          <a:prstGeom prst="rect">
            <a:avLst/>
          </a:prstGeom>
          <a:noFill/>
        </p:spPr>
        <p:txBody>
          <a:bodyPr wrap="square" rtlCol="0">
            <a:spAutoFit/>
          </a:bodyPr>
          <a:lstStyle/>
          <a:p>
            <a:r>
              <a:rPr lang="en-US" sz="1400" dirty="0" smtClean="0">
                <a:solidFill>
                  <a:schemeClr val="accent6"/>
                </a:solidFill>
              </a:rPr>
              <a:t>Transfers to Node 2 and Node 4</a:t>
            </a:r>
            <a:endParaRPr lang="en-US" sz="1400" dirty="0">
              <a:solidFill>
                <a:schemeClr val="accent6"/>
              </a:solidFill>
            </a:endParaRPr>
          </a:p>
        </p:txBody>
      </p:sp>
      <p:cxnSp>
        <p:nvCxnSpPr>
          <p:cNvPr id="55" name="Straight Arrow Connector 54"/>
          <p:cNvCxnSpPr/>
          <p:nvPr/>
        </p:nvCxnSpPr>
        <p:spPr>
          <a:xfrm flipH="1">
            <a:off x="9891209" y="5515886"/>
            <a:ext cx="421480" cy="1103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76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specific to Oregon and Benton County</a:t>
            </a:r>
            <a:endParaRPr lang="en-US" dirty="0"/>
          </a:p>
        </p:txBody>
      </p:sp>
      <p:sp>
        <p:nvSpPr>
          <p:cNvPr id="3" name="Content Placeholder 2"/>
          <p:cNvSpPr>
            <a:spLocks noGrp="1"/>
          </p:cNvSpPr>
          <p:nvPr>
            <p:ph idx="1"/>
          </p:nvPr>
        </p:nvSpPr>
        <p:spPr/>
        <p:txBody>
          <a:bodyPr/>
          <a:lstStyle/>
          <a:p>
            <a:r>
              <a:rPr lang="en-US" dirty="0" smtClean="0"/>
              <a:t>Current high level of physical distancing in </a:t>
            </a:r>
            <a:r>
              <a:rPr lang="en-US" dirty="0" smtClean="0"/>
              <a:t>place. Physical </a:t>
            </a:r>
            <a:r>
              <a:rPr lang="en-US" dirty="0" smtClean="0"/>
              <a:t>distancing will be lifted </a:t>
            </a:r>
            <a:r>
              <a:rPr lang="en-US" dirty="0" smtClean="0"/>
              <a:t>in </a:t>
            </a:r>
            <a:r>
              <a:rPr lang="en-US" dirty="0" smtClean="0"/>
              <a:t>three </a:t>
            </a:r>
            <a:r>
              <a:rPr lang="en-US" dirty="0" smtClean="0"/>
              <a:t>phases.</a:t>
            </a:r>
            <a:endParaRPr lang="en-US" dirty="0" smtClean="0"/>
          </a:p>
          <a:p>
            <a:r>
              <a:rPr lang="en-US" dirty="0" smtClean="0"/>
              <a:t>Physical distancing will be re-instituted if COVID-19 prevalence crosses a certain threshold.</a:t>
            </a:r>
          </a:p>
          <a:p>
            <a:pPr lvl="1"/>
            <a:r>
              <a:rPr lang="en-US" dirty="0" smtClean="0"/>
              <a:t>Two levels of increased physical distancing available (minor and major).</a:t>
            </a:r>
          </a:p>
          <a:p>
            <a:r>
              <a:rPr lang="en-US" dirty="0" smtClean="0"/>
              <a:t>Population of Benton County will increase sharply when OSU students return in late September.</a:t>
            </a:r>
          </a:p>
          <a:p>
            <a:pPr lvl="1"/>
            <a:r>
              <a:rPr lang="en-US" dirty="0" smtClean="0"/>
              <a:t>Assumes that most students will be susceptible, but that some will be exposed, infected, recovered, or immune.</a:t>
            </a:r>
          </a:p>
          <a:p>
            <a:pPr lvl="1"/>
            <a:r>
              <a:rPr lang="en-US" dirty="0" smtClean="0"/>
              <a:t>Students are randomly distributed across a subset of the existing nodes.</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8</a:t>
            </a:fld>
            <a:endParaRPr lang="en-US"/>
          </a:p>
        </p:txBody>
      </p:sp>
    </p:spTree>
    <p:extLst>
      <p:ext uri="{BB962C8B-B14F-4D97-AF65-F5344CB8AC3E}">
        <p14:creationId xmlns:p14="http://schemas.microsoft.com/office/powerpoint/2010/main" val="1262119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model options</a:t>
            </a:r>
            <a:endParaRPr lang="en-US" dirty="0"/>
          </a:p>
        </p:txBody>
      </p:sp>
      <p:sp>
        <p:nvSpPr>
          <p:cNvPr id="3" name="Content Placeholder 2"/>
          <p:cNvSpPr>
            <a:spLocks noGrp="1"/>
          </p:cNvSpPr>
          <p:nvPr>
            <p:ph idx="1"/>
          </p:nvPr>
        </p:nvSpPr>
        <p:spPr/>
        <p:txBody>
          <a:bodyPr/>
          <a:lstStyle/>
          <a:p>
            <a:r>
              <a:rPr lang="en-US" dirty="0" smtClean="0"/>
              <a:t>Seasonality of the effective reproduction number (i.e. probability of transmission is increased in winter and decreased in summer).</a:t>
            </a:r>
          </a:p>
          <a:p>
            <a:r>
              <a:rPr lang="en-US" dirty="0" smtClean="0"/>
              <a:t>Ability to “turn off” physical distancing policies at a certain point.</a:t>
            </a:r>
          </a:p>
          <a:p>
            <a:pPr lvl="1"/>
            <a:r>
              <a:rPr lang="en-US" dirty="0" smtClean="0"/>
              <a:t>Mostly used for counterfactual examination of what would happen if we did not respond when prevalence starts increasing again.</a:t>
            </a:r>
            <a:endParaRPr lang="en-US" dirty="0"/>
          </a:p>
        </p:txBody>
      </p:sp>
      <p:sp>
        <p:nvSpPr>
          <p:cNvPr id="4" name="Date Placeholder 3"/>
          <p:cNvSpPr>
            <a:spLocks noGrp="1"/>
          </p:cNvSpPr>
          <p:nvPr>
            <p:ph type="dt" sz="half" idx="10"/>
          </p:nvPr>
        </p:nvSpPr>
        <p:spPr/>
        <p:txBody>
          <a:bodyPr/>
          <a:lstStyle/>
          <a:p>
            <a:fld id="{18B2D3EC-93E3-4D83-9358-CABB92191C78}" type="datetime1">
              <a:rPr lang="en-US" smtClean="0"/>
              <a:t>4/28/2020</a:t>
            </a:fld>
            <a:endParaRPr lang="en-US"/>
          </a:p>
        </p:txBody>
      </p:sp>
      <p:sp>
        <p:nvSpPr>
          <p:cNvPr id="5" name="Slide Number Placeholder 4"/>
          <p:cNvSpPr>
            <a:spLocks noGrp="1"/>
          </p:cNvSpPr>
          <p:nvPr>
            <p:ph type="sldNum" sz="quarter" idx="12"/>
          </p:nvPr>
        </p:nvSpPr>
        <p:spPr/>
        <p:txBody>
          <a:bodyPr/>
          <a:lstStyle/>
          <a:p>
            <a:fld id="{DBA644E4-F033-43A5-B78F-0D39B5147144}" type="slidenum">
              <a:rPr lang="en-US" smtClean="0"/>
              <a:t>9</a:t>
            </a:fld>
            <a:endParaRPr lang="en-US"/>
          </a:p>
        </p:txBody>
      </p:sp>
    </p:spTree>
    <p:extLst>
      <p:ext uri="{BB962C8B-B14F-4D97-AF65-F5344CB8AC3E}">
        <p14:creationId xmlns:p14="http://schemas.microsoft.com/office/powerpoint/2010/main" val="2488936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4127</Words>
  <Application>Microsoft Office PowerPoint</Application>
  <PresentationFormat>Widescreen</PresentationFormat>
  <Paragraphs>543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Benton County COVID 19 Modeling</vt:lpstr>
      <vt:lpstr>Comparison of the 4/28 model with the 4/7 model</vt:lpstr>
      <vt:lpstr>R package: SimInf</vt:lpstr>
      <vt:lpstr>Components of SimInf</vt:lpstr>
      <vt:lpstr>SimInf conceptual flow</vt:lpstr>
      <vt:lpstr>Benton County COVID-19 model characteristics</vt:lpstr>
      <vt:lpstr>COVID-19 model visual at a random time step</vt:lpstr>
      <vt:lpstr>Events specific to Oregon and Benton County</vt:lpstr>
      <vt:lpstr>Additional model options</vt:lpstr>
      <vt:lpstr>Model specification</vt:lpstr>
      <vt:lpstr>Simulation parameters</vt:lpstr>
      <vt:lpstr>Population parameters</vt:lpstr>
      <vt:lpstr>Disease dynamics parameters</vt:lpstr>
      <vt:lpstr>Physical distancing parameters</vt:lpstr>
      <vt:lpstr>Event parameters - Event types</vt:lpstr>
      <vt:lpstr>Event parameters – Parachuting events</vt:lpstr>
      <vt:lpstr>Event parameters – transfer events</vt:lpstr>
      <vt:lpstr>Event parameters – student event</vt:lpstr>
      <vt:lpstr>Event parameters – Lift physical distancing and switch off policies events</vt:lpstr>
      <vt:lpstr>Plotting parameters</vt:lpstr>
      <vt:lpstr>Three example scenarios</vt:lpstr>
      <vt:lpstr>Baseline Scenario parameters (1)</vt:lpstr>
      <vt:lpstr>Baseline Scenario parameters (2)</vt:lpstr>
      <vt:lpstr>Projections of active COVID-19 infections under the baseline scenario</vt:lpstr>
      <vt:lpstr>Baseline scenario - interpretations</vt:lpstr>
      <vt:lpstr>Baseline scenario – physical distancing policies</vt:lpstr>
      <vt:lpstr>Best Guess Scenario parameters (1). Changes from baseline are in Orange</vt:lpstr>
      <vt:lpstr>Best Guess Scenario parameters (2). Same as baseline parameters (2)</vt:lpstr>
      <vt:lpstr>Projections of active COVID-19 infections under the best-guess scenario</vt:lpstr>
      <vt:lpstr>Baseline scenario - interpretations</vt:lpstr>
      <vt:lpstr>Best-guess scenario – physical distancing policies</vt:lpstr>
      <vt:lpstr>Counterfactual Scenario parameters (1). Changes from baseline are in Orange</vt:lpstr>
      <vt:lpstr>Counterfactual Scenario parameters (2). Changes from baseline are in Orange</vt:lpstr>
      <vt:lpstr>Projections of active COVID-19 infections under the best-guess scenario</vt:lpstr>
      <vt:lpstr>Counterfactual scenario - interpretations</vt:lpstr>
      <vt:lpstr>Counterfactual scenario – physical distancing policies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Benton County COVID 19 projections</dc:title>
  <dc:creator>Peter Banwarth</dc:creator>
  <cp:lastModifiedBy>Peter Banwarth</cp:lastModifiedBy>
  <cp:revision>132</cp:revision>
  <dcterms:created xsi:type="dcterms:W3CDTF">2020-04-26T00:38:56Z</dcterms:created>
  <dcterms:modified xsi:type="dcterms:W3CDTF">2020-04-28T23:37:20Z</dcterms:modified>
</cp:coreProperties>
</file>