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0" r:id="rId4"/>
    <p:sldId id="262" r:id="rId5"/>
    <p:sldId id="259" r:id="rId6"/>
    <p:sldId id="258" r:id="rId7"/>
    <p:sldId id="261" r:id="rId8"/>
    <p:sldId id="263" r:id="rId9"/>
    <p:sldId id="264" r:id="rId10"/>
    <p:sldId id="265" r:id="rId11"/>
    <p:sldId id="268" r:id="rId12"/>
    <p:sldId id="270" r:id="rId13"/>
    <p:sldId id="266" r:id="rId14"/>
    <p:sldId id="269" r:id="rId15"/>
    <p:sldId id="271" r:id="rId16"/>
    <p:sldId id="267" r:id="rId17"/>
    <p:sldId id="273"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FF7"/>
    <a:srgbClr val="FF85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5" autoAdjust="0"/>
    <p:restoredTop sz="94660"/>
  </p:normalViewPr>
  <p:slideViewPr>
    <p:cSldViewPr snapToGrid="0">
      <p:cViewPr varScale="1">
        <p:scale>
          <a:sx n="67" d="100"/>
          <a:sy n="67" d="100"/>
        </p:scale>
        <p:origin x="62" y="4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7AD51A-E39D-477F-8EED-B2C497EA5617}" type="datetimeFigureOut">
              <a:rPr lang="en-US" smtClean="0"/>
              <a:t>6/2/2020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D6CDE-83D3-4DDD-B860-1AB7C9A3D74F}" type="slidenum">
              <a:rPr lang="en-US" smtClean="0"/>
              <a:t>‹#›</a:t>
            </a:fld>
            <a:endParaRPr lang="en-US"/>
          </a:p>
        </p:txBody>
      </p:sp>
    </p:spTree>
    <p:extLst>
      <p:ext uri="{BB962C8B-B14F-4D97-AF65-F5344CB8AC3E}">
        <p14:creationId xmlns:p14="http://schemas.microsoft.com/office/powerpoint/2010/main" val="3465156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4DBB76-A655-49AE-9F39-C0CE4B25AA9B}" type="datetime1">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077EF9-6C00-44F9-A48B-82E5DFAB09ED}" type="slidenum">
              <a:rPr lang="en-US" smtClean="0"/>
              <a:t>‹#›</a:t>
            </a:fld>
            <a:endParaRPr lang="en-US"/>
          </a:p>
        </p:txBody>
      </p:sp>
    </p:spTree>
    <p:extLst>
      <p:ext uri="{BB962C8B-B14F-4D97-AF65-F5344CB8AC3E}">
        <p14:creationId xmlns:p14="http://schemas.microsoft.com/office/powerpoint/2010/main" val="75040003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817960-6A21-4720-B818-A03DA901F0AC}" type="datetime1">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077EF9-6C00-44F9-A48B-82E5DFAB09ED}" type="slidenum">
              <a:rPr lang="en-US" smtClean="0"/>
              <a:t>‹#›</a:t>
            </a:fld>
            <a:endParaRPr lang="en-US"/>
          </a:p>
        </p:txBody>
      </p:sp>
    </p:spTree>
    <p:extLst>
      <p:ext uri="{BB962C8B-B14F-4D97-AF65-F5344CB8AC3E}">
        <p14:creationId xmlns:p14="http://schemas.microsoft.com/office/powerpoint/2010/main" val="2020032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00345A-1973-4E59-9DF4-A76AADCBDEB2}" type="datetime1">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077EF9-6C00-44F9-A48B-82E5DFAB09ED}" type="slidenum">
              <a:rPr lang="en-US" smtClean="0"/>
              <a:t>‹#›</a:t>
            </a:fld>
            <a:endParaRPr lang="en-US"/>
          </a:p>
        </p:txBody>
      </p:sp>
    </p:spTree>
    <p:extLst>
      <p:ext uri="{BB962C8B-B14F-4D97-AF65-F5344CB8AC3E}">
        <p14:creationId xmlns:p14="http://schemas.microsoft.com/office/powerpoint/2010/main" val="836991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B80FA-3943-43F6-923F-59E0E322F84A}" type="datetime1">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077EF9-6C00-44F9-A48B-82E5DFAB09ED}" type="slidenum">
              <a:rPr lang="en-US" smtClean="0"/>
              <a:t>‹#›</a:t>
            </a:fld>
            <a:endParaRPr lang="en-US"/>
          </a:p>
        </p:txBody>
      </p:sp>
    </p:spTree>
    <p:extLst>
      <p:ext uri="{BB962C8B-B14F-4D97-AF65-F5344CB8AC3E}">
        <p14:creationId xmlns:p14="http://schemas.microsoft.com/office/powerpoint/2010/main" val="10685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C69D61-AFE6-42E8-AA21-E6A0D6996D2A}" type="datetime1">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077EF9-6C00-44F9-A48B-82E5DFAB09ED}" type="slidenum">
              <a:rPr lang="en-US" smtClean="0"/>
              <a:t>‹#›</a:t>
            </a:fld>
            <a:endParaRPr lang="en-US"/>
          </a:p>
        </p:txBody>
      </p:sp>
    </p:spTree>
    <p:extLst>
      <p:ext uri="{BB962C8B-B14F-4D97-AF65-F5344CB8AC3E}">
        <p14:creationId xmlns:p14="http://schemas.microsoft.com/office/powerpoint/2010/main" val="246886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35BB50-BDE4-4F3F-998A-031541546A1B}" type="datetime1">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077EF9-6C00-44F9-A48B-82E5DFAB09ED}" type="slidenum">
              <a:rPr lang="en-US" smtClean="0"/>
              <a:t>‹#›</a:t>
            </a:fld>
            <a:endParaRPr lang="en-US"/>
          </a:p>
        </p:txBody>
      </p:sp>
    </p:spTree>
    <p:extLst>
      <p:ext uri="{BB962C8B-B14F-4D97-AF65-F5344CB8AC3E}">
        <p14:creationId xmlns:p14="http://schemas.microsoft.com/office/powerpoint/2010/main" val="2916562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CAC9E0-19D9-4C91-94A0-38A193AC54D6}" type="datetime1">
              <a:rPr lang="en-US" smtClean="0"/>
              <a:t>6/2/2020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077EF9-6C00-44F9-A48B-82E5DFAB09ED}" type="slidenum">
              <a:rPr lang="en-US" smtClean="0"/>
              <a:t>‹#›</a:t>
            </a:fld>
            <a:endParaRPr lang="en-US"/>
          </a:p>
        </p:txBody>
      </p:sp>
    </p:spTree>
    <p:extLst>
      <p:ext uri="{BB962C8B-B14F-4D97-AF65-F5344CB8AC3E}">
        <p14:creationId xmlns:p14="http://schemas.microsoft.com/office/powerpoint/2010/main" val="3769222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92C387-0C8C-4A28-AE4D-138D8AAD083B}" type="datetime1">
              <a:rPr lang="en-US" smtClean="0"/>
              <a:t>6/2/2020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077EF9-6C00-44F9-A48B-82E5DFAB09ED}" type="slidenum">
              <a:rPr lang="en-US" smtClean="0"/>
              <a:t>‹#›</a:t>
            </a:fld>
            <a:endParaRPr lang="en-US"/>
          </a:p>
        </p:txBody>
      </p:sp>
    </p:spTree>
    <p:extLst>
      <p:ext uri="{BB962C8B-B14F-4D97-AF65-F5344CB8AC3E}">
        <p14:creationId xmlns:p14="http://schemas.microsoft.com/office/powerpoint/2010/main" val="1205174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56F9CB-D782-40B7-AD77-B4EB3B8D2034}" type="datetime1">
              <a:rPr lang="en-US" smtClean="0"/>
              <a:t>6/2/2020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077EF9-6C00-44F9-A48B-82E5DFAB09ED}" type="slidenum">
              <a:rPr lang="en-US" smtClean="0"/>
              <a:t>‹#›</a:t>
            </a:fld>
            <a:endParaRPr lang="en-US"/>
          </a:p>
        </p:txBody>
      </p:sp>
    </p:spTree>
    <p:extLst>
      <p:ext uri="{BB962C8B-B14F-4D97-AF65-F5344CB8AC3E}">
        <p14:creationId xmlns:p14="http://schemas.microsoft.com/office/powerpoint/2010/main" val="1621954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AC6892-4D12-41AD-B9FD-66C1F248E117}" type="datetime1">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077EF9-6C00-44F9-A48B-82E5DFAB09ED}" type="slidenum">
              <a:rPr lang="en-US" smtClean="0"/>
              <a:t>‹#›</a:t>
            </a:fld>
            <a:endParaRPr lang="en-US"/>
          </a:p>
        </p:txBody>
      </p:sp>
    </p:spTree>
    <p:extLst>
      <p:ext uri="{BB962C8B-B14F-4D97-AF65-F5344CB8AC3E}">
        <p14:creationId xmlns:p14="http://schemas.microsoft.com/office/powerpoint/2010/main" val="2611783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39C38B-39B1-4DFF-B521-DCA60CBA7D6E}" type="datetime1">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077EF9-6C00-44F9-A48B-82E5DFAB09ED}" type="slidenum">
              <a:rPr lang="en-US" smtClean="0"/>
              <a:t>‹#›</a:t>
            </a:fld>
            <a:endParaRPr lang="en-US"/>
          </a:p>
        </p:txBody>
      </p:sp>
    </p:spTree>
    <p:extLst>
      <p:ext uri="{BB962C8B-B14F-4D97-AF65-F5344CB8AC3E}">
        <p14:creationId xmlns:p14="http://schemas.microsoft.com/office/powerpoint/2010/main" val="3730402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63F3E9-4386-4BC4-8AD7-9E48B62602A5}" type="datetime1">
              <a:rPr lang="en-US" smtClean="0"/>
              <a:t>6/2/2020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077EF9-6C00-44F9-A48B-82E5DFAB09ED}" type="slidenum">
              <a:rPr lang="en-US" smtClean="0"/>
              <a:t>‹#›</a:t>
            </a:fld>
            <a:endParaRPr lang="en-US"/>
          </a:p>
        </p:txBody>
      </p:sp>
    </p:spTree>
    <p:extLst>
      <p:ext uri="{BB962C8B-B14F-4D97-AF65-F5344CB8AC3E}">
        <p14:creationId xmlns:p14="http://schemas.microsoft.com/office/powerpoint/2010/main" val="1292772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banwarp/benton_epi/tree/master/covid19" TargetMode="External"/><Relationship Id="rId2" Type="http://schemas.openxmlformats.org/officeDocument/2006/relationships/hyperlink" Target="mailto:Peter.banwarth@co.Benton.or.u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COVID-19 modeling for Elementary Schools</a:t>
            </a:r>
            <a:endParaRPr lang="en-US" dirty="0"/>
          </a:p>
        </p:txBody>
      </p:sp>
      <p:sp>
        <p:nvSpPr>
          <p:cNvPr id="3" name="Subtitle 2"/>
          <p:cNvSpPr>
            <a:spLocks noGrp="1"/>
          </p:cNvSpPr>
          <p:nvPr>
            <p:ph type="subTitle" idx="1"/>
          </p:nvPr>
        </p:nvSpPr>
        <p:spPr/>
        <p:txBody>
          <a:bodyPr/>
          <a:lstStyle/>
          <a:p>
            <a:r>
              <a:rPr lang="en-US" dirty="0" smtClean="0"/>
              <a:t>Peter </a:t>
            </a:r>
            <a:r>
              <a:rPr lang="en-US" dirty="0" err="1" smtClean="0"/>
              <a:t>Banwarth</a:t>
            </a:r>
            <a:endParaRPr lang="en-US" dirty="0" smtClean="0"/>
          </a:p>
          <a:p>
            <a:r>
              <a:rPr lang="en-US" dirty="0" smtClean="0"/>
              <a:t>Public Health Data Scientist</a:t>
            </a:r>
          </a:p>
          <a:p>
            <a:r>
              <a:rPr lang="en-US" dirty="0" smtClean="0"/>
              <a:t>Benton County Health Department</a:t>
            </a:r>
            <a:endParaRPr lang="en-US" dirty="0"/>
          </a:p>
        </p:txBody>
      </p:sp>
      <p:sp>
        <p:nvSpPr>
          <p:cNvPr id="4" name="Date Placeholder 3"/>
          <p:cNvSpPr>
            <a:spLocks noGrp="1"/>
          </p:cNvSpPr>
          <p:nvPr>
            <p:ph type="dt" sz="half" idx="10"/>
          </p:nvPr>
        </p:nvSpPr>
        <p:spPr/>
        <p:txBody>
          <a:bodyPr/>
          <a:lstStyle/>
          <a:p>
            <a:fld id="{8FC6FCB9-C963-4228-AE66-881D9F81978B}" type="datetime1">
              <a:rPr lang="en-US" smtClean="0"/>
              <a:t>6/2/2020</a:t>
            </a:fld>
            <a:endParaRPr lang="en-US"/>
          </a:p>
        </p:txBody>
      </p:sp>
      <p:sp>
        <p:nvSpPr>
          <p:cNvPr id="5" name="Slide Number Placeholder 4"/>
          <p:cNvSpPr>
            <a:spLocks noGrp="1"/>
          </p:cNvSpPr>
          <p:nvPr>
            <p:ph type="sldNum" sz="quarter" idx="12"/>
          </p:nvPr>
        </p:nvSpPr>
        <p:spPr/>
        <p:txBody>
          <a:bodyPr/>
          <a:lstStyle/>
          <a:p>
            <a:fld id="{87077EF9-6C00-44F9-A48B-82E5DFAB09ED}" type="slidenum">
              <a:rPr lang="en-US" smtClean="0"/>
              <a:t>1</a:t>
            </a:fld>
            <a:endParaRPr lang="en-US"/>
          </a:p>
        </p:txBody>
      </p:sp>
    </p:spTree>
    <p:extLst>
      <p:ext uri="{BB962C8B-B14F-4D97-AF65-F5344CB8AC3E}">
        <p14:creationId xmlns:p14="http://schemas.microsoft.com/office/powerpoint/2010/main" val="42327494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9033"/>
          </a:xfrm>
        </p:spPr>
        <p:txBody>
          <a:bodyPr>
            <a:normAutofit fontScale="90000"/>
          </a:bodyPr>
          <a:lstStyle/>
          <a:p>
            <a:r>
              <a:rPr lang="en-US" sz="3600" dirty="0" smtClean="0"/>
              <a:t>All nine graphs: Low Mixing, Low Interactions</a:t>
            </a:r>
            <a:endParaRPr lang="en-US" sz="3600" dirty="0"/>
          </a:p>
        </p:txBody>
      </p:sp>
      <p:sp>
        <p:nvSpPr>
          <p:cNvPr id="4" name="Date Placeholder 3"/>
          <p:cNvSpPr>
            <a:spLocks noGrp="1"/>
          </p:cNvSpPr>
          <p:nvPr>
            <p:ph type="dt" sz="half" idx="10"/>
          </p:nvPr>
        </p:nvSpPr>
        <p:spPr/>
        <p:txBody>
          <a:bodyPr/>
          <a:lstStyle/>
          <a:p>
            <a:fld id="{48DB80FA-3943-43F6-923F-59E0E322F84A}" type="datetime1">
              <a:rPr lang="en-US" smtClean="0"/>
              <a:t>6/2/2020</a:t>
            </a:fld>
            <a:endParaRPr lang="en-US"/>
          </a:p>
        </p:txBody>
      </p:sp>
      <p:sp>
        <p:nvSpPr>
          <p:cNvPr id="5" name="Slide Number Placeholder 4"/>
          <p:cNvSpPr>
            <a:spLocks noGrp="1"/>
          </p:cNvSpPr>
          <p:nvPr>
            <p:ph type="sldNum" sz="quarter" idx="12"/>
          </p:nvPr>
        </p:nvSpPr>
        <p:spPr/>
        <p:txBody>
          <a:bodyPr/>
          <a:lstStyle/>
          <a:p>
            <a:fld id="{87077EF9-6C00-44F9-A48B-82E5DFAB09ED}" type="slidenum">
              <a:rPr lang="en-US" smtClean="0"/>
              <a:t>10</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8240" y="1062560"/>
            <a:ext cx="9875520" cy="5486400"/>
          </a:xfrm>
          <a:prstGeom prst="rect">
            <a:avLst/>
          </a:prstGeom>
        </p:spPr>
      </p:pic>
    </p:spTree>
    <p:extLst>
      <p:ext uri="{BB962C8B-B14F-4D97-AF65-F5344CB8AC3E}">
        <p14:creationId xmlns:p14="http://schemas.microsoft.com/office/powerpoint/2010/main" val="38493760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9033"/>
          </a:xfrm>
        </p:spPr>
        <p:txBody>
          <a:bodyPr>
            <a:normAutofit fontScale="90000"/>
          </a:bodyPr>
          <a:lstStyle/>
          <a:p>
            <a:r>
              <a:rPr lang="en-US" sz="3600" dirty="0" smtClean="0"/>
              <a:t>All nine graphs: Low Mixing, Moderate Interactions</a:t>
            </a:r>
            <a:endParaRPr lang="en-US" sz="3600" dirty="0"/>
          </a:p>
        </p:txBody>
      </p:sp>
      <p:sp>
        <p:nvSpPr>
          <p:cNvPr id="4" name="Date Placeholder 3"/>
          <p:cNvSpPr>
            <a:spLocks noGrp="1"/>
          </p:cNvSpPr>
          <p:nvPr>
            <p:ph type="dt" sz="half" idx="10"/>
          </p:nvPr>
        </p:nvSpPr>
        <p:spPr/>
        <p:txBody>
          <a:bodyPr/>
          <a:lstStyle/>
          <a:p>
            <a:fld id="{48DB80FA-3943-43F6-923F-59E0E322F84A}" type="datetime1">
              <a:rPr lang="en-US" smtClean="0"/>
              <a:t>6/2/2020</a:t>
            </a:fld>
            <a:endParaRPr lang="en-US"/>
          </a:p>
        </p:txBody>
      </p:sp>
      <p:sp>
        <p:nvSpPr>
          <p:cNvPr id="5" name="Slide Number Placeholder 4"/>
          <p:cNvSpPr>
            <a:spLocks noGrp="1"/>
          </p:cNvSpPr>
          <p:nvPr>
            <p:ph type="sldNum" sz="quarter" idx="12"/>
          </p:nvPr>
        </p:nvSpPr>
        <p:spPr/>
        <p:txBody>
          <a:bodyPr/>
          <a:lstStyle/>
          <a:p>
            <a:fld id="{87077EF9-6C00-44F9-A48B-82E5DFAB09ED}" type="slidenum">
              <a:rPr lang="en-US" smtClean="0"/>
              <a:t>11</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8240" y="1052512"/>
            <a:ext cx="9875520" cy="5486400"/>
          </a:xfrm>
          <a:prstGeom prst="rect">
            <a:avLst/>
          </a:prstGeom>
        </p:spPr>
      </p:pic>
    </p:spTree>
    <p:extLst>
      <p:ext uri="{BB962C8B-B14F-4D97-AF65-F5344CB8AC3E}">
        <p14:creationId xmlns:p14="http://schemas.microsoft.com/office/powerpoint/2010/main" val="20061481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9033"/>
          </a:xfrm>
        </p:spPr>
        <p:txBody>
          <a:bodyPr>
            <a:normAutofit fontScale="90000"/>
          </a:bodyPr>
          <a:lstStyle/>
          <a:p>
            <a:r>
              <a:rPr lang="en-US" sz="3600" dirty="0" smtClean="0"/>
              <a:t>All nine graphs: Low Mixing, High Interactions</a:t>
            </a:r>
            <a:endParaRPr lang="en-US" sz="3600" dirty="0"/>
          </a:p>
        </p:txBody>
      </p:sp>
      <p:sp>
        <p:nvSpPr>
          <p:cNvPr id="4" name="Date Placeholder 3"/>
          <p:cNvSpPr>
            <a:spLocks noGrp="1"/>
          </p:cNvSpPr>
          <p:nvPr>
            <p:ph type="dt" sz="half" idx="10"/>
          </p:nvPr>
        </p:nvSpPr>
        <p:spPr/>
        <p:txBody>
          <a:bodyPr/>
          <a:lstStyle/>
          <a:p>
            <a:fld id="{48DB80FA-3943-43F6-923F-59E0E322F84A}" type="datetime1">
              <a:rPr lang="en-US" smtClean="0"/>
              <a:t>6/2/2020</a:t>
            </a:fld>
            <a:endParaRPr lang="en-US"/>
          </a:p>
        </p:txBody>
      </p:sp>
      <p:sp>
        <p:nvSpPr>
          <p:cNvPr id="5" name="Slide Number Placeholder 4"/>
          <p:cNvSpPr>
            <a:spLocks noGrp="1"/>
          </p:cNvSpPr>
          <p:nvPr>
            <p:ph type="sldNum" sz="quarter" idx="12"/>
          </p:nvPr>
        </p:nvSpPr>
        <p:spPr/>
        <p:txBody>
          <a:bodyPr/>
          <a:lstStyle/>
          <a:p>
            <a:fld id="{87077EF9-6C00-44F9-A48B-82E5DFAB09ED}" type="slidenum">
              <a:rPr lang="en-US" smtClean="0"/>
              <a:t>12</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8240" y="1052512"/>
            <a:ext cx="9875520" cy="5486400"/>
          </a:xfrm>
          <a:prstGeom prst="rect">
            <a:avLst/>
          </a:prstGeom>
        </p:spPr>
      </p:pic>
    </p:spTree>
    <p:extLst>
      <p:ext uri="{BB962C8B-B14F-4D97-AF65-F5344CB8AC3E}">
        <p14:creationId xmlns:p14="http://schemas.microsoft.com/office/powerpoint/2010/main" val="12680043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9033"/>
          </a:xfrm>
        </p:spPr>
        <p:txBody>
          <a:bodyPr>
            <a:normAutofit fontScale="90000"/>
          </a:bodyPr>
          <a:lstStyle/>
          <a:p>
            <a:r>
              <a:rPr lang="en-US" sz="3600" dirty="0" smtClean="0"/>
              <a:t>All nine graphs: Moderate Mixing, Low Interactions</a:t>
            </a:r>
            <a:endParaRPr lang="en-US" sz="3600" dirty="0"/>
          </a:p>
        </p:txBody>
      </p:sp>
      <p:sp>
        <p:nvSpPr>
          <p:cNvPr id="4" name="Date Placeholder 3"/>
          <p:cNvSpPr>
            <a:spLocks noGrp="1"/>
          </p:cNvSpPr>
          <p:nvPr>
            <p:ph type="dt" sz="half" idx="10"/>
          </p:nvPr>
        </p:nvSpPr>
        <p:spPr/>
        <p:txBody>
          <a:bodyPr/>
          <a:lstStyle/>
          <a:p>
            <a:fld id="{48DB80FA-3943-43F6-923F-59E0E322F84A}" type="datetime1">
              <a:rPr lang="en-US" smtClean="0"/>
              <a:t>6/2/2020</a:t>
            </a:fld>
            <a:endParaRPr lang="en-US"/>
          </a:p>
        </p:txBody>
      </p:sp>
      <p:sp>
        <p:nvSpPr>
          <p:cNvPr id="5" name="Slide Number Placeholder 4"/>
          <p:cNvSpPr>
            <a:spLocks noGrp="1"/>
          </p:cNvSpPr>
          <p:nvPr>
            <p:ph type="sldNum" sz="quarter" idx="12"/>
          </p:nvPr>
        </p:nvSpPr>
        <p:spPr/>
        <p:txBody>
          <a:bodyPr/>
          <a:lstStyle/>
          <a:p>
            <a:fld id="{87077EF9-6C00-44F9-A48B-82E5DFAB09ED}" type="slidenum">
              <a:rPr lang="en-US" smtClean="0"/>
              <a:t>13</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8240" y="1052512"/>
            <a:ext cx="9875520" cy="5486400"/>
          </a:xfrm>
          <a:prstGeom prst="rect">
            <a:avLst/>
          </a:prstGeom>
        </p:spPr>
      </p:pic>
    </p:spTree>
    <p:extLst>
      <p:ext uri="{BB962C8B-B14F-4D97-AF65-F5344CB8AC3E}">
        <p14:creationId xmlns:p14="http://schemas.microsoft.com/office/powerpoint/2010/main" val="1427885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9033"/>
          </a:xfrm>
        </p:spPr>
        <p:txBody>
          <a:bodyPr>
            <a:normAutofit fontScale="90000"/>
          </a:bodyPr>
          <a:lstStyle/>
          <a:p>
            <a:r>
              <a:rPr lang="en-US" sz="3600" dirty="0" smtClean="0"/>
              <a:t>All nine graphs: Moderate Mixing, Moderate Interactions</a:t>
            </a:r>
            <a:endParaRPr lang="en-US" sz="3600" dirty="0"/>
          </a:p>
        </p:txBody>
      </p:sp>
      <p:sp>
        <p:nvSpPr>
          <p:cNvPr id="4" name="Date Placeholder 3"/>
          <p:cNvSpPr>
            <a:spLocks noGrp="1"/>
          </p:cNvSpPr>
          <p:nvPr>
            <p:ph type="dt" sz="half" idx="10"/>
          </p:nvPr>
        </p:nvSpPr>
        <p:spPr/>
        <p:txBody>
          <a:bodyPr/>
          <a:lstStyle/>
          <a:p>
            <a:fld id="{48DB80FA-3943-43F6-923F-59E0E322F84A}" type="datetime1">
              <a:rPr lang="en-US" smtClean="0"/>
              <a:t>6/2/2020</a:t>
            </a:fld>
            <a:endParaRPr lang="en-US"/>
          </a:p>
        </p:txBody>
      </p:sp>
      <p:sp>
        <p:nvSpPr>
          <p:cNvPr id="5" name="Slide Number Placeholder 4"/>
          <p:cNvSpPr>
            <a:spLocks noGrp="1"/>
          </p:cNvSpPr>
          <p:nvPr>
            <p:ph type="sldNum" sz="quarter" idx="12"/>
          </p:nvPr>
        </p:nvSpPr>
        <p:spPr/>
        <p:txBody>
          <a:bodyPr/>
          <a:lstStyle/>
          <a:p>
            <a:fld id="{87077EF9-6C00-44F9-A48B-82E5DFAB09ED}" type="slidenum">
              <a:rPr lang="en-US" smtClean="0"/>
              <a:t>14</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8240" y="1052512"/>
            <a:ext cx="9875520" cy="5486400"/>
          </a:xfrm>
          <a:prstGeom prst="rect">
            <a:avLst/>
          </a:prstGeom>
        </p:spPr>
      </p:pic>
    </p:spTree>
    <p:extLst>
      <p:ext uri="{BB962C8B-B14F-4D97-AF65-F5344CB8AC3E}">
        <p14:creationId xmlns:p14="http://schemas.microsoft.com/office/powerpoint/2010/main" val="445867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9033"/>
          </a:xfrm>
        </p:spPr>
        <p:txBody>
          <a:bodyPr>
            <a:normAutofit fontScale="90000"/>
          </a:bodyPr>
          <a:lstStyle/>
          <a:p>
            <a:r>
              <a:rPr lang="en-US" sz="3600" dirty="0" smtClean="0"/>
              <a:t>All nine graphs: Moderate Mixing, High Interactions</a:t>
            </a:r>
            <a:endParaRPr lang="en-US" sz="3600" dirty="0"/>
          </a:p>
        </p:txBody>
      </p:sp>
      <p:sp>
        <p:nvSpPr>
          <p:cNvPr id="4" name="Date Placeholder 3"/>
          <p:cNvSpPr>
            <a:spLocks noGrp="1"/>
          </p:cNvSpPr>
          <p:nvPr>
            <p:ph type="dt" sz="half" idx="10"/>
          </p:nvPr>
        </p:nvSpPr>
        <p:spPr/>
        <p:txBody>
          <a:bodyPr/>
          <a:lstStyle/>
          <a:p>
            <a:fld id="{48DB80FA-3943-43F6-923F-59E0E322F84A}" type="datetime1">
              <a:rPr lang="en-US" smtClean="0"/>
              <a:t>6/2/2020</a:t>
            </a:fld>
            <a:endParaRPr lang="en-US"/>
          </a:p>
        </p:txBody>
      </p:sp>
      <p:sp>
        <p:nvSpPr>
          <p:cNvPr id="5" name="Slide Number Placeholder 4"/>
          <p:cNvSpPr>
            <a:spLocks noGrp="1"/>
          </p:cNvSpPr>
          <p:nvPr>
            <p:ph type="sldNum" sz="quarter" idx="12"/>
          </p:nvPr>
        </p:nvSpPr>
        <p:spPr/>
        <p:txBody>
          <a:bodyPr/>
          <a:lstStyle/>
          <a:p>
            <a:fld id="{87077EF9-6C00-44F9-A48B-82E5DFAB09ED}" type="slidenum">
              <a:rPr lang="en-US" smtClean="0"/>
              <a:t>15</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8240" y="1052512"/>
            <a:ext cx="9875520" cy="5486400"/>
          </a:xfrm>
          <a:prstGeom prst="rect">
            <a:avLst/>
          </a:prstGeom>
        </p:spPr>
      </p:pic>
    </p:spTree>
    <p:extLst>
      <p:ext uri="{BB962C8B-B14F-4D97-AF65-F5344CB8AC3E}">
        <p14:creationId xmlns:p14="http://schemas.microsoft.com/office/powerpoint/2010/main" val="21036299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9033"/>
          </a:xfrm>
        </p:spPr>
        <p:txBody>
          <a:bodyPr>
            <a:normAutofit fontScale="90000"/>
          </a:bodyPr>
          <a:lstStyle/>
          <a:p>
            <a:r>
              <a:rPr lang="en-US" sz="3600" dirty="0" smtClean="0"/>
              <a:t>All nine graphs: High Mixing, Low Interactions</a:t>
            </a:r>
            <a:endParaRPr lang="en-US" sz="3600" dirty="0"/>
          </a:p>
        </p:txBody>
      </p:sp>
      <p:sp>
        <p:nvSpPr>
          <p:cNvPr id="4" name="Date Placeholder 3"/>
          <p:cNvSpPr>
            <a:spLocks noGrp="1"/>
          </p:cNvSpPr>
          <p:nvPr>
            <p:ph type="dt" sz="half" idx="10"/>
          </p:nvPr>
        </p:nvSpPr>
        <p:spPr/>
        <p:txBody>
          <a:bodyPr/>
          <a:lstStyle/>
          <a:p>
            <a:fld id="{48DB80FA-3943-43F6-923F-59E0E322F84A}" type="datetime1">
              <a:rPr lang="en-US" smtClean="0"/>
              <a:t>6/2/2020</a:t>
            </a:fld>
            <a:endParaRPr lang="en-US"/>
          </a:p>
        </p:txBody>
      </p:sp>
      <p:sp>
        <p:nvSpPr>
          <p:cNvPr id="5" name="Slide Number Placeholder 4"/>
          <p:cNvSpPr>
            <a:spLocks noGrp="1"/>
          </p:cNvSpPr>
          <p:nvPr>
            <p:ph type="sldNum" sz="quarter" idx="12"/>
          </p:nvPr>
        </p:nvSpPr>
        <p:spPr/>
        <p:txBody>
          <a:bodyPr/>
          <a:lstStyle/>
          <a:p>
            <a:fld id="{87077EF9-6C00-44F9-A48B-82E5DFAB09ED}" type="slidenum">
              <a:rPr lang="en-US" smtClean="0"/>
              <a:t>16</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8240" y="1052512"/>
            <a:ext cx="9875520" cy="5486400"/>
          </a:xfrm>
          <a:prstGeom prst="rect">
            <a:avLst/>
          </a:prstGeom>
        </p:spPr>
      </p:pic>
    </p:spTree>
    <p:extLst>
      <p:ext uri="{BB962C8B-B14F-4D97-AF65-F5344CB8AC3E}">
        <p14:creationId xmlns:p14="http://schemas.microsoft.com/office/powerpoint/2010/main" val="6222568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9033"/>
          </a:xfrm>
        </p:spPr>
        <p:txBody>
          <a:bodyPr>
            <a:normAutofit fontScale="90000"/>
          </a:bodyPr>
          <a:lstStyle/>
          <a:p>
            <a:r>
              <a:rPr lang="en-US" sz="3600" dirty="0" smtClean="0"/>
              <a:t>All nine graphs: High Mixing, Moderate Interactions</a:t>
            </a:r>
            <a:endParaRPr lang="en-US" sz="3600" dirty="0"/>
          </a:p>
        </p:txBody>
      </p:sp>
      <p:sp>
        <p:nvSpPr>
          <p:cNvPr id="4" name="Date Placeholder 3"/>
          <p:cNvSpPr>
            <a:spLocks noGrp="1"/>
          </p:cNvSpPr>
          <p:nvPr>
            <p:ph type="dt" sz="half" idx="10"/>
          </p:nvPr>
        </p:nvSpPr>
        <p:spPr/>
        <p:txBody>
          <a:bodyPr/>
          <a:lstStyle/>
          <a:p>
            <a:fld id="{48DB80FA-3943-43F6-923F-59E0E322F84A}" type="datetime1">
              <a:rPr lang="en-US" smtClean="0"/>
              <a:t>6/2/2020</a:t>
            </a:fld>
            <a:endParaRPr lang="en-US"/>
          </a:p>
        </p:txBody>
      </p:sp>
      <p:sp>
        <p:nvSpPr>
          <p:cNvPr id="5" name="Slide Number Placeholder 4"/>
          <p:cNvSpPr>
            <a:spLocks noGrp="1"/>
          </p:cNvSpPr>
          <p:nvPr>
            <p:ph type="sldNum" sz="quarter" idx="12"/>
          </p:nvPr>
        </p:nvSpPr>
        <p:spPr/>
        <p:txBody>
          <a:bodyPr/>
          <a:lstStyle/>
          <a:p>
            <a:fld id="{87077EF9-6C00-44F9-A48B-82E5DFAB09ED}" type="slidenum">
              <a:rPr lang="en-US" smtClean="0"/>
              <a:t>17</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8240" y="1052512"/>
            <a:ext cx="9875520" cy="5486400"/>
          </a:xfrm>
          <a:prstGeom prst="rect">
            <a:avLst/>
          </a:prstGeom>
        </p:spPr>
      </p:pic>
    </p:spTree>
    <p:extLst>
      <p:ext uri="{BB962C8B-B14F-4D97-AF65-F5344CB8AC3E}">
        <p14:creationId xmlns:p14="http://schemas.microsoft.com/office/powerpoint/2010/main" val="37284687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9033"/>
          </a:xfrm>
        </p:spPr>
        <p:txBody>
          <a:bodyPr>
            <a:normAutofit fontScale="90000"/>
          </a:bodyPr>
          <a:lstStyle/>
          <a:p>
            <a:r>
              <a:rPr lang="en-US" sz="3600" dirty="0" smtClean="0"/>
              <a:t>All nine graphs: High Mixing, High Interactions</a:t>
            </a:r>
            <a:endParaRPr lang="en-US" sz="3600" dirty="0"/>
          </a:p>
        </p:txBody>
      </p:sp>
      <p:sp>
        <p:nvSpPr>
          <p:cNvPr id="4" name="Date Placeholder 3"/>
          <p:cNvSpPr>
            <a:spLocks noGrp="1"/>
          </p:cNvSpPr>
          <p:nvPr>
            <p:ph type="dt" sz="half" idx="10"/>
          </p:nvPr>
        </p:nvSpPr>
        <p:spPr/>
        <p:txBody>
          <a:bodyPr/>
          <a:lstStyle/>
          <a:p>
            <a:fld id="{48DB80FA-3943-43F6-923F-59E0E322F84A}" type="datetime1">
              <a:rPr lang="en-US" smtClean="0"/>
              <a:t>6/2/2020</a:t>
            </a:fld>
            <a:endParaRPr lang="en-US"/>
          </a:p>
        </p:txBody>
      </p:sp>
      <p:sp>
        <p:nvSpPr>
          <p:cNvPr id="5" name="Slide Number Placeholder 4"/>
          <p:cNvSpPr>
            <a:spLocks noGrp="1"/>
          </p:cNvSpPr>
          <p:nvPr>
            <p:ph type="sldNum" sz="quarter" idx="12"/>
          </p:nvPr>
        </p:nvSpPr>
        <p:spPr/>
        <p:txBody>
          <a:bodyPr/>
          <a:lstStyle/>
          <a:p>
            <a:fld id="{87077EF9-6C00-44F9-A48B-82E5DFAB09ED}" type="slidenum">
              <a:rPr lang="en-US" smtClean="0"/>
              <a:t>18</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8240" y="1052512"/>
            <a:ext cx="9875520" cy="5486400"/>
          </a:xfrm>
          <a:prstGeom prst="rect">
            <a:avLst/>
          </a:prstGeom>
        </p:spPr>
      </p:pic>
    </p:spTree>
    <p:extLst>
      <p:ext uri="{BB962C8B-B14F-4D97-AF65-F5344CB8AC3E}">
        <p14:creationId xmlns:p14="http://schemas.microsoft.com/office/powerpoint/2010/main" val="309849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pPr marL="0" indent="0">
              <a:buNone/>
            </a:pPr>
            <a:r>
              <a:rPr lang="en-US" dirty="0" smtClean="0"/>
              <a:t>As K-12 school districts prepare to resume operations in the fall, it is important to understand how COVID-19 may spread within school settings. These slides consider two dimensions of COVID-19 spread and possible resulting disease dynamics:</a:t>
            </a:r>
          </a:p>
          <a:p>
            <a:pPr marL="0" indent="0">
              <a:buNone/>
            </a:pPr>
            <a:r>
              <a:rPr lang="en-US" dirty="0" smtClean="0"/>
              <a:t>Classroom-to-Classroom Mixing and Interpersonal Interactions.</a:t>
            </a:r>
          </a:p>
          <a:p>
            <a:pPr marL="0" indent="0">
              <a:buNone/>
            </a:pPr>
            <a:endParaRPr lang="en-US" dirty="0"/>
          </a:p>
          <a:p>
            <a:pPr marL="0" indent="0">
              <a:buNone/>
            </a:pPr>
            <a:r>
              <a:rPr lang="en-US" dirty="0" smtClean="0"/>
              <a:t>These models represent an archetypical elementary school. The scenarios do not show data from any actual school or district.</a:t>
            </a:r>
            <a:endParaRPr lang="en-US" dirty="0"/>
          </a:p>
        </p:txBody>
      </p:sp>
      <p:sp>
        <p:nvSpPr>
          <p:cNvPr id="4" name="Date Placeholder 3"/>
          <p:cNvSpPr>
            <a:spLocks noGrp="1"/>
          </p:cNvSpPr>
          <p:nvPr>
            <p:ph type="dt" sz="half" idx="10"/>
          </p:nvPr>
        </p:nvSpPr>
        <p:spPr/>
        <p:txBody>
          <a:bodyPr/>
          <a:lstStyle/>
          <a:p>
            <a:fld id="{5EB1317B-39F7-4788-AD5F-423C64FF5964}" type="datetime1">
              <a:rPr lang="en-US" smtClean="0"/>
              <a:t>6/2/2020</a:t>
            </a:fld>
            <a:endParaRPr lang="en-US"/>
          </a:p>
        </p:txBody>
      </p:sp>
      <p:sp>
        <p:nvSpPr>
          <p:cNvPr id="5" name="Slide Number Placeholder 4"/>
          <p:cNvSpPr>
            <a:spLocks noGrp="1"/>
          </p:cNvSpPr>
          <p:nvPr>
            <p:ph type="sldNum" sz="quarter" idx="12"/>
          </p:nvPr>
        </p:nvSpPr>
        <p:spPr/>
        <p:txBody>
          <a:bodyPr/>
          <a:lstStyle/>
          <a:p>
            <a:fld id="{87077EF9-6C00-44F9-A48B-82E5DFAB09ED}" type="slidenum">
              <a:rPr lang="en-US" smtClean="0"/>
              <a:t>2</a:t>
            </a:fld>
            <a:endParaRPr lang="en-US"/>
          </a:p>
        </p:txBody>
      </p:sp>
    </p:spTree>
    <p:extLst>
      <p:ext uri="{BB962C8B-B14F-4D97-AF65-F5344CB8AC3E}">
        <p14:creationId xmlns:p14="http://schemas.microsoft.com/office/powerpoint/2010/main" val="1947380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parameters</a:t>
            </a:r>
            <a:endParaRPr lang="en-US" dirty="0"/>
          </a:p>
        </p:txBody>
      </p:sp>
      <p:sp>
        <p:nvSpPr>
          <p:cNvPr id="3" name="Content Placeholder 2"/>
          <p:cNvSpPr>
            <a:spLocks noGrp="1"/>
          </p:cNvSpPr>
          <p:nvPr>
            <p:ph idx="1"/>
          </p:nvPr>
        </p:nvSpPr>
        <p:spPr/>
        <p:txBody>
          <a:bodyPr/>
          <a:lstStyle/>
          <a:p>
            <a:r>
              <a:rPr lang="en-US" dirty="0" smtClean="0"/>
              <a:t>School population: 450 students</a:t>
            </a:r>
          </a:p>
          <a:p>
            <a:r>
              <a:rPr lang="en-US" dirty="0" smtClean="0"/>
              <a:t>Number of grades: 6 (K-5)</a:t>
            </a:r>
          </a:p>
          <a:p>
            <a:r>
              <a:rPr lang="en-US" dirty="0" smtClean="0"/>
              <a:t>Students per classroom: 25</a:t>
            </a:r>
          </a:p>
          <a:p>
            <a:r>
              <a:rPr lang="en-US" dirty="0" smtClean="0"/>
              <a:t>Length of simulation: September 1</a:t>
            </a:r>
            <a:r>
              <a:rPr lang="en-US" baseline="30000" dirty="0" smtClean="0"/>
              <a:t>st</a:t>
            </a:r>
            <a:r>
              <a:rPr lang="en-US" dirty="0" smtClean="0"/>
              <a:t> 2020 through December 10</a:t>
            </a:r>
            <a:r>
              <a:rPr lang="en-US" baseline="30000" dirty="0" smtClean="0"/>
              <a:t>th</a:t>
            </a:r>
            <a:r>
              <a:rPr lang="en-US" dirty="0" smtClean="0"/>
              <a:t>, 2020</a:t>
            </a:r>
          </a:p>
          <a:p>
            <a:r>
              <a:rPr lang="en-US" dirty="0" smtClean="0"/>
              <a:t>The model runs 500 scenarios to generate a spread of possible disease trajectories.</a:t>
            </a:r>
          </a:p>
          <a:p>
            <a:endParaRPr lang="en-US" dirty="0" smtClean="0"/>
          </a:p>
        </p:txBody>
      </p:sp>
      <p:sp>
        <p:nvSpPr>
          <p:cNvPr id="4" name="Date Placeholder 3"/>
          <p:cNvSpPr>
            <a:spLocks noGrp="1"/>
          </p:cNvSpPr>
          <p:nvPr>
            <p:ph type="dt" sz="half" idx="10"/>
          </p:nvPr>
        </p:nvSpPr>
        <p:spPr/>
        <p:txBody>
          <a:bodyPr/>
          <a:lstStyle/>
          <a:p>
            <a:fld id="{D6DF56A7-A351-49C8-ACEA-41913E2CED0B}" type="datetime1">
              <a:rPr lang="en-US" smtClean="0"/>
              <a:t>6/2/2020</a:t>
            </a:fld>
            <a:endParaRPr lang="en-US"/>
          </a:p>
        </p:txBody>
      </p:sp>
      <p:sp>
        <p:nvSpPr>
          <p:cNvPr id="5" name="Slide Number Placeholder 4"/>
          <p:cNvSpPr>
            <a:spLocks noGrp="1"/>
          </p:cNvSpPr>
          <p:nvPr>
            <p:ph type="sldNum" sz="quarter" idx="12"/>
          </p:nvPr>
        </p:nvSpPr>
        <p:spPr/>
        <p:txBody>
          <a:bodyPr/>
          <a:lstStyle/>
          <a:p>
            <a:fld id="{87077EF9-6C00-44F9-A48B-82E5DFAB09ED}" type="slidenum">
              <a:rPr lang="en-US" smtClean="0"/>
              <a:t>3</a:t>
            </a:fld>
            <a:endParaRPr lang="en-US"/>
          </a:p>
        </p:txBody>
      </p:sp>
    </p:spTree>
    <p:extLst>
      <p:ext uri="{BB962C8B-B14F-4D97-AF65-F5344CB8AC3E}">
        <p14:creationId xmlns:p14="http://schemas.microsoft.com/office/powerpoint/2010/main" val="545163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about disease spread and symptom monitoring</a:t>
            </a:r>
            <a:endParaRPr lang="en-US" dirty="0"/>
          </a:p>
        </p:txBody>
      </p:sp>
      <p:sp>
        <p:nvSpPr>
          <p:cNvPr id="3" name="Content Placeholder 2"/>
          <p:cNvSpPr>
            <a:spLocks noGrp="1"/>
          </p:cNvSpPr>
          <p:nvPr>
            <p:ph idx="1"/>
          </p:nvPr>
        </p:nvSpPr>
        <p:spPr/>
        <p:txBody>
          <a:bodyPr/>
          <a:lstStyle/>
          <a:p>
            <a:r>
              <a:rPr lang="en-US" dirty="0" smtClean="0"/>
              <a:t>Assume that 1 to 4 infections are introduced at random points during Fall Term.</a:t>
            </a:r>
          </a:p>
          <a:p>
            <a:r>
              <a:rPr lang="en-US" dirty="0" smtClean="0"/>
              <a:t>Assume that 50% of cases are symptomatic and that all of those cases are identified and isolated approximately 4 days after the case become infectious.</a:t>
            </a:r>
            <a:endParaRPr lang="en-US" dirty="0" smtClean="0"/>
          </a:p>
          <a:p>
            <a:r>
              <a:rPr lang="en-US" dirty="0" smtClean="0"/>
              <a:t>Assume that contact tracing identifies and isolates 50% of contacts of each case, so that any of these contacts who later become infectious are isolated before they become infectious. Think of this as daily temperature monitoring of all staff and students.</a:t>
            </a:r>
          </a:p>
        </p:txBody>
      </p:sp>
      <p:sp>
        <p:nvSpPr>
          <p:cNvPr id="4" name="Date Placeholder 3"/>
          <p:cNvSpPr>
            <a:spLocks noGrp="1"/>
          </p:cNvSpPr>
          <p:nvPr>
            <p:ph type="dt" sz="half" idx="10"/>
          </p:nvPr>
        </p:nvSpPr>
        <p:spPr/>
        <p:txBody>
          <a:bodyPr/>
          <a:lstStyle/>
          <a:p>
            <a:fld id="{5F59270D-5645-4A74-A310-FB1903E27183}" type="datetime1">
              <a:rPr lang="en-US" smtClean="0"/>
              <a:t>6/2/2020</a:t>
            </a:fld>
            <a:endParaRPr lang="en-US"/>
          </a:p>
        </p:txBody>
      </p:sp>
      <p:sp>
        <p:nvSpPr>
          <p:cNvPr id="5" name="Slide Number Placeholder 4"/>
          <p:cNvSpPr>
            <a:spLocks noGrp="1"/>
          </p:cNvSpPr>
          <p:nvPr>
            <p:ph type="sldNum" sz="quarter" idx="12"/>
          </p:nvPr>
        </p:nvSpPr>
        <p:spPr/>
        <p:txBody>
          <a:bodyPr/>
          <a:lstStyle/>
          <a:p>
            <a:fld id="{87077EF9-6C00-44F9-A48B-82E5DFAB09ED}" type="slidenum">
              <a:rPr lang="en-US" smtClean="0"/>
              <a:t>4</a:t>
            </a:fld>
            <a:endParaRPr lang="en-US"/>
          </a:p>
        </p:txBody>
      </p:sp>
    </p:spTree>
    <p:extLst>
      <p:ext uri="{BB962C8B-B14F-4D97-AF65-F5344CB8AC3E}">
        <p14:creationId xmlns:p14="http://schemas.microsoft.com/office/powerpoint/2010/main" val="25284437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505FD1A7-8454-468A-B4B2-5B70D52A9809}" type="datetime1">
              <a:rPr lang="en-US" smtClean="0"/>
              <a:t>6/2/2020</a:t>
            </a:fld>
            <a:endParaRPr lang="en-US" dirty="0"/>
          </a:p>
        </p:txBody>
      </p:sp>
      <p:sp>
        <p:nvSpPr>
          <p:cNvPr id="2" name="Title 1"/>
          <p:cNvSpPr>
            <a:spLocks noGrp="1"/>
          </p:cNvSpPr>
          <p:nvPr>
            <p:ph type="title"/>
          </p:nvPr>
        </p:nvSpPr>
        <p:spPr>
          <a:xfrm>
            <a:off x="115389" y="217714"/>
            <a:ext cx="8229617" cy="545962"/>
          </a:xfrm>
        </p:spPr>
        <p:txBody>
          <a:bodyPr>
            <a:normAutofit/>
          </a:bodyPr>
          <a:lstStyle/>
          <a:p>
            <a:r>
              <a:rPr lang="en-US" sz="3200" dirty="0" smtClean="0"/>
              <a:t>An example graph</a:t>
            </a:r>
            <a:endParaRPr lang="en-US" sz="3200"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r="16420"/>
          <a:stretch/>
        </p:blipFill>
        <p:spPr>
          <a:xfrm>
            <a:off x="115388" y="763676"/>
            <a:ext cx="6878265" cy="4572009"/>
          </a:xfrm>
          <a:prstGeom prst="rect">
            <a:avLst/>
          </a:prstGeom>
        </p:spPr>
      </p:pic>
      <p:sp>
        <p:nvSpPr>
          <p:cNvPr id="5" name="Content Placeholder 2"/>
          <p:cNvSpPr>
            <a:spLocks noGrp="1"/>
          </p:cNvSpPr>
          <p:nvPr>
            <p:ph idx="1"/>
          </p:nvPr>
        </p:nvSpPr>
        <p:spPr>
          <a:xfrm>
            <a:off x="7063991" y="217714"/>
            <a:ext cx="4911699" cy="6461760"/>
          </a:xfrm>
          <a:solidFill>
            <a:schemeClr val="bg1"/>
          </a:solidFill>
        </p:spPr>
        <p:txBody>
          <a:bodyPr>
            <a:normAutofit/>
          </a:bodyPr>
          <a:lstStyle/>
          <a:p>
            <a:pPr marL="0" indent="0">
              <a:buNone/>
            </a:pPr>
            <a:r>
              <a:rPr lang="en-US" sz="1400" dirty="0" smtClean="0">
                <a:latin typeface="+mj-lt"/>
              </a:rPr>
              <a:t>The vertical axis of this graph shows daily total infections. It represents everyone among the 450 people who is currently infected with COVID-19. Not all of these people will be symptomatic. Included in this tally are people who are isolated and are not at risk of infecting others, as well as people who may be asymptomatic and are spreading the coronavirus without being aware of it.</a:t>
            </a:r>
          </a:p>
          <a:p>
            <a:pPr marL="0" indent="0">
              <a:buNone/>
            </a:pPr>
            <a:r>
              <a:rPr lang="en-US" sz="1400" dirty="0" smtClean="0">
                <a:latin typeface="+mj-lt"/>
              </a:rPr>
              <a:t>The horizontal axis is the date. The time period for this simulation covers September 1</a:t>
            </a:r>
            <a:r>
              <a:rPr lang="en-US" sz="1400" baseline="30000" dirty="0" smtClean="0">
                <a:latin typeface="+mj-lt"/>
              </a:rPr>
              <a:t>st</a:t>
            </a:r>
            <a:r>
              <a:rPr lang="en-US" sz="1400" dirty="0" smtClean="0">
                <a:latin typeface="+mj-lt"/>
              </a:rPr>
              <a:t>, 2020 through December 10</a:t>
            </a:r>
            <a:r>
              <a:rPr lang="en-US" sz="1400" baseline="30000" dirty="0" smtClean="0">
                <a:latin typeface="+mj-lt"/>
              </a:rPr>
              <a:t>th</a:t>
            </a:r>
            <a:r>
              <a:rPr lang="en-US" sz="1400" dirty="0" smtClean="0">
                <a:latin typeface="+mj-lt"/>
              </a:rPr>
              <a:t>, 2020.</a:t>
            </a:r>
          </a:p>
          <a:p>
            <a:pPr marL="0" indent="0">
              <a:buNone/>
            </a:pPr>
            <a:r>
              <a:rPr lang="en-US" sz="1400" dirty="0" smtClean="0">
                <a:latin typeface="+mj-lt"/>
              </a:rPr>
              <a:t>In order to demonstrate the great variability in possible trajectories, the graph shows all 500 simulations with light black lines. By looking at the overall picture, you see more than 5 active cases at a time is pretty rare.</a:t>
            </a:r>
          </a:p>
          <a:p>
            <a:pPr marL="0" indent="0">
              <a:buNone/>
            </a:pPr>
            <a:r>
              <a:rPr lang="en-US" sz="1400" dirty="0" smtClean="0">
                <a:latin typeface="+mj-lt"/>
              </a:rPr>
              <a:t>In order to demonstrate some possible trajectories, 5 trajectories are chosen at random and are superimposed on the graph. You can see that some trajectories stay close to zero the entire time, while others experience 1 or more peaks as infections are (re)introduced.</a:t>
            </a:r>
            <a:endParaRPr lang="en-US" sz="1400" dirty="0" smtClean="0">
              <a:latin typeface="+mj-lt"/>
            </a:endParaRPr>
          </a:p>
          <a:p>
            <a:pPr marL="0" indent="0">
              <a:buNone/>
            </a:pPr>
            <a:r>
              <a:rPr lang="en-US" sz="1400" dirty="0" smtClean="0">
                <a:latin typeface="+mj-lt"/>
              </a:rPr>
              <a:t>The red line shows the median (average) of each simulation at each time point. In this scenario, more than half of all the simulations show 0 infections at any given time. However, this does not mean that more than half of the simulations are </a:t>
            </a:r>
            <a:r>
              <a:rPr lang="en-US" sz="1400" i="1" dirty="0" smtClean="0">
                <a:latin typeface="+mj-lt"/>
              </a:rPr>
              <a:t>always</a:t>
            </a:r>
            <a:r>
              <a:rPr lang="en-US" sz="1400" dirty="0" smtClean="0">
                <a:latin typeface="+mj-lt"/>
              </a:rPr>
              <a:t> zero.</a:t>
            </a:r>
          </a:p>
          <a:p>
            <a:pPr marL="0" indent="0">
              <a:buNone/>
            </a:pPr>
            <a:endParaRPr lang="en-US" sz="1400" dirty="0">
              <a:latin typeface="+mj-lt"/>
            </a:endParaRPr>
          </a:p>
          <a:p>
            <a:pPr marL="0" indent="0">
              <a:buNone/>
            </a:pPr>
            <a:r>
              <a:rPr lang="en-US" sz="1800" b="1" dirty="0" smtClean="0">
                <a:latin typeface="+mj-lt"/>
              </a:rPr>
              <a:t>Note: The vertical axis on the graph changes depending on the range of data. Do not directly compare the height of trajectories from one graph to another.</a:t>
            </a:r>
          </a:p>
          <a:p>
            <a:pPr marL="0" indent="0">
              <a:buNone/>
            </a:pPr>
            <a:endParaRPr lang="en-US" sz="1400" dirty="0">
              <a:latin typeface="+mj-lt"/>
            </a:endParaRPr>
          </a:p>
        </p:txBody>
      </p:sp>
      <p:sp>
        <p:nvSpPr>
          <p:cNvPr id="6" name="Content Placeholder 2"/>
          <p:cNvSpPr txBox="1">
            <a:spLocks/>
          </p:cNvSpPr>
          <p:nvPr/>
        </p:nvSpPr>
        <p:spPr>
          <a:xfrm>
            <a:off x="115388" y="5335685"/>
            <a:ext cx="6878266" cy="910054"/>
          </a:xfrm>
          <a:prstGeom prst="rect">
            <a:avLst/>
          </a:prstGeom>
          <a:solidFill>
            <a:schemeClr val="bg1"/>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smtClean="0">
                <a:latin typeface="+mj-lt"/>
              </a:rPr>
              <a:t>Low Mixing and Low Interactions; 450 people in the school, no initial infections, between 1 and 4 infections introduced at random times between 9/1/2020 and 12/10/2020. Low Mixing means all classrooms are isolated from each other and students do not mix between classrooms. Low Interactions can be interpreted as using face coverings, physical distancing, and many other infection prevention measures.</a:t>
            </a:r>
            <a:endParaRPr lang="en-US" sz="1400" dirty="0">
              <a:latin typeface="+mj-lt"/>
            </a:endParaRPr>
          </a:p>
        </p:txBody>
      </p:sp>
      <p:sp>
        <p:nvSpPr>
          <p:cNvPr id="8" name="Slide Number Placeholder 7"/>
          <p:cNvSpPr>
            <a:spLocks noGrp="1"/>
          </p:cNvSpPr>
          <p:nvPr>
            <p:ph type="sldNum" sz="quarter" idx="12"/>
          </p:nvPr>
        </p:nvSpPr>
        <p:spPr/>
        <p:txBody>
          <a:bodyPr/>
          <a:lstStyle/>
          <a:p>
            <a:fld id="{87077EF9-6C00-44F9-A48B-82E5DFAB09ED}" type="slidenum">
              <a:rPr lang="en-US" smtClean="0"/>
              <a:t>5</a:t>
            </a:fld>
            <a:endParaRPr lang="en-US"/>
          </a:p>
        </p:txBody>
      </p:sp>
    </p:spTree>
    <p:extLst>
      <p:ext uri="{BB962C8B-B14F-4D97-AF65-F5344CB8AC3E}">
        <p14:creationId xmlns:p14="http://schemas.microsoft.com/office/powerpoint/2010/main" val="8569630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9807"/>
          </a:xfrm>
        </p:spPr>
        <p:txBody>
          <a:bodyPr>
            <a:normAutofit fontScale="90000"/>
          </a:bodyPr>
          <a:lstStyle/>
          <a:p>
            <a:r>
              <a:rPr lang="en-US" dirty="0" smtClean="0"/>
              <a:t>Dimensions of COVID-19 spread scenarios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8793499"/>
              </p:ext>
            </p:extLst>
          </p:nvPr>
        </p:nvGraphicFramePr>
        <p:xfrm>
          <a:off x="341670" y="1172495"/>
          <a:ext cx="11012130" cy="5400040"/>
        </p:xfrm>
        <a:graphic>
          <a:graphicData uri="http://schemas.openxmlformats.org/drawingml/2006/table">
            <a:tbl>
              <a:tblPr bandRow="1">
                <a:tableStyleId>{5C22544A-7EE6-4342-B048-85BDC9FD1C3A}</a:tableStyleId>
              </a:tblPr>
              <a:tblGrid>
                <a:gridCol w="1573162">
                  <a:extLst>
                    <a:ext uri="{9D8B030D-6E8A-4147-A177-3AD203B41FA5}">
                      <a16:colId xmlns:a16="http://schemas.microsoft.com/office/drawing/2014/main" val="2031925744"/>
                    </a:ext>
                  </a:extLst>
                </a:gridCol>
                <a:gridCol w="2608007">
                  <a:extLst>
                    <a:ext uri="{9D8B030D-6E8A-4147-A177-3AD203B41FA5}">
                      <a16:colId xmlns:a16="http://schemas.microsoft.com/office/drawing/2014/main" val="2693313567"/>
                    </a:ext>
                  </a:extLst>
                </a:gridCol>
                <a:gridCol w="1986116">
                  <a:extLst>
                    <a:ext uri="{9D8B030D-6E8A-4147-A177-3AD203B41FA5}">
                      <a16:colId xmlns:a16="http://schemas.microsoft.com/office/drawing/2014/main" val="1260367709"/>
                    </a:ext>
                  </a:extLst>
                </a:gridCol>
                <a:gridCol w="2642419">
                  <a:extLst>
                    <a:ext uri="{9D8B030D-6E8A-4147-A177-3AD203B41FA5}">
                      <a16:colId xmlns:a16="http://schemas.microsoft.com/office/drawing/2014/main" val="2096859535"/>
                    </a:ext>
                  </a:extLst>
                </a:gridCol>
                <a:gridCol w="2202426">
                  <a:extLst>
                    <a:ext uri="{9D8B030D-6E8A-4147-A177-3AD203B41FA5}">
                      <a16:colId xmlns:a16="http://schemas.microsoft.com/office/drawing/2014/main" val="4202306343"/>
                    </a:ext>
                  </a:extLst>
                </a:gridCol>
              </a:tblGrid>
              <a:tr h="370840">
                <a:tc rowSpan="2" gridSpan="2">
                  <a:txBody>
                    <a:bodyPr/>
                    <a:lstStyle/>
                    <a:p>
                      <a:r>
                        <a:rPr lang="en-US" dirty="0" smtClean="0"/>
                        <a:t>These scenarios</a:t>
                      </a:r>
                      <a:r>
                        <a:rPr lang="en-US" baseline="0" dirty="0" smtClean="0"/>
                        <a:t> consider two dimensions of COVID-19 spread – how close interpersonal interactions are, and how much the classrooms mix with each other.</a:t>
                      </a:r>
                      <a:endParaRPr lang="en-US" dirty="0"/>
                    </a:p>
                  </a:txBody>
                  <a:tcPr>
                    <a:solidFill>
                      <a:schemeClr val="bg1">
                        <a:lumMod val="95000"/>
                      </a:schemeClr>
                    </a:solidFill>
                  </a:tcPr>
                </a:tc>
                <a:tc rowSpan="2" hMerge="1">
                  <a:txBody>
                    <a:bodyPr/>
                    <a:lstStyle/>
                    <a:p>
                      <a:endParaRPr lang="en-US" dirty="0"/>
                    </a:p>
                  </a:txBody>
                  <a:tcPr/>
                </a:tc>
                <a:tc gridSpan="3">
                  <a:txBody>
                    <a:bodyPr/>
                    <a:lstStyle/>
                    <a:p>
                      <a:r>
                        <a:rPr lang="en-US" dirty="0" smtClean="0"/>
                        <a:t>Mixing within school populations</a:t>
                      </a:r>
                      <a:endParaRPr lang="en-US" dirty="0"/>
                    </a:p>
                  </a:txBody>
                  <a:tcPr>
                    <a:solidFill>
                      <a:schemeClr val="bg1">
                        <a:lumMod val="95000"/>
                      </a:schemeClr>
                    </a:solid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928357440"/>
                  </a:ext>
                </a:extLst>
              </a:tr>
              <a:tr h="370840">
                <a:tc gridSpan="2" vMerge="1">
                  <a:txBody>
                    <a:bodyPr/>
                    <a:lstStyle/>
                    <a:p>
                      <a:endParaRPr lang="en-US"/>
                    </a:p>
                  </a:txBody>
                  <a:tcPr/>
                </a:tc>
                <a:tc hMerge="1" vMerge="1">
                  <a:txBody>
                    <a:bodyPr/>
                    <a:lstStyle/>
                    <a:p>
                      <a:endParaRPr lang="en-US" dirty="0"/>
                    </a:p>
                  </a:txBody>
                  <a:tcPr/>
                </a:tc>
                <a:tc>
                  <a:txBody>
                    <a:bodyPr/>
                    <a:lstStyle/>
                    <a:p>
                      <a:r>
                        <a:rPr lang="en-US" dirty="0" smtClean="0"/>
                        <a:t>Low mixing:</a:t>
                      </a:r>
                      <a:r>
                        <a:rPr lang="en-US" baseline="0" dirty="0" smtClean="0"/>
                        <a:t> All classrooms completely isolated from each other</a:t>
                      </a:r>
                      <a:endParaRPr lang="en-US" dirty="0"/>
                    </a:p>
                  </a:txBody>
                  <a:tcPr/>
                </a:tc>
                <a:tc>
                  <a:txBody>
                    <a:bodyPr/>
                    <a:lstStyle/>
                    <a:p>
                      <a:r>
                        <a:rPr lang="en-US" dirty="0" smtClean="0"/>
                        <a:t>Moderate</a:t>
                      </a:r>
                      <a:r>
                        <a:rPr lang="en-US" baseline="0" dirty="0" smtClean="0"/>
                        <a:t> mixing: All grades separated from each other; classrooms in the same grades mix, some mixing between grades</a:t>
                      </a:r>
                      <a:endParaRPr lang="en-US" dirty="0"/>
                    </a:p>
                  </a:txBody>
                  <a:tcPr/>
                </a:tc>
                <a:tc>
                  <a:txBody>
                    <a:bodyPr/>
                    <a:lstStyle/>
                    <a:p>
                      <a:r>
                        <a:rPr lang="en-US" dirty="0" smtClean="0"/>
                        <a:t>High mixing: K-2 and 3-5 mix evenly;</a:t>
                      </a:r>
                      <a:r>
                        <a:rPr lang="en-US" baseline="0" dirty="0" smtClean="0"/>
                        <a:t> some mixing between young and old.</a:t>
                      </a:r>
                      <a:endParaRPr lang="en-US" dirty="0"/>
                    </a:p>
                  </a:txBody>
                  <a:tcPr/>
                </a:tc>
                <a:extLst>
                  <a:ext uri="{0D108BD9-81ED-4DB2-BD59-A6C34878D82A}">
                    <a16:rowId xmlns:a16="http://schemas.microsoft.com/office/drawing/2014/main" val="2609726003"/>
                  </a:ext>
                </a:extLst>
              </a:tr>
              <a:tr h="370840">
                <a:tc rowSpan="3">
                  <a:txBody>
                    <a:bodyPr/>
                    <a:lstStyle/>
                    <a:p>
                      <a:r>
                        <a:rPr lang="en-US" dirty="0" smtClean="0"/>
                        <a:t>Interpersonal interactions</a:t>
                      </a:r>
                      <a:endParaRPr lang="en-US" dirty="0"/>
                    </a:p>
                  </a:txBody>
                  <a:tcPr>
                    <a:solidFill>
                      <a:schemeClr val="bg1">
                        <a:lumMod val="95000"/>
                      </a:schemeClr>
                    </a:solidFill>
                  </a:tcPr>
                </a:tc>
                <a:tc>
                  <a:txBody>
                    <a:bodyPr/>
                    <a:lstStyle/>
                    <a:p>
                      <a:r>
                        <a:rPr lang="en-US" dirty="0" smtClean="0"/>
                        <a:t>Low interpersonal</a:t>
                      </a:r>
                      <a:r>
                        <a:rPr lang="en-US" baseline="0" dirty="0" smtClean="0"/>
                        <a:t> contact</a:t>
                      </a:r>
                      <a:r>
                        <a:rPr lang="en-US" dirty="0" smtClean="0"/>
                        <a:t>, e.g. face coverings at all times, six foot spacing at all times.</a:t>
                      </a:r>
                      <a:endParaRPr lang="en-US" dirty="0"/>
                    </a:p>
                  </a:txBody>
                  <a:tcPr>
                    <a:solidFill>
                      <a:srgbClr val="EAEFF7"/>
                    </a:solidFill>
                  </a:tcPr>
                </a:tc>
                <a:tc>
                  <a:txBody>
                    <a:bodyPr/>
                    <a:lstStyle/>
                    <a:p>
                      <a:r>
                        <a:rPr lang="en-US" dirty="0" smtClean="0"/>
                        <a:t>Low</a:t>
                      </a:r>
                      <a:r>
                        <a:rPr lang="en-US" baseline="0" dirty="0" smtClean="0"/>
                        <a:t> Mixing; Low Interactions</a:t>
                      </a:r>
                      <a:endParaRPr lang="en-US" dirty="0"/>
                    </a:p>
                  </a:txBody>
                  <a:tcPr>
                    <a:solidFill>
                      <a:schemeClr val="accent1">
                        <a:lumMod val="20000"/>
                        <a:lumOff val="80000"/>
                      </a:schemeClr>
                    </a:solidFill>
                  </a:tcPr>
                </a:tc>
                <a:tc>
                  <a:txBody>
                    <a:bodyPr/>
                    <a:lstStyle/>
                    <a:p>
                      <a:r>
                        <a:rPr lang="en-US" dirty="0" smtClean="0"/>
                        <a:t>Moderate</a:t>
                      </a:r>
                      <a:r>
                        <a:rPr lang="en-US" baseline="0" dirty="0" smtClean="0"/>
                        <a:t> Mixing; Low Interactions</a:t>
                      </a:r>
                      <a:endParaRPr lang="en-US" dirty="0"/>
                    </a:p>
                  </a:txBody>
                  <a:tcPr>
                    <a:solidFill>
                      <a:schemeClr val="accent6">
                        <a:lumMod val="20000"/>
                        <a:lumOff val="80000"/>
                      </a:schemeClr>
                    </a:solidFill>
                  </a:tcPr>
                </a:tc>
                <a:tc>
                  <a:txBody>
                    <a:bodyPr/>
                    <a:lstStyle/>
                    <a:p>
                      <a:r>
                        <a:rPr lang="en-US" dirty="0" smtClean="0"/>
                        <a:t>High Mixing;</a:t>
                      </a:r>
                      <a:r>
                        <a:rPr lang="en-US" baseline="0" dirty="0" smtClean="0"/>
                        <a:t> Low Interactions</a:t>
                      </a:r>
                      <a:endParaRPr lang="en-US" dirty="0"/>
                    </a:p>
                  </a:txBody>
                  <a:tcPr>
                    <a:solidFill>
                      <a:schemeClr val="accent4">
                        <a:lumMod val="20000"/>
                        <a:lumOff val="80000"/>
                      </a:schemeClr>
                    </a:solidFill>
                  </a:tcPr>
                </a:tc>
                <a:extLst>
                  <a:ext uri="{0D108BD9-81ED-4DB2-BD59-A6C34878D82A}">
                    <a16:rowId xmlns:a16="http://schemas.microsoft.com/office/drawing/2014/main" val="2282165666"/>
                  </a:ext>
                </a:extLst>
              </a:tr>
              <a:tr h="370840">
                <a:tc vMerge="1">
                  <a:txBody>
                    <a:bodyPr/>
                    <a:lstStyle/>
                    <a:p>
                      <a:endParaRPr lang="en-US"/>
                    </a:p>
                  </a:txBody>
                  <a:tcPr/>
                </a:tc>
                <a:tc>
                  <a:txBody>
                    <a:bodyPr/>
                    <a:lstStyle/>
                    <a:p>
                      <a:r>
                        <a:rPr lang="en-US" dirty="0" smtClean="0"/>
                        <a:t>Moderate interpersonal contact, e.g. six foot spacing, handwashing, no face coverings.</a:t>
                      </a:r>
                      <a:endParaRPr lang="en-US" dirty="0"/>
                    </a:p>
                  </a:txBody>
                  <a:tcPr/>
                </a:tc>
                <a:tc>
                  <a:txBody>
                    <a:bodyPr/>
                    <a:lstStyle/>
                    <a:p>
                      <a:r>
                        <a:rPr lang="en-US" dirty="0" smtClean="0"/>
                        <a:t>Moderate</a:t>
                      </a:r>
                      <a:r>
                        <a:rPr lang="en-US" baseline="0" dirty="0" smtClean="0"/>
                        <a:t> Mixing; Low Interactions</a:t>
                      </a:r>
                      <a:endParaRPr lang="en-US" dirty="0"/>
                    </a:p>
                  </a:txBody>
                  <a:tcPr>
                    <a:solidFill>
                      <a:schemeClr val="accent1">
                        <a:lumMod val="40000"/>
                        <a:lumOff val="60000"/>
                      </a:schemeClr>
                    </a:solidFill>
                  </a:tcPr>
                </a:tc>
                <a:tc>
                  <a:txBody>
                    <a:bodyPr/>
                    <a:lstStyle/>
                    <a:p>
                      <a:r>
                        <a:rPr lang="en-US" dirty="0" smtClean="0"/>
                        <a:t>Moderate Mixing; Moderate Interactions</a:t>
                      </a:r>
                      <a:endParaRPr lang="en-US" dirty="0"/>
                    </a:p>
                  </a:txBody>
                  <a:tcPr>
                    <a:solidFill>
                      <a:schemeClr val="accent6">
                        <a:lumMod val="40000"/>
                        <a:lumOff val="60000"/>
                      </a:schemeClr>
                    </a:solidFill>
                  </a:tcPr>
                </a:tc>
                <a:tc>
                  <a:txBody>
                    <a:bodyPr/>
                    <a:lstStyle/>
                    <a:p>
                      <a:r>
                        <a:rPr lang="en-US" dirty="0" smtClean="0"/>
                        <a:t>High Mixing;</a:t>
                      </a:r>
                      <a:r>
                        <a:rPr lang="en-US" baseline="0" dirty="0" smtClean="0"/>
                        <a:t> High Interactions</a:t>
                      </a:r>
                      <a:endParaRPr lang="en-US" dirty="0"/>
                    </a:p>
                  </a:txBody>
                  <a:tcPr>
                    <a:solidFill>
                      <a:schemeClr val="accent4">
                        <a:lumMod val="40000"/>
                        <a:lumOff val="60000"/>
                      </a:schemeClr>
                    </a:solidFill>
                  </a:tcPr>
                </a:tc>
                <a:extLst>
                  <a:ext uri="{0D108BD9-81ED-4DB2-BD59-A6C34878D82A}">
                    <a16:rowId xmlns:a16="http://schemas.microsoft.com/office/drawing/2014/main" val="3892764296"/>
                  </a:ext>
                </a:extLst>
              </a:tr>
              <a:tr h="370840">
                <a:tc vMerge="1">
                  <a:txBody>
                    <a:bodyPr/>
                    <a:lstStyle/>
                    <a:p>
                      <a:endParaRPr lang="en-US" dirty="0"/>
                    </a:p>
                  </a:txBody>
                  <a:tcPr/>
                </a:tc>
                <a:tc>
                  <a:txBody>
                    <a:bodyPr/>
                    <a:lstStyle/>
                    <a:p>
                      <a:r>
                        <a:rPr lang="en-US" dirty="0" smtClean="0"/>
                        <a:t>High interpersonal contact,</a:t>
                      </a:r>
                      <a:r>
                        <a:rPr lang="en-US" baseline="0" dirty="0" smtClean="0"/>
                        <a:t> e.g. no restrictions</a:t>
                      </a:r>
                      <a:endParaRPr lang="en-US" dirty="0"/>
                    </a:p>
                  </a:txBody>
                  <a:tcPr>
                    <a:solidFill>
                      <a:srgbClr val="EAEFF7"/>
                    </a:solidFill>
                  </a:tcPr>
                </a:tc>
                <a:tc>
                  <a:txBody>
                    <a:bodyPr/>
                    <a:lstStyle/>
                    <a:p>
                      <a:r>
                        <a:rPr lang="en-US" dirty="0" smtClean="0"/>
                        <a:t>Low</a:t>
                      </a:r>
                      <a:r>
                        <a:rPr lang="en-US" baseline="0" dirty="0" smtClean="0"/>
                        <a:t> Mixing; High Interactions</a:t>
                      </a:r>
                      <a:endParaRPr lang="en-US" dirty="0"/>
                    </a:p>
                  </a:txBody>
                  <a:tcPr>
                    <a:solidFill>
                      <a:schemeClr val="accent1">
                        <a:lumMod val="60000"/>
                        <a:lumOff val="40000"/>
                      </a:schemeClr>
                    </a:solidFill>
                  </a:tcPr>
                </a:tc>
                <a:tc>
                  <a:txBody>
                    <a:bodyPr/>
                    <a:lstStyle/>
                    <a:p>
                      <a:r>
                        <a:rPr lang="en-US" dirty="0" smtClean="0"/>
                        <a:t>Moderate</a:t>
                      </a:r>
                      <a:r>
                        <a:rPr lang="en-US" baseline="0" dirty="0" smtClean="0"/>
                        <a:t> Mixing; High Interactions</a:t>
                      </a:r>
                      <a:endParaRPr lang="en-US" dirty="0"/>
                    </a:p>
                  </a:txBody>
                  <a:tcPr>
                    <a:solidFill>
                      <a:schemeClr val="accent6">
                        <a:lumMod val="60000"/>
                        <a:lumOff val="40000"/>
                      </a:schemeClr>
                    </a:solidFill>
                  </a:tcPr>
                </a:tc>
                <a:tc>
                  <a:txBody>
                    <a:bodyPr/>
                    <a:lstStyle/>
                    <a:p>
                      <a:r>
                        <a:rPr lang="en-US" dirty="0" smtClean="0"/>
                        <a:t>High</a:t>
                      </a:r>
                      <a:r>
                        <a:rPr lang="en-US" baseline="0" dirty="0" smtClean="0"/>
                        <a:t> Mixing; High Interactions</a:t>
                      </a:r>
                      <a:endParaRPr lang="en-US" dirty="0"/>
                    </a:p>
                  </a:txBody>
                  <a:tcPr>
                    <a:solidFill>
                      <a:schemeClr val="accent4">
                        <a:lumMod val="60000"/>
                        <a:lumOff val="40000"/>
                      </a:schemeClr>
                    </a:solidFill>
                  </a:tcPr>
                </a:tc>
                <a:extLst>
                  <a:ext uri="{0D108BD9-81ED-4DB2-BD59-A6C34878D82A}">
                    <a16:rowId xmlns:a16="http://schemas.microsoft.com/office/drawing/2014/main" val="653393808"/>
                  </a:ext>
                </a:extLst>
              </a:tr>
            </a:tbl>
          </a:graphicData>
        </a:graphic>
      </p:graphicFrame>
      <p:sp>
        <p:nvSpPr>
          <p:cNvPr id="5" name="Date Placeholder 4"/>
          <p:cNvSpPr>
            <a:spLocks noGrp="1"/>
          </p:cNvSpPr>
          <p:nvPr>
            <p:ph type="dt" sz="half" idx="10"/>
          </p:nvPr>
        </p:nvSpPr>
        <p:spPr>
          <a:xfrm>
            <a:off x="767862" y="6492875"/>
            <a:ext cx="2743200" cy="365125"/>
          </a:xfrm>
        </p:spPr>
        <p:txBody>
          <a:bodyPr/>
          <a:lstStyle/>
          <a:p>
            <a:fld id="{D6F26B9F-E39F-4303-91DD-6815FECD42F2}" type="datetime1">
              <a:rPr lang="en-US" smtClean="0"/>
              <a:t>6/2/2020</a:t>
            </a:fld>
            <a:endParaRPr lang="en-US" dirty="0"/>
          </a:p>
        </p:txBody>
      </p:sp>
      <p:sp>
        <p:nvSpPr>
          <p:cNvPr id="6" name="Slide Number Placeholder 5"/>
          <p:cNvSpPr>
            <a:spLocks noGrp="1"/>
          </p:cNvSpPr>
          <p:nvPr>
            <p:ph type="sldNum" sz="quarter" idx="12"/>
          </p:nvPr>
        </p:nvSpPr>
        <p:spPr>
          <a:xfrm>
            <a:off x="8540262" y="6492875"/>
            <a:ext cx="2743200" cy="365125"/>
          </a:xfrm>
        </p:spPr>
        <p:txBody>
          <a:bodyPr/>
          <a:lstStyle/>
          <a:p>
            <a:fld id="{87077EF9-6C00-44F9-A48B-82E5DFAB09ED}" type="slidenum">
              <a:rPr lang="en-US" smtClean="0"/>
              <a:t>6</a:t>
            </a:fld>
            <a:endParaRPr lang="en-US"/>
          </a:p>
        </p:txBody>
      </p:sp>
      <p:cxnSp>
        <p:nvCxnSpPr>
          <p:cNvPr id="8" name="Straight Arrow Connector 7"/>
          <p:cNvCxnSpPr/>
          <p:nvPr/>
        </p:nvCxnSpPr>
        <p:spPr>
          <a:xfrm>
            <a:off x="7902429" y="1367405"/>
            <a:ext cx="296131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048624" y="4019725"/>
            <a:ext cx="1398" cy="21965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511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ate Placeholder 28"/>
          <p:cNvSpPr>
            <a:spLocks noGrp="1"/>
          </p:cNvSpPr>
          <p:nvPr>
            <p:ph type="dt" sz="half" idx="10"/>
          </p:nvPr>
        </p:nvSpPr>
        <p:spPr/>
        <p:txBody>
          <a:bodyPr/>
          <a:lstStyle/>
          <a:p>
            <a:fld id="{520EC615-6AFF-4FA0-B48E-D8C8825F7A7E}" type="datetime1">
              <a:rPr lang="en-US" smtClean="0"/>
              <a:t>6/2/2020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89587360"/>
              </p:ext>
            </p:extLst>
          </p:nvPr>
        </p:nvGraphicFramePr>
        <p:xfrm>
          <a:off x="0" y="0"/>
          <a:ext cx="12192000" cy="6858000"/>
        </p:xfrm>
        <a:graphic>
          <a:graphicData uri="http://schemas.openxmlformats.org/drawingml/2006/table">
            <a:tbl>
              <a:tblPr bandRow="1">
                <a:tableStyleId>{5C22544A-7EE6-4342-B048-85BDC9FD1C3A}</a:tableStyleId>
              </a:tblPr>
              <a:tblGrid>
                <a:gridCol w="4064000">
                  <a:extLst>
                    <a:ext uri="{9D8B030D-6E8A-4147-A177-3AD203B41FA5}">
                      <a16:colId xmlns:a16="http://schemas.microsoft.com/office/drawing/2014/main" val="11443047"/>
                    </a:ext>
                  </a:extLst>
                </a:gridCol>
                <a:gridCol w="4064000">
                  <a:extLst>
                    <a:ext uri="{9D8B030D-6E8A-4147-A177-3AD203B41FA5}">
                      <a16:colId xmlns:a16="http://schemas.microsoft.com/office/drawing/2014/main" val="1438323437"/>
                    </a:ext>
                  </a:extLst>
                </a:gridCol>
                <a:gridCol w="4064000">
                  <a:extLst>
                    <a:ext uri="{9D8B030D-6E8A-4147-A177-3AD203B41FA5}">
                      <a16:colId xmlns:a16="http://schemas.microsoft.com/office/drawing/2014/main" val="1624311021"/>
                    </a:ext>
                  </a:extLst>
                </a:gridCol>
              </a:tblGrid>
              <a:tr h="2286000">
                <a:tc>
                  <a:txBody>
                    <a:bodyPr/>
                    <a:lstStyle/>
                    <a:p>
                      <a:endParaRPr lang="en-US" dirty="0"/>
                    </a:p>
                  </a:txBody>
                  <a:tcPr>
                    <a:solidFill>
                      <a:schemeClr val="accent1">
                        <a:lumMod val="20000"/>
                        <a:lumOff val="80000"/>
                      </a:schemeClr>
                    </a:solidFill>
                  </a:tcPr>
                </a:tc>
                <a:tc>
                  <a:txBody>
                    <a:bodyPr/>
                    <a:lstStyle/>
                    <a:p>
                      <a:endParaRPr lang="en-US" dirty="0"/>
                    </a:p>
                  </a:txBody>
                  <a:tcPr>
                    <a:solidFill>
                      <a:schemeClr val="accent6">
                        <a:lumMod val="20000"/>
                        <a:lumOff val="80000"/>
                      </a:schemeClr>
                    </a:solidFill>
                  </a:tcPr>
                </a:tc>
                <a:tc>
                  <a:txBody>
                    <a:bodyPr/>
                    <a:lstStyle/>
                    <a:p>
                      <a:endParaRPr lang="en-US" dirty="0"/>
                    </a:p>
                  </a:txBody>
                  <a:tcPr>
                    <a:solidFill>
                      <a:schemeClr val="accent4">
                        <a:lumMod val="20000"/>
                        <a:lumOff val="80000"/>
                      </a:schemeClr>
                    </a:solidFill>
                  </a:tcPr>
                </a:tc>
                <a:extLst>
                  <a:ext uri="{0D108BD9-81ED-4DB2-BD59-A6C34878D82A}">
                    <a16:rowId xmlns:a16="http://schemas.microsoft.com/office/drawing/2014/main" val="2073381761"/>
                  </a:ext>
                </a:extLst>
              </a:tr>
              <a:tr h="2286000">
                <a:tc>
                  <a:txBody>
                    <a:bodyPr/>
                    <a:lstStyle/>
                    <a:p>
                      <a:endParaRPr lang="en-US" dirty="0"/>
                    </a:p>
                  </a:txBody>
                  <a:tcPr>
                    <a:solidFill>
                      <a:schemeClr val="accent1">
                        <a:lumMod val="40000"/>
                        <a:lumOff val="60000"/>
                      </a:schemeClr>
                    </a:solidFill>
                  </a:tcPr>
                </a:tc>
                <a:tc>
                  <a:txBody>
                    <a:bodyPr/>
                    <a:lstStyle/>
                    <a:p>
                      <a:endParaRPr lang="en-US" dirty="0"/>
                    </a:p>
                  </a:txBody>
                  <a:tcPr>
                    <a:solidFill>
                      <a:schemeClr val="accent6">
                        <a:lumMod val="40000"/>
                        <a:lumOff val="60000"/>
                      </a:schemeClr>
                    </a:solidFill>
                  </a:tcPr>
                </a:tc>
                <a:tc>
                  <a:txBody>
                    <a:bodyPr/>
                    <a:lstStyle/>
                    <a:p>
                      <a:endParaRPr lang="en-US" dirty="0"/>
                    </a:p>
                  </a:txBody>
                  <a:tcPr>
                    <a:solidFill>
                      <a:schemeClr val="accent4">
                        <a:lumMod val="40000"/>
                        <a:lumOff val="60000"/>
                      </a:schemeClr>
                    </a:solidFill>
                  </a:tcPr>
                </a:tc>
                <a:extLst>
                  <a:ext uri="{0D108BD9-81ED-4DB2-BD59-A6C34878D82A}">
                    <a16:rowId xmlns:a16="http://schemas.microsoft.com/office/drawing/2014/main" val="3068829646"/>
                  </a:ext>
                </a:extLst>
              </a:tr>
              <a:tr h="2286000">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6">
                        <a:lumMod val="60000"/>
                        <a:lumOff val="40000"/>
                      </a:schemeClr>
                    </a:solidFill>
                  </a:tcPr>
                </a:tc>
                <a:tc>
                  <a:txBody>
                    <a:bodyPr/>
                    <a:lstStyle/>
                    <a:p>
                      <a:endParaRPr lang="en-US" dirty="0"/>
                    </a:p>
                  </a:txBody>
                  <a:tcPr>
                    <a:solidFill>
                      <a:schemeClr val="accent4">
                        <a:lumMod val="60000"/>
                        <a:lumOff val="40000"/>
                      </a:schemeClr>
                    </a:solidFill>
                  </a:tcPr>
                </a:tc>
                <a:extLst>
                  <a:ext uri="{0D108BD9-81ED-4DB2-BD59-A6C34878D82A}">
                    <a16:rowId xmlns:a16="http://schemas.microsoft.com/office/drawing/2014/main" val="2113949947"/>
                  </a:ext>
                </a:extLst>
              </a:tr>
            </a:tbl>
          </a:graphicData>
        </a:graphic>
      </p:graphicFrame>
      <p:sp>
        <p:nvSpPr>
          <p:cNvPr id="7" name="Rectangle 6"/>
          <p:cNvSpPr/>
          <p:nvPr/>
        </p:nvSpPr>
        <p:spPr>
          <a:xfrm>
            <a:off x="296091" y="182880"/>
            <a:ext cx="3100252" cy="16023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0"/>
            <a:ext cx="4091287" cy="2272937"/>
          </a:xfrm>
          <a:prstGeom prst="rect">
            <a:avLst/>
          </a:prstGeom>
        </p:spPr>
      </p:pic>
      <p:sp>
        <p:nvSpPr>
          <p:cNvPr id="9" name="Rectangle 8"/>
          <p:cNvSpPr/>
          <p:nvPr/>
        </p:nvSpPr>
        <p:spPr>
          <a:xfrm>
            <a:off x="4387378" y="182880"/>
            <a:ext cx="3100252" cy="16023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91287" y="0"/>
            <a:ext cx="4091286" cy="2272937"/>
          </a:xfrm>
          <a:prstGeom prst="rect">
            <a:avLst/>
          </a:prstGeom>
        </p:spPr>
      </p:pic>
      <p:sp>
        <p:nvSpPr>
          <p:cNvPr id="11" name="Rectangle 10"/>
          <p:cNvSpPr/>
          <p:nvPr/>
        </p:nvSpPr>
        <p:spPr>
          <a:xfrm>
            <a:off x="8478665" y="182880"/>
            <a:ext cx="3100252" cy="16023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82574" y="0"/>
            <a:ext cx="4091286" cy="2272937"/>
          </a:xfrm>
          <a:prstGeom prst="rect">
            <a:avLst/>
          </a:prstGeom>
        </p:spPr>
      </p:pic>
      <p:sp>
        <p:nvSpPr>
          <p:cNvPr id="15" name="Rectangle 14"/>
          <p:cNvSpPr/>
          <p:nvPr/>
        </p:nvSpPr>
        <p:spPr>
          <a:xfrm>
            <a:off x="8434321" y="2485961"/>
            <a:ext cx="3100252" cy="16023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38230" y="2303081"/>
            <a:ext cx="4091286" cy="2272937"/>
          </a:xfrm>
          <a:prstGeom prst="rect">
            <a:avLst/>
          </a:prstGeom>
        </p:spPr>
      </p:pic>
      <p:sp>
        <p:nvSpPr>
          <p:cNvPr id="19" name="Rectangle 18"/>
          <p:cNvSpPr/>
          <p:nvPr/>
        </p:nvSpPr>
        <p:spPr>
          <a:xfrm>
            <a:off x="8484655" y="4783015"/>
            <a:ext cx="3049918" cy="16023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38230" y="4600135"/>
            <a:ext cx="4091286" cy="2272937"/>
          </a:xfrm>
          <a:prstGeom prst="rect">
            <a:avLst/>
          </a:prstGeom>
        </p:spPr>
      </p:pic>
      <p:sp>
        <p:nvSpPr>
          <p:cNvPr id="21" name="Rectangle 20"/>
          <p:cNvSpPr/>
          <p:nvPr/>
        </p:nvSpPr>
        <p:spPr>
          <a:xfrm>
            <a:off x="296091" y="2510078"/>
            <a:ext cx="3100252" cy="16023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2327198"/>
            <a:ext cx="4091286" cy="2272937"/>
          </a:xfrm>
          <a:prstGeom prst="rect">
            <a:avLst/>
          </a:prstGeom>
        </p:spPr>
      </p:pic>
      <p:sp>
        <p:nvSpPr>
          <p:cNvPr id="23" name="Rectangle 22"/>
          <p:cNvSpPr/>
          <p:nvPr/>
        </p:nvSpPr>
        <p:spPr>
          <a:xfrm>
            <a:off x="4387378" y="2510078"/>
            <a:ext cx="3100252" cy="16023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91287" y="2327198"/>
            <a:ext cx="4091286" cy="2272937"/>
          </a:xfrm>
          <a:prstGeom prst="rect">
            <a:avLst/>
          </a:prstGeom>
        </p:spPr>
      </p:pic>
      <p:sp>
        <p:nvSpPr>
          <p:cNvPr id="25" name="Rectangle 24"/>
          <p:cNvSpPr/>
          <p:nvPr/>
        </p:nvSpPr>
        <p:spPr>
          <a:xfrm>
            <a:off x="296091" y="4751362"/>
            <a:ext cx="3100252" cy="16023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4568482"/>
            <a:ext cx="4091286" cy="2272937"/>
          </a:xfrm>
          <a:prstGeom prst="rect">
            <a:avLst/>
          </a:prstGeom>
        </p:spPr>
      </p:pic>
      <p:sp>
        <p:nvSpPr>
          <p:cNvPr id="27" name="Rectangle 26"/>
          <p:cNvSpPr/>
          <p:nvPr/>
        </p:nvSpPr>
        <p:spPr>
          <a:xfrm>
            <a:off x="4387378" y="4751362"/>
            <a:ext cx="3100252" cy="16023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91287" y="4568482"/>
            <a:ext cx="4091286" cy="2272937"/>
          </a:xfrm>
          <a:prstGeom prst="rect">
            <a:avLst/>
          </a:prstGeom>
        </p:spPr>
      </p:pic>
      <p:sp>
        <p:nvSpPr>
          <p:cNvPr id="30" name="Slide Number Placeholder 29"/>
          <p:cNvSpPr>
            <a:spLocks noGrp="1"/>
          </p:cNvSpPr>
          <p:nvPr>
            <p:ph type="sldNum" sz="quarter" idx="12"/>
          </p:nvPr>
        </p:nvSpPr>
        <p:spPr>
          <a:xfrm>
            <a:off x="9253694" y="6400129"/>
            <a:ext cx="2743200" cy="365125"/>
          </a:xfrm>
        </p:spPr>
        <p:txBody>
          <a:bodyPr/>
          <a:lstStyle/>
          <a:p>
            <a:fld id="{87077EF9-6C00-44F9-A48B-82E5DFAB09ED}" type="slidenum">
              <a:rPr lang="en-US" smtClean="0"/>
              <a:t>7</a:t>
            </a:fld>
            <a:endParaRPr lang="en-US" dirty="0"/>
          </a:p>
        </p:txBody>
      </p:sp>
    </p:spTree>
    <p:extLst>
      <p:ext uri="{BB962C8B-B14F-4D97-AF65-F5344CB8AC3E}">
        <p14:creationId xmlns:p14="http://schemas.microsoft.com/office/powerpoint/2010/main" val="39019206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CD2CB79-3E8D-446E-9044-3F8A5906A672}" type="datetime1">
              <a:rPr lang="en-US" smtClean="0"/>
              <a:t>6/2/2020</a:t>
            </a:fld>
            <a:endParaRPr lang="en-US" dirty="0"/>
          </a:p>
        </p:txBody>
      </p:sp>
      <p:sp>
        <p:nvSpPr>
          <p:cNvPr id="2" name="Title 1"/>
          <p:cNvSpPr>
            <a:spLocks noGrp="1"/>
          </p:cNvSpPr>
          <p:nvPr>
            <p:ph type="title"/>
          </p:nvPr>
        </p:nvSpPr>
        <p:spPr>
          <a:xfrm>
            <a:off x="291402" y="351492"/>
            <a:ext cx="10515600" cy="318163"/>
          </a:xfrm>
        </p:spPr>
        <p:txBody>
          <a:bodyPr>
            <a:normAutofit fontScale="90000"/>
          </a:bodyPr>
          <a:lstStyle/>
          <a:p>
            <a:r>
              <a:rPr lang="en-US" dirty="0" smtClean="0"/>
              <a:t>Summary</a:t>
            </a:r>
            <a:endParaRPr lang="en-US" dirty="0"/>
          </a:p>
        </p:txBody>
      </p:sp>
      <p:sp>
        <p:nvSpPr>
          <p:cNvPr id="3" name="Content Placeholder 2"/>
          <p:cNvSpPr>
            <a:spLocks noGrp="1"/>
          </p:cNvSpPr>
          <p:nvPr>
            <p:ph idx="1"/>
          </p:nvPr>
        </p:nvSpPr>
        <p:spPr>
          <a:xfrm>
            <a:off x="2995247" y="88342"/>
            <a:ext cx="8821615" cy="1424712"/>
          </a:xfrm>
        </p:spPr>
        <p:txBody>
          <a:bodyPr>
            <a:normAutofit fontScale="70000" lnSpcReduction="20000"/>
          </a:bodyPr>
          <a:lstStyle/>
          <a:p>
            <a:pPr marL="0" indent="0">
              <a:lnSpc>
                <a:spcPct val="120000"/>
              </a:lnSpc>
              <a:buNone/>
            </a:pPr>
            <a:r>
              <a:rPr lang="en-US" dirty="0" smtClean="0">
                <a:latin typeface="+mj-lt"/>
              </a:rPr>
              <a:t>Reducing mixing and reducing interpersonal interactions are two ways to reduce the likelihood of COVID-19 spread in an elementary school. On the other hand, increased mixing leads to more sustained mini-outbreaks. Increased interpersonal interactions lead to stronger infection growth (higher peaks).</a:t>
            </a:r>
            <a:endParaRPr lang="en-US"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3014924507"/>
              </p:ext>
            </p:extLst>
          </p:nvPr>
        </p:nvGraphicFramePr>
        <p:xfrm>
          <a:off x="291402" y="1525196"/>
          <a:ext cx="11525460" cy="5167311"/>
        </p:xfrm>
        <a:graphic>
          <a:graphicData uri="http://schemas.openxmlformats.org/drawingml/2006/table">
            <a:tbl>
              <a:tblPr bandRow="1">
                <a:tableStyleId>{5C22544A-7EE6-4342-B048-85BDC9FD1C3A}</a:tableStyleId>
              </a:tblPr>
              <a:tblGrid>
                <a:gridCol w="3841820">
                  <a:extLst>
                    <a:ext uri="{9D8B030D-6E8A-4147-A177-3AD203B41FA5}">
                      <a16:colId xmlns:a16="http://schemas.microsoft.com/office/drawing/2014/main" val="11443047"/>
                    </a:ext>
                  </a:extLst>
                </a:gridCol>
                <a:gridCol w="3841820">
                  <a:extLst>
                    <a:ext uri="{9D8B030D-6E8A-4147-A177-3AD203B41FA5}">
                      <a16:colId xmlns:a16="http://schemas.microsoft.com/office/drawing/2014/main" val="1438323437"/>
                    </a:ext>
                  </a:extLst>
                </a:gridCol>
                <a:gridCol w="3841820">
                  <a:extLst>
                    <a:ext uri="{9D8B030D-6E8A-4147-A177-3AD203B41FA5}">
                      <a16:colId xmlns:a16="http://schemas.microsoft.com/office/drawing/2014/main" val="1624311021"/>
                    </a:ext>
                  </a:extLst>
                </a:gridCol>
              </a:tblGrid>
              <a:tr h="1722437">
                <a:tc>
                  <a:txBody>
                    <a:bodyPr/>
                    <a:lstStyle/>
                    <a:p>
                      <a:r>
                        <a:rPr lang="en-US" sz="1400" dirty="0" smtClean="0">
                          <a:latin typeface="+mj-lt"/>
                        </a:rPr>
                        <a:t>On average, introduced infections are quickly controlled; no simulation produced more than about 12 infections at one time.</a:t>
                      </a:r>
                      <a:endParaRPr lang="en-US" sz="1400" dirty="0">
                        <a:latin typeface="+mj-lt"/>
                      </a:endParaRPr>
                    </a:p>
                  </a:txBody>
                  <a:tcPr>
                    <a:solidFill>
                      <a:schemeClr val="accent1">
                        <a:lumMod val="20000"/>
                        <a:lumOff val="80000"/>
                      </a:schemeClr>
                    </a:solidFill>
                  </a:tcPr>
                </a:tc>
                <a:tc>
                  <a:txBody>
                    <a:bodyPr/>
                    <a:lstStyle/>
                    <a:p>
                      <a:r>
                        <a:rPr lang="en-US" sz="1400" dirty="0" smtClean="0">
                          <a:latin typeface="+mj-lt"/>
                        </a:rPr>
                        <a:t>More sustained mini-outbreaks.</a:t>
                      </a:r>
                      <a:endParaRPr lang="en-US" sz="1400" dirty="0">
                        <a:latin typeface="+mj-lt"/>
                      </a:endParaRPr>
                    </a:p>
                  </a:txBody>
                  <a:tcPr>
                    <a:solidFill>
                      <a:schemeClr val="accent6">
                        <a:lumMod val="20000"/>
                        <a:lumOff val="80000"/>
                      </a:schemeClr>
                    </a:solidFill>
                  </a:tcPr>
                </a:tc>
                <a:tc>
                  <a:txBody>
                    <a:bodyPr/>
                    <a:lstStyle/>
                    <a:p>
                      <a:r>
                        <a:rPr lang="en-US" sz="1400" dirty="0" smtClean="0">
                          <a:latin typeface="+mj-lt"/>
                        </a:rPr>
                        <a:t>High mixing</a:t>
                      </a:r>
                      <a:r>
                        <a:rPr lang="en-US" sz="1400" baseline="0" dirty="0" smtClean="0">
                          <a:latin typeface="+mj-lt"/>
                        </a:rPr>
                        <a:t> led to sustained mini-outbreaks, and somewhat higher case numbers. Some scenarios peaked at around 20 infections, other scenarios showed positive infection totals for more than two months.</a:t>
                      </a:r>
                      <a:endParaRPr lang="en-US" sz="1400" dirty="0">
                        <a:latin typeface="+mj-lt"/>
                      </a:endParaRPr>
                    </a:p>
                  </a:txBody>
                  <a:tcPr>
                    <a:solidFill>
                      <a:schemeClr val="accent4">
                        <a:lumMod val="20000"/>
                        <a:lumOff val="80000"/>
                      </a:schemeClr>
                    </a:solidFill>
                  </a:tcPr>
                </a:tc>
                <a:extLst>
                  <a:ext uri="{0D108BD9-81ED-4DB2-BD59-A6C34878D82A}">
                    <a16:rowId xmlns:a16="http://schemas.microsoft.com/office/drawing/2014/main" val="2073381761"/>
                  </a:ext>
                </a:extLst>
              </a:tr>
              <a:tr h="1722437">
                <a:tc>
                  <a:txBody>
                    <a:bodyPr/>
                    <a:lstStyle/>
                    <a:p>
                      <a:r>
                        <a:rPr lang="en-US" sz="1400" dirty="0" smtClean="0">
                          <a:latin typeface="+mj-lt"/>
                        </a:rPr>
                        <a:t>Stronger growth in infections.</a:t>
                      </a:r>
                      <a:endParaRPr lang="en-US" sz="1400" dirty="0">
                        <a:latin typeface="+mj-lt"/>
                      </a:endParaRPr>
                    </a:p>
                  </a:txBody>
                  <a:tcPr>
                    <a:solidFill>
                      <a:schemeClr val="accent1">
                        <a:lumMod val="40000"/>
                        <a:lumOff val="60000"/>
                      </a:schemeClr>
                    </a:solidFill>
                  </a:tcPr>
                </a:tc>
                <a:tc>
                  <a:txBody>
                    <a:bodyPr/>
                    <a:lstStyle/>
                    <a:p>
                      <a:r>
                        <a:rPr lang="en-US" sz="1400" dirty="0" smtClean="0">
                          <a:latin typeface="+mj-lt"/>
                        </a:rPr>
                        <a:t>Some scenarios show strong, sustained growth of outbreaks, others dwindle quickly. In general, infection</a:t>
                      </a:r>
                      <a:r>
                        <a:rPr lang="en-US" sz="1400" baseline="0" dirty="0" smtClean="0">
                          <a:latin typeface="+mj-lt"/>
                        </a:rPr>
                        <a:t> rates grow as fall term progresses, with many scenarios ranging between 10 and 20 infections.</a:t>
                      </a:r>
                      <a:endParaRPr lang="en-US" sz="1400" dirty="0">
                        <a:latin typeface="+mj-lt"/>
                      </a:endParaRPr>
                    </a:p>
                  </a:txBody>
                  <a:tcPr>
                    <a:solidFill>
                      <a:schemeClr val="accent6">
                        <a:lumMod val="40000"/>
                        <a:lumOff val="60000"/>
                      </a:schemeClr>
                    </a:solidFill>
                  </a:tcPr>
                </a:tc>
                <a:tc>
                  <a:txBody>
                    <a:bodyPr/>
                    <a:lstStyle/>
                    <a:p>
                      <a:r>
                        <a:rPr lang="en-US" sz="1400" dirty="0" smtClean="0">
                          <a:latin typeface="+mj-lt"/>
                        </a:rPr>
                        <a:t>Sustained</a:t>
                      </a:r>
                      <a:r>
                        <a:rPr lang="en-US" sz="1400" baseline="0" dirty="0" smtClean="0">
                          <a:latin typeface="+mj-lt"/>
                        </a:rPr>
                        <a:t> mini-outbreaks, stronger growth in infections.</a:t>
                      </a:r>
                      <a:endParaRPr lang="en-US" sz="1400" dirty="0">
                        <a:latin typeface="+mj-lt"/>
                      </a:endParaRPr>
                    </a:p>
                  </a:txBody>
                  <a:tcPr>
                    <a:solidFill>
                      <a:schemeClr val="accent4">
                        <a:lumMod val="40000"/>
                        <a:lumOff val="60000"/>
                      </a:schemeClr>
                    </a:solidFill>
                  </a:tcPr>
                </a:tc>
                <a:extLst>
                  <a:ext uri="{0D108BD9-81ED-4DB2-BD59-A6C34878D82A}">
                    <a16:rowId xmlns:a16="http://schemas.microsoft.com/office/drawing/2014/main" val="3068829646"/>
                  </a:ext>
                </a:extLst>
              </a:tr>
              <a:tr h="1722437">
                <a:tc>
                  <a:txBody>
                    <a:bodyPr/>
                    <a:lstStyle/>
                    <a:p>
                      <a:r>
                        <a:rPr lang="en-US" sz="1400" dirty="0" smtClean="0">
                          <a:latin typeface="+mj-lt"/>
                        </a:rPr>
                        <a:t>Increased interpersonal interactions led to strong</a:t>
                      </a:r>
                      <a:r>
                        <a:rPr lang="en-US" sz="1400" baseline="0" dirty="0" smtClean="0">
                          <a:latin typeface="+mj-lt"/>
                        </a:rPr>
                        <a:t> growth when an infection was introduced, with some scenarios indicating whole classrooms could be at risk.</a:t>
                      </a:r>
                      <a:endParaRPr lang="en-US" sz="1400" dirty="0">
                        <a:latin typeface="+mj-lt"/>
                      </a:endParaRPr>
                    </a:p>
                  </a:txBody>
                  <a:tcPr>
                    <a:solidFill>
                      <a:schemeClr val="accent1">
                        <a:lumMod val="60000"/>
                        <a:lumOff val="40000"/>
                      </a:schemeClr>
                    </a:solidFill>
                  </a:tcPr>
                </a:tc>
                <a:tc>
                  <a:txBody>
                    <a:bodyPr/>
                    <a:lstStyle/>
                    <a:p>
                      <a:r>
                        <a:rPr lang="en-US" sz="1400" dirty="0" smtClean="0">
                          <a:latin typeface="+mj-lt"/>
                        </a:rPr>
                        <a:t>Strong growth in</a:t>
                      </a:r>
                      <a:r>
                        <a:rPr lang="en-US" sz="1400" baseline="0" dirty="0" smtClean="0">
                          <a:latin typeface="+mj-lt"/>
                        </a:rPr>
                        <a:t> infections, more sustained mini-outbreaks.</a:t>
                      </a:r>
                      <a:endParaRPr lang="en-US" sz="1400" dirty="0">
                        <a:latin typeface="+mj-lt"/>
                      </a:endParaRPr>
                    </a:p>
                  </a:txBody>
                  <a:tcPr>
                    <a:solidFill>
                      <a:schemeClr val="accent6">
                        <a:lumMod val="60000"/>
                        <a:lumOff val="40000"/>
                      </a:schemeClr>
                    </a:solidFill>
                  </a:tcPr>
                </a:tc>
                <a:tc>
                  <a:txBody>
                    <a:bodyPr/>
                    <a:lstStyle/>
                    <a:p>
                      <a:endParaRPr lang="en-US" sz="1400" dirty="0">
                        <a:latin typeface="+mj-lt"/>
                      </a:endParaRPr>
                    </a:p>
                  </a:txBody>
                  <a:tcPr>
                    <a:solidFill>
                      <a:schemeClr val="accent4">
                        <a:lumMod val="60000"/>
                        <a:lumOff val="40000"/>
                      </a:schemeClr>
                    </a:solidFill>
                  </a:tcPr>
                </a:tc>
                <a:extLst>
                  <a:ext uri="{0D108BD9-81ED-4DB2-BD59-A6C34878D82A}">
                    <a16:rowId xmlns:a16="http://schemas.microsoft.com/office/drawing/2014/main" val="2113949947"/>
                  </a:ext>
                </a:extLst>
              </a:tr>
            </a:tbl>
          </a:graphicData>
        </a:graphic>
      </p:graphicFrame>
      <p:sp>
        <p:nvSpPr>
          <p:cNvPr id="6" name="Slide Number Placeholder 5"/>
          <p:cNvSpPr>
            <a:spLocks noGrp="1"/>
          </p:cNvSpPr>
          <p:nvPr>
            <p:ph type="sldNum" sz="quarter" idx="12"/>
          </p:nvPr>
        </p:nvSpPr>
        <p:spPr>
          <a:xfrm>
            <a:off x="9324033" y="6403265"/>
            <a:ext cx="2743200" cy="365125"/>
          </a:xfrm>
        </p:spPr>
        <p:txBody>
          <a:bodyPr/>
          <a:lstStyle/>
          <a:p>
            <a:fld id="{87077EF9-6C00-44F9-A48B-82E5DFAB09ED}" type="slidenum">
              <a:rPr lang="en-US" smtClean="0"/>
              <a:t>8</a:t>
            </a:fld>
            <a:endParaRPr lang="en-US" dirty="0"/>
          </a:p>
        </p:txBody>
      </p:sp>
      <p:sp>
        <p:nvSpPr>
          <p:cNvPr id="7" name="Freeform 6"/>
          <p:cNvSpPr/>
          <p:nvPr/>
        </p:nvSpPr>
        <p:spPr>
          <a:xfrm>
            <a:off x="675752" y="2921900"/>
            <a:ext cx="2934119" cy="45719"/>
          </a:xfrm>
          <a:custGeom>
            <a:avLst/>
            <a:gdLst>
              <a:gd name="connsiteX0" fmla="*/ 0 w 2934119"/>
              <a:gd name="connsiteY0" fmla="*/ 110806 h 120854"/>
              <a:gd name="connsiteX1" fmla="*/ 251209 w 2934119"/>
              <a:gd name="connsiteY1" fmla="*/ 60564 h 120854"/>
              <a:gd name="connsiteX2" fmla="*/ 281354 w 2934119"/>
              <a:gd name="connsiteY2" fmla="*/ 40467 h 120854"/>
              <a:gd name="connsiteX3" fmla="*/ 321547 w 2934119"/>
              <a:gd name="connsiteY3" fmla="*/ 30419 h 120854"/>
              <a:gd name="connsiteX4" fmla="*/ 351692 w 2934119"/>
              <a:gd name="connsiteY4" fmla="*/ 20371 h 120854"/>
              <a:gd name="connsiteX5" fmla="*/ 381837 w 2934119"/>
              <a:gd name="connsiteY5" fmla="*/ 274 h 120854"/>
              <a:gd name="connsiteX6" fmla="*/ 422031 w 2934119"/>
              <a:gd name="connsiteY6" fmla="*/ 10322 h 120854"/>
              <a:gd name="connsiteX7" fmla="*/ 472272 w 2934119"/>
              <a:gd name="connsiteY7" fmla="*/ 20371 h 120854"/>
              <a:gd name="connsiteX8" fmla="*/ 532562 w 2934119"/>
              <a:gd name="connsiteY8" fmla="*/ 40467 h 120854"/>
              <a:gd name="connsiteX9" fmla="*/ 643094 w 2934119"/>
              <a:gd name="connsiteY9" fmla="*/ 110806 h 120854"/>
              <a:gd name="connsiteX10" fmla="*/ 874206 w 2934119"/>
              <a:gd name="connsiteY10" fmla="*/ 100757 h 120854"/>
              <a:gd name="connsiteX11" fmla="*/ 904351 w 2934119"/>
              <a:gd name="connsiteY11" fmla="*/ 110806 h 120854"/>
              <a:gd name="connsiteX12" fmla="*/ 1045028 w 2934119"/>
              <a:gd name="connsiteY12" fmla="*/ 100757 h 120854"/>
              <a:gd name="connsiteX13" fmla="*/ 1125415 w 2934119"/>
              <a:gd name="connsiteY13" fmla="*/ 110806 h 120854"/>
              <a:gd name="connsiteX14" fmla="*/ 1266092 w 2934119"/>
              <a:gd name="connsiteY14" fmla="*/ 110806 h 120854"/>
              <a:gd name="connsiteX15" fmla="*/ 1517301 w 2934119"/>
              <a:gd name="connsiteY15" fmla="*/ 80661 h 120854"/>
              <a:gd name="connsiteX16" fmla="*/ 1647929 w 2934119"/>
              <a:gd name="connsiteY16" fmla="*/ 30419 h 120854"/>
              <a:gd name="connsiteX17" fmla="*/ 1678075 w 2934119"/>
              <a:gd name="connsiteY17" fmla="*/ 20371 h 120854"/>
              <a:gd name="connsiteX18" fmla="*/ 1728316 w 2934119"/>
              <a:gd name="connsiteY18" fmla="*/ 30419 h 120854"/>
              <a:gd name="connsiteX19" fmla="*/ 1868993 w 2934119"/>
              <a:gd name="connsiteY19" fmla="*/ 40467 h 120854"/>
              <a:gd name="connsiteX20" fmla="*/ 1919235 w 2934119"/>
              <a:gd name="connsiteY20" fmla="*/ 60564 h 120854"/>
              <a:gd name="connsiteX21" fmla="*/ 1959428 w 2934119"/>
              <a:gd name="connsiteY21" fmla="*/ 70612 h 120854"/>
              <a:gd name="connsiteX22" fmla="*/ 1989573 w 2934119"/>
              <a:gd name="connsiteY22" fmla="*/ 80661 h 120854"/>
              <a:gd name="connsiteX23" fmla="*/ 2240782 w 2934119"/>
              <a:gd name="connsiteY23" fmla="*/ 90709 h 120854"/>
              <a:gd name="connsiteX24" fmla="*/ 2341266 w 2934119"/>
              <a:gd name="connsiteY24" fmla="*/ 100757 h 120854"/>
              <a:gd name="connsiteX25" fmla="*/ 2572378 w 2934119"/>
              <a:gd name="connsiteY25" fmla="*/ 120854 h 120854"/>
              <a:gd name="connsiteX26" fmla="*/ 2632668 w 2934119"/>
              <a:gd name="connsiteY26" fmla="*/ 100757 h 120854"/>
              <a:gd name="connsiteX27" fmla="*/ 2934119 w 2934119"/>
              <a:gd name="connsiteY27" fmla="*/ 110806 h 12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34119" h="120854">
                <a:moveTo>
                  <a:pt x="0" y="110806"/>
                </a:moveTo>
                <a:cubicBezTo>
                  <a:pt x="83736" y="94059"/>
                  <a:pt x="168364" y="81275"/>
                  <a:pt x="251209" y="60564"/>
                </a:cubicBezTo>
                <a:cubicBezTo>
                  <a:pt x="262925" y="57635"/>
                  <a:pt x="270254" y="45224"/>
                  <a:pt x="281354" y="40467"/>
                </a:cubicBezTo>
                <a:cubicBezTo>
                  <a:pt x="294047" y="35027"/>
                  <a:pt x="308268" y="34213"/>
                  <a:pt x="321547" y="30419"/>
                </a:cubicBezTo>
                <a:cubicBezTo>
                  <a:pt x="331731" y="27509"/>
                  <a:pt x="341644" y="23720"/>
                  <a:pt x="351692" y="20371"/>
                </a:cubicBezTo>
                <a:cubicBezTo>
                  <a:pt x="361740" y="13672"/>
                  <a:pt x="369882" y="1982"/>
                  <a:pt x="381837" y="274"/>
                </a:cubicBezTo>
                <a:cubicBezTo>
                  <a:pt x="395508" y="-1679"/>
                  <a:pt x="408550" y="7326"/>
                  <a:pt x="422031" y="10322"/>
                </a:cubicBezTo>
                <a:cubicBezTo>
                  <a:pt x="438703" y="14027"/>
                  <a:pt x="455795" y="15877"/>
                  <a:pt x="472272" y="20371"/>
                </a:cubicBezTo>
                <a:cubicBezTo>
                  <a:pt x="492709" y="25945"/>
                  <a:pt x="532562" y="40467"/>
                  <a:pt x="532562" y="40467"/>
                </a:cubicBezTo>
                <a:cubicBezTo>
                  <a:pt x="585894" y="120463"/>
                  <a:pt x="548845" y="97341"/>
                  <a:pt x="643094" y="110806"/>
                </a:cubicBezTo>
                <a:cubicBezTo>
                  <a:pt x="720131" y="107456"/>
                  <a:pt x="797096" y="100757"/>
                  <a:pt x="874206" y="100757"/>
                </a:cubicBezTo>
                <a:cubicBezTo>
                  <a:pt x="884798" y="100757"/>
                  <a:pt x="893759" y="110806"/>
                  <a:pt x="904351" y="110806"/>
                </a:cubicBezTo>
                <a:cubicBezTo>
                  <a:pt x="951363" y="110806"/>
                  <a:pt x="998136" y="104107"/>
                  <a:pt x="1045028" y="100757"/>
                </a:cubicBezTo>
                <a:cubicBezTo>
                  <a:pt x="1071824" y="104107"/>
                  <a:pt x="1098411" y="110806"/>
                  <a:pt x="1125415" y="110806"/>
                </a:cubicBezTo>
                <a:cubicBezTo>
                  <a:pt x="1301471" y="110806"/>
                  <a:pt x="1122239" y="86829"/>
                  <a:pt x="1266092" y="110806"/>
                </a:cubicBezTo>
                <a:cubicBezTo>
                  <a:pt x="1386839" y="70556"/>
                  <a:pt x="1305227" y="91822"/>
                  <a:pt x="1517301" y="80661"/>
                </a:cubicBezTo>
                <a:cubicBezTo>
                  <a:pt x="1607100" y="42175"/>
                  <a:pt x="1563448" y="58579"/>
                  <a:pt x="1647929" y="30419"/>
                </a:cubicBezTo>
                <a:lnTo>
                  <a:pt x="1678075" y="20371"/>
                </a:lnTo>
                <a:cubicBezTo>
                  <a:pt x="1694822" y="23720"/>
                  <a:pt x="1711331" y="28631"/>
                  <a:pt x="1728316" y="30419"/>
                </a:cubicBezTo>
                <a:cubicBezTo>
                  <a:pt x="1775070" y="35340"/>
                  <a:pt x="1822556" y="33135"/>
                  <a:pt x="1868993" y="40467"/>
                </a:cubicBezTo>
                <a:cubicBezTo>
                  <a:pt x="1886810" y="43280"/>
                  <a:pt x="1902123" y="54860"/>
                  <a:pt x="1919235" y="60564"/>
                </a:cubicBezTo>
                <a:cubicBezTo>
                  <a:pt x="1932336" y="64931"/>
                  <a:pt x="1946149" y="66818"/>
                  <a:pt x="1959428" y="70612"/>
                </a:cubicBezTo>
                <a:cubicBezTo>
                  <a:pt x="1969612" y="73522"/>
                  <a:pt x="1979008" y="79906"/>
                  <a:pt x="1989573" y="80661"/>
                </a:cubicBezTo>
                <a:cubicBezTo>
                  <a:pt x="2073163" y="86632"/>
                  <a:pt x="2157046" y="87360"/>
                  <a:pt x="2240782" y="90709"/>
                </a:cubicBezTo>
                <a:cubicBezTo>
                  <a:pt x="2330969" y="68163"/>
                  <a:pt x="2222713" y="87584"/>
                  <a:pt x="2341266" y="100757"/>
                </a:cubicBezTo>
                <a:cubicBezTo>
                  <a:pt x="2478425" y="115998"/>
                  <a:pt x="2401448" y="108645"/>
                  <a:pt x="2572378" y="120854"/>
                </a:cubicBezTo>
                <a:cubicBezTo>
                  <a:pt x="2592475" y="114155"/>
                  <a:pt x="2611498" y="100001"/>
                  <a:pt x="2632668" y="100757"/>
                </a:cubicBezTo>
                <a:cubicBezTo>
                  <a:pt x="2920717" y="111045"/>
                  <a:pt x="2820178" y="110806"/>
                  <a:pt x="2934119" y="110806"/>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647279" y="4489423"/>
            <a:ext cx="2934119" cy="172294"/>
          </a:xfrm>
          <a:custGeom>
            <a:avLst/>
            <a:gdLst>
              <a:gd name="connsiteX0" fmla="*/ 0 w 2934119"/>
              <a:gd name="connsiteY0" fmla="*/ 110806 h 120854"/>
              <a:gd name="connsiteX1" fmla="*/ 251209 w 2934119"/>
              <a:gd name="connsiteY1" fmla="*/ 60564 h 120854"/>
              <a:gd name="connsiteX2" fmla="*/ 281354 w 2934119"/>
              <a:gd name="connsiteY2" fmla="*/ 40467 h 120854"/>
              <a:gd name="connsiteX3" fmla="*/ 321547 w 2934119"/>
              <a:gd name="connsiteY3" fmla="*/ 30419 h 120854"/>
              <a:gd name="connsiteX4" fmla="*/ 351692 w 2934119"/>
              <a:gd name="connsiteY4" fmla="*/ 20371 h 120854"/>
              <a:gd name="connsiteX5" fmla="*/ 381837 w 2934119"/>
              <a:gd name="connsiteY5" fmla="*/ 274 h 120854"/>
              <a:gd name="connsiteX6" fmla="*/ 422031 w 2934119"/>
              <a:gd name="connsiteY6" fmla="*/ 10322 h 120854"/>
              <a:gd name="connsiteX7" fmla="*/ 472272 w 2934119"/>
              <a:gd name="connsiteY7" fmla="*/ 20371 h 120854"/>
              <a:gd name="connsiteX8" fmla="*/ 532562 w 2934119"/>
              <a:gd name="connsiteY8" fmla="*/ 40467 h 120854"/>
              <a:gd name="connsiteX9" fmla="*/ 643094 w 2934119"/>
              <a:gd name="connsiteY9" fmla="*/ 110806 h 120854"/>
              <a:gd name="connsiteX10" fmla="*/ 874206 w 2934119"/>
              <a:gd name="connsiteY10" fmla="*/ 100757 h 120854"/>
              <a:gd name="connsiteX11" fmla="*/ 904351 w 2934119"/>
              <a:gd name="connsiteY11" fmla="*/ 110806 h 120854"/>
              <a:gd name="connsiteX12" fmla="*/ 1045028 w 2934119"/>
              <a:gd name="connsiteY12" fmla="*/ 100757 h 120854"/>
              <a:gd name="connsiteX13" fmla="*/ 1125415 w 2934119"/>
              <a:gd name="connsiteY13" fmla="*/ 110806 h 120854"/>
              <a:gd name="connsiteX14" fmla="*/ 1266092 w 2934119"/>
              <a:gd name="connsiteY14" fmla="*/ 110806 h 120854"/>
              <a:gd name="connsiteX15" fmla="*/ 1517301 w 2934119"/>
              <a:gd name="connsiteY15" fmla="*/ 80661 h 120854"/>
              <a:gd name="connsiteX16" fmla="*/ 1647929 w 2934119"/>
              <a:gd name="connsiteY16" fmla="*/ 30419 h 120854"/>
              <a:gd name="connsiteX17" fmla="*/ 1678075 w 2934119"/>
              <a:gd name="connsiteY17" fmla="*/ 20371 h 120854"/>
              <a:gd name="connsiteX18" fmla="*/ 1728316 w 2934119"/>
              <a:gd name="connsiteY18" fmla="*/ 30419 h 120854"/>
              <a:gd name="connsiteX19" fmla="*/ 1868993 w 2934119"/>
              <a:gd name="connsiteY19" fmla="*/ 40467 h 120854"/>
              <a:gd name="connsiteX20" fmla="*/ 1919235 w 2934119"/>
              <a:gd name="connsiteY20" fmla="*/ 60564 h 120854"/>
              <a:gd name="connsiteX21" fmla="*/ 1959428 w 2934119"/>
              <a:gd name="connsiteY21" fmla="*/ 70612 h 120854"/>
              <a:gd name="connsiteX22" fmla="*/ 1989573 w 2934119"/>
              <a:gd name="connsiteY22" fmla="*/ 80661 h 120854"/>
              <a:gd name="connsiteX23" fmla="*/ 2240782 w 2934119"/>
              <a:gd name="connsiteY23" fmla="*/ 90709 h 120854"/>
              <a:gd name="connsiteX24" fmla="*/ 2341266 w 2934119"/>
              <a:gd name="connsiteY24" fmla="*/ 100757 h 120854"/>
              <a:gd name="connsiteX25" fmla="*/ 2572378 w 2934119"/>
              <a:gd name="connsiteY25" fmla="*/ 120854 h 120854"/>
              <a:gd name="connsiteX26" fmla="*/ 2632668 w 2934119"/>
              <a:gd name="connsiteY26" fmla="*/ 100757 h 120854"/>
              <a:gd name="connsiteX27" fmla="*/ 2934119 w 2934119"/>
              <a:gd name="connsiteY27" fmla="*/ 110806 h 12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34119" h="120854">
                <a:moveTo>
                  <a:pt x="0" y="110806"/>
                </a:moveTo>
                <a:cubicBezTo>
                  <a:pt x="83736" y="94059"/>
                  <a:pt x="168364" y="81275"/>
                  <a:pt x="251209" y="60564"/>
                </a:cubicBezTo>
                <a:cubicBezTo>
                  <a:pt x="262925" y="57635"/>
                  <a:pt x="270254" y="45224"/>
                  <a:pt x="281354" y="40467"/>
                </a:cubicBezTo>
                <a:cubicBezTo>
                  <a:pt x="294047" y="35027"/>
                  <a:pt x="308268" y="34213"/>
                  <a:pt x="321547" y="30419"/>
                </a:cubicBezTo>
                <a:cubicBezTo>
                  <a:pt x="331731" y="27509"/>
                  <a:pt x="341644" y="23720"/>
                  <a:pt x="351692" y="20371"/>
                </a:cubicBezTo>
                <a:cubicBezTo>
                  <a:pt x="361740" y="13672"/>
                  <a:pt x="369882" y="1982"/>
                  <a:pt x="381837" y="274"/>
                </a:cubicBezTo>
                <a:cubicBezTo>
                  <a:pt x="395508" y="-1679"/>
                  <a:pt x="408550" y="7326"/>
                  <a:pt x="422031" y="10322"/>
                </a:cubicBezTo>
                <a:cubicBezTo>
                  <a:pt x="438703" y="14027"/>
                  <a:pt x="455795" y="15877"/>
                  <a:pt x="472272" y="20371"/>
                </a:cubicBezTo>
                <a:cubicBezTo>
                  <a:pt x="492709" y="25945"/>
                  <a:pt x="532562" y="40467"/>
                  <a:pt x="532562" y="40467"/>
                </a:cubicBezTo>
                <a:cubicBezTo>
                  <a:pt x="585894" y="120463"/>
                  <a:pt x="548845" y="97341"/>
                  <a:pt x="643094" y="110806"/>
                </a:cubicBezTo>
                <a:cubicBezTo>
                  <a:pt x="720131" y="107456"/>
                  <a:pt x="797096" y="100757"/>
                  <a:pt x="874206" y="100757"/>
                </a:cubicBezTo>
                <a:cubicBezTo>
                  <a:pt x="884798" y="100757"/>
                  <a:pt x="893759" y="110806"/>
                  <a:pt x="904351" y="110806"/>
                </a:cubicBezTo>
                <a:cubicBezTo>
                  <a:pt x="951363" y="110806"/>
                  <a:pt x="998136" y="104107"/>
                  <a:pt x="1045028" y="100757"/>
                </a:cubicBezTo>
                <a:cubicBezTo>
                  <a:pt x="1071824" y="104107"/>
                  <a:pt x="1098411" y="110806"/>
                  <a:pt x="1125415" y="110806"/>
                </a:cubicBezTo>
                <a:cubicBezTo>
                  <a:pt x="1301471" y="110806"/>
                  <a:pt x="1122239" y="86829"/>
                  <a:pt x="1266092" y="110806"/>
                </a:cubicBezTo>
                <a:cubicBezTo>
                  <a:pt x="1386839" y="70556"/>
                  <a:pt x="1305227" y="91822"/>
                  <a:pt x="1517301" y="80661"/>
                </a:cubicBezTo>
                <a:cubicBezTo>
                  <a:pt x="1607100" y="42175"/>
                  <a:pt x="1563448" y="58579"/>
                  <a:pt x="1647929" y="30419"/>
                </a:cubicBezTo>
                <a:lnTo>
                  <a:pt x="1678075" y="20371"/>
                </a:lnTo>
                <a:cubicBezTo>
                  <a:pt x="1694822" y="23720"/>
                  <a:pt x="1711331" y="28631"/>
                  <a:pt x="1728316" y="30419"/>
                </a:cubicBezTo>
                <a:cubicBezTo>
                  <a:pt x="1775070" y="35340"/>
                  <a:pt x="1822556" y="33135"/>
                  <a:pt x="1868993" y="40467"/>
                </a:cubicBezTo>
                <a:cubicBezTo>
                  <a:pt x="1886810" y="43280"/>
                  <a:pt x="1902123" y="54860"/>
                  <a:pt x="1919235" y="60564"/>
                </a:cubicBezTo>
                <a:cubicBezTo>
                  <a:pt x="1932336" y="64931"/>
                  <a:pt x="1946149" y="66818"/>
                  <a:pt x="1959428" y="70612"/>
                </a:cubicBezTo>
                <a:cubicBezTo>
                  <a:pt x="1969612" y="73522"/>
                  <a:pt x="1979008" y="79906"/>
                  <a:pt x="1989573" y="80661"/>
                </a:cubicBezTo>
                <a:cubicBezTo>
                  <a:pt x="2073163" y="86632"/>
                  <a:pt x="2157046" y="87360"/>
                  <a:pt x="2240782" y="90709"/>
                </a:cubicBezTo>
                <a:cubicBezTo>
                  <a:pt x="2330969" y="68163"/>
                  <a:pt x="2222713" y="87584"/>
                  <a:pt x="2341266" y="100757"/>
                </a:cubicBezTo>
                <a:cubicBezTo>
                  <a:pt x="2478425" y="115998"/>
                  <a:pt x="2401448" y="108645"/>
                  <a:pt x="2572378" y="120854"/>
                </a:cubicBezTo>
                <a:cubicBezTo>
                  <a:pt x="2592475" y="114155"/>
                  <a:pt x="2611498" y="100001"/>
                  <a:pt x="2632668" y="100757"/>
                </a:cubicBezTo>
                <a:cubicBezTo>
                  <a:pt x="2920717" y="111045"/>
                  <a:pt x="2820178" y="110806"/>
                  <a:pt x="2934119" y="110806"/>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647279" y="6002588"/>
            <a:ext cx="2934119" cy="529865"/>
          </a:xfrm>
          <a:custGeom>
            <a:avLst/>
            <a:gdLst>
              <a:gd name="connsiteX0" fmla="*/ 0 w 2934119"/>
              <a:gd name="connsiteY0" fmla="*/ 110806 h 120854"/>
              <a:gd name="connsiteX1" fmla="*/ 251209 w 2934119"/>
              <a:gd name="connsiteY1" fmla="*/ 60564 h 120854"/>
              <a:gd name="connsiteX2" fmla="*/ 281354 w 2934119"/>
              <a:gd name="connsiteY2" fmla="*/ 40467 h 120854"/>
              <a:gd name="connsiteX3" fmla="*/ 321547 w 2934119"/>
              <a:gd name="connsiteY3" fmla="*/ 30419 h 120854"/>
              <a:gd name="connsiteX4" fmla="*/ 351692 w 2934119"/>
              <a:gd name="connsiteY4" fmla="*/ 20371 h 120854"/>
              <a:gd name="connsiteX5" fmla="*/ 381837 w 2934119"/>
              <a:gd name="connsiteY5" fmla="*/ 274 h 120854"/>
              <a:gd name="connsiteX6" fmla="*/ 422031 w 2934119"/>
              <a:gd name="connsiteY6" fmla="*/ 10322 h 120854"/>
              <a:gd name="connsiteX7" fmla="*/ 472272 w 2934119"/>
              <a:gd name="connsiteY7" fmla="*/ 20371 h 120854"/>
              <a:gd name="connsiteX8" fmla="*/ 532562 w 2934119"/>
              <a:gd name="connsiteY8" fmla="*/ 40467 h 120854"/>
              <a:gd name="connsiteX9" fmla="*/ 643094 w 2934119"/>
              <a:gd name="connsiteY9" fmla="*/ 110806 h 120854"/>
              <a:gd name="connsiteX10" fmla="*/ 874206 w 2934119"/>
              <a:gd name="connsiteY10" fmla="*/ 100757 h 120854"/>
              <a:gd name="connsiteX11" fmla="*/ 904351 w 2934119"/>
              <a:gd name="connsiteY11" fmla="*/ 110806 h 120854"/>
              <a:gd name="connsiteX12" fmla="*/ 1045028 w 2934119"/>
              <a:gd name="connsiteY12" fmla="*/ 100757 h 120854"/>
              <a:gd name="connsiteX13" fmla="*/ 1125415 w 2934119"/>
              <a:gd name="connsiteY13" fmla="*/ 110806 h 120854"/>
              <a:gd name="connsiteX14" fmla="*/ 1266092 w 2934119"/>
              <a:gd name="connsiteY14" fmla="*/ 110806 h 120854"/>
              <a:gd name="connsiteX15" fmla="*/ 1517301 w 2934119"/>
              <a:gd name="connsiteY15" fmla="*/ 80661 h 120854"/>
              <a:gd name="connsiteX16" fmla="*/ 1647929 w 2934119"/>
              <a:gd name="connsiteY16" fmla="*/ 30419 h 120854"/>
              <a:gd name="connsiteX17" fmla="*/ 1678075 w 2934119"/>
              <a:gd name="connsiteY17" fmla="*/ 20371 h 120854"/>
              <a:gd name="connsiteX18" fmla="*/ 1728316 w 2934119"/>
              <a:gd name="connsiteY18" fmla="*/ 30419 h 120854"/>
              <a:gd name="connsiteX19" fmla="*/ 1868993 w 2934119"/>
              <a:gd name="connsiteY19" fmla="*/ 40467 h 120854"/>
              <a:gd name="connsiteX20" fmla="*/ 1919235 w 2934119"/>
              <a:gd name="connsiteY20" fmla="*/ 60564 h 120854"/>
              <a:gd name="connsiteX21" fmla="*/ 1959428 w 2934119"/>
              <a:gd name="connsiteY21" fmla="*/ 70612 h 120854"/>
              <a:gd name="connsiteX22" fmla="*/ 1989573 w 2934119"/>
              <a:gd name="connsiteY22" fmla="*/ 80661 h 120854"/>
              <a:gd name="connsiteX23" fmla="*/ 2240782 w 2934119"/>
              <a:gd name="connsiteY23" fmla="*/ 90709 h 120854"/>
              <a:gd name="connsiteX24" fmla="*/ 2341266 w 2934119"/>
              <a:gd name="connsiteY24" fmla="*/ 100757 h 120854"/>
              <a:gd name="connsiteX25" fmla="*/ 2572378 w 2934119"/>
              <a:gd name="connsiteY25" fmla="*/ 120854 h 120854"/>
              <a:gd name="connsiteX26" fmla="*/ 2632668 w 2934119"/>
              <a:gd name="connsiteY26" fmla="*/ 100757 h 120854"/>
              <a:gd name="connsiteX27" fmla="*/ 2934119 w 2934119"/>
              <a:gd name="connsiteY27" fmla="*/ 110806 h 12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34119" h="120854">
                <a:moveTo>
                  <a:pt x="0" y="110806"/>
                </a:moveTo>
                <a:cubicBezTo>
                  <a:pt x="83736" y="94059"/>
                  <a:pt x="168364" y="81275"/>
                  <a:pt x="251209" y="60564"/>
                </a:cubicBezTo>
                <a:cubicBezTo>
                  <a:pt x="262925" y="57635"/>
                  <a:pt x="270254" y="45224"/>
                  <a:pt x="281354" y="40467"/>
                </a:cubicBezTo>
                <a:cubicBezTo>
                  <a:pt x="294047" y="35027"/>
                  <a:pt x="308268" y="34213"/>
                  <a:pt x="321547" y="30419"/>
                </a:cubicBezTo>
                <a:cubicBezTo>
                  <a:pt x="331731" y="27509"/>
                  <a:pt x="341644" y="23720"/>
                  <a:pt x="351692" y="20371"/>
                </a:cubicBezTo>
                <a:cubicBezTo>
                  <a:pt x="361740" y="13672"/>
                  <a:pt x="369882" y="1982"/>
                  <a:pt x="381837" y="274"/>
                </a:cubicBezTo>
                <a:cubicBezTo>
                  <a:pt x="395508" y="-1679"/>
                  <a:pt x="408550" y="7326"/>
                  <a:pt x="422031" y="10322"/>
                </a:cubicBezTo>
                <a:cubicBezTo>
                  <a:pt x="438703" y="14027"/>
                  <a:pt x="455795" y="15877"/>
                  <a:pt x="472272" y="20371"/>
                </a:cubicBezTo>
                <a:cubicBezTo>
                  <a:pt x="492709" y="25945"/>
                  <a:pt x="532562" y="40467"/>
                  <a:pt x="532562" y="40467"/>
                </a:cubicBezTo>
                <a:cubicBezTo>
                  <a:pt x="585894" y="120463"/>
                  <a:pt x="548845" y="97341"/>
                  <a:pt x="643094" y="110806"/>
                </a:cubicBezTo>
                <a:cubicBezTo>
                  <a:pt x="720131" y="107456"/>
                  <a:pt x="797096" y="100757"/>
                  <a:pt x="874206" y="100757"/>
                </a:cubicBezTo>
                <a:cubicBezTo>
                  <a:pt x="884798" y="100757"/>
                  <a:pt x="893759" y="110806"/>
                  <a:pt x="904351" y="110806"/>
                </a:cubicBezTo>
                <a:cubicBezTo>
                  <a:pt x="951363" y="110806"/>
                  <a:pt x="998136" y="104107"/>
                  <a:pt x="1045028" y="100757"/>
                </a:cubicBezTo>
                <a:cubicBezTo>
                  <a:pt x="1071824" y="104107"/>
                  <a:pt x="1098411" y="110806"/>
                  <a:pt x="1125415" y="110806"/>
                </a:cubicBezTo>
                <a:cubicBezTo>
                  <a:pt x="1301471" y="110806"/>
                  <a:pt x="1122239" y="86829"/>
                  <a:pt x="1266092" y="110806"/>
                </a:cubicBezTo>
                <a:cubicBezTo>
                  <a:pt x="1386839" y="70556"/>
                  <a:pt x="1305227" y="91822"/>
                  <a:pt x="1517301" y="80661"/>
                </a:cubicBezTo>
                <a:cubicBezTo>
                  <a:pt x="1607100" y="42175"/>
                  <a:pt x="1563448" y="58579"/>
                  <a:pt x="1647929" y="30419"/>
                </a:cubicBezTo>
                <a:lnTo>
                  <a:pt x="1678075" y="20371"/>
                </a:lnTo>
                <a:cubicBezTo>
                  <a:pt x="1694822" y="23720"/>
                  <a:pt x="1711331" y="28631"/>
                  <a:pt x="1728316" y="30419"/>
                </a:cubicBezTo>
                <a:cubicBezTo>
                  <a:pt x="1775070" y="35340"/>
                  <a:pt x="1822556" y="33135"/>
                  <a:pt x="1868993" y="40467"/>
                </a:cubicBezTo>
                <a:cubicBezTo>
                  <a:pt x="1886810" y="43280"/>
                  <a:pt x="1902123" y="54860"/>
                  <a:pt x="1919235" y="60564"/>
                </a:cubicBezTo>
                <a:cubicBezTo>
                  <a:pt x="1932336" y="64931"/>
                  <a:pt x="1946149" y="66818"/>
                  <a:pt x="1959428" y="70612"/>
                </a:cubicBezTo>
                <a:cubicBezTo>
                  <a:pt x="1969612" y="73522"/>
                  <a:pt x="1979008" y="79906"/>
                  <a:pt x="1989573" y="80661"/>
                </a:cubicBezTo>
                <a:cubicBezTo>
                  <a:pt x="2073163" y="86632"/>
                  <a:pt x="2157046" y="87360"/>
                  <a:pt x="2240782" y="90709"/>
                </a:cubicBezTo>
                <a:cubicBezTo>
                  <a:pt x="2330969" y="68163"/>
                  <a:pt x="2222713" y="87584"/>
                  <a:pt x="2341266" y="100757"/>
                </a:cubicBezTo>
                <a:cubicBezTo>
                  <a:pt x="2478425" y="115998"/>
                  <a:pt x="2401448" y="108645"/>
                  <a:pt x="2572378" y="120854"/>
                </a:cubicBezTo>
                <a:cubicBezTo>
                  <a:pt x="2592475" y="114155"/>
                  <a:pt x="2611498" y="100001"/>
                  <a:pt x="2632668" y="100757"/>
                </a:cubicBezTo>
                <a:cubicBezTo>
                  <a:pt x="2920717" y="111045"/>
                  <a:pt x="2820178" y="110806"/>
                  <a:pt x="2934119" y="110806"/>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4319117" y="2796799"/>
            <a:ext cx="3336053" cy="160773"/>
          </a:xfrm>
          <a:custGeom>
            <a:avLst/>
            <a:gdLst>
              <a:gd name="connsiteX0" fmla="*/ 0 w 3336053"/>
              <a:gd name="connsiteY0" fmla="*/ 130628 h 160773"/>
              <a:gd name="connsiteX1" fmla="*/ 50242 w 3336053"/>
              <a:gd name="connsiteY1" fmla="*/ 150725 h 160773"/>
              <a:gd name="connsiteX2" fmla="*/ 170822 w 3336053"/>
              <a:gd name="connsiteY2" fmla="*/ 140677 h 160773"/>
              <a:gd name="connsiteX3" fmla="*/ 291402 w 3336053"/>
              <a:gd name="connsiteY3" fmla="*/ 120580 h 160773"/>
              <a:gd name="connsiteX4" fmla="*/ 472273 w 3336053"/>
              <a:gd name="connsiteY4" fmla="*/ 100483 h 160773"/>
              <a:gd name="connsiteX5" fmla="*/ 512466 w 3336053"/>
              <a:gd name="connsiteY5" fmla="*/ 90435 h 160773"/>
              <a:gd name="connsiteX6" fmla="*/ 673240 w 3336053"/>
              <a:gd name="connsiteY6" fmla="*/ 60290 h 160773"/>
              <a:gd name="connsiteX7" fmla="*/ 713433 w 3336053"/>
              <a:gd name="connsiteY7" fmla="*/ 50241 h 160773"/>
              <a:gd name="connsiteX8" fmla="*/ 773723 w 3336053"/>
              <a:gd name="connsiteY8" fmla="*/ 30145 h 160773"/>
              <a:gd name="connsiteX9" fmla="*/ 823965 w 3336053"/>
              <a:gd name="connsiteY9" fmla="*/ 20096 h 160773"/>
              <a:gd name="connsiteX10" fmla="*/ 854110 w 3336053"/>
              <a:gd name="connsiteY10" fmla="*/ 10048 h 160773"/>
              <a:gd name="connsiteX11" fmla="*/ 904352 w 3336053"/>
              <a:gd name="connsiteY11" fmla="*/ 0 h 160773"/>
              <a:gd name="connsiteX12" fmla="*/ 1286189 w 3336053"/>
              <a:gd name="connsiteY12" fmla="*/ 20096 h 160773"/>
              <a:gd name="connsiteX13" fmla="*/ 1386673 w 3336053"/>
              <a:gd name="connsiteY13" fmla="*/ 40193 h 160773"/>
              <a:gd name="connsiteX14" fmla="*/ 1627833 w 3336053"/>
              <a:gd name="connsiteY14" fmla="*/ 60290 h 160773"/>
              <a:gd name="connsiteX15" fmla="*/ 1758462 w 3336053"/>
              <a:gd name="connsiteY15" fmla="*/ 80386 h 160773"/>
              <a:gd name="connsiteX16" fmla="*/ 1868994 w 3336053"/>
              <a:gd name="connsiteY16" fmla="*/ 90435 h 160773"/>
              <a:gd name="connsiteX17" fmla="*/ 2391508 w 3336053"/>
              <a:gd name="connsiteY17" fmla="*/ 110532 h 160773"/>
              <a:gd name="connsiteX18" fmla="*/ 2502040 w 3336053"/>
              <a:gd name="connsiteY18" fmla="*/ 100483 h 160773"/>
              <a:gd name="connsiteX19" fmla="*/ 2532185 w 3336053"/>
              <a:gd name="connsiteY19" fmla="*/ 110532 h 160773"/>
              <a:gd name="connsiteX20" fmla="*/ 2743200 w 3336053"/>
              <a:gd name="connsiteY20" fmla="*/ 120580 h 160773"/>
              <a:gd name="connsiteX21" fmla="*/ 2893925 w 3336053"/>
              <a:gd name="connsiteY21" fmla="*/ 140677 h 160773"/>
              <a:gd name="connsiteX22" fmla="*/ 2924070 w 3336053"/>
              <a:gd name="connsiteY22" fmla="*/ 150725 h 160773"/>
              <a:gd name="connsiteX23" fmla="*/ 3054699 w 3336053"/>
              <a:gd name="connsiteY23" fmla="*/ 160773 h 160773"/>
              <a:gd name="connsiteX24" fmla="*/ 3336053 w 3336053"/>
              <a:gd name="connsiteY24" fmla="*/ 150725 h 160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336053" h="160773">
                <a:moveTo>
                  <a:pt x="0" y="130628"/>
                </a:moveTo>
                <a:cubicBezTo>
                  <a:pt x="16747" y="137327"/>
                  <a:pt x="32236" y="149666"/>
                  <a:pt x="50242" y="150725"/>
                </a:cubicBezTo>
                <a:cubicBezTo>
                  <a:pt x="90505" y="153094"/>
                  <a:pt x="130690" y="144690"/>
                  <a:pt x="170822" y="140677"/>
                </a:cubicBezTo>
                <a:cubicBezTo>
                  <a:pt x="306298" y="127129"/>
                  <a:pt x="203847" y="138091"/>
                  <a:pt x="291402" y="120580"/>
                </a:cubicBezTo>
                <a:cubicBezTo>
                  <a:pt x="362881" y="106285"/>
                  <a:pt x="387996" y="107506"/>
                  <a:pt x="472273" y="100483"/>
                </a:cubicBezTo>
                <a:cubicBezTo>
                  <a:pt x="485671" y="97134"/>
                  <a:pt x="498924" y="93143"/>
                  <a:pt x="512466" y="90435"/>
                </a:cubicBezTo>
                <a:cubicBezTo>
                  <a:pt x="597205" y="73487"/>
                  <a:pt x="568277" y="86533"/>
                  <a:pt x="673240" y="60290"/>
                </a:cubicBezTo>
                <a:cubicBezTo>
                  <a:pt x="686638" y="56940"/>
                  <a:pt x="700205" y="54209"/>
                  <a:pt x="713433" y="50241"/>
                </a:cubicBezTo>
                <a:cubicBezTo>
                  <a:pt x="733723" y="44154"/>
                  <a:pt x="752951" y="34300"/>
                  <a:pt x="773723" y="30145"/>
                </a:cubicBezTo>
                <a:cubicBezTo>
                  <a:pt x="790470" y="26795"/>
                  <a:pt x="807396" y="24238"/>
                  <a:pt x="823965" y="20096"/>
                </a:cubicBezTo>
                <a:cubicBezTo>
                  <a:pt x="834241" y="17527"/>
                  <a:pt x="843834" y="12617"/>
                  <a:pt x="854110" y="10048"/>
                </a:cubicBezTo>
                <a:cubicBezTo>
                  <a:pt x="870679" y="5906"/>
                  <a:pt x="887605" y="3349"/>
                  <a:pt x="904352" y="0"/>
                </a:cubicBezTo>
                <a:lnTo>
                  <a:pt x="1286189" y="20096"/>
                </a:lnTo>
                <a:cubicBezTo>
                  <a:pt x="1320138" y="23868"/>
                  <a:pt x="1352685" y="36794"/>
                  <a:pt x="1386673" y="40193"/>
                </a:cubicBezTo>
                <a:cubicBezTo>
                  <a:pt x="1533935" y="54919"/>
                  <a:pt x="1453580" y="47843"/>
                  <a:pt x="1627833" y="60290"/>
                </a:cubicBezTo>
                <a:cubicBezTo>
                  <a:pt x="1693940" y="76816"/>
                  <a:pt x="1662014" y="70741"/>
                  <a:pt x="1758462" y="80386"/>
                </a:cubicBezTo>
                <a:lnTo>
                  <a:pt x="1868994" y="90435"/>
                </a:lnTo>
                <a:cubicBezTo>
                  <a:pt x="2072194" y="104949"/>
                  <a:pt x="2156949" y="103830"/>
                  <a:pt x="2391508" y="110532"/>
                </a:cubicBezTo>
                <a:cubicBezTo>
                  <a:pt x="2428352" y="107182"/>
                  <a:pt x="2465044" y="100483"/>
                  <a:pt x="2502040" y="100483"/>
                </a:cubicBezTo>
                <a:cubicBezTo>
                  <a:pt x="2512632" y="100483"/>
                  <a:pt x="2521630" y="109652"/>
                  <a:pt x="2532185" y="110532"/>
                </a:cubicBezTo>
                <a:cubicBezTo>
                  <a:pt x="2602360" y="116380"/>
                  <a:pt x="2672862" y="117231"/>
                  <a:pt x="2743200" y="120580"/>
                </a:cubicBezTo>
                <a:cubicBezTo>
                  <a:pt x="2841781" y="145224"/>
                  <a:pt x="2709377" y="114312"/>
                  <a:pt x="2893925" y="140677"/>
                </a:cubicBezTo>
                <a:cubicBezTo>
                  <a:pt x="2904410" y="142175"/>
                  <a:pt x="2913560" y="149411"/>
                  <a:pt x="2924070" y="150725"/>
                </a:cubicBezTo>
                <a:cubicBezTo>
                  <a:pt x="2967404" y="156142"/>
                  <a:pt x="3011156" y="157424"/>
                  <a:pt x="3054699" y="160773"/>
                </a:cubicBezTo>
                <a:cubicBezTo>
                  <a:pt x="3302543" y="149998"/>
                  <a:pt x="3208701" y="150725"/>
                  <a:pt x="3336053" y="150725"/>
                </a:cubicBezTo>
              </a:path>
            </a:pathLst>
          </a:cu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4290645" y="4413709"/>
            <a:ext cx="3336053" cy="294096"/>
          </a:xfrm>
          <a:custGeom>
            <a:avLst/>
            <a:gdLst>
              <a:gd name="connsiteX0" fmla="*/ 0 w 3336053"/>
              <a:gd name="connsiteY0" fmla="*/ 130628 h 160773"/>
              <a:gd name="connsiteX1" fmla="*/ 50242 w 3336053"/>
              <a:gd name="connsiteY1" fmla="*/ 150725 h 160773"/>
              <a:gd name="connsiteX2" fmla="*/ 170822 w 3336053"/>
              <a:gd name="connsiteY2" fmla="*/ 140677 h 160773"/>
              <a:gd name="connsiteX3" fmla="*/ 291402 w 3336053"/>
              <a:gd name="connsiteY3" fmla="*/ 120580 h 160773"/>
              <a:gd name="connsiteX4" fmla="*/ 472273 w 3336053"/>
              <a:gd name="connsiteY4" fmla="*/ 100483 h 160773"/>
              <a:gd name="connsiteX5" fmla="*/ 512466 w 3336053"/>
              <a:gd name="connsiteY5" fmla="*/ 90435 h 160773"/>
              <a:gd name="connsiteX6" fmla="*/ 673240 w 3336053"/>
              <a:gd name="connsiteY6" fmla="*/ 60290 h 160773"/>
              <a:gd name="connsiteX7" fmla="*/ 713433 w 3336053"/>
              <a:gd name="connsiteY7" fmla="*/ 50241 h 160773"/>
              <a:gd name="connsiteX8" fmla="*/ 773723 w 3336053"/>
              <a:gd name="connsiteY8" fmla="*/ 30145 h 160773"/>
              <a:gd name="connsiteX9" fmla="*/ 823965 w 3336053"/>
              <a:gd name="connsiteY9" fmla="*/ 20096 h 160773"/>
              <a:gd name="connsiteX10" fmla="*/ 854110 w 3336053"/>
              <a:gd name="connsiteY10" fmla="*/ 10048 h 160773"/>
              <a:gd name="connsiteX11" fmla="*/ 904352 w 3336053"/>
              <a:gd name="connsiteY11" fmla="*/ 0 h 160773"/>
              <a:gd name="connsiteX12" fmla="*/ 1286189 w 3336053"/>
              <a:gd name="connsiteY12" fmla="*/ 20096 h 160773"/>
              <a:gd name="connsiteX13" fmla="*/ 1386673 w 3336053"/>
              <a:gd name="connsiteY13" fmla="*/ 40193 h 160773"/>
              <a:gd name="connsiteX14" fmla="*/ 1627833 w 3336053"/>
              <a:gd name="connsiteY14" fmla="*/ 60290 h 160773"/>
              <a:gd name="connsiteX15" fmla="*/ 1758462 w 3336053"/>
              <a:gd name="connsiteY15" fmla="*/ 80386 h 160773"/>
              <a:gd name="connsiteX16" fmla="*/ 1868994 w 3336053"/>
              <a:gd name="connsiteY16" fmla="*/ 90435 h 160773"/>
              <a:gd name="connsiteX17" fmla="*/ 2391508 w 3336053"/>
              <a:gd name="connsiteY17" fmla="*/ 110532 h 160773"/>
              <a:gd name="connsiteX18" fmla="*/ 2502040 w 3336053"/>
              <a:gd name="connsiteY18" fmla="*/ 100483 h 160773"/>
              <a:gd name="connsiteX19" fmla="*/ 2532185 w 3336053"/>
              <a:gd name="connsiteY19" fmla="*/ 110532 h 160773"/>
              <a:gd name="connsiteX20" fmla="*/ 2743200 w 3336053"/>
              <a:gd name="connsiteY20" fmla="*/ 120580 h 160773"/>
              <a:gd name="connsiteX21" fmla="*/ 2893925 w 3336053"/>
              <a:gd name="connsiteY21" fmla="*/ 140677 h 160773"/>
              <a:gd name="connsiteX22" fmla="*/ 2924070 w 3336053"/>
              <a:gd name="connsiteY22" fmla="*/ 150725 h 160773"/>
              <a:gd name="connsiteX23" fmla="*/ 3054699 w 3336053"/>
              <a:gd name="connsiteY23" fmla="*/ 160773 h 160773"/>
              <a:gd name="connsiteX24" fmla="*/ 3336053 w 3336053"/>
              <a:gd name="connsiteY24" fmla="*/ 150725 h 160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336053" h="160773">
                <a:moveTo>
                  <a:pt x="0" y="130628"/>
                </a:moveTo>
                <a:cubicBezTo>
                  <a:pt x="16747" y="137327"/>
                  <a:pt x="32236" y="149666"/>
                  <a:pt x="50242" y="150725"/>
                </a:cubicBezTo>
                <a:cubicBezTo>
                  <a:pt x="90505" y="153094"/>
                  <a:pt x="130690" y="144690"/>
                  <a:pt x="170822" y="140677"/>
                </a:cubicBezTo>
                <a:cubicBezTo>
                  <a:pt x="306298" y="127129"/>
                  <a:pt x="203847" y="138091"/>
                  <a:pt x="291402" y="120580"/>
                </a:cubicBezTo>
                <a:cubicBezTo>
                  <a:pt x="362881" y="106285"/>
                  <a:pt x="387996" y="107506"/>
                  <a:pt x="472273" y="100483"/>
                </a:cubicBezTo>
                <a:cubicBezTo>
                  <a:pt x="485671" y="97134"/>
                  <a:pt x="498924" y="93143"/>
                  <a:pt x="512466" y="90435"/>
                </a:cubicBezTo>
                <a:cubicBezTo>
                  <a:pt x="597205" y="73487"/>
                  <a:pt x="568277" y="86533"/>
                  <a:pt x="673240" y="60290"/>
                </a:cubicBezTo>
                <a:cubicBezTo>
                  <a:pt x="686638" y="56940"/>
                  <a:pt x="700205" y="54209"/>
                  <a:pt x="713433" y="50241"/>
                </a:cubicBezTo>
                <a:cubicBezTo>
                  <a:pt x="733723" y="44154"/>
                  <a:pt x="752951" y="34300"/>
                  <a:pt x="773723" y="30145"/>
                </a:cubicBezTo>
                <a:cubicBezTo>
                  <a:pt x="790470" y="26795"/>
                  <a:pt x="807396" y="24238"/>
                  <a:pt x="823965" y="20096"/>
                </a:cubicBezTo>
                <a:cubicBezTo>
                  <a:pt x="834241" y="17527"/>
                  <a:pt x="843834" y="12617"/>
                  <a:pt x="854110" y="10048"/>
                </a:cubicBezTo>
                <a:cubicBezTo>
                  <a:pt x="870679" y="5906"/>
                  <a:pt x="887605" y="3349"/>
                  <a:pt x="904352" y="0"/>
                </a:cubicBezTo>
                <a:lnTo>
                  <a:pt x="1286189" y="20096"/>
                </a:lnTo>
                <a:cubicBezTo>
                  <a:pt x="1320138" y="23868"/>
                  <a:pt x="1352685" y="36794"/>
                  <a:pt x="1386673" y="40193"/>
                </a:cubicBezTo>
                <a:cubicBezTo>
                  <a:pt x="1533935" y="54919"/>
                  <a:pt x="1453580" y="47843"/>
                  <a:pt x="1627833" y="60290"/>
                </a:cubicBezTo>
                <a:cubicBezTo>
                  <a:pt x="1693940" y="76816"/>
                  <a:pt x="1662014" y="70741"/>
                  <a:pt x="1758462" y="80386"/>
                </a:cubicBezTo>
                <a:lnTo>
                  <a:pt x="1868994" y="90435"/>
                </a:lnTo>
                <a:cubicBezTo>
                  <a:pt x="2072194" y="104949"/>
                  <a:pt x="2156949" y="103830"/>
                  <a:pt x="2391508" y="110532"/>
                </a:cubicBezTo>
                <a:cubicBezTo>
                  <a:pt x="2428352" y="107182"/>
                  <a:pt x="2465044" y="100483"/>
                  <a:pt x="2502040" y="100483"/>
                </a:cubicBezTo>
                <a:cubicBezTo>
                  <a:pt x="2512632" y="100483"/>
                  <a:pt x="2521630" y="109652"/>
                  <a:pt x="2532185" y="110532"/>
                </a:cubicBezTo>
                <a:cubicBezTo>
                  <a:pt x="2602360" y="116380"/>
                  <a:pt x="2672862" y="117231"/>
                  <a:pt x="2743200" y="120580"/>
                </a:cubicBezTo>
                <a:cubicBezTo>
                  <a:pt x="2841781" y="145224"/>
                  <a:pt x="2709377" y="114312"/>
                  <a:pt x="2893925" y="140677"/>
                </a:cubicBezTo>
                <a:cubicBezTo>
                  <a:pt x="2904410" y="142175"/>
                  <a:pt x="2913560" y="149411"/>
                  <a:pt x="2924070" y="150725"/>
                </a:cubicBezTo>
                <a:cubicBezTo>
                  <a:pt x="2967404" y="156142"/>
                  <a:pt x="3011156" y="157424"/>
                  <a:pt x="3054699" y="160773"/>
                </a:cubicBezTo>
                <a:cubicBezTo>
                  <a:pt x="3302543" y="149998"/>
                  <a:pt x="3208701" y="150725"/>
                  <a:pt x="3336053" y="150725"/>
                </a:cubicBezTo>
              </a:path>
            </a:pathLst>
          </a:cu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4319117" y="5918479"/>
            <a:ext cx="3336053" cy="584919"/>
          </a:xfrm>
          <a:custGeom>
            <a:avLst/>
            <a:gdLst>
              <a:gd name="connsiteX0" fmla="*/ 0 w 3336053"/>
              <a:gd name="connsiteY0" fmla="*/ 130628 h 160773"/>
              <a:gd name="connsiteX1" fmla="*/ 50242 w 3336053"/>
              <a:gd name="connsiteY1" fmla="*/ 150725 h 160773"/>
              <a:gd name="connsiteX2" fmla="*/ 170822 w 3336053"/>
              <a:gd name="connsiteY2" fmla="*/ 140677 h 160773"/>
              <a:gd name="connsiteX3" fmla="*/ 291402 w 3336053"/>
              <a:gd name="connsiteY3" fmla="*/ 120580 h 160773"/>
              <a:gd name="connsiteX4" fmla="*/ 472273 w 3336053"/>
              <a:gd name="connsiteY4" fmla="*/ 100483 h 160773"/>
              <a:gd name="connsiteX5" fmla="*/ 512466 w 3336053"/>
              <a:gd name="connsiteY5" fmla="*/ 90435 h 160773"/>
              <a:gd name="connsiteX6" fmla="*/ 673240 w 3336053"/>
              <a:gd name="connsiteY6" fmla="*/ 60290 h 160773"/>
              <a:gd name="connsiteX7" fmla="*/ 713433 w 3336053"/>
              <a:gd name="connsiteY7" fmla="*/ 50241 h 160773"/>
              <a:gd name="connsiteX8" fmla="*/ 773723 w 3336053"/>
              <a:gd name="connsiteY8" fmla="*/ 30145 h 160773"/>
              <a:gd name="connsiteX9" fmla="*/ 823965 w 3336053"/>
              <a:gd name="connsiteY9" fmla="*/ 20096 h 160773"/>
              <a:gd name="connsiteX10" fmla="*/ 854110 w 3336053"/>
              <a:gd name="connsiteY10" fmla="*/ 10048 h 160773"/>
              <a:gd name="connsiteX11" fmla="*/ 904352 w 3336053"/>
              <a:gd name="connsiteY11" fmla="*/ 0 h 160773"/>
              <a:gd name="connsiteX12" fmla="*/ 1286189 w 3336053"/>
              <a:gd name="connsiteY12" fmla="*/ 20096 h 160773"/>
              <a:gd name="connsiteX13" fmla="*/ 1386673 w 3336053"/>
              <a:gd name="connsiteY13" fmla="*/ 40193 h 160773"/>
              <a:gd name="connsiteX14" fmla="*/ 1627833 w 3336053"/>
              <a:gd name="connsiteY14" fmla="*/ 60290 h 160773"/>
              <a:gd name="connsiteX15" fmla="*/ 1758462 w 3336053"/>
              <a:gd name="connsiteY15" fmla="*/ 80386 h 160773"/>
              <a:gd name="connsiteX16" fmla="*/ 1868994 w 3336053"/>
              <a:gd name="connsiteY16" fmla="*/ 90435 h 160773"/>
              <a:gd name="connsiteX17" fmla="*/ 2391508 w 3336053"/>
              <a:gd name="connsiteY17" fmla="*/ 110532 h 160773"/>
              <a:gd name="connsiteX18" fmla="*/ 2502040 w 3336053"/>
              <a:gd name="connsiteY18" fmla="*/ 100483 h 160773"/>
              <a:gd name="connsiteX19" fmla="*/ 2532185 w 3336053"/>
              <a:gd name="connsiteY19" fmla="*/ 110532 h 160773"/>
              <a:gd name="connsiteX20" fmla="*/ 2743200 w 3336053"/>
              <a:gd name="connsiteY20" fmla="*/ 120580 h 160773"/>
              <a:gd name="connsiteX21" fmla="*/ 2893925 w 3336053"/>
              <a:gd name="connsiteY21" fmla="*/ 140677 h 160773"/>
              <a:gd name="connsiteX22" fmla="*/ 2924070 w 3336053"/>
              <a:gd name="connsiteY22" fmla="*/ 150725 h 160773"/>
              <a:gd name="connsiteX23" fmla="*/ 3054699 w 3336053"/>
              <a:gd name="connsiteY23" fmla="*/ 160773 h 160773"/>
              <a:gd name="connsiteX24" fmla="*/ 3336053 w 3336053"/>
              <a:gd name="connsiteY24" fmla="*/ 150725 h 160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336053" h="160773">
                <a:moveTo>
                  <a:pt x="0" y="130628"/>
                </a:moveTo>
                <a:cubicBezTo>
                  <a:pt x="16747" y="137327"/>
                  <a:pt x="32236" y="149666"/>
                  <a:pt x="50242" y="150725"/>
                </a:cubicBezTo>
                <a:cubicBezTo>
                  <a:pt x="90505" y="153094"/>
                  <a:pt x="130690" y="144690"/>
                  <a:pt x="170822" y="140677"/>
                </a:cubicBezTo>
                <a:cubicBezTo>
                  <a:pt x="306298" y="127129"/>
                  <a:pt x="203847" y="138091"/>
                  <a:pt x="291402" y="120580"/>
                </a:cubicBezTo>
                <a:cubicBezTo>
                  <a:pt x="362881" y="106285"/>
                  <a:pt x="387996" y="107506"/>
                  <a:pt x="472273" y="100483"/>
                </a:cubicBezTo>
                <a:cubicBezTo>
                  <a:pt x="485671" y="97134"/>
                  <a:pt x="498924" y="93143"/>
                  <a:pt x="512466" y="90435"/>
                </a:cubicBezTo>
                <a:cubicBezTo>
                  <a:pt x="597205" y="73487"/>
                  <a:pt x="568277" y="86533"/>
                  <a:pt x="673240" y="60290"/>
                </a:cubicBezTo>
                <a:cubicBezTo>
                  <a:pt x="686638" y="56940"/>
                  <a:pt x="700205" y="54209"/>
                  <a:pt x="713433" y="50241"/>
                </a:cubicBezTo>
                <a:cubicBezTo>
                  <a:pt x="733723" y="44154"/>
                  <a:pt x="752951" y="34300"/>
                  <a:pt x="773723" y="30145"/>
                </a:cubicBezTo>
                <a:cubicBezTo>
                  <a:pt x="790470" y="26795"/>
                  <a:pt x="807396" y="24238"/>
                  <a:pt x="823965" y="20096"/>
                </a:cubicBezTo>
                <a:cubicBezTo>
                  <a:pt x="834241" y="17527"/>
                  <a:pt x="843834" y="12617"/>
                  <a:pt x="854110" y="10048"/>
                </a:cubicBezTo>
                <a:cubicBezTo>
                  <a:pt x="870679" y="5906"/>
                  <a:pt x="887605" y="3349"/>
                  <a:pt x="904352" y="0"/>
                </a:cubicBezTo>
                <a:lnTo>
                  <a:pt x="1286189" y="20096"/>
                </a:lnTo>
                <a:cubicBezTo>
                  <a:pt x="1320138" y="23868"/>
                  <a:pt x="1352685" y="36794"/>
                  <a:pt x="1386673" y="40193"/>
                </a:cubicBezTo>
                <a:cubicBezTo>
                  <a:pt x="1533935" y="54919"/>
                  <a:pt x="1453580" y="47843"/>
                  <a:pt x="1627833" y="60290"/>
                </a:cubicBezTo>
                <a:cubicBezTo>
                  <a:pt x="1693940" y="76816"/>
                  <a:pt x="1662014" y="70741"/>
                  <a:pt x="1758462" y="80386"/>
                </a:cubicBezTo>
                <a:lnTo>
                  <a:pt x="1868994" y="90435"/>
                </a:lnTo>
                <a:cubicBezTo>
                  <a:pt x="2072194" y="104949"/>
                  <a:pt x="2156949" y="103830"/>
                  <a:pt x="2391508" y="110532"/>
                </a:cubicBezTo>
                <a:cubicBezTo>
                  <a:pt x="2428352" y="107182"/>
                  <a:pt x="2465044" y="100483"/>
                  <a:pt x="2502040" y="100483"/>
                </a:cubicBezTo>
                <a:cubicBezTo>
                  <a:pt x="2512632" y="100483"/>
                  <a:pt x="2521630" y="109652"/>
                  <a:pt x="2532185" y="110532"/>
                </a:cubicBezTo>
                <a:cubicBezTo>
                  <a:pt x="2602360" y="116380"/>
                  <a:pt x="2672862" y="117231"/>
                  <a:pt x="2743200" y="120580"/>
                </a:cubicBezTo>
                <a:cubicBezTo>
                  <a:pt x="2841781" y="145224"/>
                  <a:pt x="2709377" y="114312"/>
                  <a:pt x="2893925" y="140677"/>
                </a:cubicBezTo>
                <a:cubicBezTo>
                  <a:pt x="2904410" y="142175"/>
                  <a:pt x="2913560" y="149411"/>
                  <a:pt x="2924070" y="150725"/>
                </a:cubicBezTo>
                <a:cubicBezTo>
                  <a:pt x="2967404" y="156142"/>
                  <a:pt x="3011156" y="157424"/>
                  <a:pt x="3054699" y="160773"/>
                </a:cubicBezTo>
                <a:cubicBezTo>
                  <a:pt x="3302543" y="149998"/>
                  <a:pt x="3208701" y="150725"/>
                  <a:pt x="3336053" y="150725"/>
                </a:cubicBezTo>
              </a:path>
            </a:pathLst>
          </a:cu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8129116" y="2701841"/>
            <a:ext cx="3496827" cy="302616"/>
          </a:xfrm>
          <a:custGeom>
            <a:avLst/>
            <a:gdLst>
              <a:gd name="connsiteX0" fmla="*/ 0 w 3496827"/>
              <a:gd name="connsiteY0" fmla="*/ 302616 h 302616"/>
              <a:gd name="connsiteX1" fmla="*/ 140677 w 3496827"/>
              <a:gd name="connsiteY1" fmla="*/ 272471 h 302616"/>
              <a:gd name="connsiteX2" fmla="*/ 170822 w 3496827"/>
              <a:gd name="connsiteY2" fmla="*/ 252374 h 302616"/>
              <a:gd name="connsiteX3" fmla="*/ 221064 w 3496827"/>
              <a:gd name="connsiteY3" fmla="*/ 242326 h 302616"/>
              <a:gd name="connsiteX4" fmla="*/ 472273 w 3496827"/>
              <a:gd name="connsiteY4" fmla="*/ 232278 h 302616"/>
              <a:gd name="connsiteX5" fmla="*/ 562708 w 3496827"/>
              <a:gd name="connsiteY5" fmla="*/ 242326 h 302616"/>
              <a:gd name="connsiteX6" fmla="*/ 633047 w 3496827"/>
              <a:gd name="connsiteY6" fmla="*/ 232278 h 302616"/>
              <a:gd name="connsiteX7" fmla="*/ 753627 w 3496827"/>
              <a:gd name="connsiteY7" fmla="*/ 222229 h 302616"/>
              <a:gd name="connsiteX8" fmla="*/ 823965 w 3496827"/>
              <a:gd name="connsiteY8" fmla="*/ 212181 h 302616"/>
              <a:gd name="connsiteX9" fmla="*/ 1085222 w 3496827"/>
              <a:gd name="connsiteY9" fmla="*/ 202133 h 302616"/>
              <a:gd name="connsiteX10" fmla="*/ 1366576 w 3496827"/>
              <a:gd name="connsiteY10" fmla="*/ 202133 h 302616"/>
              <a:gd name="connsiteX11" fmla="*/ 1436915 w 3496827"/>
              <a:gd name="connsiteY11" fmla="*/ 222229 h 302616"/>
              <a:gd name="connsiteX12" fmla="*/ 1808704 w 3496827"/>
              <a:gd name="connsiteY12" fmla="*/ 202133 h 302616"/>
              <a:gd name="connsiteX13" fmla="*/ 1838849 w 3496827"/>
              <a:gd name="connsiteY13" fmla="*/ 192084 h 302616"/>
              <a:gd name="connsiteX14" fmla="*/ 1979526 w 3496827"/>
              <a:gd name="connsiteY14" fmla="*/ 171988 h 302616"/>
              <a:gd name="connsiteX15" fmla="*/ 2019719 w 3496827"/>
              <a:gd name="connsiteY15" fmla="*/ 161939 h 302616"/>
              <a:gd name="connsiteX16" fmla="*/ 2059913 w 3496827"/>
              <a:gd name="connsiteY16" fmla="*/ 141843 h 302616"/>
              <a:gd name="connsiteX17" fmla="*/ 2301073 w 3496827"/>
              <a:gd name="connsiteY17" fmla="*/ 131794 h 302616"/>
              <a:gd name="connsiteX18" fmla="*/ 2441750 w 3496827"/>
              <a:gd name="connsiteY18" fmla="*/ 141843 h 302616"/>
              <a:gd name="connsiteX19" fmla="*/ 2642717 w 3496827"/>
              <a:gd name="connsiteY19" fmla="*/ 121746 h 302616"/>
              <a:gd name="connsiteX20" fmla="*/ 2773346 w 3496827"/>
              <a:gd name="connsiteY20" fmla="*/ 111697 h 302616"/>
              <a:gd name="connsiteX21" fmla="*/ 2893926 w 3496827"/>
              <a:gd name="connsiteY21" fmla="*/ 121746 h 302616"/>
              <a:gd name="connsiteX22" fmla="*/ 2984361 w 3496827"/>
              <a:gd name="connsiteY22" fmla="*/ 101649 h 302616"/>
              <a:gd name="connsiteX23" fmla="*/ 3215473 w 3496827"/>
              <a:gd name="connsiteY23" fmla="*/ 81552 h 302616"/>
              <a:gd name="connsiteX24" fmla="*/ 3275763 w 3496827"/>
              <a:gd name="connsiteY24" fmla="*/ 41359 h 302616"/>
              <a:gd name="connsiteX25" fmla="*/ 3305908 w 3496827"/>
              <a:gd name="connsiteY25" fmla="*/ 21262 h 302616"/>
              <a:gd name="connsiteX26" fmla="*/ 3356150 w 3496827"/>
              <a:gd name="connsiteY26" fmla="*/ 11214 h 302616"/>
              <a:gd name="connsiteX27" fmla="*/ 3386295 w 3496827"/>
              <a:gd name="connsiteY27" fmla="*/ 1166 h 302616"/>
              <a:gd name="connsiteX28" fmla="*/ 3496827 w 3496827"/>
              <a:gd name="connsiteY28" fmla="*/ 1166 h 30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496827" h="302616">
                <a:moveTo>
                  <a:pt x="0" y="302616"/>
                </a:moveTo>
                <a:cubicBezTo>
                  <a:pt x="113306" y="257294"/>
                  <a:pt x="65486" y="253674"/>
                  <a:pt x="140677" y="272471"/>
                </a:cubicBezTo>
                <a:cubicBezTo>
                  <a:pt x="150725" y="265772"/>
                  <a:pt x="159514" y="256614"/>
                  <a:pt x="170822" y="252374"/>
                </a:cubicBezTo>
                <a:cubicBezTo>
                  <a:pt x="186814" y="246377"/>
                  <a:pt x="204023" y="243462"/>
                  <a:pt x="221064" y="242326"/>
                </a:cubicBezTo>
                <a:cubicBezTo>
                  <a:pt x="304682" y="236752"/>
                  <a:pt x="388537" y="235627"/>
                  <a:pt x="472273" y="232278"/>
                </a:cubicBezTo>
                <a:cubicBezTo>
                  <a:pt x="502418" y="235627"/>
                  <a:pt x="532378" y="242326"/>
                  <a:pt x="562708" y="242326"/>
                </a:cubicBezTo>
                <a:cubicBezTo>
                  <a:pt x="586392" y="242326"/>
                  <a:pt x="609493" y="234757"/>
                  <a:pt x="633047" y="232278"/>
                </a:cubicBezTo>
                <a:cubicBezTo>
                  <a:pt x="673158" y="228056"/>
                  <a:pt x="713516" y="226451"/>
                  <a:pt x="753627" y="222229"/>
                </a:cubicBezTo>
                <a:cubicBezTo>
                  <a:pt x="777181" y="219750"/>
                  <a:pt x="800324" y="213614"/>
                  <a:pt x="823965" y="212181"/>
                </a:cubicBezTo>
                <a:cubicBezTo>
                  <a:pt x="910955" y="206909"/>
                  <a:pt x="998136" y="205482"/>
                  <a:pt x="1085222" y="202133"/>
                </a:cubicBezTo>
                <a:cubicBezTo>
                  <a:pt x="1218329" y="235408"/>
                  <a:pt x="1025056" y="191117"/>
                  <a:pt x="1366576" y="202133"/>
                </a:cubicBezTo>
                <a:cubicBezTo>
                  <a:pt x="1390948" y="202919"/>
                  <a:pt x="1413469" y="215530"/>
                  <a:pt x="1436915" y="222229"/>
                </a:cubicBezTo>
                <a:cubicBezTo>
                  <a:pt x="1653406" y="195169"/>
                  <a:pt x="1347563" y="230955"/>
                  <a:pt x="1808704" y="202133"/>
                </a:cubicBezTo>
                <a:cubicBezTo>
                  <a:pt x="1819275" y="201472"/>
                  <a:pt x="1828428" y="193979"/>
                  <a:pt x="1838849" y="192084"/>
                </a:cubicBezTo>
                <a:cubicBezTo>
                  <a:pt x="2042581" y="155041"/>
                  <a:pt x="1814792" y="204935"/>
                  <a:pt x="1979526" y="171988"/>
                </a:cubicBezTo>
                <a:cubicBezTo>
                  <a:pt x="1993068" y="169280"/>
                  <a:pt x="2006788" y="166788"/>
                  <a:pt x="2019719" y="161939"/>
                </a:cubicBezTo>
                <a:cubicBezTo>
                  <a:pt x="2033745" y="156679"/>
                  <a:pt x="2045019" y="143439"/>
                  <a:pt x="2059913" y="141843"/>
                </a:cubicBezTo>
                <a:cubicBezTo>
                  <a:pt x="2139912" y="133272"/>
                  <a:pt x="2220686" y="135144"/>
                  <a:pt x="2301073" y="131794"/>
                </a:cubicBezTo>
                <a:cubicBezTo>
                  <a:pt x="2347965" y="135144"/>
                  <a:pt x="2394738" y="141843"/>
                  <a:pt x="2441750" y="141843"/>
                </a:cubicBezTo>
                <a:cubicBezTo>
                  <a:pt x="2567076" y="141843"/>
                  <a:pt x="2544829" y="131535"/>
                  <a:pt x="2642717" y="121746"/>
                </a:cubicBezTo>
                <a:cubicBezTo>
                  <a:pt x="2686172" y="117400"/>
                  <a:pt x="2729803" y="115047"/>
                  <a:pt x="2773346" y="111697"/>
                </a:cubicBezTo>
                <a:cubicBezTo>
                  <a:pt x="2813539" y="115047"/>
                  <a:pt x="2853639" y="123664"/>
                  <a:pt x="2893926" y="121746"/>
                </a:cubicBezTo>
                <a:cubicBezTo>
                  <a:pt x="2924771" y="120277"/>
                  <a:pt x="2953719" y="105479"/>
                  <a:pt x="2984361" y="101649"/>
                </a:cubicBezTo>
                <a:cubicBezTo>
                  <a:pt x="3061092" y="92057"/>
                  <a:pt x="3138436" y="88251"/>
                  <a:pt x="3215473" y="81552"/>
                </a:cubicBezTo>
                <a:lnTo>
                  <a:pt x="3275763" y="41359"/>
                </a:lnTo>
                <a:cubicBezTo>
                  <a:pt x="3285811" y="34660"/>
                  <a:pt x="3294066" y="23630"/>
                  <a:pt x="3305908" y="21262"/>
                </a:cubicBezTo>
                <a:cubicBezTo>
                  <a:pt x="3322655" y="17913"/>
                  <a:pt x="3339581" y="15356"/>
                  <a:pt x="3356150" y="11214"/>
                </a:cubicBezTo>
                <a:cubicBezTo>
                  <a:pt x="3366426" y="8645"/>
                  <a:pt x="3375730" y="1921"/>
                  <a:pt x="3386295" y="1166"/>
                </a:cubicBezTo>
                <a:cubicBezTo>
                  <a:pt x="3423045" y="-1459"/>
                  <a:pt x="3459983" y="1166"/>
                  <a:pt x="3496827" y="1166"/>
                </a:cubicBezTo>
              </a:path>
            </a:pathLst>
          </a:cu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8129114" y="4068463"/>
            <a:ext cx="3496827" cy="609858"/>
          </a:xfrm>
          <a:custGeom>
            <a:avLst/>
            <a:gdLst>
              <a:gd name="connsiteX0" fmla="*/ 0 w 3496827"/>
              <a:gd name="connsiteY0" fmla="*/ 302616 h 302616"/>
              <a:gd name="connsiteX1" fmla="*/ 140677 w 3496827"/>
              <a:gd name="connsiteY1" fmla="*/ 272471 h 302616"/>
              <a:gd name="connsiteX2" fmla="*/ 170822 w 3496827"/>
              <a:gd name="connsiteY2" fmla="*/ 252374 h 302616"/>
              <a:gd name="connsiteX3" fmla="*/ 221064 w 3496827"/>
              <a:gd name="connsiteY3" fmla="*/ 242326 h 302616"/>
              <a:gd name="connsiteX4" fmla="*/ 472273 w 3496827"/>
              <a:gd name="connsiteY4" fmla="*/ 232278 h 302616"/>
              <a:gd name="connsiteX5" fmla="*/ 562708 w 3496827"/>
              <a:gd name="connsiteY5" fmla="*/ 242326 h 302616"/>
              <a:gd name="connsiteX6" fmla="*/ 633047 w 3496827"/>
              <a:gd name="connsiteY6" fmla="*/ 232278 h 302616"/>
              <a:gd name="connsiteX7" fmla="*/ 753627 w 3496827"/>
              <a:gd name="connsiteY7" fmla="*/ 222229 h 302616"/>
              <a:gd name="connsiteX8" fmla="*/ 823965 w 3496827"/>
              <a:gd name="connsiteY8" fmla="*/ 212181 h 302616"/>
              <a:gd name="connsiteX9" fmla="*/ 1085222 w 3496827"/>
              <a:gd name="connsiteY9" fmla="*/ 202133 h 302616"/>
              <a:gd name="connsiteX10" fmla="*/ 1366576 w 3496827"/>
              <a:gd name="connsiteY10" fmla="*/ 202133 h 302616"/>
              <a:gd name="connsiteX11" fmla="*/ 1436915 w 3496827"/>
              <a:gd name="connsiteY11" fmla="*/ 222229 h 302616"/>
              <a:gd name="connsiteX12" fmla="*/ 1808704 w 3496827"/>
              <a:gd name="connsiteY12" fmla="*/ 202133 h 302616"/>
              <a:gd name="connsiteX13" fmla="*/ 1838849 w 3496827"/>
              <a:gd name="connsiteY13" fmla="*/ 192084 h 302616"/>
              <a:gd name="connsiteX14" fmla="*/ 1979526 w 3496827"/>
              <a:gd name="connsiteY14" fmla="*/ 171988 h 302616"/>
              <a:gd name="connsiteX15" fmla="*/ 2019719 w 3496827"/>
              <a:gd name="connsiteY15" fmla="*/ 161939 h 302616"/>
              <a:gd name="connsiteX16" fmla="*/ 2059913 w 3496827"/>
              <a:gd name="connsiteY16" fmla="*/ 141843 h 302616"/>
              <a:gd name="connsiteX17" fmla="*/ 2301073 w 3496827"/>
              <a:gd name="connsiteY17" fmla="*/ 131794 h 302616"/>
              <a:gd name="connsiteX18" fmla="*/ 2441750 w 3496827"/>
              <a:gd name="connsiteY18" fmla="*/ 141843 h 302616"/>
              <a:gd name="connsiteX19" fmla="*/ 2642717 w 3496827"/>
              <a:gd name="connsiteY19" fmla="*/ 121746 h 302616"/>
              <a:gd name="connsiteX20" fmla="*/ 2773346 w 3496827"/>
              <a:gd name="connsiteY20" fmla="*/ 111697 h 302616"/>
              <a:gd name="connsiteX21" fmla="*/ 2893926 w 3496827"/>
              <a:gd name="connsiteY21" fmla="*/ 121746 h 302616"/>
              <a:gd name="connsiteX22" fmla="*/ 2984361 w 3496827"/>
              <a:gd name="connsiteY22" fmla="*/ 101649 h 302616"/>
              <a:gd name="connsiteX23" fmla="*/ 3215473 w 3496827"/>
              <a:gd name="connsiteY23" fmla="*/ 81552 h 302616"/>
              <a:gd name="connsiteX24" fmla="*/ 3275763 w 3496827"/>
              <a:gd name="connsiteY24" fmla="*/ 41359 h 302616"/>
              <a:gd name="connsiteX25" fmla="*/ 3305908 w 3496827"/>
              <a:gd name="connsiteY25" fmla="*/ 21262 h 302616"/>
              <a:gd name="connsiteX26" fmla="*/ 3356150 w 3496827"/>
              <a:gd name="connsiteY26" fmla="*/ 11214 h 302616"/>
              <a:gd name="connsiteX27" fmla="*/ 3386295 w 3496827"/>
              <a:gd name="connsiteY27" fmla="*/ 1166 h 302616"/>
              <a:gd name="connsiteX28" fmla="*/ 3496827 w 3496827"/>
              <a:gd name="connsiteY28" fmla="*/ 1166 h 30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496827" h="302616">
                <a:moveTo>
                  <a:pt x="0" y="302616"/>
                </a:moveTo>
                <a:cubicBezTo>
                  <a:pt x="113306" y="257294"/>
                  <a:pt x="65486" y="253674"/>
                  <a:pt x="140677" y="272471"/>
                </a:cubicBezTo>
                <a:cubicBezTo>
                  <a:pt x="150725" y="265772"/>
                  <a:pt x="159514" y="256614"/>
                  <a:pt x="170822" y="252374"/>
                </a:cubicBezTo>
                <a:cubicBezTo>
                  <a:pt x="186814" y="246377"/>
                  <a:pt x="204023" y="243462"/>
                  <a:pt x="221064" y="242326"/>
                </a:cubicBezTo>
                <a:cubicBezTo>
                  <a:pt x="304682" y="236752"/>
                  <a:pt x="388537" y="235627"/>
                  <a:pt x="472273" y="232278"/>
                </a:cubicBezTo>
                <a:cubicBezTo>
                  <a:pt x="502418" y="235627"/>
                  <a:pt x="532378" y="242326"/>
                  <a:pt x="562708" y="242326"/>
                </a:cubicBezTo>
                <a:cubicBezTo>
                  <a:pt x="586392" y="242326"/>
                  <a:pt x="609493" y="234757"/>
                  <a:pt x="633047" y="232278"/>
                </a:cubicBezTo>
                <a:cubicBezTo>
                  <a:pt x="673158" y="228056"/>
                  <a:pt x="713516" y="226451"/>
                  <a:pt x="753627" y="222229"/>
                </a:cubicBezTo>
                <a:cubicBezTo>
                  <a:pt x="777181" y="219750"/>
                  <a:pt x="800324" y="213614"/>
                  <a:pt x="823965" y="212181"/>
                </a:cubicBezTo>
                <a:cubicBezTo>
                  <a:pt x="910955" y="206909"/>
                  <a:pt x="998136" y="205482"/>
                  <a:pt x="1085222" y="202133"/>
                </a:cubicBezTo>
                <a:cubicBezTo>
                  <a:pt x="1218329" y="235408"/>
                  <a:pt x="1025056" y="191117"/>
                  <a:pt x="1366576" y="202133"/>
                </a:cubicBezTo>
                <a:cubicBezTo>
                  <a:pt x="1390948" y="202919"/>
                  <a:pt x="1413469" y="215530"/>
                  <a:pt x="1436915" y="222229"/>
                </a:cubicBezTo>
                <a:cubicBezTo>
                  <a:pt x="1653406" y="195169"/>
                  <a:pt x="1347563" y="230955"/>
                  <a:pt x="1808704" y="202133"/>
                </a:cubicBezTo>
                <a:cubicBezTo>
                  <a:pt x="1819275" y="201472"/>
                  <a:pt x="1828428" y="193979"/>
                  <a:pt x="1838849" y="192084"/>
                </a:cubicBezTo>
                <a:cubicBezTo>
                  <a:pt x="2042581" y="155041"/>
                  <a:pt x="1814792" y="204935"/>
                  <a:pt x="1979526" y="171988"/>
                </a:cubicBezTo>
                <a:cubicBezTo>
                  <a:pt x="1993068" y="169280"/>
                  <a:pt x="2006788" y="166788"/>
                  <a:pt x="2019719" y="161939"/>
                </a:cubicBezTo>
                <a:cubicBezTo>
                  <a:pt x="2033745" y="156679"/>
                  <a:pt x="2045019" y="143439"/>
                  <a:pt x="2059913" y="141843"/>
                </a:cubicBezTo>
                <a:cubicBezTo>
                  <a:pt x="2139912" y="133272"/>
                  <a:pt x="2220686" y="135144"/>
                  <a:pt x="2301073" y="131794"/>
                </a:cubicBezTo>
                <a:cubicBezTo>
                  <a:pt x="2347965" y="135144"/>
                  <a:pt x="2394738" y="141843"/>
                  <a:pt x="2441750" y="141843"/>
                </a:cubicBezTo>
                <a:cubicBezTo>
                  <a:pt x="2567076" y="141843"/>
                  <a:pt x="2544829" y="131535"/>
                  <a:pt x="2642717" y="121746"/>
                </a:cubicBezTo>
                <a:cubicBezTo>
                  <a:pt x="2686172" y="117400"/>
                  <a:pt x="2729803" y="115047"/>
                  <a:pt x="2773346" y="111697"/>
                </a:cubicBezTo>
                <a:cubicBezTo>
                  <a:pt x="2813539" y="115047"/>
                  <a:pt x="2853639" y="123664"/>
                  <a:pt x="2893926" y="121746"/>
                </a:cubicBezTo>
                <a:cubicBezTo>
                  <a:pt x="2924771" y="120277"/>
                  <a:pt x="2953719" y="105479"/>
                  <a:pt x="2984361" y="101649"/>
                </a:cubicBezTo>
                <a:cubicBezTo>
                  <a:pt x="3061092" y="92057"/>
                  <a:pt x="3138436" y="88251"/>
                  <a:pt x="3215473" y="81552"/>
                </a:cubicBezTo>
                <a:lnTo>
                  <a:pt x="3275763" y="41359"/>
                </a:lnTo>
                <a:cubicBezTo>
                  <a:pt x="3285811" y="34660"/>
                  <a:pt x="3294066" y="23630"/>
                  <a:pt x="3305908" y="21262"/>
                </a:cubicBezTo>
                <a:cubicBezTo>
                  <a:pt x="3322655" y="17913"/>
                  <a:pt x="3339581" y="15356"/>
                  <a:pt x="3356150" y="11214"/>
                </a:cubicBezTo>
                <a:cubicBezTo>
                  <a:pt x="3366426" y="8645"/>
                  <a:pt x="3375730" y="1921"/>
                  <a:pt x="3386295" y="1166"/>
                </a:cubicBezTo>
                <a:cubicBezTo>
                  <a:pt x="3423045" y="-1459"/>
                  <a:pt x="3459983" y="1166"/>
                  <a:pt x="3496827" y="1166"/>
                </a:cubicBezTo>
              </a:path>
            </a:pathLst>
          </a:cu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8201968" y="5342396"/>
            <a:ext cx="3496827" cy="1243431"/>
          </a:xfrm>
          <a:custGeom>
            <a:avLst/>
            <a:gdLst>
              <a:gd name="connsiteX0" fmla="*/ 0 w 3496827"/>
              <a:gd name="connsiteY0" fmla="*/ 302616 h 302616"/>
              <a:gd name="connsiteX1" fmla="*/ 140677 w 3496827"/>
              <a:gd name="connsiteY1" fmla="*/ 272471 h 302616"/>
              <a:gd name="connsiteX2" fmla="*/ 170822 w 3496827"/>
              <a:gd name="connsiteY2" fmla="*/ 252374 h 302616"/>
              <a:gd name="connsiteX3" fmla="*/ 221064 w 3496827"/>
              <a:gd name="connsiteY3" fmla="*/ 242326 h 302616"/>
              <a:gd name="connsiteX4" fmla="*/ 472273 w 3496827"/>
              <a:gd name="connsiteY4" fmla="*/ 232278 h 302616"/>
              <a:gd name="connsiteX5" fmla="*/ 562708 w 3496827"/>
              <a:gd name="connsiteY5" fmla="*/ 242326 h 302616"/>
              <a:gd name="connsiteX6" fmla="*/ 633047 w 3496827"/>
              <a:gd name="connsiteY6" fmla="*/ 232278 h 302616"/>
              <a:gd name="connsiteX7" fmla="*/ 753627 w 3496827"/>
              <a:gd name="connsiteY7" fmla="*/ 222229 h 302616"/>
              <a:gd name="connsiteX8" fmla="*/ 823965 w 3496827"/>
              <a:gd name="connsiteY8" fmla="*/ 212181 h 302616"/>
              <a:gd name="connsiteX9" fmla="*/ 1085222 w 3496827"/>
              <a:gd name="connsiteY9" fmla="*/ 202133 h 302616"/>
              <a:gd name="connsiteX10" fmla="*/ 1366576 w 3496827"/>
              <a:gd name="connsiteY10" fmla="*/ 202133 h 302616"/>
              <a:gd name="connsiteX11" fmla="*/ 1436915 w 3496827"/>
              <a:gd name="connsiteY11" fmla="*/ 222229 h 302616"/>
              <a:gd name="connsiteX12" fmla="*/ 1808704 w 3496827"/>
              <a:gd name="connsiteY12" fmla="*/ 202133 h 302616"/>
              <a:gd name="connsiteX13" fmla="*/ 1838849 w 3496827"/>
              <a:gd name="connsiteY13" fmla="*/ 192084 h 302616"/>
              <a:gd name="connsiteX14" fmla="*/ 1979526 w 3496827"/>
              <a:gd name="connsiteY14" fmla="*/ 171988 h 302616"/>
              <a:gd name="connsiteX15" fmla="*/ 2019719 w 3496827"/>
              <a:gd name="connsiteY15" fmla="*/ 161939 h 302616"/>
              <a:gd name="connsiteX16" fmla="*/ 2059913 w 3496827"/>
              <a:gd name="connsiteY16" fmla="*/ 141843 h 302616"/>
              <a:gd name="connsiteX17" fmla="*/ 2301073 w 3496827"/>
              <a:gd name="connsiteY17" fmla="*/ 131794 h 302616"/>
              <a:gd name="connsiteX18" fmla="*/ 2441750 w 3496827"/>
              <a:gd name="connsiteY18" fmla="*/ 141843 h 302616"/>
              <a:gd name="connsiteX19" fmla="*/ 2642717 w 3496827"/>
              <a:gd name="connsiteY19" fmla="*/ 121746 h 302616"/>
              <a:gd name="connsiteX20" fmla="*/ 2773346 w 3496827"/>
              <a:gd name="connsiteY20" fmla="*/ 111697 h 302616"/>
              <a:gd name="connsiteX21" fmla="*/ 2893926 w 3496827"/>
              <a:gd name="connsiteY21" fmla="*/ 121746 h 302616"/>
              <a:gd name="connsiteX22" fmla="*/ 2984361 w 3496827"/>
              <a:gd name="connsiteY22" fmla="*/ 101649 h 302616"/>
              <a:gd name="connsiteX23" fmla="*/ 3215473 w 3496827"/>
              <a:gd name="connsiteY23" fmla="*/ 81552 h 302616"/>
              <a:gd name="connsiteX24" fmla="*/ 3275763 w 3496827"/>
              <a:gd name="connsiteY24" fmla="*/ 41359 h 302616"/>
              <a:gd name="connsiteX25" fmla="*/ 3305908 w 3496827"/>
              <a:gd name="connsiteY25" fmla="*/ 21262 h 302616"/>
              <a:gd name="connsiteX26" fmla="*/ 3356150 w 3496827"/>
              <a:gd name="connsiteY26" fmla="*/ 11214 h 302616"/>
              <a:gd name="connsiteX27" fmla="*/ 3386295 w 3496827"/>
              <a:gd name="connsiteY27" fmla="*/ 1166 h 302616"/>
              <a:gd name="connsiteX28" fmla="*/ 3496827 w 3496827"/>
              <a:gd name="connsiteY28" fmla="*/ 1166 h 30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496827" h="302616">
                <a:moveTo>
                  <a:pt x="0" y="302616"/>
                </a:moveTo>
                <a:cubicBezTo>
                  <a:pt x="113306" y="257294"/>
                  <a:pt x="65486" y="253674"/>
                  <a:pt x="140677" y="272471"/>
                </a:cubicBezTo>
                <a:cubicBezTo>
                  <a:pt x="150725" y="265772"/>
                  <a:pt x="159514" y="256614"/>
                  <a:pt x="170822" y="252374"/>
                </a:cubicBezTo>
                <a:cubicBezTo>
                  <a:pt x="186814" y="246377"/>
                  <a:pt x="204023" y="243462"/>
                  <a:pt x="221064" y="242326"/>
                </a:cubicBezTo>
                <a:cubicBezTo>
                  <a:pt x="304682" y="236752"/>
                  <a:pt x="388537" y="235627"/>
                  <a:pt x="472273" y="232278"/>
                </a:cubicBezTo>
                <a:cubicBezTo>
                  <a:pt x="502418" y="235627"/>
                  <a:pt x="532378" y="242326"/>
                  <a:pt x="562708" y="242326"/>
                </a:cubicBezTo>
                <a:cubicBezTo>
                  <a:pt x="586392" y="242326"/>
                  <a:pt x="609493" y="234757"/>
                  <a:pt x="633047" y="232278"/>
                </a:cubicBezTo>
                <a:cubicBezTo>
                  <a:pt x="673158" y="228056"/>
                  <a:pt x="713516" y="226451"/>
                  <a:pt x="753627" y="222229"/>
                </a:cubicBezTo>
                <a:cubicBezTo>
                  <a:pt x="777181" y="219750"/>
                  <a:pt x="800324" y="213614"/>
                  <a:pt x="823965" y="212181"/>
                </a:cubicBezTo>
                <a:cubicBezTo>
                  <a:pt x="910955" y="206909"/>
                  <a:pt x="998136" y="205482"/>
                  <a:pt x="1085222" y="202133"/>
                </a:cubicBezTo>
                <a:cubicBezTo>
                  <a:pt x="1218329" y="235408"/>
                  <a:pt x="1025056" y="191117"/>
                  <a:pt x="1366576" y="202133"/>
                </a:cubicBezTo>
                <a:cubicBezTo>
                  <a:pt x="1390948" y="202919"/>
                  <a:pt x="1413469" y="215530"/>
                  <a:pt x="1436915" y="222229"/>
                </a:cubicBezTo>
                <a:cubicBezTo>
                  <a:pt x="1653406" y="195169"/>
                  <a:pt x="1347563" y="230955"/>
                  <a:pt x="1808704" y="202133"/>
                </a:cubicBezTo>
                <a:cubicBezTo>
                  <a:pt x="1819275" y="201472"/>
                  <a:pt x="1828428" y="193979"/>
                  <a:pt x="1838849" y="192084"/>
                </a:cubicBezTo>
                <a:cubicBezTo>
                  <a:pt x="2042581" y="155041"/>
                  <a:pt x="1814792" y="204935"/>
                  <a:pt x="1979526" y="171988"/>
                </a:cubicBezTo>
                <a:cubicBezTo>
                  <a:pt x="1993068" y="169280"/>
                  <a:pt x="2006788" y="166788"/>
                  <a:pt x="2019719" y="161939"/>
                </a:cubicBezTo>
                <a:cubicBezTo>
                  <a:pt x="2033745" y="156679"/>
                  <a:pt x="2045019" y="143439"/>
                  <a:pt x="2059913" y="141843"/>
                </a:cubicBezTo>
                <a:cubicBezTo>
                  <a:pt x="2139912" y="133272"/>
                  <a:pt x="2220686" y="135144"/>
                  <a:pt x="2301073" y="131794"/>
                </a:cubicBezTo>
                <a:cubicBezTo>
                  <a:pt x="2347965" y="135144"/>
                  <a:pt x="2394738" y="141843"/>
                  <a:pt x="2441750" y="141843"/>
                </a:cubicBezTo>
                <a:cubicBezTo>
                  <a:pt x="2567076" y="141843"/>
                  <a:pt x="2544829" y="131535"/>
                  <a:pt x="2642717" y="121746"/>
                </a:cubicBezTo>
                <a:cubicBezTo>
                  <a:pt x="2686172" y="117400"/>
                  <a:pt x="2729803" y="115047"/>
                  <a:pt x="2773346" y="111697"/>
                </a:cubicBezTo>
                <a:cubicBezTo>
                  <a:pt x="2813539" y="115047"/>
                  <a:pt x="2853639" y="123664"/>
                  <a:pt x="2893926" y="121746"/>
                </a:cubicBezTo>
                <a:cubicBezTo>
                  <a:pt x="2924771" y="120277"/>
                  <a:pt x="2953719" y="105479"/>
                  <a:pt x="2984361" y="101649"/>
                </a:cubicBezTo>
                <a:cubicBezTo>
                  <a:pt x="3061092" y="92057"/>
                  <a:pt x="3138436" y="88251"/>
                  <a:pt x="3215473" y="81552"/>
                </a:cubicBezTo>
                <a:lnTo>
                  <a:pt x="3275763" y="41359"/>
                </a:lnTo>
                <a:cubicBezTo>
                  <a:pt x="3285811" y="34660"/>
                  <a:pt x="3294066" y="23630"/>
                  <a:pt x="3305908" y="21262"/>
                </a:cubicBezTo>
                <a:cubicBezTo>
                  <a:pt x="3322655" y="17913"/>
                  <a:pt x="3339581" y="15356"/>
                  <a:pt x="3356150" y="11214"/>
                </a:cubicBezTo>
                <a:cubicBezTo>
                  <a:pt x="3366426" y="8645"/>
                  <a:pt x="3375730" y="1921"/>
                  <a:pt x="3386295" y="1166"/>
                </a:cubicBezTo>
                <a:cubicBezTo>
                  <a:pt x="3423045" y="-1459"/>
                  <a:pt x="3459983" y="1166"/>
                  <a:pt x="3496827" y="1166"/>
                </a:cubicBezTo>
              </a:path>
            </a:pathLst>
          </a:cu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986766" y="4993091"/>
            <a:ext cx="3759758" cy="1169551"/>
          </a:xfrm>
          <a:prstGeom prst="rect">
            <a:avLst/>
          </a:prstGeom>
          <a:noFill/>
        </p:spPr>
        <p:txBody>
          <a:bodyPr wrap="square" rtlCol="0">
            <a:spAutoFit/>
          </a:bodyPr>
          <a:lstStyle/>
          <a:p>
            <a:r>
              <a:rPr lang="en-US" sz="1400" dirty="0" smtClean="0">
                <a:latin typeface="+mj-lt"/>
              </a:rPr>
              <a:t>Many </a:t>
            </a:r>
            <a:r>
              <a:rPr lang="en-US" sz="1400" dirty="0">
                <a:latin typeface="+mj-lt"/>
              </a:rPr>
              <a:t>simulations show the school experiencing between 30 and 100 cases at a time. By the end of the fall term, more than half of </a:t>
            </a:r>
            <a:r>
              <a:rPr lang="en-US" sz="1400" dirty="0" smtClean="0">
                <a:latin typeface="+mj-lt"/>
              </a:rPr>
              <a:t>the</a:t>
            </a:r>
          </a:p>
          <a:p>
            <a:r>
              <a:rPr lang="en-US" sz="1400" dirty="0" smtClean="0">
                <a:latin typeface="+mj-lt"/>
              </a:rPr>
              <a:t>simulations </a:t>
            </a:r>
            <a:r>
              <a:rPr lang="en-US" sz="1400" dirty="0">
                <a:latin typeface="+mj-lt"/>
              </a:rPr>
              <a:t>have an ongoing </a:t>
            </a:r>
            <a:r>
              <a:rPr lang="en-US" sz="1400" dirty="0" smtClean="0">
                <a:latin typeface="+mj-lt"/>
              </a:rPr>
              <a:t>outbreak</a:t>
            </a:r>
          </a:p>
          <a:p>
            <a:r>
              <a:rPr lang="en-US" sz="1400" dirty="0" smtClean="0">
                <a:latin typeface="+mj-lt"/>
              </a:rPr>
              <a:t>of </a:t>
            </a:r>
            <a:r>
              <a:rPr lang="en-US" sz="1400" dirty="0">
                <a:latin typeface="+mj-lt"/>
              </a:rPr>
              <a:t>six infections or more</a:t>
            </a:r>
            <a:r>
              <a:rPr lang="en-US" sz="1400" dirty="0" smtClean="0">
                <a:latin typeface="+mj-lt"/>
              </a:rPr>
              <a:t>.</a:t>
            </a:r>
            <a:endParaRPr lang="en-US" sz="1400" dirty="0">
              <a:latin typeface="+mj-lt"/>
            </a:endParaRPr>
          </a:p>
        </p:txBody>
      </p:sp>
    </p:spTree>
    <p:extLst>
      <p:ext uri="{BB962C8B-B14F-4D97-AF65-F5344CB8AC3E}">
        <p14:creationId xmlns:p14="http://schemas.microsoft.com/office/powerpoint/2010/main" val="1830524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for more information</a:t>
            </a:r>
            <a:endParaRPr lang="en-US" dirty="0"/>
          </a:p>
        </p:txBody>
      </p:sp>
      <p:sp>
        <p:nvSpPr>
          <p:cNvPr id="3" name="Content Placeholder 2"/>
          <p:cNvSpPr>
            <a:spLocks noGrp="1"/>
          </p:cNvSpPr>
          <p:nvPr>
            <p:ph idx="1"/>
          </p:nvPr>
        </p:nvSpPr>
        <p:spPr/>
        <p:txBody>
          <a:bodyPr/>
          <a:lstStyle/>
          <a:p>
            <a:pPr marL="0" indent="0">
              <a:buNone/>
            </a:pPr>
            <a:r>
              <a:rPr lang="en-US" dirty="0" smtClean="0"/>
              <a:t>Peter </a:t>
            </a:r>
            <a:r>
              <a:rPr lang="en-US" dirty="0" err="1" smtClean="0"/>
              <a:t>Banwarth</a:t>
            </a:r>
            <a:endParaRPr lang="en-US" dirty="0" smtClean="0"/>
          </a:p>
          <a:p>
            <a:pPr marL="0" indent="0">
              <a:buNone/>
            </a:pPr>
            <a:r>
              <a:rPr lang="en-US" dirty="0" smtClean="0"/>
              <a:t>Benton County Public Health</a:t>
            </a:r>
          </a:p>
          <a:p>
            <a:pPr marL="0" indent="0">
              <a:buNone/>
            </a:pPr>
            <a:r>
              <a:rPr lang="en-US" dirty="0" smtClean="0">
                <a:hlinkClick r:id="rId2"/>
              </a:rPr>
              <a:t>peter.banwarth@co.Benton.or.us</a:t>
            </a:r>
            <a:endParaRPr lang="en-US" dirty="0" smtClean="0"/>
          </a:p>
          <a:p>
            <a:pPr marL="0" indent="0">
              <a:buNone/>
            </a:pPr>
            <a:r>
              <a:rPr lang="en-US" dirty="0" smtClean="0">
                <a:hlinkClick r:id="rId3"/>
              </a:rPr>
              <a:t>https://github.com/banwarp/benton_epi/tree/master/covid19</a:t>
            </a:r>
            <a:endParaRPr lang="en-US" dirty="0"/>
          </a:p>
        </p:txBody>
      </p:sp>
      <p:sp>
        <p:nvSpPr>
          <p:cNvPr id="4" name="Date Placeholder 3"/>
          <p:cNvSpPr>
            <a:spLocks noGrp="1"/>
          </p:cNvSpPr>
          <p:nvPr>
            <p:ph type="dt" sz="half" idx="10"/>
          </p:nvPr>
        </p:nvSpPr>
        <p:spPr/>
        <p:txBody>
          <a:bodyPr/>
          <a:lstStyle/>
          <a:p>
            <a:fld id="{8EC0AE5E-2AEE-4F20-942A-141889431E93}" type="datetime1">
              <a:rPr lang="en-US" smtClean="0"/>
              <a:t>6/2/2020</a:t>
            </a:fld>
            <a:endParaRPr lang="en-US"/>
          </a:p>
        </p:txBody>
      </p:sp>
      <p:sp>
        <p:nvSpPr>
          <p:cNvPr id="5" name="Slide Number Placeholder 4"/>
          <p:cNvSpPr>
            <a:spLocks noGrp="1"/>
          </p:cNvSpPr>
          <p:nvPr>
            <p:ph type="sldNum" sz="quarter" idx="12"/>
          </p:nvPr>
        </p:nvSpPr>
        <p:spPr/>
        <p:txBody>
          <a:bodyPr/>
          <a:lstStyle/>
          <a:p>
            <a:fld id="{87077EF9-6C00-44F9-A48B-82E5DFAB09ED}" type="slidenum">
              <a:rPr lang="en-US" smtClean="0"/>
              <a:t>9</a:t>
            </a:fld>
            <a:endParaRPr lang="en-US"/>
          </a:p>
        </p:txBody>
      </p:sp>
    </p:spTree>
    <p:extLst>
      <p:ext uri="{BB962C8B-B14F-4D97-AF65-F5344CB8AC3E}">
        <p14:creationId xmlns:p14="http://schemas.microsoft.com/office/powerpoint/2010/main" val="1203762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1331</TotalTime>
  <Words>1089</Words>
  <Application>Microsoft Office PowerPoint</Application>
  <PresentationFormat>Widescreen</PresentationFormat>
  <Paragraphs>110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COVID-19 modeling for Elementary Schools</vt:lpstr>
      <vt:lpstr>Background</vt:lpstr>
      <vt:lpstr>Basic parameters</vt:lpstr>
      <vt:lpstr>Assumptions about disease spread and symptom monitoring</vt:lpstr>
      <vt:lpstr>An example graph</vt:lpstr>
      <vt:lpstr>Dimensions of COVID-19 spread scenarios</vt:lpstr>
      <vt:lpstr>PowerPoint Presentation</vt:lpstr>
      <vt:lpstr>Summary</vt:lpstr>
      <vt:lpstr>Contact for more information</vt:lpstr>
      <vt:lpstr>All nine graphs: Low Mixing, Low Interactions</vt:lpstr>
      <vt:lpstr>All nine graphs: Low Mixing, Moderate Interactions</vt:lpstr>
      <vt:lpstr>All nine graphs: Low Mixing, High Interactions</vt:lpstr>
      <vt:lpstr>All nine graphs: Moderate Mixing, Low Interactions</vt:lpstr>
      <vt:lpstr>All nine graphs: Moderate Mixing, Moderate Interactions</vt:lpstr>
      <vt:lpstr>All nine graphs: Moderate Mixing, High Interactions</vt:lpstr>
      <vt:lpstr>All nine graphs: High Mixing, Low Interactions</vt:lpstr>
      <vt:lpstr>All nine graphs: High Mixing, Moderate Interactions</vt:lpstr>
      <vt:lpstr>All nine graphs: High Mixing, High Interactions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Benton County COVID-19 modeling for Elementary Schools</dc:title>
  <dc:creator>BANWARTH Peter</dc:creator>
  <cp:lastModifiedBy>BANWARTH Peter</cp:lastModifiedBy>
  <cp:revision>29</cp:revision>
  <dcterms:created xsi:type="dcterms:W3CDTF">2020-06-02T03:56:16Z</dcterms:created>
  <dcterms:modified xsi:type="dcterms:W3CDTF">2020-06-03T02:08:01Z</dcterms:modified>
</cp:coreProperties>
</file>