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57" r:id="rId4"/>
    <p:sldId id="258" r:id="rId5"/>
    <p:sldId id="259" r:id="rId6"/>
    <p:sldId id="260" r:id="rId7"/>
    <p:sldId id="262" r:id="rId8"/>
    <p:sldId id="271" r:id="rId9"/>
    <p:sldId id="267" r:id="rId10"/>
    <p:sldId id="268" r:id="rId11"/>
    <p:sldId id="269" r:id="rId12"/>
    <p:sldId id="270" r:id="rId13"/>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9" d="100"/>
          <a:sy n="79"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0733A-315D-43FD-AEA9-5BFB6457FBA0}" type="datetimeFigureOut">
              <a:rPr lang="hu-HU" smtClean="0"/>
              <a:t>2018. 10. 19.</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ADB8E-50D5-461E-AF16-FE6A41C235CE}" type="slidenum">
              <a:rPr lang="hu-HU" smtClean="0"/>
              <a:t>‹#›</a:t>
            </a:fld>
            <a:endParaRPr lang="hu-HU"/>
          </a:p>
        </p:txBody>
      </p:sp>
    </p:spTree>
    <p:extLst>
      <p:ext uri="{BB962C8B-B14F-4D97-AF65-F5344CB8AC3E}">
        <p14:creationId xmlns:p14="http://schemas.microsoft.com/office/powerpoint/2010/main" val="399994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hu-HU"/>
          </a:p>
        </p:txBody>
      </p:sp>
      <p:sp>
        <p:nvSpPr>
          <p:cNvPr id="4" name="Dátum helye 3"/>
          <p:cNvSpPr>
            <a:spLocks noGrp="1"/>
          </p:cNvSpPr>
          <p:nvPr>
            <p:ph type="dt" sz="half" idx="10"/>
          </p:nvPr>
        </p:nvSpPr>
        <p:spPr/>
        <p:txBody>
          <a:bodyPr/>
          <a:lstStyle/>
          <a:p>
            <a:fld id="{FD49D34D-57CF-4683-8168-633A76D8C41D}" type="datetimeFigureOut">
              <a:rPr lang="hu-HU" smtClean="0"/>
              <a:t>2018. 10. 19.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095CC33B-7BDA-4EB4-B55F-22BAA42A20F1}" type="slidenum">
              <a:rPr lang="hu-HU" smtClean="0"/>
              <a:t>‹#›</a:t>
            </a:fld>
            <a:endParaRPr lang="hu-HU"/>
          </a:p>
        </p:txBody>
      </p:sp>
    </p:spTree>
    <p:extLst>
      <p:ext uri="{BB962C8B-B14F-4D97-AF65-F5344CB8AC3E}">
        <p14:creationId xmlns:p14="http://schemas.microsoft.com/office/powerpoint/2010/main" val="189748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FD49D34D-57CF-4683-8168-633A76D8C41D}" type="datetimeFigureOut">
              <a:rPr lang="hu-HU" smtClean="0"/>
              <a:t>2018. 10. 19.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095CC33B-7BDA-4EB4-B55F-22BAA42A20F1}" type="slidenum">
              <a:rPr lang="hu-HU" smtClean="0"/>
              <a:t>‹#›</a:t>
            </a:fld>
            <a:endParaRPr lang="hu-HU"/>
          </a:p>
        </p:txBody>
      </p:sp>
    </p:spTree>
    <p:extLst>
      <p:ext uri="{BB962C8B-B14F-4D97-AF65-F5344CB8AC3E}">
        <p14:creationId xmlns:p14="http://schemas.microsoft.com/office/powerpoint/2010/main" val="284897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FD49D34D-57CF-4683-8168-633A76D8C41D}" type="datetimeFigureOut">
              <a:rPr lang="hu-HU" smtClean="0"/>
              <a:t>2018. 10. 19.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095CC33B-7BDA-4EB4-B55F-22BAA42A20F1}" type="slidenum">
              <a:rPr lang="hu-HU" smtClean="0"/>
              <a:t>‹#›</a:t>
            </a:fld>
            <a:endParaRPr lang="hu-HU"/>
          </a:p>
        </p:txBody>
      </p:sp>
    </p:spTree>
    <p:extLst>
      <p:ext uri="{BB962C8B-B14F-4D97-AF65-F5344CB8AC3E}">
        <p14:creationId xmlns:p14="http://schemas.microsoft.com/office/powerpoint/2010/main" val="109276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FD49D34D-57CF-4683-8168-633A76D8C41D}" type="datetimeFigureOut">
              <a:rPr lang="hu-HU" smtClean="0"/>
              <a:t>2018. 10. 19.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095CC33B-7BDA-4EB4-B55F-22BAA42A20F1}" type="slidenum">
              <a:rPr lang="hu-HU" smtClean="0"/>
              <a:t>‹#›</a:t>
            </a:fld>
            <a:endParaRPr lang="hu-HU"/>
          </a:p>
        </p:txBody>
      </p:sp>
    </p:spTree>
    <p:extLst>
      <p:ext uri="{BB962C8B-B14F-4D97-AF65-F5344CB8AC3E}">
        <p14:creationId xmlns:p14="http://schemas.microsoft.com/office/powerpoint/2010/main" val="60327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FD49D34D-57CF-4683-8168-633A76D8C41D}" type="datetimeFigureOut">
              <a:rPr lang="hu-HU" smtClean="0"/>
              <a:t>2018. 10. 19.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095CC33B-7BDA-4EB4-B55F-22BAA42A20F1}" type="slidenum">
              <a:rPr lang="hu-HU" smtClean="0"/>
              <a:t>‹#›</a:t>
            </a:fld>
            <a:endParaRPr lang="hu-HU"/>
          </a:p>
        </p:txBody>
      </p:sp>
    </p:spTree>
    <p:extLst>
      <p:ext uri="{BB962C8B-B14F-4D97-AF65-F5344CB8AC3E}">
        <p14:creationId xmlns:p14="http://schemas.microsoft.com/office/powerpoint/2010/main" val="59930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FD49D34D-57CF-4683-8168-633A76D8C41D}" type="datetimeFigureOut">
              <a:rPr lang="hu-HU" smtClean="0"/>
              <a:t>2018. 10. 19.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095CC33B-7BDA-4EB4-B55F-22BAA42A20F1}" type="slidenum">
              <a:rPr lang="hu-HU" smtClean="0"/>
              <a:t>‹#›</a:t>
            </a:fld>
            <a:endParaRPr lang="hu-HU"/>
          </a:p>
        </p:txBody>
      </p:sp>
    </p:spTree>
    <p:extLst>
      <p:ext uri="{BB962C8B-B14F-4D97-AF65-F5344CB8AC3E}">
        <p14:creationId xmlns:p14="http://schemas.microsoft.com/office/powerpoint/2010/main" val="137577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FD49D34D-57CF-4683-8168-633A76D8C41D}" type="datetimeFigureOut">
              <a:rPr lang="hu-HU" smtClean="0"/>
              <a:t>2018. 10. 19.</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095CC33B-7BDA-4EB4-B55F-22BAA42A20F1}" type="slidenum">
              <a:rPr lang="hu-HU" smtClean="0"/>
              <a:t>‹#›</a:t>
            </a:fld>
            <a:endParaRPr lang="hu-HU"/>
          </a:p>
        </p:txBody>
      </p:sp>
    </p:spTree>
    <p:extLst>
      <p:ext uri="{BB962C8B-B14F-4D97-AF65-F5344CB8AC3E}">
        <p14:creationId xmlns:p14="http://schemas.microsoft.com/office/powerpoint/2010/main" val="394126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FD49D34D-57CF-4683-8168-633A76D8C41D}" type="datetimeFigureOut">
              <a:rPr lang="hu-HU" smtClean="0"/>
              <a:t>2018. 10. 19.</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095CC33B-7BDA-4EB4-B55F-22BAA42A20F1}" type="slidenum">
              <a:rPr lang="hu-HU" smtClean="0"/>
              <a:t>‹#›</a:t>
            </a:fld>
            <a:endParaRPr lang="hu-HU"/>
          </a:p>
        </p:txBody>
      </p:sp>
    </p:spTree>
    <p:extLst>
      <p:ext uri="{BB962C8B-B14F-4D97-AF65-F5344CB8AC3E}">
        <p14:creationId xmlns:p14="http://schemas.microsoft.com/office/powerpoint/2010/main" val="9604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FD49D34D-57CF-4683-8168-633A76D8C41D}" type="datetimeFigureOut">
              <a:rPr lang="hu-HU" smtClean="0"/>
              <a:t>2018. 10. 19.</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095CC33B-7BDA-4EB4-B55F-22BAA42A20F1}" type="slidenum">
              <a:rPr lang="hu-HU" smtClean="0"/>
              <a:t>‹#›</a:t>
            </a:fld>
            <a:endParaRPr lang="hu-HU"/>
          </a:p>
        </p:txBody>
      </p:sp>
    </p:spTree>
    <p:extLst>
      <p:ext uri="{BB962C8B-B14F-4D97-AF65-F5344CB8AC3E}">
        <p14:creationId xmlns:p14="http://schemas.microsoft.com/office/powerpoint/2010/main" val="172466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FD49D34D-57CF-4683-8168-633A76D8C41D}" type="datetimeFigureOut">
              <a:rPr lang="hu-HU" smtClean="0"/>
              <a:t>2018. 10. 19.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095CC33B-7BDA-4EB4-B55F-22BAA42A20F1}" type="slidenum">
              <a:rPr lang="hu-HU" smtClean="0"/>
              <a:t>‹#›</a:t>
            </a:fld>
            <a:endParaRPr lang="hu-HU"/>
          </a:p>
        </p:txBody>
      </p:sp>
    </p:spTree>
    <p:extLst>
      <p:ext uri="{BB962C8B-B14F-4D97-AF65-F5344CB8AC3E}">
        <p14:creationId xmlns:p14="http://schemas.microsoft.com/office/powerpoint/2010/main" val="323613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FD49D34D-57CF-4683-8168-633A76D8C41D}" type="datetimeFigureOut">
              <a:rPr lang="hu-HU" smtClean="0"/>
              <a:t>2018. 10. 19.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095CC33B-7BDA-4EB4-B55F-22BAA42A20F1}" type="slidenum">
              <a:rPr lang="hu-HU" smtClean="0"/>
              <a:t>‹#›</a:t>
            </a:fld>
            <a:endParaRPr lang="hu-HU"/>
          </a:p>
        </p:txBody>
      </p:sp>
    </p:spTree>
    <p:extLst>
      <p:ext uri="{BB962C8B-B14F-4D97-AF65-F5344CB8AC3E}">
        <p14:creationId xmlns:p14="http://schemas.microsoft.com/office/powerpoint/2010/main" val="313278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9D34D-57CF-4683-8168-633A76D8C41D}" type="datetimeFigureOut">
              <a:rPr lang="hu-HU" smtClean="0"/>
              <a:t>2018. 10. 19.</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CC33B-7BDA-4EB4-B55F-22BAA42A20F1}" type="slidenum">
              <a:rPr lang="hu-HU" smtClean="0"/>
              <a:t>‹#›</a:t>
            </a:fld>
            <a:endParaRPr lang="hu-HU"/>
          </a:p>
        </p:txBody>
      </p:sp>
    </p:spTree>
    <p:extLst>
      <p:ext uri="{BB962C8B-B14F-4D97-AF65-F5344CB8AC3E}">
        <p14:creationId xmlns:p14="http://schemas.microsoft.com/office/powerpoint/2010/main" val="1933550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ctfDs7M35Ho&amp;t=2564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609344" y="500571"/>
            <a:ext cx="9144000" cy="2387600"/>
          </a:xfrm>
        </p:spPr>
        <p:txBody>
          <a:bodyPr>
            <a:normAutofit/>
          </a:bodyPr>
          <a:lstStyle/>
          <a:p>
            <a:r>
              <a:rPr lang="en-GB" sz="6600" b="1" dirty="0" smtClean="0">
                <a:latin typeface="+mn-lt"/>
              </a:rPr>
              <a:t>Remote Directory Server</a:t>
            </a:r>
            <a:endParaRPr lang="en-GB" sz="6600" b="1" dirty="0">
              <a:latin typeface="+mn-lt"/>
            </a:endParaRPr>
          </a:p>
        </p:txBody>
      </p:sp>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144" y="2780507"/>
            <a:ext cx="7033768" cy="2350451"/>
          </a:xfrm>
          <a:prstGeom prst="rect">
            <a:avLst/>
          </a:prstGeom>
        </p:spPr>
      </p:pic>
    </p:spTree>
    <p:extLst>
      <p:ext uri="{BB962C8B-B14F-4D97-AF65-F5344CB8AC3E}">
        <p14:creationId xmlns:p14="http://schemas.microsoft.com/office/powerpoint/2010/main" val="266988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99149"/>
            <a:ext cx="10515600" cy="2272615"/>
          </a:xfrm>
          <a:prstGeom prst="rect">
            <a:avLst/>
          </a:prstGeom>
        </p:spPr>
        <p:txBody>
          <a:bodyPr vert="horz" lIns="91440" tIns="45720" rIns="91440" bIns="45720" rtlCol="0" anchor="ctr"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RDB(</a:t>
            </a:r>
            <a:r>
              <a:rPr lang="en-US" sz="4000" dirty="0" err="1" smtClean="0"/>
              <a:t>Redis</a:t>
            </a:r>
            <a:r>
              <a:rPr lang="en-US" sz="4000" dirty="0" smtClean="0"/>
              <a:t> Database File)</a:t>
            </a:r>
            <a:br>
              <a:rPr lang="en-US" sz="4000" dirty="0" smtClean="0"/>
            </a:br>
            <a:r>
              <a:rPr lang="en-US" dirty="0" smtClean="0"/>
              <a:t/>
            </a:r>
            <a:br>
              <a:rPr lang="en-US" dirty="0" smtClean="0"/>
            </a:br>
            <a:r>
              <a:rPr lang="en-US" sz="4800" dirty="0" smtClean="0"/>
              <a:t/>
            </a:r>
            <a:br>
              <a:rPr lang="en-US" sz="4800" dirty="0" smtClean="0"/>
            </a:br>
            <a:endParaRPr lang="en-US" sz="4800" dirty="0"/>
          </a:p>
        </p:txBody>
      </p:sp>
      <p:sp>
        <p:nvSpPr>
          <p:cNvPr id="5" name="Subtitle 2"/>
          <p:cNvSpPr txBox="1">
            <a:spLocks/>
          </p:cNvSpPr>
          <p:nvPr/>
        </p:nvSpPr>
        <p:spPr>
          <a:xfrm>
            <a:off x="650831" y="1031989"/>
            <a:ext cx="9582736" cy="47940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b="1" i="1" dirty="0" smtClean="0">
                <a:latin typeface="+mj-lt"/>
                <a:ea typeface="+mj-ea"/>
                <a:cs typeface="+mj-cs"/>
              </a:rPr>
              <a:t>Advantages:</a:t>
            </a:r>
          </a:p>
          <a:p>
            <a:pPr>
              <a:lnSpc>
                <a:spcPct val="120000"/>
              </a:lnSpc>
            </a:pPr>
            <a:r>
              <a:rPr lang="en-US" sz="2000" dirty="0" smtClean="0">
                <a:latin typeface="+mj-lt"/>
                <a:ea typeface="+mj-ea"/>
                <a:cs typeface="+mj-cs"/>
              </a:rPr>
              <a:t>A straightforward approach to backup and restore your data, enabled by default in </a:t>
            </a:r>
            <a:r>
              <a:rPr lang="en-US" sz="2000" dirty="0" err="1" smtClean="0">
                <a:latin typeface="+mj-lt"/>
                <a:ea typeface="+mj-ea"/>
                <a:cs typeface="+mj-cs"/>
              </a:rPr>
              <a:t>redis.config</a:t>
            </a:r>
            <a:r>
              <a:rPr lang="en-US" sz="2000" dirty="0" smtClean="0">
                <a:latin typeface="+mj-lt"/>
                <a:ea typeface="+mj-ea"/>
                <a:cs typeface="+mj-cs"/>
              </a:rPr>
              <a:t> file.</a:t>
            </a:r>
          </a:p>
          <a:p>
            <a:pPr>
              <a:lnSpc>
                <a:spcPct val="120000"/>
              </a:lnSpc>
            </a:pPr>
            <a:r>
              <a:rPr lang="en-US" sz="2000" dirty="0" smtClean="0">
                <a:latin typeface="+mj-lt"/>
                <a:ea typeface="+mj-ea"/>
                <a:cs typeface="+mj-cs"/>
              </a:rPr>
              <a:t>RDB is very good for disaster recovery, being a single compact file can be transferred to remote data centers (possibly encrypted).</a:t>
            </a:r>
          </a:p>
          <a:p>
            <a:pPr>
              <a:lnSpc>
                <a:spcPct val="120000"/>
              </a:lnSpc>
            </a:pPr>
            <a:r>
              <a:rPr lang="en-US" sz="2000" dirty="0" smtClean="0">
                <a:latin typeface="+mj-lt"/>
                <a:ea typeface="+mj-ea"/>
                <a:cs typeface="+mj-cs"/>
              </a:rPr>
              <a:t>RDB maximizes </a:t>
            </a:r>
            <a:r>
              <a:rPr lang="en-US" sz="2000" dirty="0" err="1" smtClean="0">
                <a:latin typeface="+mj-lt"/>
                <a:ea typeface="+mj-ea"/>
                <a:cs typeface="+mj-cs"/>
              </a:rPr>
              <a:t>Redis</a:t>
            </a:r>
            <a:r>
              <a:rPr lang="en-US" sz="2000" dirty="0" smtClean="0">
                <a:latin typeface="+mj-lt"/>
                <a:ea typeface="+mj-ea"/>
                <a:cs typeface="+mj-cs"/>
              </a:rPr>
              <a:t> performances since the only work the </a:t>
            </a:r>
            <a:r>
              <a:rPr lang="en-US" sz="2000" dirty="0" err="1" smtClean="0">
                <a:latin typeface="+mj-lt"/>
                <a:ea typeface="+mj-ea"/>
                <a:cs typeface="+mj-cs"/>
              </a:rPr>
              <a:t>Redis</a:t>
            </a:r>
            <a:r>
              <a:rPr lang="en-US" sz="2000" dirty="0" smtClean="0">
                <a:latin typeface="+mj-lt"/>
                <a:ea typeface="+mj-ea"/>
                <a:cs typeface="+mj-cs"/>
              </a:rPr>
              <a:t> parent process needs to do in order to persist is forking a child that will do all the rest. The parent instance will never perform disk I/O or alike.</a:t>
            </a:r>
          </a:p>
          <a:p>
            <a:pPr>
              <a:lnSpc>
                <a:spcPct val="120000"/>
              </a:lnSpc>
            </a:pPr>
            <a:r>
              <a:rPr lang="en-US" sz="2000" b="1" i="1" dirty="0" smtClean="0">
                <a:latin typeface="+mj-lt"/>
                <a:ea typeface="+mj-ea"/>
                <a:cs typeface="+mj-cs"/>
              </a:rPr>
              <a:t>Disadvantages:</a:t>
            </a:r>
          </a:p>
          <a:p>
            <a:pPr>
              <a:lnSpc>
                <a:spcPct val="120000"/>
              </a:lnSpc>
            </a:pPr>
            <a:r>
              <a:rPr lang="en-US" sz="2000" dirty="0" smtClean="0">
                <a:latin typeface="+mj-lt"/>
                <a:ea typeface="+mj-ea"/>
                <a:cs typeface="+mj-cs"/>
              </a:rPr>
              <a:t>Using RDB There is a possibility that you will lose data that stored in memory after RDB’s last snapshot. </a:t>
            </a:r>
          </a:p>
          <a:p>
            <a:pPr>
              <a:lnSpc>
                <a:spcPct val="120000"/>
              </a:lnSpc>
            </a:pPr>
            <a:r>
              <a:rPr lang="en-US" sz="2000" dirty="0" smtClean="0">
                <a:latin typeface="+mj-lt"/>
                <a:ea typeface="+mj-ea"/>
                <a:cs typeface="+mj-cs"/>
              </a:rPr>
              <a:t>When RDB frequently forks a child process to persist on disk, the fork can be time-consuming if the dataset is big.</a:t>
            </a:r>
            <a:endParaRPr lang="en-US" sz="2000" dirty="0">
              <a:latin typeface="+mj-lt"/>
              <a:ea typeface="+mj-ea"/>
              <a:cs typeface="+mj-cs"/>
            </a:endParaRPr>
          </a:p>
        </p:txBody>
      </p:sp>
    </p:spTree>
    <p:extLst>
      <p:ext uri="{BB962C8B-B14F-4D97-AF65-F5344CB8AC3E}">
        <p14:creationId xmlns:p14="http://schemas.microsoft.com/office/powerpoint/2010/main" val="3884395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8700" y="228599"/>
            <a:ext cx="10515600" cy="2858401"/>
          </a:xfrm>
        </p:spPr>
        <p:txBody>
          <a:bodyPr anchor="ctr" anchorCtr="0">
            <a:normAutofit/>
          </a:bodyPr>
          <a:lstStyle/>
          <a:p>
            <a:r>
              <a:rPr lang="en-US" sz="4000" dirty="0"/>
              <a:t>AOF(Append Only File)</a:t>
            </a:r>
            <a:br>
              <a:rPr lang="en-US" sz="4000" dirty="0"/>
            </a:br>
            <a:r>
              <a:rPr lang="en-US" dirty="0"/>
              <a:t/>
            </a:r>
            <a:br>
              <a:rPr lang="en-US" dirty="0"/>
            </a:br>
            <a:r>
              <a:rPr lang="en-US" sz="4800" dirty="0"/>
              <a:t/>
            </a:r>
            <a:br>
              <a:rPr lang="en-US" sz="4800" dirty="0"/>
            </a:br>
            <a:endParaRPr lang="en-US" sz="4800" dirty="0"/>
          </a:p>
        </p:txBody>
      </p:sp>
      <p:sp>
        <p:nvSpPr>
          <p:cNvPr id="6" name="Subtitle 2"/>
          <p:cNvSpPr txBox="1">
            <a:spLocks/>
          </p:cNvSpPr>
          <p:nvPr/>
        </p:nvSpPr>
        <p:spPr>
          <a:xfrm>
            <a:off x="1028700" y="1090613"/>
            <a:ext cx="9582150" cy="56149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100" b="1" smtClean="0">
                <a:latin typeface="+mj-lt"/>
                <a:ea typeface="+mj-ea"/>
                <a:cs typeface="+mj-cs"/>
              </a:rPr>
              <a:t>How does it work?</a:t>
            </a:r>
          </a:p>
          <a:p>
            <a:pPr>
              <a:lnSpc>
                <a:spcPct val="120000"/>
              </a:lnSpc>
            </a:pPr>
            <a:r>
              <a:rPr lang="en-US" sz="2100" smtClean="0">
                <a:latin typeface="+mj-lt"/>
                <a:ea typeface="+mj-ea"/>
                <a:cs typeface="+mj-cs"/>
              </a:rPr>
              <a:t>AOF logs each write operation received by the server, that will be played again at server startup, restoring the original dataset.  </a:t>
            </a:r>
          </a:p>
          <a:p>
            <a:pPr>
              <a:lnSpc>
                <a:spcPct val="120000"/>
              </a:lnSpc>
            </a:pPr>
            <a:r>
              <a:rPr lang="en-US" sz="2100" b="1" smtClean="0">
                <a:latin typeface="+mj-lt"/>
                <a:ea typeface="+mj-ea"/>
                <a:cs typeface="+mj-cs"/>
              </a:rPr>
              <a:t>Advantages:</a:t>
            </a:r>
          </a:p>
          <a:p>
            <a:pPr fontAlgn="base"/>
            <a:r>
              <a:rPr lang="en-US" sz="2100" smtClean="0"/>
              <a:t>Durability, no data lost. (you can have 3  fsync policies:no fsync at all, fsync every second(default), fsync at every query).</a:t>
            </a:r>
          </a:p>
          <a:p>
            <a:pPr>
              <a:lnSpc>
                <a:spcPct val="120000"/>
              </a:lnSpc>
            </a:pPr>
            <a:r>
              <a:rPr lang="en-US" sz="2100" smtClean="0">
                <a:latin typeface="+mj-lt"/>
                <a:ea typeface="+mj-ea"/>
                <a:cs typeface="+mj-cs"/>
              </a:rPr>
              <a:t>Append only prevent data corruption. </a:t>
            </a:r>
          </a:p>
          <a:p>
            <a:pPr>
              <a:lnSpc>
                <a:spcPct val="120000"/>
              </a:lnSpc>
            </a:pPr>
            <a:r>
              <a:rPr lang="en-US" sz="2100" smtClean="0">
                <a:latin typeface="+mj-lt"/>
                <a:ea typeface="+mj-ea"/>
                <a:cs typeface="+mj-cs"/>
              </a:rPr>
              <a:t>Redis can automatically rewrite the AOF in the background when it gets too big</a:t>
            </a:r>
          </a:p>
          <a:p>
            <a:pPr>
              <a:lnSpc>
                <a:spcPct val="120000"/>
              </a:lnSpc>
            </a:pPr>
            <a:r>
              <a:rPr lang="en-US" sz="2100" b="1" smtClean="0">
                <a:latin typeface="+mj-lt"/>
                <a:ea typeface="+mj-ea"/>
                <a:cs typeface="+mj-cs"/>
              </a:rPr>
              <a:t>Disadvantages:</a:t>
            </a:r>
          </a:p>
          <a:p>
            <a:pPr>
              <a:lnSpc>
                <a:spcPct val="120000"/>
              </a:lnSpc>
            </a:pPr>
            <a:r>
              <a:rPr lang="en-US" sz="2100" smtClean="0">
                <a:latin typeface="+mj-lt"/>
                <a:ea typeface="+mj-ea"/>
                <a:cs typeface="+mj-cs"/>
              </a:rPr>
              <a:t>	AOF writes to disk for every operation, an expensive task.</a:t>
            </a:r>
          </a:p>
          <a:p>
            <a:pPr>
              <a:lnSpc>
                <a:spcPct val="120000"/>
              </a:lnSpc>
            </a:pPr>
            <a:r>
              <a:rPr lang="en-US" sz="2100" smtClean="0">
                <a:latin typeface="+mj-lt"/>
                <a:ea typeface="+mj-ea"/>
                <a:cs typeface="+mj-cs"/>
              </a:rPr>
              <a:t>	Size of AOF file is larger than RDB file. Also, AOF might be slower than RDB(it depends on fsync policies)</a:t>
            </a:r>
          </a:p>
          <a:p>
            <a:pPr marL="0" indent="0">
              <a:lnSpc>
                <a:spcPct val="120000"/>
              </a:lnSpc>
              <a:buFont typeface="Arial" panose="020B0604020202020204" pitchFamily="34" charset="0"/>
              <a:buNone/>
            </a:pPr>
            <a:r>
              <a:rPr lang="en-US" sz="2100" smtClean="0"/>
              <a:t/>
            </a:r>
            <a:br>
              <a:rPr lang="en-US" sz="2100" smtClean="0"/>
            </a:br>
            <a:endParaRPr lang="en-US" sz="2100" smtClean="0"/>
          </a:p>
          <a:p>
            <a:pPr>
              <a:lnSpc>
                <a:spcPct val="120000"/>
              </a:lnSpc>
            </a:pPr>
            <a:endParaRPr lang="en-US" sz="1600" dirty="0">
              <a:latin typeface="+mj-lt"/>
              <a:ea typeface="+mj-ea"/>
              <a:cs typeface="+mj-cs"/>
            </a:endParaRPr>
          </a:p>
        </p:txBody>
      </p:sp>
    </p:spTree>
    <p:extLst>
      <p:ext uri="{BB962C8B-B14F-4D97-AF65-F5344CB8AC3E}">
        <p14:creationId xmlns:p14="http://schemas.microsoft.com/office/powerpoint/2010/main" val="4012498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1164324"/>
            <a:ext cx="10515600" cy="2387600"/>
          </a:xfrm>
          <a:prstGeom prst="rect">
            <a:avLst/>
          </a:prstGeom>
        </p:spPr>
        <p:txBody>
          <a:bodyPr vert="horz" lIns="91440" tIns="45720" rIns="91440" bIns="45720" rtlCol="0" anchor="ctr" anchorCtr="0">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Hybrid Approach(RDB &amp; AOF)</a:t>
            </a:r>
            <a:r>
              <a:rPr lang="en-US" sz="4000" dirty="0" smtClean="0"/>
              <a:t/>
            </a:r>
            <a:br>
              <a:rPr lang="en-US" sz="4000" dirty="0" smtClean="0"/>
            </a:br>
            <a:r>
              <a:rPr lang="en-US" dirty="0" smtClean="0"/>
              <a:t/>
            </a:r>
            <a:br>
              <a:rPr lang="en-US" dirty="0" smtClean="0"/>
            </a:br>
            <a:r>
              <a:rPr lang="en-US" sz="4800" dirty="0" smtClean="0"/>
              <a:t/>
            </a:r>
            <a:br>
              <a:rPr lang="en-US" sz="4800" dirty="0" smtClean="0"/>
            </a:br>
            <a:endParaRPr lang="en-US" sz="4800" dirty="0"/>
          </a:p>
        </p:txBody>
      </p:sp>
      <p:sp>
        <p:nvSpPr>
          <p:cNvPr id="5" name="Subtitle 2"/>
          <p:cNvSpPr txBox="1">
            <a:spLocks/>
          </p:cNvSpPr>
          <p:nvPr/>
        </p:nvSpPr>
        <p:spPr>
          <a:xfrm>
            <a:off x="779420" y="1911579"/>
            <a:ext cx="9582736" cy="443207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smtClean="0">
                <a:latin typeface="+mj-lt"/>
                <a:ea typeface="+mj-ea"/>
                <a:cs typeface="+mj-cs"/>
              </a:rPr>
              <a:t>Recommended approach in Redis documentation. AOF provides data safety, and RDB delivers snapshots backups for disaster recovery. </a:t>
            </a:r>
          </a:p>
          <a:p>
            <a:r>
              <a:rPr lang="en-US" sz="4000" smtClean="0">
                <a:latin typeface="+mj-lt"/>
                <a:ea typeface="+mj-ea"/>
                <a:cs typeface="+mj-cs"/>
              </a:rPr>
              <a:t>Combining both AOF and RDB in the same instance is possible. In this case, when Redis restarts, the AOF file will be utilized to reproduce the original dataset since it is assured to be the most complete. </a:t>
            </a:r>
          </a:p>
          <a:p>
            <a:endParaRPr lang="en-US" sz="4000" b="1" smtClean="0">
              <a:latin typeface="+mj-lt"/>
              <a:ea typeface="+mj-ea"/>
              <a:cs typeface="+mj-cs"/>
            </a:endParaRPr>
          </a:p>
          <a:p>
            <a:r>
              <a:rPr lang="en-US" sz="4000" b="1" smtClean="0">
                <a:latin typeface="+mj-lt"/>
                <a:ea typeface="+mj-ea"/>
                <a:cs typeface="+mj-cs"/>
              </a:rPr>
              <a:t>Recommended Read:</a:t>
            </a:r>
          </a:p>
          <a:p>
            <a:pPr marL="0" indent="0">
              <a:buFont typeface="Arial" panose="020B0604020202020204" pitchFamily="34" charset="0"/>
              <a:buNone/>
            </a:pPr>
            <a:r>
              <a:rPr lang="en-US" sz="4000" b="1" smtClean="0">
                <a:latin typeface="+mj-lt"/>
                <a:ea typeface="+mj-ea"/>
                <a:cs typeface="+mj-cs"/>
              </a:rPr>
              <a:t>   https://redis.io/topics/persistence</a:t>
            </a:r>
          </a:p>
          <a:p>
            <a:pPr marL="0" indent="0">
              <a:buFont typeface="Arial" panose="020B0604020202020204" pitchFamily="34" charset="0"/>
              <a:buNone/>
            </a:pPr>
            <a:r>
              <a:rPr lang="en-US" sz="4000" smtClean="0"/>
              <a:t/>
            </a:r>
            <a:br>
              <a:rPr lang="en-US" sz="4000" smtClean="0"/>
            </a:br>
            <a:endParaRPr lang="en-US" sz="4000" smtClean="0"/>
          </a:p>
          <a:p>
            <a:endParaRPr lang="en-US" sz="3600" dirty="0">
              <a:latin typeface="+mj-lt"/>
              <a:ea typeface="+mj-ea"/>
              <a:cs typeface="+mj-cs"/>
            </a:endParaRPr>
          </a:p>
        </p:txBody>
      </p:sp>
    </p:spTree>
    <p:extLst>
      <p:ext uri="{BB962C8B-B14F-4D97-AF65-F5344CB8AC3E}">
        <p14:creationId xmlns:p14="http://schemas.microsoft.com/office/powerpoint/2010/main" val="312241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smtClean="0"/>
              <a:t>Introduction</a:t>
            </a:r>
            <a:endParaRPr lang="en-GB" dirty="0"/>
          </a:p>
        </p:txBody>
      </p:sp>
      <p:pic>
        <p:nvPicPr>
          <p:cNvPr id="4" name="Tartalom helye 3"/>
          <p:cNvPicPr>
            <a:picLocks noGrp="1" noChangeAspect="1"/>
          </p:cNvPicPr>
          <p:nvPr>
            <p:ph idx="1"/>
          </p:nvPr>
        </p:nvPicPr>
        <p:blipFill>
          <a:blip r:embed="rId2"/>
          <a:stretch>
            <a:fillRect/>
          </a:stretch>
        </p:blipFill>
        <p:spPr>
          <a:xfrm>
            <a:off x="985568" y="1285401"/>
            <a:ext cx="10220864" cy="4749761"/>
          </a:xfrm>
          <a:prstGeom prst="rect">
            <a:avLst/>
          </a:prstGeom>
        </p:spPr>
      </p:pic>
      <p:sp>
        <p:nvSpPr>
          <p:cNvPr id="5" name="Tartalom helye 2"/>
          <p:cNvSpPr txBox="1">
            <a:spLocks/>
          </p:cNvSpPr>
          <p:nvPr/>
        </p:nvSpPr>
        <p:spPr>
          <a:xfrm>
            <a:off x="1476555" y="5852419"/>
            <a:ext cx="10515600" cy="1228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hu-HU" dirty="0" smtClean="0">
                <a:hlinkClick r:id="rId3"/>
              </a:rPr>
              <a:t> </a:t>
            </a:r>
            <a:r>
              <a:rPr lang="hu-HU" dirty="0" err="1" smtClean="0">
                <a:hlinkClick r:id="rId3"/>
              </a:rPr>
              <a:t>Redis</a:t>
            </a:r>
            <a:r>
              <a:rPr lang="hu-HU" smtClean="0">
                <a:hlinkClick r:id="rId3"/>
              </a:rPr>
              <a:t> - https</a:t>
            </a:r>
            <a:r>
              <a:rPr lang="hu-HU" dirty="0" smtClean="0">
                <a:hlinkClick r:id="rId3"/>
              </a:rPr>
              <a:t>://www.youtube.com/watch?v=ctfDs7M35Ho&amp;t=2564s</a:t>
            </a:r>
            <a:endParaRPr lang="hu-HU" dirty="0" smtClean="0"/>
          </a:p>
        </p:txBody>
      </p:sp>
    </p:spTree>
    <p:extLst>
      <p:ext uri="{BB962C8B-B14F-4D97-AF65-F5344CB8AC3E}">
        <p14:creationId xmlns:p14="http://schemas.microsoft.com/office/powerpoint/2010/main" val="2536251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261607"/>
            <a:ext cx="10515600" cy="1325563"/>
          </a:xfrm>
        </p:spPr>
        <p:txBody>
          <a:bodyPr/>
          <a:lstStyle/>
          <a:p>
            <a:r>
              <a:rPr lang="en-GB" dirty="0" smtClean="0"/>
              <a:t>Types – String</a:t>
            </a:r>
            <a:endParaRPr lang="en-GB" dirty="0"/>
          </a:p>
        </p:txBody>
      </p:sp>
      <p:pic>
        <p:nvPicPr>
          <p:cNvPr id="4" name="Kép 3"/>
          <p:cNvPicPr>
            <a:picLocks noChangeAspect="1"/>
          </p:cNvPicPr>
          <p:nvPr/>
        </p:nvPicPr>
        <p:blipFill>
          <a:blip r:embed="rId2"/>
          <a:stretch>
            <a:fillRect/>
          </a:stretch>
        </p:blipFill>
        <p:spPr>
          <a:xfrm>
            <a:off x="1175349" y="1242114"/>
            <a:ext cx="9841302" cy="4817180"/>
          </a:xfrm>
          <a:prstGeom prst="rect">
            <a:avLst/>
          </a:prstGeom>
        </p:spPr>
      </p:pic>
    </p:spTree>
    <p:extLst>
      <p:ext uri="{BB962C8B-B14F-4D97-AF65-F5344CB8AC3E}">
        <p14:creationId xmlns:p14="http://schemas.microsoft.com/office/powerpoint/2010/main" val="912338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261607"/>
            <a:ext cx="10515600" cy="1325563"/>
          </a:xfrm>
        </p:spPr>
        <p:txBody>
          <a:bodyPr/>
          <a:lstStyle/>
          <a:p>
            <a:r>
              <a:rPr lang="en-GB" dirty="0" smtClean="0"/>
              <a:t>Types – List</a:t>
            </a:r>
            <a:endParaRPr lang="en-GB" dirty="0"/>
          </a:p>
        </p:txBody>
      </p:sp>
      <p:pic>
        <p:nvPicPr>
          <p:cNvPr id="3" name="Kép 2"/>
          <p:cNvPicPr>
            <a:picLocks noChangeAspect="1"/>
          </p:cNvPicPr>
          <p:nvPr/>
        </p:nvPicPr>
        <p:blipFill>
          <a:blip r:embed="rId2"/>
          <a:stretch>
            <a:fillRect/>
          </a:stretch>
        </p:blipFill>
        <p:spPr>
          <a:xfrm>
            <a:off x="1453056" y="1254964"/>
            <a:ext cx="9285887" cy="5136874"/>
          </a:xfrm>
          <a:prstGeom prst="rect">
            <a:avLst/>
          </a:prstGeom>
        </p:spPr>
      </p:pic>
    </p:spTree>
    <p:extLst>
      <p:ext uri="{BB962C8B-B14F-4D97-AF65-F5344CB8AC3E}">
        <p14:creationId xmlns:p14="http://schemas.microsoft.com/office/powerpoint/2010/main" val="1759277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261607"/>
            <a:ext cx="10515600" cy="1325563"/>
          </a:xfrm>
        </p:spPr>
        <p:txBody>
          <a:bodyPr/>
          <a:lstStyle/>
          <a:p>
            <a:r>
              <a:rPr lang="en-GB" dirty="0" smtClean="0"/>
              <a:t>Types – Set</a:t>
            </a:r>
            <a:endParaRPr lang="en-GB" dirty="0"/>
          </a:p>
        </p:txBody>
      </p:sp>
      <p:pic>
        <p:nvPicPr>
          <p:cNvPr id="4" name="Kép 3"/>
          <p:cNvPicPr>
            <a:picLocks noChangeAspect="1"/>
          </p:cNvPicPr>
          <p:nvPr/>
        </p:nvPicPr>
        <p:blipFill>
          <a:blip r:embed="rId2"/>
          <a:stretch>
            <a:fillRect/>
          </a:stretch>
        </p:blipFill>
        <p:spPr>
          <a:xfrm>
            <a:off x="1253885" y="1257928"/>
            <a:ext cx="8839020" cy="5081866"/>
          </a:xfrm>
          <a:prstGeom prst="rect">
            <a:avLst/>
          </a:prstGeom>
        </p:spPr>
      </p:pic>
    </p:spTree>
    <p:extLst>
      <p:ext uri="{BB962C8B-B14F-4D97-AF65-F5344CB8AC3E}">
        <p14:creationId xmlns:p14="http://schemas.microsoft.com/office/powerpoint/2010/main" val="3927435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261607"/>
            <a:ext cx="10515600" cy="1325563"/>
          </a:xfrm>
        </p:spPr>
        <p:txBody>
          <a:bodyPr/>
          <a:lstStyle/>
          <a:p>
            <a:r>
              <a:rPr lang="en-GB" dirty="0" smtClean="0"/>
              <a:t>Types – Hash</a:t>
            </a:r>
            <a:endParaRPr lang="en-GB" dirty="0"/>
          </a:p>
        </p:txBody>
      </p:sp>
      <p:pic>
        <p:nvPicPr>
          <p:cNvPr id="3" name="Kép 2"/>
          <p:cNvPicPr>
            <a:picLocks noChangeAspect="1"/>
          </p:cNvPicPr>
          <p:nvPr/>
        </p:nvPicPr>
        <p:blipFill>
          <a:blip r:embed="rId2"/>
          <a:stretch>
            <a:fillRect/>
          </a:stretch>
        </p:blipFill>
        <p:spPr>
          <a:xfrm>
            <a:off x="1226837" y="1265028"/>
            <a:ext cx="9590688" cy="5089844"/>
          </a:xfrm>
          <a:prstGeom prst="rect">
            <a:avLst/>
          </a:prstGeom>
        </p:spPr>
      </p:pic>
    </p:spTree>
    <p:extLst>
      <p:ext uri="{BB962C8B-B14F-4D97-AF65-F5344CB8AC3E}">
        <p14:creationId xmlns:p14="http://schemas.microsoft.com/office/powerpoint/2010/main" val="107718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13579" y="-115653"/>
            <a:ext cx="10515600" cy="1325563"/>
          </a:xfrm>
        </p:spPr>
        <p:txBody>
          <a:bodyPr>
            <a:noAutofit/>
          </a:bodyPr>
          <a:lstStyle/>
          <a:p>
            <a:pPr algn="ctr"/>
            <a:r>
              <a:rPr lang="hu-HU" sz="8800" b="1" dirty="0" err="1" smtClean="0">
                <a:solidFill>
                  <a:srgbClr val="0070C0"/>
                </a:solidFill>
              </a:rPr>
              <a:t>Demo</a:t>
            </a:r>
            <a:endParaRPr lang="hu-HU" sz="8800" b="1" dirty="0">
              <a:solidFill>
                <a:srgbClr val="0070C0"/>
              </a:solidFill>
            </a:endParaRPr>
          </a:p>
        </p:txBody>
      </p:sp>
      <p:sp>
        <p:nvSpPr>
          <p:cNvPr id="3" name="Téglalap 2"/>
          <p:cNvSpPr/>
          <p:nvPr/>
        </p:nvSpPr>
        <p:spPr>
          <a:xfrm>
            <a:off x="530352"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a:t>
            </a:r>
          </a:p>
        </p:txBody>
      </p:sp>
      <p:sp>
        <p:nvSpPr>
          <p:cNvPr id="4" name="Téglalap 3"/>
          <p:cNvSpPr/>
          <p:nvPr/>
        </p:nvSpPr>
        <p:spPr>
          <a:xfrm>
            <a:off x="883920"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A</a:t>
            </a:r>
          </a:p>
        </p:txBody>
      </p:sp>
      <p:sp>
        <p:nvSpPr>
          <p:cNvPr id="5" name="Téglalap 4"/>
          <p:cNvSpPr/>
          <p:nvPr/>
        </p:nvSpPr>
        <p:spPr>
          <a:xfrm>
            <a:off x="1237488"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Y</a:t>
            </a:r>
            <a:endParaRPr lang="hu-HU" dirty="0"/>
          </a:p>
        </p:txBody>
      </p:sp>
      <p:sp>
        <p:nvSpPr>
          <p:cNvPr id="6" name="Téglalap 5"/>
          <p:cNvSpPr/>
          <p:nvPr/>
        </p:nvSpPr>
        <p:spPr>
          <a:xfrm>
            <a:off x="1591056"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M</a:t>
            </a:r>
            <a:endParaRPr lang="hu-HU" dirty="0"/>
          </a:p>
        </p:txBody>
      </p:sp>
      <p:sp>
        <p:nvSpPr>
          <p:cNvPr id="7" name="Téglalap 6"/>
          <p:cNvSpPr/>
          <p:nvPr/>
        </p:nvSpPr>
        <p:spPr>
          <a:xfrm>
            <a:off x="1944624"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E</a:t>
            </a:r>
            <a:endParaRPr lang="hu-HU" dirty="0"/>
          </a:p>
        </p:txBody>
      </p:sp>
      <p:sp>
        <p:nvSpPr>
          <p:cNvPr id="8" name="Téglalap 7"/>
          <p:cNvSpPr/>
          <p:nvPr/>
        </p:nvSpPr>
        <p:spPr>
          <a:xfrm>
            <a:off x="2304288"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N</a:t>
            </a:r>
            <a:endParaRPr lang="hu-HU" dirty="0"/>
          </a:p>
        </p:txBody>
      </p:sp>
      <p:sp>
        <p:nvSpPr>
          <p:cNvPr id="9" name="Téglalap 8"/>
          <p:cNvSpPr/>
          <p:nvPr/>
        </p:nvSpPr>
        <p:spPr>
          <a:xfrm>
            <a:off x="2651760"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10" name="Téglalap 9"/>
          <p:cNvSpPr/>
          <p:nvPr/>
        </p:nvSpPr>
        <p:spPr>
          <a:xfrm>
            <a:off x="3005328"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I</a:t>
            </a:r>
            <a:endParaRPr lang="hu-HU" dirty="0"/>
          </a:p>
        </p:txBody>
      </p:sp>
      <p:sp>
        <p:nvSpPr>
          <p:cNvPr id="11" name="Téglalap 10"/>
          <p:cNvSpPr/>
          <p:nvPr/>
        </p:nvSpPr>
        <p:spPr>
          <a:xfrm>
            <a:off x="3352800"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D</a:t>
            </a:r>
            <a:endParaRPr lang="hu-HU" dirty="0"/>
          </a:p>
        </p:txBody>
      </p:sp>
      <p:sp>
        <p:nvSpPr>
          <p:cNvPr id="12" name="Téglalap 11"/>
          <p:cNvSpPr/>
          <p:nvPr/>
        </p:nvSpPr>
        <p:spPr>
          <a:xfrm>
            <a:off x="3950208" y="2758474"/>
            <a:ext cx="26700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ObjRef</a:t>
            </a:r>
            <a:r>
              <a:rPr lang="hu-HU" dirty="0" smtClean="0"/>
              <a:t>(</a:t>
            </a:r>
            <a:r>
              <a:rPr lang="hu-HU" dirty="0" err="1" smtClean="0"/>
              <a:t>dom+refId</a:t>
            </a:r>
            <a:r>
              <a:rPr lang="hu-HU" dirty="0" smtClean="0"/>
              <a:t>)</a:t>
            </a:r>
            <a:endParaRPr lang="hu-HU" dirty="0"/>
          </a:p>
        </p:txBody>
      </p:sp>
      <p:sp>
        <p:nvSpPr>
          <p:cNvPr id="13" name="Téglalap 12"/>
          <p:cNvSpPr/>
          <p:nvPr/>
        </p:nvSpPr>
        <p:spPr>
          <a:xfrm>
            <a:off x="7419366" y="2778164"/>
            <a:ext cx="1536192"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Group ID, </a:t>
            </a:r>
            <a:endParaRPr lang="hu-HU" dirty="0"/>
          </a:p>
        </p:txBody>
      </p:sp>
      <p:sp>
        <p:nvSpPr>
          <p:cNvPr id="17" name="Téglalap 16"/>
          <p:cNvSpPr/>
          <p:nvPr/>
        </p:nvSpPr>
        <p:spPr>
          <a:xfrm>
            <a:off x="9077478" y="2778164"/>
            <a:ext cx="298704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RelationRefID</a:t>
            </a:r>
            <a:r>
              <a:rPr lang="hu-HU" dirty="0"/>
              <a:t>: </a:t>
            </a:r>
            <a:r>
              <a:rPr lang="hu-HU" dirty="0" smtClean="0"/>
              <a:t>List</a:t>
            </a:r>
            <a:endParaRPr lang="hu-HU" dirty="0"/>
          </a:p>
        </p:txBody>
      </p:sp>
      <p:sp>
        <p:nvSpPr>
          <p:cNvPr id="18" name="Téglalap 17"/>
          <p:cNvSpPr/>
          <p:nvPr/>
        </p:nvSpPr>
        <p:spPr>
          <a:xfrm>
            <a:off x="7289554" y="612790"/>
            <a:ext cx="1327876" cy="7006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VALUE</a:t>
            </a:r>
            <a:endParaRPr lang="hu-HU" dirty="0"/>
          </a:p>
        </p:txBody>
      </p:sp>
      <p:sp>
        <p:nvSpPr>
          <p:cNvPr id="19" name="Ellipszis 18"/>
          <p:cNvSpPr/>
          <p:nvPr/>
        </p:nvSpPr>
        <p:spPr>
          <a:xfrm>
            <a:off x="6681216" y="2156214"/>
            <a:ext cx="5510784" cy="1780032"/>
          </a:xfrm>
          <a:prstGeom prst="ellipse">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1" name="Téglalap 20"/>
          <p:cNvSpPr/>
          <p:nvPr/>
        </p:nvSpPr>
        <p:spPr>
          <a:xfrm>
            <a:off x="3794545" y="1609299"/>
            <a:ext cx="7840407" cy="4646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HASH</a:t>
            </a:r>
            <a:endParaRPr lang="hu-HU" dirty="0"/>
          </a:p>
        </p:txBody>
      </p:sp>
      <p:sp>
        <p:nvSpPr>
          <p:cNvPr id="23" name="Téglalap 22"/>
          <p:cNvSpPr/>
          <p:nvPr/>
        </p:nvSpPr>
        <p:spPr>
          <a:xfrm>
            <a:off x="1469240" y="647195"/>
            <a:ext cx="1327876" cy="7006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KEY</a:t>
            </a:r>
            <a:endParaRPr lang="hu-HU" dirty="0"/>
          </a:p>
        </p:txBody>
      </p:sp>
      <p:sp>
        <p:nvSpPr>
          <p:cNvPr id="24" name="Téglalap 23"/>
          <p:cNvSpPr/>
          <p:nvPr/>
        </p:nvSpPr>
        <p:spPr>
          <a:xfrm>
            <a:off x="1067334" y="4018522"/>
            <a:ext cx="26700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A1</a:t>
            </a:r>
            <a:endParaRPr lang="hu-HU" dirty="0"/>
          </a:p>
        </p:txBody>
      </p:sp>
      <p:sp>
        <p:nvSpPr>
          <p:cNvPr id="25" name="Téglalap 24"/>
          <p:cNvSpPr/>
          <p:nvPr/>
        </p:nvSpPr>
        <p:spPr>
          <a:xfrm>
            <a:off x="4536492" y="4038212"/>
            <a:ext cx="1536192"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S0 </a:t>
            </a:r>
            <a:endParaRPr lang="hu-HU" dirty="0"/>
          </a:p>
        </p:txBody>
      </p:sp>
      <p:sp>
        <p:nvSpPr>
          <p:cNvPr id="26" name="Téglalap 25"/>
          <p:cNvSpPr/>
          <p:nvPr/>
        </p:nvSpPr>
        <p:spPr>
          <a:xfrm>
            <a:off x="6200166" y="4038212"/>
            <a:ext cx="298704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RelationRefID</a:t>
            </a:r>
            <a:r>
              <a:rPr lang="hu-HU" dirty="0"/>
              <a:t>: [</a:t>
            </a:r>
            <a:r>
              <a:rPr lang="hu-HU" dirty="0" smtClean="0"/>
              <a:t>1]</a:t>
            </a:r>
            <a:endParaRPr lang="hu-HU" dirty="0"/>
          </a:p>
        </p:txBody>
      </p:sp>
      <p:sp>
        <p:nvSpPr>
          <p:cNvPr id="27" name="Téglalap 26"/>
          <p:cNvSpPr/>
          <p:nvPr/>
        </p:nvSpPr>
        <p:spPr>
          <a:xfrm>
            <a:off x="1067334" y="4601092"/>
            <a:ext cx="26700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B1</a:t>
            </a:r>
            <a:endParaRPr lang="hu-HU" dirty="0"/>
          </a:p>
        </p:txBody>
      </p:sp>
      <p:sp>
        <p:nvSpPr>
          <p:cNvPr id="28" name="Téglalap 27"/>
          <p:cNvSpPr/>
          <p:nvPr/>
        </p:nvSpPr>
        <p:spPr>
          <a:xfrm>
            <a:off x="4536492" y="4620782"/>
            <a:ext cx="1536192"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S0 </a:t>
            </a:r>
            <a:endParaRPr lang="hu-HU" dirty="0"/>
          </a:p>
        </p:txBody>
      </p:sp>
      <p:sp>
        <p:nvSpPr>
          <p:cNvPr id="29" name="Téglalap 28"/>
          <p:cNvSpPr/>
          <p:nvPr/>
        </p:nvSpPr>
        <p:spPr>
          <a:xfrm>
            <a:off x="6200166" y="4620782"/>
            <a:ext cx="298704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RelationRefID</a:t>
            </a:r>
            <a:r>
              <a:rPr lang="hu-HU" dirty="0"/>
              <a:t>: [</a:t>
            </a:r>
            <a:r>
              <a:rPr lang="hu-HU" dirty="0" smtClean="0"/>
              <a:t>1]</a:t>
            </a:r>
            <a:endParaRPr lang="hu-HU" dirty="0"/>
          </a:p>
        </p:txBody>
      </p:sp>
      <p:sp>
        <p:nvSpPr>
          <p:cNvPr id="33" name="Téglalap 32"/>
          <p:cNvSpPr/>
          <p:nvPr/>
        </p:nvSpPr>
        <p:spPr>
          <a:xfrm>
            <a:off x="4795518" y="2295898"/>
            <a:ext cx="1252096" cy="39185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ENTRY KEY</a:t>
            </a:r>
            <a:endParaRPr lang="hu-HU" dirty="0"/>
          </a:p>
        </p:txBody>
      </p:sp>
      <p:sp>
        <p:nvSpPr>
          <p:cNvPr id="34" name="Téglalap 33"/>
          <p:cNvSpPr/>
          <p:nvPr/>
        </p:nvSpPr>
        <p:spPr>
          <a:xfrm>
            <a:off x="8024559" y="2232487"/>
            <a:ext cx="1850873" cy="39185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ENTRY VALUE</a:t>
            </a:r>
            <a:endParaRPr lang="hu-HU" dirty="0"/>
          </a:p>
        </p:txBody>
      </p:sp>
      <p:sp>
        <p:nvSpPr>
          <p:cNvPr id="30" name="Téglalap 29"/>
          <p:cNvSpPr/>
          <p:nvPr/>
        </p:nvSpPr>
        <p:spPr>
          <a:xfrm>
            <a:off x="8456374" y="3364272"/>
            <a:ext cx="2114624"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ObjNotes</a:t>
            </a:r>
            <a:r>
              <a:rPr lang="hu-HU" dirty="0" smtClean="0"/>
              <a:t>: List</a:t>
            </a:r>
            <a:endParaRPr lang="hu-HU" dirty="0"/>
          </a:p>
        </p:txBody>
      </p:sp>
      <p:sp>
        <p:nvSpPr>
          <p:cNvPr id="31" name="Téglalap 30"/>
          <p:cNvSpPr/>
          <p:nvPr/>
        </p:nvSpPr>
        <p:spPr>
          <a:xfrm>
            <a:off x="9436608" y="4031269"/>
            <a:ext cx="2114624"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ObjNotes</a:t>
            </a:r>
            <a:r>
              <a:rPr lang="hu-HU" dirty="0" smtClean="0"/>
              <a:t>: List</a:t>
            </a:r>
            <a:endParaRPr lang="hu-HU" dirty="0"/>
          </a:p>
        </p:txBody>
      </p:sp>
      <p:sp>
        <p:nvSpPr>
          <p:cNvPr id="32" name="Téglalap 31"/>
          <p:cNvSpPr/>
          <p:nvPr/>
        </p:nvSpPr>
        <p:spPr>
          <a:xfrm>
            <a:off x="9436608" y="4645710"/>
            <a:ext cx="2114624"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ObjNotes</a:t>
            </a:r>
            <a:r>
              <a:rPr lang="hu-HU" dirty="0" smtClean="0"/>
              <a:t>: List</a:t>
            </a:r>
            <a:endParaRPr lang="hu-HU" dirty="0"/>
          </a:p>
        </p:txBody>
      </p:sp>
    </p:spTree>
    <p:extLst>
      <p:ext uri="{BB962C8B-B14F-4D97-AF65-F5344CB8AC3E}">
        <p14:creationId xmlns:p14="http://schemas.microsoft.com/office/powerpoint/2010/main" val="2048501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txBox="1">
            <a:spLocks/>
          </p:cNvSpPr>
          <p:nvPr/>
        </p:nvSpPr>
        <p:spPr>
          <a:xfrm>
            <a:off x="213579" y="-115653"/>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u-HU" sz="8800" b="1" dirty="0" err="1" smtClean="0">
                <a:solidFill>
                  <a:srgbClr val="0070C0"/>
                </a:solidFill>
              </a:rPr>
              <a:t>Demo</a:t>
            </a:r>
            <a:endParaRPr lang="hu-HU" sz="8800" b="1" dirty="0">
              <a:solidFill>
                <a:srgbClr val="0070C0"/>
              </a:solidFill>
            </a:endParaRPr>
          </a:p>
        </p:txBody>
      </p:sp>
      <p:sp>
        <p:nvSpPr>
          <p:cNvPr id="5" name="Téglalap 4"/>
          <p:cNvSpPr/>
          <p:nvPr/>
        </p:nvSpPr>
        <p:spPr>
          <a:xfrm>
            <a:off x="530352"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R</a:t>
            </a:r>
            <a:endParaRPr lang="hu-HU" dirty="0"/>
          </a:p>
        </p:txBody>
      </p:sp>
      <p:sp>
        <p:nvSpPr>
          <p:cNvPr id="6" name="Téglalap 5"/>
          <p:cNvSpPr/>
          <p:nvPr/>
        </p:nvSpPr>
        <p:spPr>
          <a:xfrm>
            <a:off x="883920"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E</a:t>
            </a:r>
            <a:endParaRPr lang="hu-HU" dirty="0"/>
          </a:p>
        </p:txBody>
      </p:sp>
      <p:sp>
        <p:nvSpPr>
          <p:cNvPr id="7" name="Téglalap 6"/>
          <p:cNvSpPr/>
          <p:nvPr/>
        </p:nvSpPr>
        <p:spPr>
          <a:xfrm>
            <a:off x="1237488"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L</a:t>
            </a:r>
            <a:endParaRPr lang="hu-HU" dirty="0"/>
          </a:p>
        </p:txBody>
      </p:sp>
      <p:sp>
        <p:nvSpPr>
          <p:cNvPr id="8" name="Téglalap 7"/>
          <p:cNvSpPr/>
          <p:nvPr/>
        </p:nvSpPr>
        <p:spPr>
          <a:xfrm>
            <a:off x="1591056"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A</a:t>
            </a:r>
            <a:endParaRPr lang="hu-HU" dirty="0"/>
          </a:p>
        </p:txBody>
      </p:sp>
      <p:sp>
        <p:nvSpPr>
          <p:cNvPr id="9" name="Téglalap 8"/>
          <p:cNvSpPr/>
          <p:nvPr/>
        </p:nvSpPr>
        <p:spPr>
          <a:xfrm>
            <a:off x="1944624"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10" name="Téglalap 9"/>
          <p:cNvSpPr/>
          <p:nvPr/>
        </p:nvSpPr>
        <p:spPr>
          <a:xfrm>
            <a:off x="2304288"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I</a:t>
            </a:r>
            <a:endParaRPr lang="hu-HU" dirty="0"/>
          </a:p>
        </p:txBody>
      </p:sp>
      <p:sp>
        <p:nvSpPr>
          <p:cNvPr id="11" name="Téglalap 10"/>
          <p:cNvSpPr/>
          <p:nvPr/>
        </p:nvSpPr>
        <p:spPr>
          <a:xfrm>
            <a:off x="2651760"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O</a:t>
            </a:r>
            <a:endParaRPr lang="hu-HU" dirty="0"/>
          </a:p>
        </p:txBody>
      </p:sp>
      <p:sp>
        <p:nvSpPr>
          <p:cNvPr id="12" name="Téglalap 11"/>
          <p:cNvSpPr/>
          <p:nvPr/>
        </p:nvSpPr>
        <p:spPr>
          <a:xfrm>
            <a:off x="3005328" y="1574066"/>
            <a:ext cx="353568" cy="49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N</a:t>
            </a:r>
            <a:endParaRPr lang="hu-HU" dirty="0"/>
          </a:p>
        </p:txBody>
      </p:sp>
      <p:sp>
        <p:nvSpPr>
          <p:cNvPr id="14" name="Téglalap 13"/>
          <p:cNvSpPr/>
          <p:nvPr/>
        </p:nvSpPr>
        <p:spPr>
          <a:xfrm>
            <a:off x="3566513" y="2778164"/>
            <a:ext cx="26700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ENTRY KEY: LONG</a:t>
            </a:r>
            <a:endParaRPr lang="hu-HU" dirty="0"/>
          </a:p>
        </p:txBody>
      </p:sp>
      <p:sp>
        <p:nvSpPr>
          <p:cNvPr id="15" name="Téglalap 14"/>
          <p:cNvSpPr/>
          <p:nvPr/>
        </p:nvSpPr>
        <p:spPr>
          <a:xfrm>
            <a:off x="6464593" y="2752881"/>
            <a:ext cx="2701845"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FirstObjRef</a:t>
            </a:r>
            <a:r>
              <a:rPr lang="hu-HU" dirty="0" smtClean="0"/>
              <a:t>(</a:t>
            </a:r>
            <a:r>
              <a:rPr lang="hu-HU" dirty="0" err="1" smtClean="0"/>
              <a:t>dom+refid</a:t>
            </a:r>
            <a:r>
              <a:rPr lang="hu-HU" dirty="0" smtClean="0"/>
              <a:t>), </a:t>
            </a:r>
            <a:endParaRPr lang="hu-HU" dirty="0"/>
          </a:p>
        </p:txBody>
      </p:sp>
      <p:sp>
        <p:nvSpPr>
          <p:cNvPr id="16" name="Téglalap 15"/>
          <p:cNvSpPr/>
          <p:nvPr/>
        </p:nvSpPr>
        <p:spPr>
          <a:xfrm>
            <a:off x="6464593" y="3344529"/>
            <a:ext cx="2701845"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SecondObjRef</a:t>
            </a:r>
            <a:r>
              <a:rPr lang="hu-HU" dirty="0" smtClean="0"/>
              <a:t>(</a:t>
            </a:r>
            <a:r>
              <a:rPr lang="hu-HU" dirty="0" err="1" smtClean="0"/>
              <a:t>dom+refid</a:t>
            </a:r>
            <a:r>
              <a:rPr lang="hu-HU" dirty="0" smtClean="0"/>
              <a:t>) </a:t>
            </a:r>
            <a:endParaRPr lang="hu-HU" dirty="0"/>
          </a:p>
        </p:txBody>
      </p:sp>
      <p:sp>
        <p:nvSpPr>
          <p:cNvPr id="17" name="Téglalap 16"/>
          <p:cNvSpPr/>
          <p:nvPr/>
        </p:nvSpPr>
        <p:spPr>
          <a:xfrm>
            <a:off x="7289554" y="612790"/>
            <a:ext cx="1327876" cy="7006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VALUE</a:t>
            </a:r>
            <a:endParaRPr lang="hu-HU" dirty="0"/>
          </a:p>
        </p:txBody>
      </p:sp>
      <p:sp>
        <p:nvSpPr>
          <p:cNvPr id="19" name="Téglalap 18"/>
          <p:cNvSpPr/>
          <p:nvPr/>
        </p:nvSpPr>
        <p:spPr>
          <a:xfrm>
            <a:off x="3794545" y="1609299"/>
            <a:ext cx="7840407" cy="4646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HASH</a:t>
            </a:r>
            <a:endParaRPr lang="hu-HU" dirty="0"/>
          </a:p>
        </p:txBody>
      </p:sp>
      <p:sp>
        <p:nvSpPr>
          <p:cNvPr id="20" name="Téglalap 19"/>
          <p:cNvSpPr/>
          <p:nvPr/>
        </p:nvSpPr>
        <p:spPr>
          <a:xfrm>
            <a:off x="1469240" y="647195"/>
            <a:ext cx="1327876" cy="7006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KEY</a:t>
            </a:r>
            <a:endParaRPr lang="hu-HU" dirty="0"/>
          </a:p>
        </p:txBody>
      </p:sp>
      <p:sp>
        <p:nvSpPr>
          <p:cNvPr id="21" name="Téglalap 20"/>
          <p:cNvSpPr/>
          <p:nvPr/>
        </p:nvSpPr>
        <p:spPr>
          <a:xfrm>
            <a:off x="716656" y="4458930"/>
            <a:ext cx="267004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1</a:t>
            </a:r>
            <a:endParaRPr lang="hu-HU" dirty="0"/>
          </a:p>
        </p:txBody>
      </p:sp>
      <p:sp>
        <p:nvSpPr>
          <p:cNvPr id="22" name="Téglalap 21"/>
          <p:cNvSpPr/>
          <p:nvPr/>
        </p:nvSpPr>
        <p:spPr>
          <a:xfrm>
            <a:off x="3909247" y="4431925"/>
            <a:ext cx="1536192"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A1 </a:t>
            </a:r>
            <a:endParaRPr lang="hu-HU" dirty="0"/>
          </a:p>
        </p:txBody>
      </p:sp>
      <p:sp>
        <p:nvSpPr>
          <p:cNvPr id="25" name="Téglalap 24"/>
          <p:cNvSpPr/>
          <p:nvPr/>
        </p:nvSpPr>
        <p:spPr>
          <a:xfrm>
            <a:off x="3909247" y="4957845"/>
            <a:ext cx="1536192"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B1 </a:t>
            </a:r>
            <a:endParaRPr lang="hu-HU" dirty="0"/>
          </a:p>
        </p:txBody>
      </p:sp>
      <p:sp>
        <p:nvSpPr>
          <p:cNvPr id="27" name="Téglalap 26"/>
          <p:cNvSpPr/>
          <p:nvPr/>
        </p:nvSpPr>
        <p:spPr>
          <a:xfrm>
            <a:off x="4007022" y="2248429"/>
            <a:ext cx="1252096" cy="39185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ENTRY KEY</a:t>
            </a:r>
            <a:endParaRPr lang="hu-HU" dirty="0"/>
          </a:p>
        </p:txBody>
      </p:sp>
      <p:sp>
        <p:nvSpPr>
          <p:cNvPr id="28" name="Téglalap 27"/>
          <p:cNvSpPr/>
          <p:nvPr/>
        </p:nvSpPr>
        <p:spPr>
          <a:xfrm>
            <a:off x="7236063" y="2185018"/>
            <a:ext cx="1850873" cy="39185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ENTRY VALUE</a:t>
            </a:r>
            <a:endParaRPr lang="hu-HU" dirty="0"/>
          </a:p>
        </p:txBody>
      </p:sp>
      <p:sp>
        <p:nvSpPr>
          <p:cNvPr id="29" name="Téglalap 28"/>
          <p:cNvSpPr/>
          <p:nvPr/>
        </p:nvSpPr>
        <p:spPr>
          <a:xfrm>
            <a:off x="9394470" y="2752881"/>
            <a:ext cx="2114624"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Owner</a:t>
            </a:r>
            <a:endParaRPr lang="hu-HU" dirty="0"/>
          </a:p>
        </p:txBody>
      </p:sp>
      <p:sp>
        <p:nvSpPr>
          <p:cNvPr id="31" name="Téglalap 30"/>
          <p:cNvSpPr/>
          <p:nvPr/>
        </p:nvSpPr>
        <p:spPr>
          <a:xfrm>
            <a:off x="9394470" y="3356771"/>
            <a:ext cx="2114624"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Trans</a:t>
            </a:r>
            <a:r>
              <a:rPr lang="hu-HU" dirty="0" smtClean="0"/>
              <a:t> </a:t>
            </a:r>
            <a:r>
              <a:rPr lang="hu-HU" dirty="0" err="1" smtClean="0"/>
              <a:t>Ref</a:t>
            </a:r>
            <a:endParaRPr lang="hu-HU" dirty="0"/>
          </a:p>
        </p:txBody>
      </p:sp>
      <p:sp>
        <p:nvSpPr>
          <p:cNvPr id="32" name="Téglalap 31"/>
          <p:cNvSpPr/>
          <p:nvPr/>
        </p:nvSpPr>
        <p:spPr>
          <a:xfrm>
            <a:off x="9404082" y="3979742"/>
            <a:ext cx="2114624"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timestamp</a:t>
            </a:r>
            <a:endParaRPr lang="hu-HU" dirty="0"/>
          </a:p>
        </p:txBody>
      </p:sp>
      <p:sp>
        <p:nvSpPr>
          <p:cNvPr id="33" name="Téglalap 32"/>
          <p:cNvSpPr/>
          <p:nvPr/>
        </p:nvSpPr>
        <p:spPr>
          <a:xfrm>
            <a:off x="5762585" y="4422291"/>
            <a:ext cx="2114624"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Owner</a:t>
            </a:r>
            <a:endParaRPr lang="hu-HU" dirty="0"/>
          </a:p>
        </p:txBody>
      </p:sp>
      <p:sp>
        <p:nvSpPr>
          <p:cNvPr id="35" name="Téglalap 34"/>
          <p:cNvSpPr/>
          <p:nvPr/>
        </p:nvSpPr>
        <p:spPr>
          <a:xfrm>
            <a:off x="5762585" y="5026181"/>
            <a:ext cx="2114624"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Trans</a:t>
            </a:r>
            <a:r>
              <a:rPr lang="hu-HU" dirty="0" smtClean="0"/>
              <a:t> </a:t>
            </a:r>
            <a:r>
              <a:rPr lang="hu-HU" dirty="0" err="1" smtClean="0"/>
              <a:t>Ref</a:t>
            </a:r>
            <a:endParaRPr lang="hu-HU" dirty="0"/>
          </a:p>
        </p:txBody>
      </p:sp>
      <p:sp>
        <p:nvSpPr>
          <p:cNvPr id="36" name="Téglalap 35"/>
          <p:cNvSpPr/>
          <p:nvPr/>
        </p:nvSpPr>
        <p:spPr>
          <a:xfrm>
            <a:off x="5762585" y="5568329"/>
            <a:ext cx="2114624"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timestamp</a:t>
            </a:r>
            <a:endParaRPr lang="hu-HU" dirty="0"/>
          </a:p>
        </p:txBody>
      </p:sp>
      <p:sp>
        <p:nvSpPr>
          <p:cNvPr id="37" name="Téglalap 36"/>
          <p:cNvSpPr/>
          <p:nvPr/>
        </p:nvSpPr>
        <p:spPr>
          <a:xfrm>
            <a:off x="1237488" y="3934611"/>
            <a:ext cx="7849448" cy="24325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8" name="Téglalap 37"/>
          <p:cNvSpPr/>
          <p:nvPr/>
        </p:nvSpPr>
        <p:spPr>
          <a:xfrm rot="16200000">
            <a:off x="7583603" y="5197623"/>
            <a:ext cx="2862358" cy="306119"/>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068876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06724" y="329960"/>
            <a:ext cx="10515600" cy="2300288"/>
          </a:xfrm>
          <a:prstGeom prst="rect">
            <a:avLst/>
          </a:prstGeom>
        </p:spPr>
        <p:txBody>
          <a:bodyPr vert="horz" lIns="91440" tIns="45720" rIns="91440" bIns="45720" rtlCol="0" anchor="ctr"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RDB(</a:t>
            </a:r>
            <a:r>
              <a:rPr lang="en-US" sz="4000" dirty="0" err="1" smtClean="0"/>
              <a:t>Redis</a:t>
            </a:r>
            <a:r>
              <a:rPr lang="en-US" sz="4000" dirty="0" smtClean="0"/>
              <a:t> Database File)</a:t>
            </a:r>
            <a:br>
              <a:rPr lang="en-US" sz="4000" dirty="0" smtClean="0"/>
            </a:br>
            <a:r>
              <a:rPr lang="en-US" dirty="0" smtClean="0"/>
              <a:t/>
            </a:r>
            <a:br>
              <a:rPr lang="en-US" dirty="0" smtClean="0"/>
            </a:br>
            <a:r>
              <a:rPr lang="en-US" sz="4800" dirty="0" smtClean="0"/>
              <a:t/>
            </a:r>
            <a:br>
              <a:rPr lang="en-US" sz="4800" dirty="0" smtClean="0"/>
            </a:br>
            <a:endParaRPr lang="en-US" sz="4800" dirty="0"/>
          </a:p>
        </p:txBody>
      </p:sp>
      <p:sp>
        <p:nvSpPr>
          <p:cNvPr id="6" name="Subtitle 2"/>
          <p:cNvSpPr txBox="1">
            <a:spLocks/>
          </p:cNvSpPr>
          <p:nvPr/>
        </p:nvSpPr>
        <p:spPr>
          <a:xfrm>
            <a:off x="606724" y="1040832"/>
            <a:ext cx="9582150" cy="5075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smtClean="0">
                <a:latin typeface="+mj-lt"/>
                <a:ea typeface="+mj-ea"/>
                <a:cs typeface="+mj-cs"/>
              </a:rPr>
              <a:t>RDB Makes a snapshot of the dataset at specific intervals.</a:t>
            </a:r>
          </a:p>
          <a:p>
            <a:pPr>
              <a:lnSpc>
                <a:spcPct val="100000"/>
              </a:lnSpc>
            </a:pPr>
            <a:r>
              <a:rPr lang="en-US" sz="2200" b="1" i="1" u="sng" smtClean="0">
                <a:latin typeface="+mj-lt"/>
                <a:ea typeface="+mj-ea"/>
                <a:cs typeface="+mj-cs"/>
              </a:rPr>
              <a:t>How does it work?</a:t>
            </a:r>
          </a:p>
          <a:p>
            <a:pPr>
              <a:lnSpc>
                <a:spcPct val="100000"/>
              </a:lnSpc>
            </a:pPr>
            <a:r>
              <a:rPr lang="en-US" sz="2200" smtClean="0">
                <a:latin typeface="+mj-lt"/>
                <a:ea typeface="+mj-ea"/>
                <a:cs typeface="+mj-cs"/>
              </a:rPr>
              <a:t>Whenever Redis create a snapshot, this happens</a:t>
            </a:r>
          </a:p>
          <a:p>
            <a:pPr marL="457200" lvl="2" indent="0">
              <a:lnSpc>
                <a:spcPct val="100000"/>
              </a:lnSpc>
              <a:buFont typeface="Arial" panose="020B0604020202020204" pitchFamily="34" charset="0"/>
              <a:buNone/>
            </a:pPr>
            <a:r>
              <a:rPr lang="en-US" sz="2200" smtClean="0">
                <a:latin typeface="+mj-lt"/>
                <a:ea typeface="+mj-ea"/>
                <a:cs typeface="+mj-cs"/>
              </a:rPr>
              <a:t>1.Redis forks. New child process starts In addition to the parent process</a:t>
            </a:r>
          </a:p>
          <a:p>
            <a:pPr marL="457200" lvl="2" indent="0">
              <a:lnSpc>
                <a:spcPct val="100000"/>
              </a:lnSpc>
              <a:buFont typeface="Arial" panose="020B0604020202020204" pitchFamily="34" charset="0"/>
              <a:buNone/>
            </a:pPr>
            <a:r>
              <a:rPr lang="en-US" sz="2200" smtClean="0">
                <a:latin typeface="+mj-lt"/>
                <a:ea typeface="+mj-ea"/>
                <a:cs typeface="+mj-cs"/>
              </a:rPr>
              <a:t>2. The child process begins to write the dataset to a temporary RDB file.</a:t>
            </a:r>
          </a:p>
          <a:p>
            <a:pPr marL="457200" lvl="2" indent="0">
              <a:lnSpc>
                <a:spcPct val="100000"/>
              </a:lnSpc>
              <a:buFont typeface="Arial" panose="020B0604020202020204" pitchFamily="34" charset="0"/>
              <a:buNone/>
            </a:pPr>
            <a:r>
              <a:rPr lang="en-US" sz="2200" smtClean="0">
                <a:latin typeface="+mj-lt"/>
                <a:ea typeface="+mj-ea"/>
                <a:cs typeface="+mj-cs"/>
              </a:rPr>
              <a:t>3. Once the child process finishes writing to the new RDB file, it replaces the old one.</a:t>
            </a:r>
          </a:p>
          <a:p>
            <a:pPr marL="457200" lvl="2" indent="0">
              <a:lnSpc>
                <a:spcPct val="100000"/>
              </a:lnSpc>
              <a:buFont typeface="Arial" panose="020B0604020202020204" pitchFamily="34" charset="0"/>
              <a:buNone/>
            </a:pPr>
            <a:r>
              <a:rPr lang="en-US" sz="2200" smtClean="0">
                <a:latin typeface="+mj-lt"/>
                <a:ea typeface="+mj-ea"/>
                <a:cs typeface="+mj-cs"/>
              </a:rPr>
              <a:t> </a:t>
            </a:r>
            <a:r>
              <a:rPr lang="en-US" sz="2200" b="1" i="1" u="sng" smtClean="0">
                <a:latin typeface="+mj-lt"/>
                <a:ea typeface="+mj-ea"/>
                <a:cs typeface="+mj-cs"/>
              </a:rPr>
              <a:t>Commands: </a:t>
            </a:r>
          </a:p>
          <a:p>
            <a:pPr>
              <a:lnSpc>
                <a:spcPct val="100000"/>
              </a:lnSpc>
            </a:pPr>
            <a:r>
              <a:rPr lang="en-US" sz="2200" smtClean="0">
                <a:latin typeface="+mj-lt"/>
                <a:ea typeface="+mj-ea"/>
                <a:cs typeface="+mj-cs"/>
              </a:rPr>
              <a:t>	--SAVE: block all the other clients, while saving the DB</a:t>
            </a:r>
          </a:p>
          <a:p>
            <a:pPr>
              <a:lnSpc>
                <a:spcPct val="100000"/>
              </a:lnSpc>
            </a:pPr>
            <a:r>
              <a:rPr lang="en-US" sz="2200" smtClean="0">
                <a:latin typeface="+mj-lt"/>
                <a:ea typeface="+mj-ea"/>
                <a:cs typeface="+mj-cs"/>
              </a:rPr>
              <a:t>	--BGSAVE: Save the DB in background process.(preferred in production env, you don’t want to block Redis until it completes the snapshot)</a:t>
            </a:r>
          </a:p>
          <a:p>
            <a:r>
              <a:rPr lang="en-US" sz="2200" smtClean="0">
                <a:latin typeface="+mj-lt"/>
                <a:ea typeface="+mj-ea"/>
                <a:cs typeface="+mj-cs"/>
              </a:rPr>
              <a:t>In Redis.config file: </a:t>
            </a:r>
            <a:r>
              <a:rPr lang="en-US" sz="2200" i="1" u="sng" smtClean="0">
                <a:latin typeface="+mj-lt"/>
                <a:ea typeface="+mj-ea"/>
                <a:cs typeface="+mj-cs"/>
              </a:rPr>
              <a:t>save 30 100 </a:t>
            </a:r>
            <a:r>
              <a:rPr lang="en-US" sz="2200" smtClean="0">
                <a:latin typeface="+mj-lt"/>
                <a:ea typeface="+mj-ea"/>
                <a:cs typeface="+mj-cs"/>
              </a:rPr>
              <a:t>means take a snapshot every 30 seconds if there are 100 keys changed.</a:t>
            </a:r>
            <a:endParaRPr lang="en-US" sz="2200" dirty="0">
              <a:latin typeface="+mj-lt"/>
              <a:ea typeface="+mj-ea"/>
              <a:cs typeface="+mj-cs"/>
            </a:endParaRPr>
          </a:p>
        </p:txBody>
      </p:sp>
    </p:spTree>
    <p:extLst>
      <p:ext uri="{BB962C8B-B14F-4D97-AF65-F5344CB8AC3E}">
        <p14:creationId xmlns:p14="http://schemas.microsoft.com/office/powerpoint/2010/main" val="2691044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424</Words>
  <Application>Microsoft Office PowerPoint</Application>
  <PresentationFormat>Szélesvásznú</PresentationFormat>
  <Paragraphs>97</Paragraphs>
  <Slides>12</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12</vt:i4>
      </vt:variant>
    </vt:vector>
  </HeadingPairs>
  <TitlesOfParts>
    <vt:vector size="16" baseType="lpstr">
      <vt:lpstr>Arial</vt:lpstr>
      <vt:lpstr>Calibri</vt:lpstr>
      <vt:lpstr>Calibri Light</vt:lpstr>
      <vt:lpstr>Office-téma</vt:lpstr>
      <vt:lpstr>Remote Directory Server</vt:lpstr>
      <vt:lpstr>Introduction</vt:lpstr>
      <vt:lpstr>Types – String</vt:lpstr>
      <vt:lpstr>Types – List</vt:lpstr>
      <vt:lpstr>Types – Set</vt:lpstr>
      <vt:lpstr>Types – Hash</vt:lpstr>
      <vt:lpstr>Demo</vt:lpstr>
      <vt:lpstr>PowerPoint-bemutató</vt:lpstr>
      <vt:lpstr>PowerPoint-bemutató</vt:lpstr>
      <vt:lpstr>PowerPoint-bemutató</vt:lpstr>
      <vt:lpstr>AOF(Append Only File)   </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Directory Server</dc:title>
  <dc:creator>Windows User</dc:creator>
  <cp:lastModifiedBy>Windows User</cp:lastModifiedBy>
  <cp:revision>25</cp:revision>
  <dcterms:created xsi:type="dcterms:W3CDTF">2018-10-08T17:39:08Z</dcterms:created>
  <dcterms:modified xsi:type="dcterms:W3CDTF">2018-10-19T10:11:22Z</dcterms:modified>
</cp:coreProperties>
</file>