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6"/>
  </p:notesMasterIdLst>
  <p:sldIdLst>
    <p:sldId id="256" r:id="rId2"/>
    <p:sldId id="669" r:id="rId3"/>
    <p:sldId id="670" r:id="rId4"/>
    <p:sldId id="671" r:id="rId5"/>
    <p:sldId id="672" r:id="rId6"/>
    <p:sldId id="673" r:id="rId7"/>
    <p:sldId id="674" r:id="rId8"/>
    <p:sldId id="675" r:id="rId9"/>
    <p:sldId id="676" r:id="rId10"/>
    <p:sldId id="677" r:id="rId11"/>
    <p:sldId id="678" r:id="rId12"/>
    <p:sldId id="679" r:id="rId13"/>
    <p:sldId id="680" r:id="rId14"/>
    <p:sldId id="681" r:id="rId15"/>
    <p:sldId id="684" r:id="rId16"/>
    <p:sldId id="685" r:id="rId17"/>
    <p:sldId id="686" r:id="rId18"/>
    <p:sldId id="687" r:id="rId19"/>
    <p:sldId id="688" r:id="rId20"/>
    <p:sldId id="689" r:id="rId21"/>
    <p:sldId id="690" r:id="rId22"/>
    <p:sldId id="692" r:id="rId23"/>
    <p:sldId id="693" r:id="rId24"/>
    <p:sldId id="691" r:id="rId25"/>
    <p:sldId id="694" r:id="rId26"/>
    <p:sldId id="695" r:id="rId27"/>
    <p:sldId id="696" r:id="rId28"/>
    <p:sldId id="697" r:id="rId29"/>
    <p:sldId id="698" r:id="rId30"/>
    <p:sldId id="699" r:id="rId31"/>
    <p:sldId id="700" r:id="rId32"/>
    <p:sldId id="701" r:id="rId33"/>
    <p:sldId id="702" r:id="rId34"/>
    <p:sldId id="703" r:id="rId35"/>
    <p:sldId id="704" r:id="rId36"/>
    <p:sldId id="705" r:id="rId37"/>
    <p:sldId id="706" r:id="rId38"/>
    <p:sldId id="707" r:id="rId39"/>
    <p:sldId id="708" r:id="rId40"/>
    <p:sldId id="709" r:id="rId41"/>
    <p:sldId id="711" r:id="rId42"/>
    <p:sldId id="712" r:id="rId43"/>
    <p:sldId id="713" r:id="rId44"/>
    <p:sldId id="710" r:id="rId45"/>
    <p:sldId id="714" r:id="rId46"/>
    <p:sldId id="715" r:id="rId47"/>
    <p:sldId id="716" r:id="rId48"/>
    <p:sldId id="717" r:id="rId49"/>
    <p:sldId id="718" r:id="rId50"/>
    <p:sldId id="719" r:id="rId51"/>
    <p:sldId id="720" r:id="rId52"/>
    <p:sldId id="721" r:id="rId53"/>
    <p:sldId id="722" r:id="rId54"/>
    <p:sldId id="479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ce" initials="A" lastIdx="2" clrIdx="0">
    <p:extLst>
      <p:ext uri="{19B8F6BF-5375-455C-9EA6-DF929625EA0E}">
        <p15:presenceInfo xmlns:p15="http://schemas.microsoft.com/office/powerpoint/2012/main" userId="3a29a20deffefd2d" providerId="Windows Live"/>
      </p:ext>
    </p:extLst>
  </p:cmAuthor>
  <p:cmAuthor id="2" name="Alice Laraspata" initials="AL" lastIdx="1" clrIdx="1">
    <p:extLst>
      <p:ext uri="{19B8F6BF-5375-455C-9EA6-DF929625EA0E}">
        <p15:presenceInfo xmlns:p15="http://schemas.microsoft.com/office/powerpoint/2012/main" userId="Alice Laraspa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8F8F8"/>
    <a:srgbClr val="E5E4E2"/>
    <a:srgbClr val="FFD700"/>
    <a:srgbClr val="C0C0C0"/>
    <a:srgbClr val="75663F"/>
    <a:srgbClr val="ED7D31"/>
    <a:srgbClr val="F48830"/>
    <a:srgbClr val="43A5C0"/>
    <a:srgbClr val="41D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88377" autoAdjust="0"/>
  </p:normalViewPr>
  <p:slideViewPr>
    <p:cSldViewPr snapToGrid="0" snapToObjects="1">
      <p:cViewPr varScale="1">
        <p:scale>
          <a:sx n="76" d="100"/>
          <a:sy n="76" d="100"/>
        </p:scale>
        <p:origin x="1781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B38AC-E450-5B48-BDB6-2D3873A76C93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A18E9-057A-434E-B76B-097F49A2929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7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7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10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13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8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775E-6D45-4100-80D1-ACB85E42EA79}" type="datetime1">
              <a:rPr lang="it-IT" smtClean="0"/>
              <a:t>09/07/2020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F797-10A8-461F-A866-080A6B5917C3}" type="datetime1">
              <a:rPr lang="it-IT" smtClean="0"/>
              <a:t>09/07/2020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67640" y="867132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29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E1C-AF4C-41ED-B027-C315348CDABB}" type="datetime1">
              <a:rPr lang="it-IT" smtClean="0"/>
              <a:t>09/07/2020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64865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[you name], University of L’Aquila - ODWS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ABFFAD9-C28C-F046-BDF1-9CFBDED723D7}" type="slidenum">
              <a:rPr lang="en-US" noProof="0" smtClean="0"/>
              <a:pPr/>
              <a:t>‹N›</a:t>
            </a:fld>
            <a:endParaRPr lang="en-US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67640" y="867132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26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2600-A2D8-4733-8B21-DF78611875ED}" type="datetime1">
              <a:rPr lang="it-IT" smtClean="0"/>
              <a:t>09/07/2020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9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960120"/>
            <a:ext cx="4347210" cy="5216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60120"/>
            <a:ext cx="4392930" cy="5216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6F91-47D9-4262-B7EE-7DA4CAC5773A}" type="datetime1">
              <a:rPr lang="it-IT" smtClean="0"/>
              <a:t>09/07/2020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67640" y="867132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3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F354-DC35-454D-B30C-FB3A47C60738}" type="datetime1">
              <a:rPr lang="it-IT" smtClean="0"/>
              <a:t>09/07/2020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6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2A46-D3E6-4B1C-BDA3-05064BDBFF24}" type="datetime1">
              <a:rPr lang="it-IT" smtClean="0"/>
              <a:t>09/07/2020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67640" y="911736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9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077D-385C-4DE8-B297-AB04B812BE5D}" type="datetime1">
              <a:rPr lang="it-IT" smtClean="0"/>
              <a:t>09/07/2020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6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7982-A8B1-4947-A9A2-30727A1F88C7}" type="datetime1">
              <a:rPr lang="it-IT" smtClean="0"/>
              <a:t>09/07/2020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6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9CEE-DFFD-417C-B0BE-B71A9EE8CDFC}" type="datetime1">
              <a:rPr lang="it-IT" smtClean="0"/>
              <a:t>09/07/2020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6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90807"/>
            <a:ext cx="8854440" cy="747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990600"/>
            <a:ext cx="8854440" cy="5271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64865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D16A4295-17AB-41A5-B3CC-D5ACB835A52A}" type="datetime1">
              <a:rPr lang="it-IT" smtClean="0"/>
              <a:t>09/07/2020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[you name], University 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ABFFAD9-C28C-F046-BDF1-9CFBDED723D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6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c.europa.eu/info/legal-notice_e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ecd.org/termsandconditions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bank.org/en/about/legal/terms-of-use-for-dataset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www.weforum.org/about/terms-of-u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4.0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8" y="2528082"/>
            <a:ext cx="7772400" cy="1583517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+mj-lt"/>
              </a:rPr>
              <a:t>Open Data and Web Services</a:t>
            </a:r>
            <a:br>
              <a:rPr lang="en-US" sz="4400" dirty="0">
                <a:solidFill>
                  <a:schemeClr val="tx1"/>
                </a:solidFill>
                <a:latin typeface="+mj-lt"/>
              </a:rPr>
            </a:br>
            <a:r>
              <a:rPr lang="en-US" sz="4400" dirty="0">
                <a:solidFill>
                  <a:schemeClr val="tx1"/>
                </a:solidFill>
                <a:latin typeface="+mj-lt"/>
              </a:rPr>
              <a:t>(ODWS)</a:t>
            </a:r>
            <a:endParaRPr lang="en-US" sz="4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670" y="4782737"/>
            <a:ext cx="8590547" cy="646332"/>
          </a:xfrm>
        </p:spPr>
        <p:txBody>
          <a:bodyPr anchor="ctr">
            <a:noAutofit/>
          </a:bodyPr>
          <a:lstStyle/>
          <a:p>
            <a:r>
              <a:rPr lang="en-US" sz="2800" dirty="0">
                <a:solidFill>
                  <a:srgbClr val="FF6600"/>
                </a:solidFill>
                <a:latin typeface="+mn-lt"/>
              </a:rPr>
              <a:t>Group 3</a:t>
            </a:r>
          </a:p>
        </p:txBody>
      </p:sp>
      <p:sp>
        <p:nvSpPr>
          <p:cNvPr id="4" name="Rettangolo 3"/>
          <p:cNvSpPr/>
          <p:nvPr/>
        </p:nvSpPr>
        <p:spPr>
          <a:xfrm>
            <a:off x="3478418" y="4059883"/>
            <a:ext cx="24310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6600"/>
                </a:solidFill>
                <a:latin typeface="+mj-lt"/>
              </a:rPr>
              <a:t>Final project</a:t>
            </a:r>
          </a:p>
        </p:txBody>
      </p:sp>
      <p:sp>
        <p:nvSpPr>
          <p:cNvPr id="7" name="Rettangolo 6"/>
          <p:cNvSpPr/>
          <p:nvPr/>
        </p:nvSpPr>
        <p:spPr>
          <a:xfrm>
            <a:off x="1844842" y="5700519"/>
            <a:ext cx="7144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cs typeface="Calibri Light" panose="020F0302020204030204" pitchFamily="34" charset="0"/>
              </a:rPr>
              <a:t>Alice Laraspata, Claudio Morelli, Simon Danny Pettinella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DF7509-5FFE-4A63-BBA6-73E6E7D5B2B3}"/>
              </a:ext>
            </a:extLst>
          </p:cNvPr>
          <p:cNvSpPr txBox="1"/>
          <p:nvPr/>
        </p:nvSpPr>
        <p:spPr>
          <a:xfrm>
            <a:off x="6240379" y="6140169"/>
            <a:ext cx="2626894" cy="37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2019/2020</a:t>
            </a:r>
            <a:endParaRPr lang="en-GB" dirty="0"/>
          </a:p>
        </p:txBody>
      </p:sp>
      <p:pic>
        <p:nvPicPr>
          <p:cNvPr id="11" name="Immagine 10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D647F06F-50D0-498D-BE91-631D86EA6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984" y="171205"/>
            <a:ext cx="1969921" cy="24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4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39" y="1038388"/>
            <a:ext cx="7674503" cy="573437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Identification of the parameters</a:t>
            </a:r>
            <a:endParaRPr lang="en-GB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94F4030-0021-4737-A14B-8F4FE63CE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304" y="3077962"/>
            <a:ext cx="6963565" cy="205091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C7F7B80-CDC1-4831-AABA-CB5C0F7ACEA8}"/>
              </a:ext>
            </a:extLst>
          </p:cNvPr>
          <p:cNvSpPr txBox="1"/>
          <p:nvPr/>
        </p:nvSpPr>
        <p:spPr>
          <a:xfrm>
            <a:off x="1286359" y="3475070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40269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099089"/>
            <a:ext cx="8854440" cy="621224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Identification of the parameters</a:t>
            </a:r>
            <a:endParaRPr lang="en-GB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12" name="Immagine 11" descr="Immagine che contiene uccello&#10;&#10;Descrizione generata automaticamente">
            <a:extLst>
              <a:ext uri="{FF2B5EF4-FFF2-40B4-BE49-F238E27FC236}">
                <a16:creationId xmlns:a16="http://schemas.microsoft.com/office/drawing/2014/main" id="{6A516B39-31F8-4C9A-A598-720B5A8B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50" y="3368051"/>
            <a:ext cx="4877016" cy="186800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4B169B-E5A4-4888-8FC4-861F55841798}"/>
              </a:ext>
            </a:extLst>
          </p:cNvPr>
          <p:cNvSpPr txBox="1"/>
          <p:nvPr/>
        </p:nvSpPr>
        <p:spPr>
          <a:xfrm>
            <a:off x="1286359" y="3475070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1284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099088"/>
            <a:ext cx="8854440" cy="590227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Identification of the parameters</a:t>
            </a:r>
            <a:endParaRPr lang="en-GB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10" name="Immagine 9" descr="Immagine che contiene uccello, albero&#10;&#10;Descrizione generata automaticamente">
            <a:extLst>
              <a:ext uri="{FF2B5EF4-FFF2-40B4-BE49-F238E27FC236}">
                <a16:creationId xmlns:a16="http://schemas.microsoft.com/office/drawing/2014/main" id="{31D2243F-64A5-4E88-94FA-E4D73AC5C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90" y="3083970"/>
            <a:ext cx="6198133" cy="255779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2BCB9C-25DA-4D21-9088-68B01E0F3D83}"/>
              </a:ext>
            </a:extLst>
          </p:cNvPr>
          <p:cNvSpPr txBox="1"/>
          <p:nvPr/>
        </p:nvSpPr>
        <p:spPr>
          <a:xfrm>
            <a:off x="1286359" y="3475070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53684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30730"/>
            <a:ext cx="8854440" cy="590227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Identification of the parameters</a:t>
            </a:r>
            <a:endParaRPr lang="en-GB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 University of L’Aquila - ODWS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10" name="Immagine 9" descr="Immagine che contiene uccello, albero&#10;&#10;Descrizione generata automaticamente">
            <a:extLst>
              <a:ext uri="{FF2B5EF4-FFF2-40B4-BE49-F238E27FC236}">
                <a16:creationId xmlns:a16="http://schemas.microsoft.com/office/drawing/2014/main" id="{3067A589-F55C-4127-9FD1-6DD5E1FCF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71" y="3072286"/>
            <a:ext cx="5987601" cy="242988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CE8CCB5-CEBE-40DF-A529-006F0F2AB23C}"/>
              </a:ext>
            </a:extLst>
          </p:cNvPr>
          <p:cNvSpPr txBox="1"/>
          <p:nvPr/>
        </p:nvSpPr>
        <p:spPr>
          <a:xfrm>
            <a:off x="1286359" y="3475070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76813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45583"/>
            <a:ext cx="8573404" cy="605725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Identification of the parameters</a:t>
            </a:r>
            <a:endParaRPr lang="en-GB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11" name="Immagine 10" descr="Immagine che contiene uccello&#10;&#10;Descrizione generata automaticamente">
            <a:extLst>
              <a:ext uri="{FF2B5EF4-FFF2-40B4-BE49-F238E27FC236}">
                <a16:creationId xmlns:a16="http://schemas.microsoft.com/office/drawing/2014/main" id="{F062CAC4-2233-4C15-8CDA-96D437694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548" y="3130054"/>
            <a:ext cx="4749588" cy="243701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296359-EE36-4ADC-ABC8-684733A7662E}"/>
              </a:ext>
            </a:extLst>
          </p:cNvPr>
          <p:cNvSpPr txBox="1"/>
          <p:nvPr/>
        </p:nvSpPr>
        <p:spPr>
          <a:xfrm>
            <a:off x="1286359" y="3475070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10769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30084"/>
            <a:ext cx="8976360" cy="523221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Data collection from the web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79" y="2049864"/>
            <a:ext cx="2860357" cy="1392509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39079" y="2487804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1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48" y="3229459"/>
            <a:ext cx="7273544" cy="24851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ttangolo 9"/>
          <p:cNvSpPr/>
          <p:nvPr/>
        </p:nvSpPr>
        <p:spPr>
          <a:xfrm>
            <a:off x="4655820" y="5813469"/>
            <a:ext cx="4123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hlinkClick r:id="rId4"/>
              </a:rPr>
              <a:t>https://ec.europa.eu/info/legal-notice_en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4982A91-A5D6-4B09-AFB0-98A4F30A67FA}"/>
              </a:ext>
            </a:extLst>
          </p:cNvPr>
          <p:cNvSpPr txBox="1"/>
          <p:nvPr/>
        </p:nvSpPr>
        <p:spPr>
          <a:xfrm>
            <a:off x="167640" y="1569128"/>
            <a:ext cx="834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The final datasets used in order to collect data are: Eurostat, OECD, The World Bank and We Forum</a:t>
            </a:r>
          </a:p>
        </p:txBody>
      </p:sp>
    </p:spTree>
    <p:extLst>
      <p:ext uri="{BB962C8B-B14F-4D97-AF65-F5344CB8AC3E}">
        <p14:creationId xmlns:p14="http://schemas.microsoft.com/office/powerpoint/2010/main" val="401286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640" y="128634"/>
            <a:ext cx="8854440" cy="747394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026718" y="5872567"/>
            <a:ext cx="4776319" cy="41974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sz="1800" dirty="0">
                <a:hlinkClick r:id="rId2"/>
              </a:rPr>
              <a:t>https://creativecommons.org/licenses/by/4.0/</a:t>
            </a:r>
            <a:endParaRPr lang="it-IT" sz="18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 University of L’Aquila - ODWS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Rettangolo 6"/>
          <p:cNvSpPr/>
          <p:nvPr/>
        </p:nvSpPr>
        <p:spPr>
          <a:xfrm>
            <a:off x="270300" y="1117594"/>
            <a:ext cx="85327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rgbClr val="FF6600"/>
                </a:solidFill>
              </a:rPr>
              <a:t>Creative Commons Attribution 4.0 International licence </a:t>
            </a:r>
            <a:r>
              <a:rPr lang="it-IT" dirty="0">
                <a:solidFill>
                  <a:srgbClr val="FF6600"/>
                </a:solidFill>
              </a:rPr>
              <a:t>(CC BY 4.0)</a:t>
            </a:r>
            <a:endParaRPr lang="it-IT" sz="2400" dirty="0">
              <a:solidFill>
                <a:srgbClr val="FF6600"/>
              </a:solidFill>
            </a:endParaRPr>
          </a:p>
          <a:p>
            <a:pPr lvl="0"/>
            <a:r>
              <a:rPr lang="it-IT" sz="2400" b="1" dirty="0">
                <a:solidFill>
                  <a:srgbClr val="FF6600"/>
                </a:solidFill>
              </a:rPr>
              <a:t>  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41" y="1997436"/>
            <a:ext cx="5115639" cy="2029108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13" y="2271105"/>
            <a:ext cx="5725324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6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30085"/>
            <a:ext cx="8480414" cy="574729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Data collection from the web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00395" y="1989739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2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26" y="1494111"/>
            <a:ext cx="3028950" cy="1514475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4610100" y="5817053"/>
            <a:ext cx="424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hlinkClick r:id="rId3"/>
              </a:rPr>
              <a:t>http://www.oecd.org/termsandconditions/</a:t>
            </a:r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2850568"/>
            <a:ext cx="8910956" cy="196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638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61081"/>
            <a:ext cx="8854440" cy="590227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Data collection from the web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00395" y="1989739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3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3100606"/>
            <a:ext cx="8905264" cy="20239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tangolo 8"/>
          <p:cNvSpPr/>
          <p:nvPr/>
        </p:nvSpPr>
        <p:spPr>
          <a:xfrm>
            <a:off x="2346960" y="5801496"/>
            <a:ext cx="6797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3"/>
              </a:rPr>
              <a:t>https://www.worldbank.org/en/about/legal/terms-of-use-for-datasets</a:t>
            </a:r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45" y="1708097"/>
            <a:ext cx="2137829" cy="120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1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167640" y="128634"/>
            <a:ext cx="8854440" cy="747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</a:lstStyle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4026718" y="5872567"/>
            <a:ext cx="4776319" cy="4197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800" dirty="0">
                <a:hlinkClick r:id="rId2"/>
              </a:rPr>
              <a:t>https://creativecommons.org/licenses/by/4.0/</a:t>
            </a:r>
            <a:endParaRPr lang="it-IT" sz="1800" dirty="0"/>
          </a:p>
        </p:txBody>
      </p:sp>
      <p:sp>
        <p:nvSpPr>
          <p:cNvPr id="9" name="Rettangolo 8"/>
          <p:cNvSpPr/>
          <p:nvPr/>
        </p:nvSpPr>
        <p:spPr>
          <a:xfrm>
            <a:off x="270300" y="1117594"/>
            <a:ext cx="87517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rgbClr val="FF6600"/>
                </a:solidFill>
              </a:rPr>
              <a:t>Creative Commons Attribution 4.0 International licence </a:t>
            </a:r>
            <a:r>
              <a:rPr lang="it-IT" sz="2400" b="1" dirty="0"/>
              <a:t> </a:t>
            </a:r>
            <a:r>
              <a:rPr lang="it-IT" dirty="0">
                <a:solidFill>
                  <a:srgbClr val="FF6600"/>
                </a:solidFill>
              </a:rPr>
              <a:t>(CC BY 4.0)</a:t>
            </a:r>
          </a:p>
          <a:p>
            <a:pPr lvl="0"/>
            <a:r>
              <a:rPr lang="it-IT" sz="2400" b="1" dirty="0">
                <a:solidFill>
                  <a:srgbClr val="FF6600"/>
                </a:solidFill>
              </a:rPr>
              <a:t>  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41" y="1997436"/>
            <a:ext cx="5115639" cy="2029108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13" y="2271105"/>
            <a:ext cx="5725324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1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it-IT" sz="3600" dirty="0">
                <a:solidFill>
                  <a:srgbClr val="FF6600"/>
                </a:solidFill>
                <a:latin typeface="+mj-lt"/>
              </a:rPr>
              <a:t>What is the problem?</a:t>
            </a:r>
            <a:endParaRPr lang="en-US" sz="36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77346-4989-4093-B324-BD516C5359D2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11" name="Rettangolo 10"/>
          <p:cNvSpPr/>
          <p:nvPr/>
        </p:nvSpPr>
        <p:spPr>
          <a:xfrm>
            <a:off x="167640" y="1405561"/>
            <a:ext cx="8752788" cy="1010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Light" panose="020B0403030101060003" pitchFamily="34" charset="0"/>
              </a:rPr>
              <a:t> </a:t>
            </a:r>
            <a:r>
              <a:rPr lang="it-IT" sz="2400" dirty="0"/>
              <a:t>The central problem is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ENTREPRENEURIAL ECONOMIC UNCERTAINTY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FF6600"/>
              </a:solidFill>
              <a:latin typeface="Raleway Light" panose="020B0403030101060003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A611440-1493-4F09-80B6-3E74983E9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" y="2506989"/>
            <a:ext cx="7468642" cy="4953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23D8E349-268F-4696-AF0E-8E6F40755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883" y="3277916"/>
            <a:ext cx="6077798" cy="800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8908F55-B616-479C-BD95-F00D1C014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88" y="4353686"/>
            <a:ext cx="7001852" cy="733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magine 1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B917732-7C5B-49B3-8918-D723FC148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8978" y="5288208"/>
            <a:ext cx="4096322" cy="7240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338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45584"/>
            <a:ext cx="8588902" cy="65222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Data collection from the web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00395" y="1989739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4</a:t>
            </a:r>
          </a:p>
        </p:txBody>
      </p:sp>
      <p:sp>
        <p:nvSpPr>
          <p:cNvPr id="8" name="Rettangolo 7"/>
          <p:cNvSpPr/>
          <p:nvPr/>
        </p:nvSpPr>
        <p:spPr>
          <a:xfrm>
            <a:off x="4040389" y="5584955"/>
            <a:ext cx="459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hlinkClick r:id="rId2"/>
              </a:rPr>
              <a:t>https://www.weforum.org/about/terms-of-use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5" y="1601610"/>
            <a:ext cx="2892591" cy="1577777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3094154"/>
            <a:ext cx="8890280" cy="2004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491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966314"/>
            <a:ext cx="8976360" cy="114145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Creative Commons Attribution-NonCommercial-NoDerivatives 4.0 International licence </a:t>
            </a:r>
            <a:r>
              <a:rPr lang="it-IT" sz="18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(</a:t>
            </a:r>
            <a:r>
              <a:rPr lang="it-IT" sz="1800" dirty="0">
                <a:solidFill>
                  <a:srgbClr val="FF6600"/>
                </a:solidFill>
              </a:rPr>
              <a:t>CC BY-NC-ND 4.0)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   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21</a:t>
            </a:fld>
            <a:endParaRPr lang="en-US" noProof="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2107769"/>
            <a:ext cx="4915586" cy="1476581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065" y="1749882"/>
            <a:ext cx="5107521" cy="4141676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3481436" y="5968886"/>
            <a:ext cx="5540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4"/>
              </a:rPr>
              <a:t>https://creativecommons.org/licenses/by-nc-nd/4.0/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49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640" y="80759"/>
            <a:ext cx="8854440" cy="747394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990600"/>
            <a:ext cx="8854440" cy="466241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Cleaning and organization of the collected data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225040" y="1622494"/>
            <a:ext cx="3986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We created an excel file containing all the indices for each specific sector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69B24E5-D2EB-421A-9A66-BE736C3D9E76}"/>
              </a:ext>
            </a:extLst>
          </p:cNvPr>
          <p:cNvSpPr txBox="1"/>
          <p:nvPr/>
        </p:nvSpPr>
        <p:spPr>
          <a:xfrm>
            <a:off x="2311121" y="2924070"/>
            <a:ext cx="3986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This is the example of the ‘General European Data’ </a:t>
            </a:r>
          </a:p>
        </p:txBody>
      </p:sp>
      <p:pic>
        <p:nvPicPr>
          <p:cNvPr id="11" name="Immagine 10" descr="Immagine che contiene screenshot, ripieno, pieno, computer&#10;&#10;Descrizione generata automaticamente">
            <a:extLst>
              <a:ext uri="{FF2B5EF4-FFF2-40B4-BE49-F238E27FC236}">
                <a16:creationId xmlns:a16="http://schemas.microsoft.com/office/drawing/2014/main" id="{81A85181-DC73-4E69-91AD-87D46BB1F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27" y="1619288"/>
            <a:ext cx="8611346" cy="271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4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E69853-281A-4A38-91B5-CF538520DB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5BB1B6-5DCA-43CD-85DD-7DA030E59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E8BDBAE5-6E77-4A80-AD5E-234007C0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80759"/>
            <a:ext cx="8854440" cy="747394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D1A77CEF-3321-4253-84E9-8AD944306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990600"/>
            <a:ext cx="8854440" cy="466241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Cleaning and organization of the collected data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359C69-0BF6-4C62-AAAC-85C85D816727}"/>
              </a:ext>
            </a:extLst>
          </p:cNvPr>
          <p:cNvSpPr txBox="1"/>
          <p:nvPr/>
        </p:nvSpPr>
        <p:spPr>
          <a:xfrm>
            <a:off x="2351314" y="1828800"/>
            <a:ext cx="46222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This is the relative RDF file for the ‘Agriculture’ sector.</a:t>
            </a:r>
          </a:p>
          <a:p>
            <a:r>
              <a:rPr lang="it-IT" sz="2400" dirty="0"/>
              <a:t>All the RDF files have been created with the help of the ‘Open Refine’ tool</a:t>
            </a:r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33B58D7-7DEE-4BF3-96C4-7A14EED6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" y="1747055"/>
            <a:ext cx="7834897" cy="3826919"/>
          </a:xfrm>
          <a:prstGeom prst="rect">
            <a:avLst/>
          </a:prstGeom>
        </p:spPr>
      </p:pic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01CD4211-1823-4EEE-9B9C-61D07E190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</p:spPr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</p:spTree>
    <p:extLst>
      <p:ext uri="{BB962C8B-B14F-4D97-AF65-F5344CB8AC3E}">
        <p14:creationId xmlns:p14="http://schemas.microsoft.com/office/powerpoint/2010/main" val="59214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76580"/>
            <a:ext cx="8728387" cy="683217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Cleaning and organization of the collected data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67640" y="1704814"/>
            <a:ext cx="8604401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it-IT" sz="2400" dirty="0"/>
              <a:t>Data concern exclusively the twenty-seven European countries;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it-IT" sz="2400" dirty="0"/>
              <a:t>Data refer to the five last available years starting from year 2019 as the most recent year;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it-IT" sz="2400" dirty="0"/>
              <a:t>In case of no data for some of the five years, the missing data will be considered as NULL, identified with the ‘:’ symbol </a:t>
            </a:r>
          </a:p>
        </p:txBody>
      </p:sp>
    </p:spTree>
    <p:extLst>
      <p:ext uri="{BB962C8B-B14F-4D97-AF65-F5344CB8AC3E}">
        <p14:creationId xmlns:p14="http://schemas.microsoft.com/office/powerpoint/2010/main" val="2873841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44C093-AA35-43E9-BF84-EF8E055FDA5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E61BE7-C5C6-46F1-92C0-0AD51CE2B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E562A050-801F-4CFB-96B7-57E78395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90807"/>
            <a:ext cx="8854440" cy="747394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14A4C418-C74D-45CE-8247-348F5C2FB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1176580"/>
            <a:ext cx="8728387" cy="511543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4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Definition of the Maven project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A6AF71D-A40D-4B78-8011-0D92B91C8667}"/>
              </a:ext>
            </a:extLst>
          </p:cNvPr>
          <p:cNvSpPr txBox="1"/>
          <p:nvPr/>
        </p:nvSpPr>
        <p:spPr>
          <a:xfrm>
            <a:off x="321547" y="1889090"/>
            <a:ext cx="8249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1. The type of the adopted architecture for the realization of the project is </a:t>
            </a:r>
            <a:r>
              <a:rPr lang="it-IT" b="1" dirty="0"/>
              <a:t>REST</a:t>
            </a:r>
            <a:r>
              <a:rPr lang="it-IT" dirty="0"/>
              <a:t> (Representational State Transfer).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3AAEEE2-6E9E-4188-A3F2-23F7C4D6FF37}"/>
              </a:ext>
            </a:extLst>
          </p:cNvPr>
          <p:cNvSpPr txBox="1"/>
          <p:nvPr/>
        </p:nvSpPr>
        <p:spPr>
          <a:xfrm>
            <a:off x="321546" y="2703007"/>
            <a:ext cx="836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2. The web service dependency manager is </a:t>
            </a:r>
            <a:r>
              <a:rPr lang="it-IT" b="1" dirty="0"/>
              <a:t>Apache Maven</a:t>
            </a:r>
            <a:r>
              <a:rPr lang="it-IT" dirty="0"/>
              <a:t>.</a:t>
            </a:r>
            <a:endParaRPr lang="it-IT" b="1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F7D4C3D-C13E-4EF3-A778-B3EDD0400AFE}"/>
              </a:ext>
            </a:extLst>
          </p:cNvPr>
          <p:cNvSpPr txBox="1"/>
          <p:nvPr/>
        </p:nvSpPr>
        <p:spPr>
          <a:xfrm>
            <a:off x="363582" y="4039656"/>
            <a:ext cx="8147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Below the various steps that led us to the realization of the Maven project</a:t>
            </a:r>
          </a:p>
        </p:txBody>
      </p:sp>
      <p:sp>
        <p:nvSpPr>
          <p:cNvPr id="14" name="Segnaposto piè di pagina 4">
            <a:extLst>
              <a:ext uri="{FF2B5EF4-FFF2-40B4-BE49-F238E27FC236}">
                <a16:creationId xmlns:a16="http://schemas.microsoft.com/office/drawing/2014/main" id="{4626093C-8C8C-4D1B-8CF2-12A19994D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</p:spPr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</p:spTree>
    <p:extLst>
      <p:ext uri="{BB962C8B-B14F-4D97-AF65-F5344CB8AC3E}">
        <p14:creationId xmlns:p14="http://schemas.microsoft.com/office/powerpoint/2010/main" val="1062462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AC077D-5400-4DD7-BA7B-92DA93BBE7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8DF623-4C76-4310-840E-CD2627F07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1AF02AE0-A684-4FC9-95BC-0D60EA41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90807"/>
            <a:ext cx="8854440" cy="747394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6B6A5688-95D6-419D-A452-80A6869DE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920808"/>
            <a:ext cx="8333265" cy="511543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4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</a:rPr>
              <a:t>Definition of the Maven project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40F77A9-6BA4-4059-B525-A6B1646B872B}"/>
              </a:ext>
            </a:extLst>
          </p:cNvPr>
          <p:cNvSpPr txBox="1"/>
          <p:nvPr/>
        </p:nvSpPr>
        <p:spPr>
          <a:xfrm>
            <a:off x="251209" y="1556998"/>
            <a:ext cx="761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1. New Maven Project</a:t>
            </a:r>
          </a:p>
        </p:txBody>
      </p:sp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67B6E3C-7EA8-43D4-9534-7AFCCE689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39" y="2077552"/>
            <a:ext cx="5567226" cy="4093312"/>
          </a:xfrm>
          <a:prstGeom prst="rect">
            <a:avLst/>
          </a:prstGeom>
        </p:spPr>
      </p:pic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20971DF3-A976-4503-A20E-8DF37CBD6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</p:spPr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</p:spTree>
    <p:extLst>
      <p:ext uri="{BB962C8B-B14F-4D97-AF65-F5344CB8AC3E}">
        <p14:creationId xmlns:p14="http://schemas.microsoft.com/office/powerpoint/2010/main" val="679167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386D0E-5812-421B-B365-4DB0AEF9CCD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24106C-1837-4C7B-B983-49E43BDCF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8CD7FEAF-FBF7-4614-86D2-AC1D2925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90807"/>
            <a:ext cx="8854440" cy="747394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1DD0907A-AFF0-4B43-ABF9-CFBD5820B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920808"/>
            <a:ext cx="8333265" cy="511543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4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</a:rPr>
              <a:t>Definition of the Maven project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D8B6F10-3583-4E28-88FA-9E1BC8C1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802" y="1514958"/>
            <a:ext cx="5195620" cy="4797627"/>
          </a:xfrm>
          <a:prstGeom prst="rect">
            <a:avLst/>
          </a:prstGeom>
        </p:spPr>
      </p:pic>
      <p:sp>
        <p:nvSpPr>
          <p:cNvPr id="14" name="Segnaposto piè di pagina 4">
            <a:extLst>
              <a:ext uri="{FF2B5EF4-FFF2-40B4-BE49-F238E27FC236}">
                <a16:creationId xmlns:a16="http://schemas.microsoft.com/office/drawing/2014/main" id="{E896AD28-CB22-489E-8ECC-AB1E3BECA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</p:spPr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</p:spTree>
    <p:extLst>
      <p:ext uri="{BB962C8B-B14F-4D97-AF65-F5344CB8AC3E}">
        <p14:creationId xmlns:p14="http://schemas.microsoft.com/office/powerpoint/2010/main" val="4047649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7E8203-CE22-412B-9748-F352725BD42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E6AC1A-39BF-44B9-A2D0-920D3BCA3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B29E236C-CCB9-4285-B107-B81602B7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90807"/>
            <a:ext cx="8854440" cy="747394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AD53CDB-381F-406C-9E6A-122B3D6C3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920808"/>
            <a:ext cx="8333265" cy="511543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4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</a:rPr>
              <a:t>Definition of the Maven project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CC3674D-4002-493C-904C-AF8D91B39E7B}"/>
              </a:ext>
            </a:extLst>
          </p:cNvPr>
          <p:cNvSpPr txBox="1"/>
          <p:nvPr/>
        </p:nvSpPr>
        <p:spPr>
          <a:xfrm>
            <a:off x="251209" y="1514958"/>
            <a:ext cx="761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2. The structure of the project</a:t>
            </a:r>
          </a:p>
        </p:txBody>
      </p:sp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D50982A-B435-4DD4-AE8E-66371C23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091" y="2307875"/>
            <a:ext cx="4881452" cy="2242250"/>
          </a:xfrm>
          <a:prstGeom prst="rect">
            <a:avLst/>
          </a:prstGeom>
        </p:spPr>
      </p:pic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989C5035-CE4A-4A4F-919C-19C8FBD29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</p:spPr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</p:spTree>
    <p:extLst>
      <p:ext uri="{BB962C8B-B14F-4D97-AF65-F5344CB8AC3E}">
        <p14:creationId xmlns:p14="http://schemas.microsoft.com/office/powerpoint/2010/main" val="3414654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5EAE08-2063-405A-966A-DFE667B0546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6912EF-AFC0-41A7-A644-F58ECD7BF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2B2B6BF1-9391-4427-B0DA-152773E1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90807"/>
            <a:ext cx="8854440" cy="747394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2D822FF-9C67-445E-9FCB-51FA959FC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920808"/>
            <a:ext cx="8333265" cy="511543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4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</a:rPr>
              <a:t>Definition of the Maven project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8E74437-5F5E-45B4-B988-CEDA7BE08CDB}"/>
              </a:ext>
            </a:extLst>
          </p:cNvPr>
          <p:cNvSpPr txBox="1"/>
          <p:nvPr/>
        </p:nvSpPr>
        <p:spPr>
          <a:xfrm>
            <a:off x="251209" y="1514958"/>
            <a:ext cx="761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3. The configuration of the pom.xml file</a:t>
            </a:r>
          </a:p>
        </p:txBody>
      </p:sp>
      <p:pic>
        <p:nvPicPr>
          <p:cNvPr id="12" name="Immagine 11" descr="Immagine che contiene coltello&#10;&#10;Descrizione generata automaticamente">
            <a:extLst>
              <a:ext uri="{FF2B5EF4-FFF2-40B4-BE49-F238E27FC236}">
                <a16:creationId xmlns:a16="http://schemas.microsoft.com/office/drawing/2014/main" id="{723F4D0E-6EDC-4CBE-B6F7-C60CE7935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2045889"/>
            <a:ext cx="8443692" cy="1066892"/>
          </a:xfrm>
          <a:prstGeom prst="rect">
            <a:avLst/>
          </a:prstGeom>
        </p:spPr>
      </p:pic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FA52DF2B-3B2A-46F9-9563-FC1341760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</p:spPr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</p:spTree>
    <p:extLst>
      <p:ext uri="{BB962C8B-B14F-4D97-AF65-F5344CB8AC3E}">
        <p14:creationId xmlns:p14="http://schemas.microsoft.com/office/powerpoint/2010/main" val="172559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C81C4B-1E9E-4875-9CF2-84F783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>
                <a:solidFill>
                  <a:srgbClr val="FF6600"/>
                </a:solidFill>
                <a:latin typeface="+mj-lt"/>
              </a:rPr>
              <a:t>What is the need?</a:t>
            </a:r>
            <a:endParaRPr lang="en-GB" sz="36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DDE365-D3ED-4E43-8CDB-DDED6ABF1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1588168"/>
            <a:ext cx="6047180" cy="7520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600" dirty="0">
                <a:latin typeface="+mn-lt"/>
              </a:rPr>
              <a:t>Correct </a:t>
            </a:r>
            <a:r>
              <a:rPr lang="it-IT" sz="2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ORIENTATION</a:t>
            </a:r>
            <a:r>
              <a:rPr lang="it-IT" sz="2600" dirty="0">
                <a:latin typeface="+mn-lt"/>
              </a:rPr>
              <a:t> of the market dynamics</a:t>
            </a:r>
          </a:p>
          <a:p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499B52-B2D0-48D0-8175-5585787B9F2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98DA1-EBBC-40A0-9992-2E7BB1323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FA58FC-46A3-4A62-A250-713690889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EB1FE5DD-4F75-45DC-9E44-436A696BA7C7}"/>
              </a:ext>
            </a:extLst>
          </p:cNvPr>
          <p:cNvSpPr txBox="1">
            <a:spLocks/>
          </p:cNvSpPr>
          <p:nvPr/>
        </p:nvSpPr>
        <p:spPr>
          <a:xfrm>
            <a:off x="167640" y="3140121"/>
            <a:ext cx="8854440" cy="747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</a:lstStyle>
          <a:p>
            <a:r>
              <a:rPr lang="it-IT" sz="3600" dirty="0">
                <a:solidFill>
                  <a:srgbClr val="FF6600"/>
                </a:solidFill>
                <a:latin typeface="+mj-lt"/>
              </a:rPr>
              <a:t>Can open data meet this need?</a:t>
            </a:r>
            <a:endParaRPr lang="en-GB" sz="3600" dirty="0">
              <a:solidFill>
                <a:srgbClr val="FF6600"/>
              </a:solidFill>
              <a:latin typeface="+mj-lt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51A0016B-0D9A-4B17-84F0-7CB70AC3E958}"/>
              </a:ext>
            </a:extLst>
          </p:cNvPr>
          <p:cNvCxnSpPr/>
          <p:nvPr/>
        </p:nvCxnSpPr>
        <p:spPr>
          <a:xfrm>
            <a:off x="213360" y="3887515"/>
            <a:ext cx="880872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C5A2A0C-CA74-4558-869C-C12EBBE971B9}"/>
              </a:ext>
            </a:extLst>
          </p:cNvPr>
          <p:cNvSpPr txBox="1"/>
          <p:nvPr/>
        </p:nvSpPr>
        <p:spPr>
          <a:xfrm>
            <a:off x="167640" y="4346500"/>
            <a:ext cx="8085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YES</a:t>
            </a:r>
            <a:r>
              <a:rPr lang="it-IT" sz="2400" dirty="0"/>
              <a:t>, databases are capable of providing information and data relating to this need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4882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5CB7BB-0FDC-4423-A309-1CE12F0F7A7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163CC8-826E-4E40-A09F-D2DBE270F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[you name], University 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ACA86B-BC2B-4A95-86FA-1137E6379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68ED107-029C-49C2-A6C5-03616A5A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90807"/>
            <a:ext cx="8854440" cy="747394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C51BE5A-1B70-4F27-B4EA-1B08CE821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920808"/>
            <a:ext cx="8333265" cy="511543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4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</a:rPr>
              <a:t>Definition of the Maven project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7655F43-5DA2-4BC3-94DB-1594EA12B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67" y="1367824"/>
            <a:ext cx="5202896" cy="539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07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2ADE82-4743-4452-BF79-2E41372D5D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989E31-1966-4B37-8840-A8C746EF5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175C69F3-10F5-4A1E-99DD-D01A9E96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90807"/>
            <a:ext cx="8854440" cy="747394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E3468D53-B667-4C01-B409-842D6F98C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920808"/>
            <a:ext cx="8333265" cy="511543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4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</a:rPr>
              <a:t>Definition of the Maven project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096D386-E66A-4F6D-8E27-E502B3207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93" y="1875293"/>
            <a:ext cx="5913557" cy="3107414"/>
          </a:xfrm>
          <a:prstGeom prst="rect">
            <a:avLst/>
          </a:prstGeom>
        </p:spPr>
      </p:pic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99B0CEF9-0CCA-42B0-952B-FD449D8B7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</p:spPr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</p:spTree>
    <p:extLst>
      <p:ext uri="{BB962C8B-B14F-4D97-AF65-F5344CB8AC3E}">
        <p14:creationId xmlns:p14="http://schemas.microsoft.com/office/powerpoint/2010/main" val="2230628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3F4928-4084-43FE-946A-67C3F6CDD9F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FD5B8B-324C-4B5B-A0E3-F5F50B612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ACDC3860-06EC-474E-8452-5EF3D59A7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309" y="2184342"/>
            <a:ext cx="4362450" cy="3752850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77FEA391-AFCB-4332-98DB-AA38854F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90807"/>
            <a:ext cx="8854440" cy="747394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268C995B-CBA7-43D6-A3EB-FB9879E9FA2F}"/>
              </a:ext>
            </a:extLst>
          </p:cNvPr>
          <p:cNvSpPr txBox="1">
            <a:spLocks/>
          </p:cNvSpPr>
          <p:nvPr/>
        </p:nvSpPr>
        <p:spPr>
          <a:xfrm>
            <a:off x="167640" y="920808"/>
            <a:ext cx="8333265" cy="51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4.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</a:rPr>
              <a:t> Definition of the Maven project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B9C27-AD46-4CDE-81AA-D4759BF68E68}"/>
              </a:ext>
            </a:extLst>
          </p:cNvPr>
          <p:cNvSpPr txBox="1"/>
          <p:nvPr/>
        </p:nvSpPr>
        <p:spPr>
          <a:xfrm>
            <a:off x="251209" y="1514958"/>
            <a:ext cx="761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4. The creation of the web.xml file</a:t>
            </a:r>
          </a:p>
        </p:txBody>
      </p:sp>
      <p:sp>
        <p:nvSpPr>
          <p:cNvPr id="14" name="Segnaposto piè di pagina 4">
            <a:extLst>
              <a:ext uri="{FF2B5EF4-FFF2-40B4-BE49-F238E27FC236}">
                <a16:creationId xmlns:a16="http://schemas.microsoft.com/office/drawing/2014/main" id="{98F06268-CC7F-4229-9A5A-3B4B37B85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</p:spPr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</p:spTree>
    <p:extLst>
      <p:ext uri="{BB962C8B-B14F-4D97-AF65-F5344CB8AC3E}">
        <p14:creationId xmlns:p14="http://schemas.microsoft.com/office/powerpoint/2010/main" val="2637755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B65FBD01-2D11-4708-8D7F-F61DC2819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965" y="990600"/>
            <a:ext cx="6138108" cy="5272088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3AA65D-A709-4CE0-BCB4-89CBE6F1803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09A038-1E76-4035-8929-9E8074AE6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9ADF316A-872A-4D90-910A-0E78BDC8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75" y="90488"/>
            <a:ext cx="8853488" cy="747712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8BCEB761-4891-4692-AAC4-A4B061581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</p:spPr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</p:spTree>
    <p:extLst>
      <p:ext uri="{BB962C8B-B14F-4D97-AF65-F5344CB8AC3E}">
        <p14:creationId xmlns:p14="http://schemas.microsoft.com/office/powerpoint/2010/main" val="1445511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7DD47A0-6794-4388-93CD-8101EA4A3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840" y="1997568"/>
            <a:ext cx="2517898" cy="4265120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4517B1-AE6C-4EF1-B09D-30D3805CE09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669D17-307C-4244-BD9B-72967C353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E7103480-AA29-42D9-BCCA-9826FF29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75" y="90488"/>
            <a:ext cx="8853488" cy="747712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AAC0927F-6003-430D-B8B3-8321D0345BC0}"/>
              </a:ext>
            </a:extLst>
          </p:cNvPr>
          <p:cNvSpPr txBox="1">
            <a:spLocks/>
          </p:cNvSpPr>
          <p:nvPr/>
        </p:nvSpPr>
        <p:spPr>
          <a:xfrm>
            <a:off x="167640" y="920808"/>
            <a:ext cx="8333265" cy="51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4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</a:rPr>
              <a:t>Definition of the Maven project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A3ADD7-B431-4032-BFA9-8CD94BB89C1D}"/>
              </a:ext>
            </a:extLst>
          </p:cNvPr>
          <p:cNvSpPr txBox="1"/>
          <p:nvPr/>
        </p:nvSpPr>
        <p:spPr>
          <a:xfrm>
            <a:off x="251209" y="1514958"/>
            <a:ext cx="761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5. The creation of packages and the loading of the resources</a:t>
            </a: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42FA9BE6-C0CD-417B-8D29-88F1A78E0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</p:spPr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</p:spTree>
    <p:extLst>
      <p:ext uri="{BB962C8B-B14F-4D97-AF65-F5344CB8AC3E}">
        <p14:creationId xmlns:p14="http://schemas.microsoft.com/office/powerpoint/2010/main" val="14004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7C2C45-7BAC-4275-AB74-155693770E0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441BAF-799C-4717-BD9B-2551FB334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35</a:t>
            </a:fld>
            <a:endParaRPr lang="en-US" noProof="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0AC206A-7512-4078-9ECC-2C96E8FE2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428" y="2646111"/>
            <a:ext cx="4843143" cy="23276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7A6DBE75-8034-44E9-AE54-BB2D6C16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75" y="90488"/>
            <a:ext cx="8853488" cy="747712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3993547-03A1-4EBF-92DB-321B98AFA1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8275" y="990600"/>
            <a:ext cx="8853488" cy="527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4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</a:rPr>
              <a:t>Definition of the Maven project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AD62E50-503A-462F-9E3D-EE7B4E50729B}"/>
              </a:ext>
            </a:extLst>
          </p:cNvPr>
          <p:cNvSpPr txBox="1"/>
          <p:nvPr/>
        </p:nvSpPr>
        <p:spPr>
          <a:xfrm>
            <a:off x="251209" y="1514958"/>
            <a:ext cx="761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6. The creation of the interfaces and classes containing the related implementations of the methods</a:t>
            </a:r>
          </a:p>
        </p:txBody>
      </p: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5141970C-D802-434F-A26B-2B3CB9064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</p:spPr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</p:spTree>
    <p:extLst>
      <p:ext uri="{BB962C8B-B14F-4D97-AF65-F5344CB8AC3E}">
        <p14:creationId xmlns:p14="http://schemas.microsoft.com/office/powerpoint/2010/main" val="1225060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331C0D-A87B-486D-8FB8-52EF103348D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1B71AF-B367-4DB2-8594-AACBE80E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430624DA-D097-470E-B8CB-EF6A3AEF8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75" y="90488"/>
            <a:ext cx="8853488" cy="747712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15DAB110-1D97-45DD-9377-E09C111362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8275" y="990600"/>
            <a:ext cx="8853488" cy="536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4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</a:rPr>
              <a:t>Definition of the Maven project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BE36739-AB2D-40B3-AE94-9C5A0CE07E59}"/>
              </a:ext>
            </a:extLst>
          </p:cNvPr>
          <p:cNvSpPr txBox="1"/>
          <p:nvPr/>
        </p:nvSpPr>
        <p:spPr>
          <a:xfrm>
            <a:off x="251209" y="1514958"/>
            <a:ext cx="761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7. The definition of the methods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E2D92D9-B938-48FF-86A9-CF2BF7B1D22B}"/>
              </a:ext>
            </a:extLst>
          </p:cNvPr>
          <p:cNvSpPr txBox="1"/>
          <p:nvPr/>
        </p:nvSpPr>
        <p:spPr>
          <a:xfrm>
            <a:off x="251209" y="206125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Let’s define queries according to three differently levels of difficulty: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E89C646-2883-44B2-8771-96BC6AB0B21D}"/>
              </a:ext>
            </a:extLst>
          </p:cNvPr>
          <p:cNvSpPr txBox="1"/>
          <p:nvPr/>
        </p:nvSpPr>
        <p:spPr>
          <a:xfrm>
            <a:off x="305470" y="2602802"/>
            <a:ext cx="225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Level </a:t>
            </a:r>
            <a:r>
              <a:rPr lang="it-IT" sz="2400" b="1" dirty="0">
                <a:solidFill>
                  <a:schemeClr val="accent2"/>
                </a:solidFill>
              </a:rPr>
              <a:t>1</a:t>
            </a:r>
            <a:endParaRPr lang="it-IT" b="1" dirty="0">
              <a:solidFill>
                <a:schemeClr val="accent2"/>
              </a:solidFill>
            </a:endParaRPr>
          </a:p>
        </p:txBody>
      </p:sp>
      <p:pic>
        <p:nvPicPr>
          <p:cNvPr id="14" name="Immagine 13" descr="Immagine che contiene screenshot, uccello&#10;&#10;Descrizione generata automaticamente">
            <a:extLst>
              <a:ext uri="{FF2B5EF4-FFF2-40B4-BE49-F238E27FC236}">
                <a16:creationId xmlns:a16="http://schemas.microsoft.com/office/drawing/2014/main" id="{934AA823-70CE-436F-BB05-A7A37D7C10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927" y="3028948"/>
            <a:ext cx="5064164" cy="29049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7FB8D752-F7F5-4C1A-9774-D36141AAD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</p:spPr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</p:spTree>
    <p:extLst>
      <p:ext uri="{BB962C8B-B14F-4D97-AF65-F5344CB8AC3E}">
        <p14:creationId xmlns:p14="http://schemas.microsoft.com/office/powerpoint/2010/main" val="3480709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10884D-48B7-4181-B62F-892C10142CA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2A3AE3-5D42-4B6B-B968-390D46395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7AF510-B9A5-474E-8019-F39BA8F21D65}"/>
              </a:ext>
            </a:extLst>
          </p:cNvPr>
          <p:cNvSpPr txBox="1"/>
          <p:nvPr/>
        </p:nvSpPr>
        <p:spPr>
          <a:xfrm>
            <a:off x="251209" y="1514958"/>
            <a:ext cx="761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7. The definition of the methods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244DBE3-74C9-486E-84F6-0195336EE492}"/>
              </a:ext>
            </a:extLst>
          </p:cNvPr>
          <p:cNvSpPr txBox="1"/>
          <p:nvPr/>
        </p:nvSpPr>
        <p:spPr>
          <a:xfrm>
            <a:off x="305470" y="2602802"/>
            <a:ext cx="225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Level </a:t>
            </a:r>
            <a:r>
              <a:rPr lang="it-IT" sz="2400" b="1" dirty="0">
                <a:solidFill>
                  <a:schemeClr val="accent2"/>
                </a:solidFill>
              </a:rPr>
              <a:t>2</a:t>
            </a:r>
            <a:endParaRPr lang="it-IT" b="1" dirty="0">
              <a:solidFill>
                <a:schemeClr val="accent2"/>
              </a:solidFill>
            </a:endParaRP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2B38A2D5-F2D0-4AD8-8A3A-4EDBE480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75" y="90488"/>
            <a:ext cx="8853488" cy="747712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0F00A5EB-3668-46E9-BF87-184FE45C562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8275" y="990600"/>
            <a:ext cx="8853488" cy="536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4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</a:rPr>
              <a:t>Definition of the Maven project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Immagine 1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455477F-ACAD-4143-B96F-7EB69123F7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08" y="3064467"/>
            <a:ext cx="6130583" cy="31699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Segnaposto piè di pagina 4">
            <a:extLst>
              <a:ext uri="{FF2B5EF4-FFF2-40B4-BE49-F238E27FC236}">
                <a16:creationId xmlns:a16="http://schemas.microsoft.com/office/drawing/2014/main" id="{B94144E5-C9D6-4FBD-9E59-27B27538D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</p:spPr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</p:spTree>
    <p:extLst>
      <p:ext uri="{BB962C8B-B14F-4D97-AF65-F5344CB8AC3E}">
        <p14:creationId xmlns:p14="http://schemas.microsoft.com/office/powerpoint/2010/main" val="18901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10884D-48B7-4181-B62F-892C10142CA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2A3AE3-5D42-4B6B-B968-390D46395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7AF510-B9A5-474E-8019-F39BA8F21D65}"/>
              </a:ext>
            </a:extLst>
          </p:cNvPr>
          <p:cNvSpPr txBox="1"/>
          <p:nvPr/>
        </p:nvSpPr>
        <p:spPr>
          <a:xfrm>
            <a:off x="251209" y="1514958"/>
            <a:ext cx="761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7. The definition of the methods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244DBE3-74C9-486E-84F6-0195336EE492}"/>
              </a:ext>
            </a:extLst>
          </p:cNvPr>
          <p:cNvSpPr txBox="1"/>
          <p:nvPr/>
        </p:nvSpPr>
        <p:spPr>
          <a:xfrm>
            <a:off x="305470" y="2602802"/>
            <a:ext cx="225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Level </a:t>
            </a:r>
            <a:r>
              <a:rPr lang="it-IT" sz="2400" b="1" dirty="0">
                <a:solidFill>
                  <a:schemeClr val="accent2"/>
                </a:solidFill>
              </a:rPr>
              <a:t>3</a:t>
            </a:r>
            <a:endParaRPr lang="it-IT" b="1" dirty="0">
              <a:solidFill>
                <a:schemeClr val="accent2"/>
              </a:solidFill>
            </a:endParaRP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2B38A2D5-F2D0-4AD8-8A3A-4EDBE480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75" y="90488"/>
            <a:ext cx="8853488" cy="747712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0F00A5EB-3668-46E9-BF87-184FE45C562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8275" y="990600"/>
            <a:ext cx="8853488" cy="536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4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</a:rPr>
              <a:t>Definition of the Maven project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magine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030B793-55F1-40DC-8164-F8F646303F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37" y="3279607"/>
            <a:ext cx="6666726" cy="27695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F6D56EFF-22B8-429B-AEF5-AB4C9BFDA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</p:spPr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</p:spTree>
    <p:extLst>
      <p:ext uri="{BB962C8B-B14F-4D97-AF65-F5344CB8AC3E}">
        <p14:creationId xmlns:p14="http://schemas.microsoft.com/office/powerpoint/2010/main" val="901597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7483AE-DEAB-440F-8F8F-DBCB730A4EB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EB5966-B011-4A00-BFEA-6F8A0F799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3A6F607C-ED63-4160-8C96-04978689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71" y="100536"/>
            <a:ext cx="8853488" cy="747712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13BC4C4-B65D-47C3-ABC4-99167A109EBD}"/>
              </a:ext>
            </a:extLst>
          </p:cNvPr>
          <p:cNvSpPr txBox="1">
            <a:spLocks/>
          </p:cNvSpPr>
          <p:nvPr/>
        </p:nvSpPr>
        <p:spPr>
          <a:xfrm>
            <a:off x="168275" y="990600"/>
            <a:ext cx="8853488" cy="536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4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</a:rPr>
              <a:t>Definition of the Maven project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75677DA-39D1-4938-8E35-20A31D677F7C}"/>
              </a:ext>
            </a:extLst>
          </p:cNvPr>
          <p:cNvSpPr txBox="1"/>
          <p:nvPr/>
        </p:nvSpPr>
        <p:spPr>
          <a:xfrm>
            <a:off x="251209" y="1514958"/>
            <a:ext cx="761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8. Implementation of the level </a:t>
            </a:r>
            <a:r>
              <a:rPr lang="it-IT" sz="2400" dirty="0">
                <a:solidFill>
                  <a:schemeClr val="accent2"/>
                </a:solidFill>
              </a:rPr>
              <a:t>1</a:t>
            </a:r>
            <a:r>
              <a:rPr lang="it-IT" dirty="0"/>
              <a:t> query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D37B62B-8814-4758-917F-E7BD16C9C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71" y="1527349"/>
            <a:ext cx="8466988" cy="5035835"/>
          </a:xfrm>
          <a:prstGeom prst="rect">
            <a:avLst/>
          </a:prstGeom>
        </p:spPr>
      </p:pic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8127FBF2-16A9-468A-B35C-67CA6386B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</p:spPr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</p:spTree>
    <p:extLst>
      <p:ext uri="{BB962C8B-B14F-4D97-AF65-F5344CB8AC3E}">
        <p14:creationId xmlns:p14="http://schemas.microsoft.com/office/powerpoint/2010/main" val="186200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474568-798C-4402-B7EE-BCBDF3AA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>
                <a:solidFill>
                  <a:srgbClr val="FF6600"/>
                </a:solidFill>
                <a:latin typeface="+mj-lt"/>
              </a:rPr>
              <a:t>Primary and Specific target</a:t>
            </a:r>
            <a:endParaRPr lang="en-GB" sz="36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686D36-F86F-4130-89B6-62899C64D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1335674"/>
            <a:ext cx="8854440" cy="1237045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>
                <a:latin typeface="+mn-lt"/>
              </a:rPr>
              <a:t>The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PRIMARY TARGET </a:t>
            </a:r>
            <a:r>
              <a:rPr lang="it-IT" sz="2400" dirty="0">
                <a:latin typeface="+mn-lt"/>
              </a:rPr>
              <a:t>is to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ASSIST</a:t>
            </a:r>
            <a:r>
              <a:rPr lang="it-IT" sz="2400" dirty="0">
                <a:latin typeface="+mn-lt"/>
              </a:rPr>
              <a:t> the stakeholder while operating an entrepreneurial choice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6748AB-92B4-4B18-83EB-0C9E7349903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A1BA96-F03D-4958-A3A3-77DA1C8FD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A78791-B04E-4060-BA12-71D74A5C5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AB3C0C-8533-411D-97C0-B95836D2FD55}"/>
              </a:ext>
            </a:extLst>
          </p:cNvPr>
          <p:cNvSpPr txBox="1"/>
          <p:nvPr/>
        </p:nvSpPr>
        <p:spPr>
          <a:xfrm>
            <a:off x="288758" y="3609473"/>
            <a:ext cx="8733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The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SPECIFIC TARGET </a:t>
            </a:r>
            <a:r>
              <a:rPr lang="it-IT" sz="2400" dirty="0"/>
              <a:t>is to create a tool that can detect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ATTRACTIVENESS</a:t>
            </a:r>
            <a:r>
              <a:rPr lang="it-IT" sz="2400" dirty="0"/>
              <a:t> and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COMPETITIVENESS</a:t>
            </a:r>
            <a:r>
              <a:rPr lang="it-IT" sz="2400" dirty="0"/>
              <a:t> among European countries, analyzing and comparing general and sectoral economic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18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3D3C0F-FB37-48D0-B4F6-A3BD5A93CF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B09E1A-FC48-47BF-854A-47DEB9891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AE492113-28ED-4F4A-AE87-284CBB83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75" y="90488"/>
            <a:ext cx="8853488" cy="747712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1ABB543-9FE3-4214-A2D4-BE9FA072523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8275" y="990600"/>
            <a:ext cx="8853488" cy="536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4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</a:rPr>
              <a:t>Definition of the Maven project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9D0C5B4-A1DF-4693-BDA3-D1ED13CD084B}"/>
              </a:ext>
            </a:extLst>
          </p:cNvPr>
          <p:cNvSpPr txBox="1"/>
          <p:nvPr/>
        </p:nvSpPr>
        <p:spPr>
          <a:xfrm>
            <a:off x="251209" y="1514958"/>
            <a:ext cx="761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8. Implementation of the level </a:t>
            </a:r>
            <a:r>
              <a:rPr lang="it-IT" sz="2400" dirty="0">
                <a:solidFill>
                  <a:schemeClr val="accent2"/>
                </a:solidFill>
              </a:rPr>
              <a:t>1</a:t>
            </a:r>
            <a:r>
              <a:rPr lang="it-IT" dirty="0"/>
              <a:t> query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BEA9281-263F-402A-B48D-2946E969B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09" y="1492043"/>
            <a:ext cx="8926732" cy="4994483"/>
          </a:xfrm>
          <a:prstGeom prst="rect">
            <a:avLst/>
          </a:prstGeom>
        </p:spPr>
      </p:pic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8E217210-80A9-4039-B58B-858872F75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</p:spPr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</p:spTree>
    <p:extLst>
      <p:ext uri="{BB962C8B-B14F-4D97-AF65-F5344CB8AC3E}">
        <p14:creationId xmlns:p14="http://schemas.microsoft.com/office/powerpoint/2010/main" val="79958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3D3C0F-FB37-48D0-B4F6-A3BD5A93CF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B09E1A-FC48-47BF-854A-47DEB9891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AE492113-28ED-4F4A-AE87-284CBB83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75" y="90488"/>
            <a:ext cx="8853488" cy="747712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1ABB543-9FE3-4214-A2D4-BE9FA072523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8275" y="990600"/>
            <a:ext cx="8853488" cy="536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4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</a:rPr>
              <a:t>Definition of the Maven project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9D0C5B4-A1DF-4693-BDA3-D1ED13CD084B}"/>
              </a:ext>
            </a:extLst>
          </p:cNvPr>
          <p:cNvSpPr txBox="1"/>
          <p:nvPr/>
        </p:nvSpPr>
        <p:spPr>
          <a:xfrm>
            <a:off x="251209" y="1514958"/>
            <a:ext cx="761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8. Implementation of the level </a:t>
            </a:r>
            <a:r>
              <a:rPr lang="it-IT" sz="2400" dirty="0">
                <a:solidFill>
                  <a:schemeClr val="accent2"/>
                </a:solidFill>
              </a:rPr>
              <a:t>2</a:t>
            </a:r>
            <a:r>
              <a:rPr lang="it-IT" dirty="0"/>
              <a:t> query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8DF33BF-018D-4889-BF53-FC7D1BB04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" y="1988791"/>
            <a:ext cx="8853488" cy="3808586"/>
          </a:xfrm>
          <a:prstGeom prst="rect">
            <a:avLst/>
          </a:prstGeom>
        </p:spPr>
      </p:pic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FA4F54D-0767-46E2-9C95-374063931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</p:spPr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</p:spTree>
    <p:extLst>
      <p:ext uri="{BB962C8B-B14F-4D97-AF65-F5344CB8AC3E}">
        <p14:creationId xmlns:p14="http://schemas.microsoft.com/office/powerpoint/2010/main" val="255174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3D3C0F-FB37-48D0-B4F6-A3BD5A93CF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B09E1A-FC48-47BF-854A-47DEB9891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AE492113-28ED-4F4A-AE87-284CBB83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75" y="90488"/>
            <a:ext cx="8853488" cy="747712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1ABB543-9FE3-4214-A2D4-BE9FA072523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8275" y="990600"/>
            <a:ext cx="8853488" cy="536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4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</a:rPr>
              <a:t>Definition of the Maven project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9D0C5B4-A1DF-4693-BDA3-D1ED13CD084B}"/>
              </a:ext>
            </a:extLst>
          </p:cNvPr>
          <p:cNvSpPr txBox="1"/>
          <p:nvPr/>
        </p:nvSpPr>
        <p:spPr>
          <a:xfrm>
            <a:off x="251209" y="1514958"/>
            <a:ext cx="761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8. Implementation of the level </a:t>
            </a:r>
            <a:r>
              <a:rPr lang="it-IT" sz="2400" dirty="0">
                <a:solidFill>
                  <a:schemeClr val="accent2"/>
                </a:solidFill>
              </a:rPr>
              <a:t>3</a:t>
            </a:r>
            <a:r>
              <a:rPr lang="it-IT" dirty="0"/>
              <a:t> query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40B06DD-562B-4A5D-9351-28CCDCF91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09" y="1527349"/>
            <a:ext cx="8875794" cy="4657472"/>
          </a:xfrm>
          <a:prstGeom prst="rect">
            <a:avLst/>
          </a:prstGeom>
        </p:spPr>
      </p:pic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61FF0AF3-0D43-428D-AF7A-BC792B3F9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</p:spPr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</p:spTree>
    <p:extLst>
      <p:ext uri="{BB962C8B-B14F-4D97-AF65-F5344CB8AC3E}">
        <p14:creationId xmlns:p14="http://schemas.microsoft.com/office/powerpoint/2010/main" val="373059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3D3C0F-FB37-48D0-B4F6-A3BD5A93CF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B09E1A-FC48-47BF-854A-47DEB9891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AE492113-28ED-4F4A-AE87-284CBB83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75" y="90488"/>
            <a:ext cx="8853488" cy="747712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2BFB38B-6106-48C9-9846-ED2247734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81" y="1610267"/>
            <a:ext cx="8806282" cy="3798237"/>
          </a:xfrm>
          <a:prstGeom prst="rect">
            <a:avLst/>
          </a:prstGeom>
        </p:spPr>
      </p:pic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CD5053B0-52D5-4D3E-8C2C-3D91D2E58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</p:spPr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</p:spTree>
    <p:extLst>
      <p:ext uri="{BB962C8B-B14F-4D97-AF65-F5344CB8AC3E}">
        <p14:creationId xmlns:p14="http://schemas.microsoft.com/office/powerpoint/2010/main" val="3232719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43BAFD-3BDC-47B0-9F49-8EE03DBF2FF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8179A5-A752-4457-8E03-71801FD52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5AE38DE4-EF9A-4324-85FE-1E96D1A00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75" y="90488"/>
            <a:ext cx="8853488" cy="747712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490CD85-2E66-4C6B-BC4E-9534B6070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752" y="1998843"/>
            <a:ext cx="4875148" cy="4481334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BEDFA134-E8D4-4969-82DC-9DF1E4317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920808"/>
            <a:ext cx="8333265" cy="511543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5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Definition of the Java Client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E8E183D-54DE-4C2C-A179-9B62AD343AB5}"/>
              </a:ext>
            </a:extLst>
          </p:cNvPr>
          <p:cNvSpPr txBox="1"/>
          <p:nvPr/>
        </p:nvSpPr>
        <p:spPr>
          <a:xfrm>
            <a:off x="251209" y="1514958"/>
            <a:ext cx="761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1. The creation of the Java Client</a:t>
            </a:r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8E32FAE6-BB1A-4DC5-9868-947524910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</p:spPr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</p:spTree>
    <p:extLst>
      <p:ext uri="{BB962C8B-B14F-4D97-AF65-F5344CB8AC3E}">
        <p14:creationId xmlns:p14="http://schemas.microsoft.com/office/powerpoint/2010/main" val="23537783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28909E-E7CC-43E9-B300-34F87A8A5D5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FD431-BFEF-4BF3-93DC-CCE6E3364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F821154A-7DB9-4D07-98DF-2157AB66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75" y="90488"/>
            <a:ext cx="8853488" cy="747712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4B9E14F-D372-400E-B8C8-68AF4A6C550D}"/>
              </a:ext>
            </a:extLst>
          </p:cNvPr>
          <p:cNvSpPr txBox="1"/>
          <p:nvPr/>
        </p:nvSpPr>
        <p:spPr>
          <a:xfrm>
            <a:off x="251209" y="1514958"/>
            <a:ext cx="761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2. The structure of the Client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AFCDD045-4395-4D9A-9C25-48A31AD9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920808"/>
            <a:ext cx="8333265" cy="511543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5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</a:rPr>
              <a:t>Definition of the Java Client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22C7F49-BFCD-4387-998C-7F135F8B2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0" y="2210515"/>
            <a:ext cx="3970485" cy="2910045"/>
          </a:xfrm>
          <a:prstGeom prst="rect">
            <a:avLst/>
          </a:prstGeom>
        </p:spPr>
      </p:pic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60FFA3B6-6254-4585-9CDB-A21329F48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</p:spPr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</p:spTree>
    <p:extLst>
      <p:ext uri="{BB962C8B-B14F-4D97-AF65-F5344CB8AC3E}">
        <p14:creationId xmlns:p14="http://schemas.microsoft.com/office/powerpoint/2010/main" val="3127006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28909E-E7CC-43E9-B300-34F87A8A5D5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FD431-BFEF-4BF3-93DC-CCE6E3364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F821154A-7DB9-4D07-98DF-2157AB66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75" y="90488"/>
            <a:ext cx="8853488" cy="747712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4B9E14F-D372-400E-B8C8-68AF4A6C550D}"/>
              </a:ext>
            </a:extLst>
          </p:cNvPr>
          <p:cNvSpPr txBox="1"/>
          <p:nvPr/>
        </p:nvSpPr>
        <p:spPr>
          <a:xfrm>
            <a:off x="251209" y="1514958"/>
            <a:ext cx="761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3. The configuration of the pom.xml file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AFCDD045-4395-4D9A-9C25-48A31AD9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920808"/>
            <a:ext cx="8333265" cy="511543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5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</a:rPr>
              <a:t>Definition of the Java Client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EF8442C-AA3A-4929-A772-D68BB02BC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1333888"/>
            <a:ext cx="8588845" cy="5251101"/>
          </a:xfrm>
          <a:prstGeom prst="rect">
            <a:avLst/>
          </a:prstGeom>
        </p:spPr>
      </p:pic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84F21110-CF8F-436D-AD10-3DDD27E78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</p:spPr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</p:spTree>
    <p:extLst>
      <p:ext uri="{BB962C8B-B14F-4D97-AF65-F5344CB8AC3E}">
        <p14:creationId xmlns:p14="http://schemas.microsoft.com/office/powerpoint/2010/main" val="41586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28909E-E7CC-43E9-B300-34F87A8A5D5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FD431-BFEF-4BF3-93DC-CCE6E3364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F821154A-7DB9-4D07-98DF-2157AB66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75" y="90488"/>
            <a:ext cx="8853488" cy="747712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AFCDD045-4395-4D9A-9C25-48A31AD9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920808"/>
            <a:ext cx="8333265" cy="511543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5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</a:rPr>
              <a:t>Definition of the Java Client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3255853-387C-4494-9158-4767E77B4C63}"/>
              </a:ext>
            </a:extLst>
          </p:cNvPr>
          <p:cNvSpPr txBox="1"/>
          <p:nvPr/>
        </p:nvSpPr>
        <p:spPr>
          <a:xfrm>
            <a:off x="251209" y="1514958"/>
            <a:ext cx="761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5. The creation of the packages and the related classes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84B42CB-DEC2-4642-A918-F2C312332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630" y="2024987"/>
            <a:ext cx="4524270" cy="4327190"/>
          </a:xfrm>
          <a:prstGeom prst="rect">
            <a:avLst/>
          </a:prstGeom>
        </p:spPr>
      </p:pic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B93227DC-0175-4972-B3AD-E217E5B15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</p:spPr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</p:spTree>
    <p:extLst>
      <p:ext uri="{BB962C8B-B14F-4D97-AF65-F5344CB8AC3E}">
        <p14:creationId xmlns:p14="http://schemas.microsoft.com/office/powerpoint/2010/main" val="33926013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5D0E22-660B-4E4D-9B79-557EAA5AA1D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5A5E88-915B-4F62-854F-4C3D4F88C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48</a:t>
            </a:fld>
            <a:endParaRPr lang="en-US" noProof="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A0DC3DA-7AFA-41EF-98BC-00C9B3312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112141"/>
            <a:ext cx="8626719" cy="3505752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EC6850A-A706-4172-BE5B-9B0A37D9F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920808"/>
            <a:ext cx="8333265" cy="511543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5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</a:rPr>
              <a:t>Definition of the Java Client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95FC33C-4AB3-493C-B8C0-FA152DC6C95E}"/>
              </a:ext>
            </a:extLst>
          </p:cNvPr>
          <p:cNvSpPr txBox="1"/>
          <p:nvPr/>
        </p:nvSpPr>
        <p:spPr>
          <a:xfrm>
            <a:off x="251209" y="1514958"/>
            <a:ext cx="761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6. The Client implementation related to the level </a:t>
            </a:r>
            <a:r>
              <a:rPr lang="it-IT" sz="2400" dirty="0">
                <a:solidFill>
                  <a:schemeClr val="accent2"/>
                </a:solidFill>
              </a:rPr>
              <a:t>1</a:t>
            </a:r>
            <a:r>
              <a:rPr lang="it-IT" dirty="0"/>
              <a:t> query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54B0C855-E0A2-4E84-9F0E-747C577A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75" y="90488"/>
            <a:ext cx="8853488" cy="747712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FAC4E504-97FD-43A2-B6F0-FD591ADF5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</p:spPr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</p:spTree>
    <p:extLst>
      <p:ext uri="{BB962C8B-B14F-4D97-AF65-F5344CB8AC3E}">
        <p14:creationId xmlns:p14="http://schemas.microsoft.com/office/powerpoint/2010/main" val="20862281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3D6FAE-F47C-485B-BCB6-DBF76AF1DF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897231-7E1C-443E-B079-28712025F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38175BF3-D8BA-41AD-850C-9917B884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75" y="90488"/>
            <a:ext cx="8853488" cy="747712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2556C4F-43E8-4AAC-9E35-51B385CC2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920808"/>
            <a:ext cx="8333265" cy="511543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5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</a:rPr>
              <a:t>Definition of the Java Client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4C3F898-84BE-47BA-960B-0243E6AE7DFF}"/>
              </a:ext>
            </a:extLst>
          </p:cNvPr>
          <p:cNvSpPr txBox="1"/>
          <p:nvPr/>
        </p:nvSpPr>
        <p:spPr>
          <a:xfrm>
            <a:off x="251209" y="1514958"/>
            <a:ext cx="761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7. The Client implementation related to the level </a:t>
            </a:r>
            <a:r>
              <a:rPr lang="it-IT" sz="2400" dirty="0">
                <a:solidFill>
                  <a:schemeClr val="accent2"/>
                </a:solidFill>
              </a:rPr>
              <a:t>2</a:t>
            </a:r>
            <a:r>
              <a:rPr lang="it-IT" dirty="0"/>
              <a:t> query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D48EF46-C2C3-4824-BACA-22FAF01B9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2172403"/>
            <a:ext cx="8430261" cy="3443096"/>
          </a:xfrm>
          <a:prstGeom prst="rect">
            <a:avLst/>
          </a:prstGeom>
        </p:spPr>
      </p:pic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B9FCAC6F-FD27-4FC6-B2B0-7102303F8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</p:spPr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</p:spTree>
    <p:extLst>
      <p:ext uri="{BB962C8B-B14F-4D97-AF65-F5344CB8AC3E}">
        <p14:creationId xmlns:p14="http://schemas.microsoft.com/office/powerpoint/2010/main" val="341397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C47CA-351B-4F83-A83A-65090296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400" dirty="0">
                <a:solidFill>
                  <a:srgbClr val="FF6600"/>
                </a:solidFill>
                <a:latin typeface="+mj-lt"/>
              </a:rPr>
              <a:t>Primary and Specific objective</a:t>
            </a:r>
            <a:endParaRPr lang="en-GB" sz="3400" dirty="0">
              <a:latin typeface="+mj-l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80C1DE-96DF-4EE4-BC41-DA111540B73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3A59B0-F856-4485-9D38-34E35D648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E18E0C-9989-4A1F-B1CF-6E01BD47D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04834EA-718C-4BD2-AD10-A9DA1CAEF476}"/>
              </a:ext>
            </a:extLst>
          </p:cNvPr>
          <p:cNvSpPr txBox="1"/>
          <p:nvPr/>
        </p:nvSpPr>
        <p:spPr>
          <a:xfrm>
            <a:off x="753978" y="1527784"/>
            <a:ext cx="332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European Country 1</a:t>
            </a:r>
            <a:endParaRPr lang="en-GB" sz="240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9C5C3D9-0748-4F49-8BF5-1E5E47FB68D4}"/>
              </a:ext>
            </a:extLst>
          </p:cNvPr>
          <p:cNvCxnSpPr>
            <a:cxnSpLocks/>
          </p:cNvCxnSpPr>
          <p:nvPr/>
        </p:nvCxnSpPr>
        <p:spPr>
          <a:xfrm>
            <a:off x="1876926" y="1989449"/>
            <a:ext cx="0" cy="52938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E9E4FB0-60EF-47F6-B919-4C724A5D81B8}"/>
              </a:ext>
            </a:extLst>
          </p:cNvPr>
          <p:cNvCxnSpPr/>
          <p:nvPr/>
        </p:nvCxnSpPr>
        <p:spPr>
          <a:xfrm>
            <a:off x="1876926" y="2518838"/>
            <a:ext cx="107482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F45A1B-A78F-49E2-971C-9C7D9925C920}"/>
              </a:ext>
            </a:extLst>
          </p:cNvPr>
          <p:cNvSpPr txBox="1"/>
          <p:nvPr/>
        </p:nvSpPr>
        <p:spPr>
          <a:xfrm>
            <a:off x="3031959" y="2309700"/>
            <a:ext cx="468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General economic parameters</a:t>
            </a:r>
            <a:endParaRPr lang="en-GB" sz="2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0C02206-5973-4558-B6F9-CAE745C70E28}"/>
              </a:ext>
            </a:extLst>
          </p:cNvPr>
          <p:cNvSpPr txBox="1"/>
          <p:nvPr/>
        </p:nvSpPr>
        <p:spPr>
          <a:xfrm>
            <a:off x="1504547" y="2288005"/>
            <a:ext cx="45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1</a:t>
            </a:r>
            <a:endParaRPr lang="en-GB" sz="240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A61C1D32-8FF4-4AA5-BAE4-3EC551AE30A2}"/>
              </a:ext>
            </a:extLst>
          </p:cNvPr>
          <p:cNvCxnSpPr>
            <a:cxnSpLocks/>
          </p:cNvCxnSpPr>
          <p:nvPr/>
        </p:nvCxnSpPr>
        <p:spPr>
          <a:xfrm>
            <a:off x="1876926" y="2518837"/>
            <a:ext cx="0" cy="104248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50ACBEB9-F083-498B-AEAA-79484EAF79C5}"/>
              </a:ext>
            </a:extLst>
          </p:cNvPr>
          <p:cNvCxnSpPr/>
          <p:nvPr/>
        </p:nvCxnSpPr>
        <p:spPr>
          <a:xfrm>
            <a:off x="1876926" y="3561326"/>
            <a:ext cx="1155033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C07E55D-78A5-40CA-8138-03F34DC0926D}"/>
              </a:ext>
            </a:extLst>
          </p:cNvPr>
          <p:cNvSpPr txBox="1"/>
          <p:nvPr/>
        </p:nvSpPr>
        <p:spPr>
          <a:xfrm>
            <a:off x="1504547" y="3254000"/>
            <a:ext cx="37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2</a:t>
            </a:r>
            <a:endParaRPr lang="en-GB" sz="240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47CC821-64D5-4B5A-AA7F-92838C4C7DB6}"/>
              </a:ext>
            </a:extLst>
          </p:cNvPr>
          <p:cNvSpPr txBox="1"/>
          <p:nvPr/>
        </p:nvSpPr>
        <p:spPr>
          <a:xfrm>
            <a:off x="4539129" y="4141065"/>
            <a:ext cx="3576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/>
              <a:t>Agriculture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Transport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Automotive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Sustainability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Technology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R&amp;D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031959" y="3356150"/>
            <a:ext cx="472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Analysis of economic sectors</a:t>
            </a:r>
          </a:p>
        </p:txBody>
      </p:sp>
      <p:cxnSp>
        <p:nvCxnSpPr>
          <p:cNvPr id="12" name="Connettore 1 11"/>
          <p:cNvCxnSpPr/>
          <p:nvPr/>
        </p:nvCxnSpPr>
        <p:spPr>
          <a:xfrm>
            <a:off x="4594860" y="3715665"/>
            <a:ext cx="0" cy="55701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20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6" grpId="0"/>
      <p:bldP spid="22" grpId="0"/>
      <p:bldP spid="23" grpId="0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2FFAAF-2316-4DDE-A2C0-E7B0E5814AA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DF19B3-D554-4B6F-8F37-6A968E5D3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BF1BEFF6-F6C9-4E89-A446-97F86537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75" y="90488"/>
            <a:ext cx="8853488" cy="747712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0FCB947-5977-4907-BB5C-9B730D225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920808"/>
            <a:ext cx="8333265" cy="511543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5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</a:rPr>
              <a:t>Definition of the Java Client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02992A3-536F-494A-A4B3-171C73FDDD2C}"/>
              </a:ext>
            </a:extLst>
          </p:cNvPr>
          <p:cNvSpPr txBox="1"/>
          <p:nvPr/>
        </p:nvSpPr>
        <p:spPr>
          <a:xfrm>
            <a:off x="251209" y="1514958"/>
            <a:ext cx="761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7. The Client implementation related to the level </a:t>
            </a:r>
            <a:r>
              <a:rPr lang="it-IT" sz="2400" dirty="0">
                <a:solidFill>
                  <a:schemeClr val="accent2"/>
                </a:solidFill>
              </a:rPr>
              <a:t>2</a:t>
            </a:r>
            <a:r>
              <a:rPr lang="it-IT" dirty="0"/>
              <a:t> query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226DA37-A91E-4863-B084-F834BE3A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4" y="2038181"/>
            <a:ext cx="8972550" cy="3676650"/>
          </a:xfrm>
          <a:prstGeom prst="rect">
            <a:avLst/>
          </a:prstGeom>
        </p:spPr>
      </p:pic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1910A9E0-06A7-461F-90DC-28144F5D5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</p:spPr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</p:spTree>
    <p:extLst>
      <p:ext uri="{BB962C8B-B14F-4D97-AF65-F5344CB8AC3E}">
        <p14:creationId xmlns:p14="http://schemas.microsoft.com/office/powerpoint/2010/main" val="5606636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2FFAAF-2316-4DDE-A2C0-E7B0E5814AA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DF19B3-D554-4B6F-8F37-6A968E5D3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BF1BEFF6-F6C9-4E89-A446-97F86537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75" y="90488"/>
            <a:ext cx="8853488" cy="747712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0FCB947-5977-4907-BB5C-9B730D225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920808"/>
            <a:ext cx="8333265" cy="511543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5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</a:rPr>
              <a:t>Definition of the Java Client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02992A3-536F-494A-A4B3-171C73FDDD2C}"/>
              </a:ext>
            </a:extLst>
          </p:cNvPr>
          <p:cNvSpPr txBox="1"/>
          <p:nvPr/>
        </p:nvSpPr>
        <p:spPr>
          <a:xfrm>
            <a:off x="251209" y="1514958"/>
            <a:ext cx="761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8. The Client implementation related to the level </a:t>
            </a:r>
            <a:r>
              <a:rPr lang="it-IT" sz="2400" dirty="0">
                <a:solidFill>
                  <a:schemeClr val="accent2"/>
                </a:solidFill>
              </a:rPr>
              <a:t>3</a:t>
            </a:r>
            <a:r>
              <a:rPr lang="it-IT" dirty="0"/>
              <a:t> query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62B3678-3DFA-44D7-A15D-7796AFEF0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3" y="2087477"/>
            <a:ext cx="8934240" cy="3619987"/>
          </a:xfrm>
          <a:prstGeom prst="rect">
            <a:avLst/>
          </a:prstGeom>
        </p:spPr>
      </p:pic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64E88148-2BE5-44B9-BA3C-A230A550B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</p:spPr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</p:spTree>
    <p:extLst>
      <p:ext uri="{BB962C8B-B14F-4D97-AF65-F5344CB8AC3E}">
        <p14:creationId xmlns:p14="http://schemas.microsoft.com/office/powerpoint/2010/main" val="5207536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897BB4-3A97-47C8-8A59-F7793608A3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5CC65C-E620-4207-B607-E73D3D33A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3D5EE344-AA2B-41D9-BF42-2D6B705A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75" y="90488"/>
            <a:ext cx="8853488" cy="747712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2061CC7-8674-4762-A3F0-1031A5350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920808"/>
            <a:ext cx="8333265" cy="511543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6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Output web service</a:t>
            </a: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39113F32-CB5D-4BA3-840C-2D6D9A4AA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</p:spPr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0203DEC-BC9A-4937-8504-DFDEEA765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226" y="1358437"/>
            <a:ext cx="5306784" cy="512174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3DB4374-E66A-42BC-8E5D-595177B9EF1E}"/>
              </a:ext>
            </a:extLst>
          </p:cNvPr>
          <p:cNvSpPr txBox="1"/>
          <p:nvPr/>
        </p:nvSpPr>
        <p:spPr>
          <a:xfrm>
            <a:off x="251209" y="1514958"/>
            <a:ext cx="761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1. Output browser </a:t>
            </a:r>
          </a:p>
        </p:txBody>
      </p:sp>
    </p:spTree>
    <p:extLst>
      <p:ext uri="{BB962C8B-B14F-4D97-AF65-F5344CB8AC3E}">
        <p14:creationId xmlns:p14="http://schemas.microsoft.com/office/powerpoint/2010/main" val="24453595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897BB4-3A97-47C8-8A59-F7793608A3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5CC65C-E620-4207-B607-E73D3D33A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3D5EE344-AA2B-41D9-BF42-2D6B705A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75" y="90488"/>
            <a:ext cx="8853488" cy="747712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2061CC7-8674-4762-A3F0-1031A5350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920808"/>
            <a:ext cx="8333265" cy="511543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6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Output web service</a:t>
            </a: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39113F32-CB5D-4BA3-840C-2D6D9A4AA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</p:spPr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3DB4374-E66A-42BC-8E5D-595177B9EF1E}"/>
              </a:ext>
            </a:extLst>
          </p:cNvPr>
          <p:cNvSpPr txBox="1"/>
          <p:nvPr/>
        </p:nvSpPr>
        <p:spPr>
          <a:xfrm>
            <a:off x="251209" y="1514958"/>
            <a:ext cx="761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2. Output client 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3DB3F2E-C19D-4245-9781-A4531D9A8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99" y="1966897"/>
            <a:ext cx="7308042" cy="451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697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0AE939-4983-4CE1-A18A-BA313BDB0118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95946" y="3859079"/>
            <a:ext cx="7656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F6600"/>
                </a:solidFill>
              </a:rPr>
              <a:t>Thanks for your attention</a:t>
            </a:r>
          </a:p>
        </p:txBody>
      </p:sp>
      <p:pic>
        <p:nvPicPr>
          <p:cNvPr id="8" name="Immagine 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D647F06F-50D0-498D-BE91-631D86EA6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066" y="1039110"/>
            <a:ext cx="1969921" cy="2453881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1844842" y="5707123"/>
            <a:ext cx="7144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cs typeface="Calibri Light" panose="020F0302020204030204" pitchFamily="34" charset="0"/>
              </a:rPr>
              <a:t>Alice Laraspata, Claudio Morelli, Simon Danny Pettinella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8DF7509-5FFE-4A63-BBA6-73E6E7D5B2B3}"/>
              </a:ext>
            </a:extLst>
          </p:cNvPr>
          <p:cNvSpPr txBox="1"/>
          <p:nvPr/>
        </p:nvSpPr>
        <p:spPr>
          <a:xfrm>
            <a:off x="6240379" y="6140169"/>
            <a:ext cx="2626894" cy="37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2019/2020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67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FE9D5B-00D0-47E4-862F-5F6DE973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400" dirty="0">
                <a:solidFill>
                  <a:srgbClr val="FF6600"/>
                </a:solidFill>
                <a:latin typeface="+mj-lt"/>
              </a:rPr>
              <a:t>Expected results</a:t>
            </a:r>
            <a:endParaRPr lang="en-GB" sz="34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D37867-0741-4553-9440-79E82FCDE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1540043"/>
            <a:ext cx="8854440" cy="549442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>
                <a:latin typeface="+mn-lt"/>
                <a:ea typeface="PMingLiU-ExtB" panose="02020500000000000000" pitchFamily="18" charset="-120"/>
              </a:rPr>
              <a:t>How can the web service help the entrepreneur to orientate himself?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A3D555-E372-4345-8916-85B5F0C79D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2AE74B-EE7D-48FB-832A-260527A85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3BFDFB-2FCB-413A-87CC-2CE6DB9DF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9546B5-4948-4619-A06E-E30796535346}"/>
              </a:ext>
            </a:extLst>
          </p:cNvPr>
          <p:cNvSpPr txBox="1"/>
          <p:nvPr/>
        </p:nvSpPr>
        <p:spPr>
          <a:xfrm>
            <a:off x="167640" y="2889772"/>
            <a:ext cx="862343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It will support the entrepreneur to make the best choice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400" dirty="0"/>
              <a:t>of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SECTOR</a:t>
            </a:r>
            <a:r>
              <a:rPr lang="it-IT" sz="2400" dirty="0"/>
              <a:t> in the European country where he intends to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INVEST</a:t>
            </a:r>
            <a:r>
              <a:rPr lang="it-IT" sz="2400" dirty="0"/>
              <a:t> </a:t>
            </a:r>
          </a:p>
          <a:p>
            <a:r>
              <a:rPr lang="it-IT" sz="2400" dirty="0"/>
              <a:t>Furthermore, the entrepreneur will be able to examine the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DEVELOPMENT</a:t>
            </a:r>
            <a:r>
              <a:rPr lang="it-IT" sz="2400" dirty="0"/>
              <a:t> of a specific index in five years time within the same country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26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87EEB3-4CAD-4C5F-A7F7-3D771FAB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400" dirty="0">
                <a:solidFill>
                  <a:srgbClr val="FF6600"/>
                </a:solidFill>
                <a:latin typeface="+mj-lt"/>
              </a:rPr>
              <a:t>Activities facies</a:t>
            </a:r>
            <a:endParaRPr lang="en-GB" sz="34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84A9F2-31F8-4AA9-B398-8314DCBAE78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670713-9973-46D8-BC1D-C6F5EDBE3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F9739C-E721-4C83-8B80-1091C6B93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6E542EC-C6CB-4191-820A-25FCB469BD4D}"/>
              </a:ext>
            </a:extLst>
          </p:cNvPr>
          <p:cNvSpPr txBox="1"/>
          <p:nvPr/>
        </p:nvSpPr>
        <p:spPr>
          <a:xfrm>
            <a:off x="167640" y="1219199"/>
            <a:ext cx="8854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6600"/>
                </a:solidFill>
              </a:rPr>
              <a:t>1</a:t>
            </a:r>
            <a:r>
              <a:rPr lang="it-IT" sz="2400" dirty="0">
                <a:solidFill>
                  <a:srgbClr val="FF6600"/>
                </a:solidFill>
              </a:rPr>
              <a:t>. Ideation of the web services: What is the idea?</a:t>
            </a:r>
            <a:endParaRPr lang="en-GB" sz="2400" dirty="0">
              <a:solidFill>
                <a:srgbClr val="FF66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08FEFF5-D2B1-46EE-905F-4F2660BD236E}"/>
              </a:ext>
            </a:extLst>
          </p:cNvPr>
          <p:cNvSpPr txBox="1"/>
          <p:nvPr/>
        </p:nvSpPr>
        <p:spPr>
          <a:xfrm>
            <a:off x="167639" y="2229853"/>
            <a:ext cx="885444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The web service will have to be able to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POSITION</a:t>
            </a:r>
            <a:r>
              <a:rPr lang="it-IT" sz="2400" dirty="0"/>
              <a:t> the various European countries in a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RANKING</a:t>
            </a:r>
            <a:r>
              <a:rPr lang="it-IT" sz="2400" dirty="0"/>
              <a:t> according to the general economic parameters; it will then have to be able to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DEEPEN</a:t>
            </a:r>
            <a:r>
              <a:rPr lang="it-IT" sz="2400" dirty="0"/>
              <a:t> the competitiveness level in each specific market</a:t>
            </a:r>
          </a:p>
          <a:p>
            <a:r>
              <a:rPr lang="it-IT" sz="2400" dirty="0"/>
              <a:t>The key performance of the entire web service is to be able to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COMPARE</a:t>
            </a:r>
            <a:r>
              <a:rPr lang="it-IT" sz="2400" dirty="0"/>
              <a:t> European countries according to markets or market parameters, creating a ranking for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EVERY NEED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42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9D6F8B-AE2F-4BF9-B7AF-7D6405BA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400" dirty="0">
                <a:solidFill>
                  <a:srgbClr val="FF6600"/>
                </a:solidFill>
                <a:latin typeface="+mj-lt"/>
              </a:rPr>
              <a:t>Activities facies</a:t>
            </a:r>
            <a:endParaRPr lang="en-GB" sz="3400" dirty="0"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A3A2BF-8DAA-4EAC-930B-3051B0520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39" y="1167064"/>
            <a:ext cx="9168865" cy="565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>
                <a:solidFill>
                  <a:srgbClr val="FF6600"/>
                </a:solidFill>
                <a:latin typeface="+mn-lt"/>
              </a:rPr>
              <a:t>2</a:t>
            </a:r>
            <a:r>
              <a:rPr lang="it-IT" sz="2400" dirty="0">
                <a:solidFill>
                  <a:srgbClr val="FF6600"/>
                </a:solidFill>
                <a:latin typeface="+mn-lt"/>
              </a:rPr>
              <a:t>. Identification of the parameters</a:t>
            </a:r>
            <a:endParaRPr lang="en-GB" sz="2400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F7CEF1-E955-4965-B34D-A88D9110958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2CF234-3C25-497C-9254-1AA524C12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37970A-F219-4F90-AEC1-F4B14DEEE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F5BE5D2-F3A2-4B68-AF40-C00BC563C64E}"/>
              </a:ext>
            </a:extLst>
          </p:cNvPr>
          <p:cNvSpPr txBox="1"/>
          <p:nvPr/>
        </p:nvSpPr>
        <p:spPr>
          <a:xfrm>
            <a:off x="167640" y="1860884"/>
            <a:ext cx="885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FIRST STEP: to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IDENTIFY</a:t>
            </a:r>
            <a:r>
              <a:rPr lang="it-IT" sz="2400" dirty="0"/>
              <a:t> the parameters that could provide the general economic picture of each European country. </a:t>
            </a:r>
          </a:p>
          <a:p>
            <a:r>
              <a:rPr lang="it-IT" sz="2400" dirty="0"/>
              <a:t>In this regard, the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GENERAL EUROPEAN INDICES </a:t>
            </a:r>
            <a:r>
              <a:rPr lang="it-IT" sz="2400" dirty="0"/>
              <a:t>as follows:</a:t>
            </a:r>
            <a:endParaRPr lang="en-GB" sz="2400" dirty="0"/>
          </a:p>
        </p:txBody>
      </p:sp>
      <p:pic>
        <p:nvPicPr>
          <p:cNvPr id="9" name="Immagine 8" descr="Immagine che contiene uccello&#10;&#10;Descrizione generata automaticamente">
            <a:extLst>
              <a:ext uri="{FF2B5EF4-FFF2-40B4-BE49-F238E27FC236}">
                <a16:creationId xmlns:a16="http://schemas.microsoft.com/office/drawing/2014/main" id="{70446C07-F7C9-449E-8227-438228D0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82" y="3294921"/>
            <a:ext cx="4859272" cy="272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6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1E2F55-47BE-48BF-A881-01A6D3C5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400" dirty="0">
                <a:solidFill>
                  <a:srgbClr val="FF6600"/>
                </a:solidFill>
                <a:latin typeface="+mj-lt"/>
              </a:rPr>
              <a:t>Activities facies</a:t>
            </a:r>
            <a:endParaRPr lang="en-GB" sz="3400" dirty="0">
              <a:latin typeface="+mj-l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ACC46C-398F-4D4B-80CF-793D927535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09/07/2020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F14D8F-9D43-4F42-8A88-853D8C6EC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59814F-F7A2-4F0B-BF43-EC475E4D3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9F77D3-8F9B-4E55-9689-AEA485D8B25B}"/>
              </a:ext>
            </a:extLst>
          </p:cNvPr>
          <p:cNvSpPr txBox="1"/>
          <p:nvPr/>
        </p:nvSpPr>
        <p:spPr>
          <a:xfrm>
            <a:off x="167640" y="1090422"/>
            <a:ext cx="62652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6600"/>
                </a:solidFill>
              </a:rPr>
              <a:t>2</a:t>
            </a:r>
            <a:r>
              <a:rPr lang="it-IT" sz="2400" dirty="0">
                <a:solidFill>
                  <a:srgbClr val="FF6600"/>
                </a:solidFill>
              </a:rPr>
              <a:t>. Identification of the parameters</a:t>
            </a:r>
            <a:endParaRPr lang="en-GB" sz="2400" dirty="0">
              <a:solidFill>
                <a:srgbClr val="FF6600"/>
              </a:solidFill>
            </a:endParaRPr>
          </a:p>
          <a:p>
            <a:endParaRPr lang="en-GB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94BD7EE-6877-4060-90A7-13E97C1A33F1}"/>
              </a:ext>
            </a:extLst>
          </p:cNvPr>
          <p:cNvSpPr txBox="1"/>
          <p:nvPr/>
        </p:nvSpPr>
        <p:spPr>
          <a:xfrm>
            <a:off x="167640" y="1852347"/>
            <a:ext cx="885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SECOND STEP: to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ANALISE</a:t>
            </a:r>
            <a:r>
              <a:rPr lang="it-IT" sz="2400" dirty="0"/>
              <a:t> the following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SIX MACRO-SECTORS </a:t>
            </a:r>
            <a:r>
              <a:rPr lang="it-IT" sz="2400" dirty="0"/>
              <a:t>of each European countries, choosen on the bases of the highest levels of Italian turnover in recent years, with the rispective indices: </a:t>
            </a:r>
            <a:endParaRPr lang="en-GB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286359" y="3475070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1</a:t>
            </a:r>
          </a:p>
        </p:txBody>
      </p:sp>
      <p:pic>
        <p:nvPicPr>
          <p:cNvPr id="13" name="Immagine 12" descr="Immagine che contiene coltello, uccello&#10;&#10;Descrizione generata automaticamente">
            <a:extLst>
              <a:ext uri="{FF2B5EF4-FFF2-40B4-BE49-F238E27FC236}">
                <a16:creationId xmlns:a16="http://schemas.microsoft.com/office/drawing/2014/main" id="{C6DFF60D-0C29-4AB1-B83F-C3D884DE2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32" y="3636618"/>
            <a:ext cx="4357160" cy="161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79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26562</TotalTime>
  <Words>1622</Words>
  <Application>Microsoft Office PowerPoint</Application>
  <PresentationFormat>Presentazione su schermo (4:3)</PresentationFormat>
  <Paragraphs>351</Paragraphs>
  <Slides>54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Raleway Light</vt:lpstr>
      <vt:lpstr>Office Theme</vt:lpstr>
      <vt:lpstr>Open Data and Web Services (ODWS)</vt:lpstr>
      <vt:lpstr>What is the problem?</vt:lpstr>
      <vt:lpstr>What is the need?</vt:lpstr>
      <vt:lpstr>Primary and Specific target</vt:lpstr>
      <vt:lpstr>Primary and Specific objective</vt:lpstr>
      <vt:lpstr>Expected results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Presentazione standard di PowerPoint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Autili</dc:creator>
  <cp:lastModifiedBy>Alice</cp:lastModifiedBy>
  <cp:revision>3596</cp:revision>
  <dcterms:created xsi:type="dcterms:W3CDTF">2016-04-14T12:48:42Z</dcterms:created>
  <dcterms:modified xsi:type="dcterms:W3CDTF">2020-07-09T14:55:38Z</dcterms:modified>
</cp:coreProperties>
</file>