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4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>
    <p:extLst>
      <p:ext uri="{19B8F6BF-5375-455C-9EA6-DF929625EA0E}">
        <p15:presenceInfo xmlns:p15="http://schemas.microsoft.com/office/powerpoint/2012/main" userId="3a29a20deffef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E5E4E2"/>
    <a:srgbClr val="FFD700"/>
    <a:srgbClr val="C0C0C0"/>
    <a:srgbClr val="75663F"/>
    <a:srgbClr val="ED7D31"/>
    <a:srgbClr val="F48830"/>
    <a:srgbClr val="43A5C0"/>
    <a:srgbClr val="41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8377" autoAdjust="0"/>
  </p:normalViewPr>
  <p:slideViewPr>
    <p:cSldViewPr snapToGrid="0" snapToObjects="1">
      <p:cViewPr varScale="1">
        <p:scale>
          <a:sx n="62" d="100"/>
          <a:sy n="62" d="100"/>
        </p:scale>
        <p:origin x="16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775E-6D45-4100-80D1-ACB85E42EA79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797-10A8-461F-A866-080A6B5917C3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E1C-AF4C-41ED-B027-C315348CDABB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2600-A2D8-4733-8B21-DF78611875ED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6F91-47D9-4262-B7EE-7DA4CAC5773A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F354-DC35-454D-B30C-FB3A47C60738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A46-D3E6-4B1C-BDA3-05064BDBFF24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077D-385C-4DE8-B297-AB04B812BE5D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7982-A8B1-4947-A9A2-30727A1F88C7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CEE-DFFD-417C-B0BE-B71A9EE8CDFC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16A4295-17AB-41A5-B3CC-D5ACB835A52A}" type="datetime1">
              <a:rPr lang="it-IT" smtClean="0"/>
              <a:t>29/04/2020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nsparency.org/per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-nd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info/legal-notice_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termsandconditions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about/legal/terms-of-use-for-datase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weforum.org/about/terms-of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528082"/>
            <a:ext cx="7772400" cy="15835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Open Data and Web Services</a:t>
            </a:r>
            <a:br>
              <a:rPr lang="en-US" sz="4400" dirty="0">
                <a:solidFill>
                  <a:schemeClr val="tx1"/>
                </a:solidFill>
                <a:latin typeface="+mj-lt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</a:rPr>
              <a:t>(ODWS)</a:t>
            </a:r>
            <a:endParaRPr lang="en-US" sz="4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70" y="4782737"/>
            <a:ext cx="8590547" cy="646332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+mn-lt"/>
              </a:rPr>
              <a:t>Group 3</a:t>
            </a:r>
          </a:p>
        </p:txBody>
      </p:sp>
      <p:sp>
        <p:nvSpPr>
          <p:cNvPr id="4" name="Rettangolo 3"/>
          <p:cNvSpPr/>
          <p:nvPr/>
        </p:nvSpPr>
        <p:spPr>
          <a:xfrm>
            <a:off x="2285955" y="4059462"/>
            <a:ext cx="403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+mj-lt"/>
              </a:rPr>
              <a:t>mid-term homework</a:t>
            </a:r>
          </a:p>
        </p:txBody>
      </p:sp>
      <p:sp>
        <p:nvSpPr>
          <p:cNvPr id="7" name="Rettangolo 6"/>
          <p:cNvSpPr/>
          <p:nvPr/>
        </p:nvSpPr>
        <p:spPr>
          <a:xfrm>
            <a:off x="1844842" y="5700519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171205"/>
            <a:ext cx="1969921" cy="2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1E2F55-47BE-48BF-A881-01A6D3C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0ACC46C-398F-4D4B-80CF-793D927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EF14D8F-9D43-4F42-8A88-853D8C6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A59814F-F7A2-4F0B-BF43-EC475E4D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A9F77D3-8F9B-4E55-9689-AEA485D8B25B}"/>
              </a:ext>
            </a:extLst>
          </p:cNvPr>
          <p:cNvSpPr txBox="1"/>
          <p:nvPr/>
        </p:nvSpPr>
        <p:spPr>
          <a:xfrm>
            <a:off x="167640" y="1090422"/>
            <a:ext cx="62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2</a:t>
            </a:r>
            <a:r>
              <a:rPr lang="it-IT" sz="2400" dirty="0">
                <a:solidFill>
                  <a:srgbClr val="FF6600"/>
                </a:solidFill>
              </a:rPr>
              <a:t>. Identification of the parameters</a:t>
            </a:r>
            <a:endParaRPr lang="en-GB" sz="2400" dirty="0">
              <a:solidFill>
                <a:srgbClr val="FF6600"/>
              </a:solidFill>
            </a:endParaRPr>
          </a:p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494BD7EE-6877-4060-90A7-13E97C1A33F1}"/>
              </a:ext>
            </a:extLst>
          </p:cNvPr>
          <p:cNvSpPr txBox="1"/>
          <p:nvPr/>
        </p:nvSpPr>
        <p:spPr>
          <a:xfrm>
            <a:off x="167640" y="1852347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SECOND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ANALISE</a:t>
            </a:r>
            <a:r>
              <a:rPr lang="it-IT" sz="2400" dirty="0" smtClean="0"/>
              <a:t> </a:t>
            </a:r>
            <a:r>
              <a:rPr lang="it-IT" sz="2400" dirty="0"/>
              <a:t>the following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SIX MACRO-SECTORS </a:t>
            </a:r>
            <a:r>
              <a:rPr lang="it-IT" sz="2400" dirty="0" smtClean="0"/>
              <a:t>of each European countries, choosen on the bases of </a:t>
            </a:r>
            <a:r>
              <a:rPr lang="it-IT" sz="2400" dirty="0"/>
              <a:t>the highest </a:t>
            </a:r>
            <a:r>
              <a:rPr lang="it-IT" sz="2400" dirty="0" smtClean="0"/>
              <a:t>levels </a:t>
            </a:r>
            <a:r>
              <a:rPr lang="it-IT" sz="2400" dirty="0"/>
              <a:t>of Italian turnover in recent years, with the rispective indices: 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56" y="3464533"/>
            <a:ext cx="6046382" cy="2300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12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39" y="1038388"/>
            <a:ext cx="7674503" cy="57343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1" y="2140815"/>
            <a:ext cx="5635378" cy="4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9"/>
            <a:ext cx="8854440" cy="62122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91" y="2140815"/>
            <a:ext cx="4107053" cy="2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8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90" y="1974476"/>
            <a:ext cx="5491419" cy="35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730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2" y="1862113"/>
            <a:ext cx="8373742" cy="39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3"/>
            <a:ext cx="8573404" cy="605725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3" y="2013486"/>
            <a:ext cx="8377547" cy="29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5464" y="1162373"/>
            <a:ext cx="799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3</a:t>
            </a:r>
            <a:r>
              <a:rPr lang="it-IT" sz="2400" dirty="0" smtClean="0">
                <a:solidFill>
                  <a:srgbClr val="FF6600"/>
                </a:solidFill>
              </a:rPr>
              <a:t>. Data collection from the web</a:t>
            </a:r>
            <a:endParaRPr lang="it-IT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5464" y="1792522"/>
            <a:ext cx="54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databases used are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70890" y="2734047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804475" y="5565205"/>
            <a:ext cx="48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https://www.transparency.org/permissions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2571018"/>
            <a:ext cx="2913224" cy="9141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3741027"/>
            <a:ext cx="8728387" cy="1450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7106" y="5780171"/>
            <a:ext cx="5064974" cy="40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n-lt"/>
                <a:hlinkClick r:id="rId2"/>
              </a:rPr>
              <a:t>https://creativecommons.org/licenses/by-nd/4.0/</a:t>
            </a:r>
            <a:endParaRPr lang="it-IT" sz="1800" dirty="0">
              <a:latin typeface="+mn-lt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208868"/>
            <a:ext cx="857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Creative Commons Attribution-NoDerivs 4.0 licence </a:t>
            </a:r>
            <a:r>
              <a:rPr lang="it-IT" dirty="0">
                <a:solidFill>
                  <a:srgbClr val="FF6600"/>
                </a:solidFill>
              </a:rPr>
              <a:t>(CC BY-ND 4.0)</a:t>
            </a:r>
          </a:p>
          <a:p>
            <a:r>
              <a:rPr lang="it-IT" sz="2400" b="1" dirty="0" smtClean="0">
                <a:solidFill>
                  <a:srgbClr val="FF6600"/>
                </a:solidFill>
              </a:rPr>
              <a:t> 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7" y="1966885"/>
            <a:ext cx="4982270" cy="1686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73" y="1768880"/>
            <a:ext cx="5706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4"/>
            <a:ext cx="897636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6" y="1464682"/>
            <a:ext cx="2860357" cy="143017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5" y="2881311"/>
            <a:ext cx="8231903" cy="2812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655820" y="5813469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4"/>
              </a:rPr>
              <a:t>https://ec.europa.eu/info/legal-notice_en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8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28634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6718" y="5872567"/>
            <a:ext cx="4776319" cy="4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Rettangolo 6"/>
          <p:cNvSpPr/>
          <p:nvPr/>
        </p:nvSpPr>
        <p:spPr>
          <a:xfrm>
            <a:off x="270300" y="1117594"/>
            <a:ext cx="8532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  <a:endParaRPr lang="it-IT" sz="2400" dirty="0">
              <a:solidFill>
                <a:srgbClr val="FF6600"/>
              </a:solidFill>
            </a:endParaRP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Roadmap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7640" y="838202"/>
            <a:ext cx="8854440" cy="5424006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the problem?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 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need? And can open data meet this need? </a:t>
            </a:r>
            <a:endParaRPr lang="en-US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Expected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results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S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teps: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1. Ideation of the web service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2. Identification of the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parameters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3. Data collection </a:t>
            </a:r>
            <a:r>
              <a:rPr lang="it-IT" sz="2000" dirty="0" smtClean="0">
                <a:solidFill>
                  <a:srgbClr val="FF6600"/>
                </a:solidFill>
                <a:latin typeface="+mj-lt"/>
              </a:rPr>
              <a:t>from </a:t>
            </a:r>
            <a:r>
              <a:rPr lang="it-IT" sz="2000" dirty="0">
                <a:solidFill>
                  <a:srgbClr val="FF6600"/>
                </a:solidFill>
                <a:latin typeface="+mj-lt"/>
              </a:rPr>
              <a:t>the web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4. Cleaning and organization of the collected data</a:t>
            </a:r>
            <a:endParaRPr lang="en-US" sz="2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65169A-E8C2-4ECC-9024-B2CBF6E881BD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 dirty="0"/>
              <a:t> University of L’Aquila - ODWS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5"/>
            <a:ext cx="8480414" cy="57472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6" y="1494111"/>
            <a:ext cx="3028950" cy="15144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610100" y="5817053"/>
            <a:ext cx="424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http://www.oecd.org/termsandconditions/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850568"/>
            <a:ext cx="8910956" cy="19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61081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100606"/>
            <a:ext cx="8905264" cy="2023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8"/>
          <p:cNvSpPr/>
          <p:nvPr/>
        </p:nvSpPr>
        <p:spPr>
          <a:xfrm>
            <a:off x="2346960" y="5801496"/>
            <a:ext cx="679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https://www.worldbank.org/en/about/legal/terms-of-use-for-datasets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5" y="1708097"/>
            <a:ext cx="2137829" cy="1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67640" y="128634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026718" y="5872567"/>
            <a:ext cx="4776319" cy="41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 smtClean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9" name="Rettangolo 8"/>
          <p:cNvSpPr/>
          <p:nvPr/>
        </p:nvSpPr>
        <p:spPr>
          <a:xfrm>
            <a:off x="270300" y="1117594"/>
            <a:ext cx="875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sz="2400" b="1" dirty="0"/>
              <a:t> 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</a:t>
            </a:r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4"/>
            <a:ext cx="8588902" cy="65222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web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sp>
        <p:nvSpPr>
          <p:cNvPr id="8" name="Rettangolo 7"/>
          <p:cNvSpPr/>
          <p:nvPr/>
        </p:nvSpPr>
        <p:spPr>
          <a:xfrm>
            <a:off x="4040389" y="5584955"/>
            <a:ext cx="459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https://www.weforum.org/about/terms-of-use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5" y="1601610"/>
            <a:ext cx="2892591" cy="15777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094154"/>
            <a:ext cx="8890280" cy="2004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9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66314"/>
            <a:ext cx="8976360" cy="114145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Attribution-NonCommercial-NoDerivatives 4.0 </a:t>
            </a: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International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licence </a:t>
            </a:r>
            <a:r>
              <a:rPr lang="it-IT" sz="18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it-IT" sz="1800" dirty="0" smtClean="0">
                <a:solidFill>
                  <a:srgbClr val="FF6600"/>
                </a:solidFill>
              </a:rPr>
              <a:t>CC </a:t>
            </a:r>
            <a:r>
              <a:rPr lang="it-IT" sz="1800" dirty="0">
                <a:solidFill>
                  <a:srgbClr val="FF6600"/>
                </a:solidFill>
              </a:rPr>
              <a:t>BY-NC-ND </a:t>
            </a:r>
            <a:r>
              <a:rPr lang="it-IT" sz="1800" dirty="0" smtClean="0">
                <a:solidFill>
                  <a:srgbClr val="FF6600"/>
                </a:solidFill>
              </a:rPr>
              <a:t>4.0)</a:t>
            </a:r>
            <a:endParaRPr lang="it-IT" sz="1800" dirty="0">
              <a:solidFill>
                <a:srgbClr val="FF66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   </a:t>
            </a:r>
            <a:endParaRPr lang="it-IT" sz="2400" b="1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107769"/>
            <a:ext cx="4915586" cy="14765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65" y="1749882"/>
            <a:ext cx="5107521" cy="414167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481436" y="5968886"/>
            <a:ext cx="554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https://creativecommons.org/licenses/by-nc-nd/4.0/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68321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Cleaning and organization of the collected 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2076773"/>
            <a:ext cx="860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concern exclusively the twenty-seven </a:t>
            </a:r>
            <a:r>
              <a:rPr lang="it-IT" sz="2400" dirty="0"/>
              <a:t>E</a:t>
            </a:r>
            <a:r>
              <a:rPr lang="it-IT" sz="2400" dirty="0" smtClean="0"/>
              <a:t>uropean </a:t>
            </a:r>
            <a:r>
              <a:rPr lang="it-IT" sz="2400" dirty="0" smtClean="0"/>
              <a:t>countries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refer to the five last available years starting from year 2018 as the most recent year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The </a:t>
            </a:r>
            <a:r>
              <a:rPr lang="it-IT" sz="2400" dirty="0" smtClean="0"/>
              <a:t>European </a:t>
            </a:r>
            <a:r>
              <a:rPr lang="it-IT" sz="2400" dirty="0" smtClean="0"/>
              <a:t>countries having no data for a specific index have not been considered  for that index only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A file excel for each index has been created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738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0AE939-4983-4CE1-A18A-BA313BDB0118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5946" y="3859079"/>
            <a:ext cx="765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6600"/>
                </a:solidFill>
              </a:rPr>
              <a:t>Thanks for your attention</a:t>
            </a:r>
            <a:endParaRPr lang="it-IT" sz="2800" dirty="0">
              <a:solidFill>
                <a:srgbClr val="FF6600"/>
              </a:solidFill>
            </a:endParaRP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66" y="1039110"/>
            <a:ext cx="1969921" cy="245388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844842" y="5707123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the problem?</a:t>
            </a:r>
            <a:endParaRPr lang="en-US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77346-4989-4093-B324-BD516C5359D2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7640" y="1405561"/>
            <a:ext cx="8752788" cy="101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</a:rPr>
              <a:t> </a:t>
            </a:r>
            <a:r>
              <a:rPr lang="it-IT" sz="2400" dirty="0"/>
              <a:t>The central problem is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ENTREPRENEURIAL ECONOMIC UNCERTAINTY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A611440-1493-4F09-80B6-3E74983E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506989"/>
            <a:ext cx="7468642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:a16="http://schemas.microsoft.com/office/drawing/2014/main" xmlns="" id="{23D8E349-268F-4696-AF0E-8E6F4075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83" y="3277916"/>
            <a:ext cx="6077798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8908F55-B616-479C-BD95-F00D1C014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8" y="4353686"/>
            <a:ext cx="7001852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CB917732-7C5B-49B3-8918-D723FC14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8" y="5288208"/>
            <a:ext cx="4096322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5C81C4B-1E9E-4875-9CF2-84F783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7DDE365-D3ED-4E43-8CDB-DDED6ABF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88168"/>
            <a:ext cx="6047180" cy="75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600" dirty="0" smtClean="0">
                <a:latin typeface="+mn-lt"/>
              </a:rPr>
              <a:t>Correct </a:t>
            </a:r>
            <a:r>
              <a:rPr lang="it-IT" sz="2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ORIENTATION</a:t>
            </a:r>
            <a:r>
              <a:rPr lang="it-IT" sz="2600" dirty="0" smtClean="0">
                <a:latin typeface="+mn-lt"/>
              </a:rPr>
              <a:t> of the market </a:t>
            </a:r>
            <a:r>
              <a:rPr lang="it-IT" sz="2600" dirty="0">
                <a:latin typeface="+mn-lt"/>
              </a:rPr>
              <a:t>dynamics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F499B52-B2D0-48D0-8175-5585787B9F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BD98DA1-EBBC-40A0-9992-2E7BB132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FFA58FC-46A3-4A62-A250-7136908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xmlns="" id="{EB1FE5DD-4F75-45DC-9E44-436A696BA7C7}"/>
              </a:ext>
            </a:extLst>
          </p:cNvPr>
          <p:cNvSpPr txBox="1">
            <a:spLocks/>
          </p:cNvSpPr>
          <p:nvPr/>
        </p:nvSpPr>
        <p:spPr>
          <a:xfrm>
            <a:off x="167640" y="3140121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Can open data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meet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this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51A0016B-0D9A-4B17-84F0-7CB70AC3E958}"/>
              </a:ext>
            </a:extLst>
          </p:cNvPr>
          <p:cNvCxnSpPr/>
          <p:nvPr/>
        </p:nvCxnSpPr>
        <p:spPr>
          <a:xfrm>
            <a:off x="213360" y="3887515"/>
            <a:ext cx="88087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C5A2A0C-CA74-4558-869C-C12EBBE971B9}"/>
              </a:ext>
            </a:extLst>
          </p:cNvPr>
          <p:cNvSpPr txBox="1"/>
          <p:nvPr/>
        </p:nvSpPr>
        <p:spPr>
          <a:xfrm>
            <a:off x="167640" y="4346500"/>
            <a:ext cx="808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r>
              <a:rPr lang="it-IT" sz="2400" dirty="0" smtClean="0"/>
              <a:t>, databases are capable </a:t>
            </a:r>
            <a:r>
              <a:rPr lang="it-IT" sz="2400" dirty="0"/>
              <a:t>of providing information and data relating to this need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8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474568-798C-4402-B7EE-BCBDF3A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686D36-F86F-4130-89B6-62899C6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335674"/>
            <a:ext cx="8854440" cy="123704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TARGET </a:t>
            </a:r>
            <a:r>
              <a:rPr lang="it-IT" sz="2400" dirty="0">
                <a:latin typeface="+mn-lt"/>
              </a:rPr>
              <a:t>is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ASSIST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the stakeholder while operating an entrepreneurial choice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6748AB-92B4-4B18-83EB-0C9E734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8A1BA96-F03D-4958-A3A3-77DA1C8F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FA78791-B04E-4060-BA12-71D74A5C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3DAB3C0C-8533-411D-97C0-B95836D2FD55}"/>
              </a:ext>
            </a:extLst>
          </p:cNvPr>
          <p:cNvSpPr txBox="1"/>
          <p:nvPr/>
        </p:nvSpPr>
        <p:spPr>
          <a:xfrm>
            <a:off x="288758" y="3609473"/>
            <a:ext cx="873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SPECIFIC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it-IT" sz="2400" dirty="0" smtClean="0"/>
              <a:t>is </a:t>
            </a:r>
            <a:r>
              <a:rPr lang="it-IT" sz="2400" dirty="0"/>
              <a:t>to create a tool that can detect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ATTRACTIVENESS</a:t>
            </a:r>
            <a:r>
              <a:rPr lang="it-IT" sz="2400" dirty="0" smtClean="0"/>
              <a:t> and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COMPETITIVENESS</a:t>
            </a:r>
            <a:r>
              <a:rPr lang="it-IT" sz="2400" dirty="0" smtClean="0"/>
              <a:t> </a:t>
            </a:r>
            <a:r>
              <a:rPr lang="it-IT" sz="2400" dirty="0"/>
              <a:t>among European countries, analyzing and comparing general and sectoral economic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EC47CA-351B-4F83-A83A-6509029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Primary and Specific objective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380C1DE-96DF-4EE4-BC41-DA111540B7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A3A59B0-F856-4485-9D38-34E35D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FE18E0C-9989-4A1F-B1CF-6E01BD47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04834EA-718C-4BD2-AD10-A9DA1CAEF476}"/>
              </a:ext>
            </a:extLst>
          </p:cNvPr>
          <p:cNvSpPr txBox="1"/>
          <p:nvPr/>
        </p:nvSpPr>
        <p:spPr>
          <a:xfrm>
            <a:off x="753978" y="1527784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European Country 1</a:t>
            </a:r>
            <a:endParaRPr lang="en-GB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09C5C3D9-0748-4F49-8BF5-1E5E47FB68D4}"/>
              </a:ext>
            </a:extLst>
          </p:cNvPr>
          <p:cNvCxnSpPr>
            <a:cxnSpLocks/>
          </p:cNvCxnSpPr>
          <p:nvPr/>
        </p:nvCxnSpPr>
        <p:spPr>
          <a:xfrm>
            <a:off x="1876926" y="1989449"/>
            <a:ext cx="0" cy="529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xmlns="" id="{EE9E4FB0-60EF-47F6-B919-4C724A5D81B8}"/>
              </a:ext>
            </a:extLst>
          </p:cNvPr>
          <p:cNvCxnSpPr/>
          <p:nvPr/>
        </p:nvCxnSpPr>
        <p:spPr>
          <a:xfrm>
            <a:off x="1876926" y="2518838"/>
            <a:ext cx="107482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0F45A1B-A78F-49E2-971C-9C7D9925C920}"/>
              </a:ext>
            </a:extLst>
          </p:cNvPr>
          <p:cNvSpPr txBox="1"/>
          <p:nvPr/>
        </p:nvSpPr>
        <p:spPr>
          <a:xfrm>
            <a:off x="3031959" y="2309700"/>
            <a:ext cx="468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General economic parameters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0C02206-5973-4558-B6F9-CAE745C70E28}"/>
              </a:ext>
            </a:extLst>
          </p:cNvPr>
          <p:cNvSpPr txBox="1"/>
          <p:nvPr/>
        </p:nvSpPr>
        <p:spPr>
          <a:xfrm>
            <a:off x="1504547" y="2288005"/>
            <a:ext cx="4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</a:t>
            </a:r>
            <a:endParaRPr lang="en-GB" sz="24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A61C1D32-8FF4-4AA5-BAE4-3EC551AE30A2}"/>
              </a:ext>
            </a:extLst>
          </p:cNvPr>
          <p:cNvCxnSpPr>
            <a:cxnSpLocks/>
          </p:cNvCxnSpPr>
          <p:nvPr/>
        </p:nvCxnSpPr>
        <p:spPr>
          <a:xfrm>
            <a:off x="1876926" y="2518837"/>
            <a:ext cx="0" cy="1042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xmlns="" id="{50ACBEB9-F083-498B-AEAA-79484EAF79C5}"/>
              </a:ext>
            </a:extLst>
          </p:cNvPr>
          <p:cNvCxnSpPr/>
          <p:nvPr/>
        </p:nvCxnSpPr>
        <p:spPr>
          <a:xfrm>
            <a:off x="1876926" y="3561326"/>
            <a:ext cx="11550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AC07E55D-78A5-40CA-8138-03F34DC0926D}"/>
              </a:ext>
            </a:extLst>
          </p:cNvPr>
          <p:cNvSpPr txBox="1"/>
          <p:nvPr/>
        </p:nvSpPr>
        <p:spPr>
          <a:xfrm>
            <a:off x="1504547" y="3254000"/>
            <a:ext cx="3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</a:t>
            </a:r>
            <a:endParaRPr lang="en-GB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47CC821-64D5-4B5A-AA7F-92838C4C7DB6}"/>
              </a:ext>
            </a:extLst>
          </p:cNvPr>
          <p:cNvSpPr txBox="1"/>
          <p:nvPr/>
        </p:nvSpPr>
        <p:spPr>
          <a:xfrm>
            <a:off x="4539129" y="4141065"/>
            <a:ext cx="3576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smtClean="0"/>
              <a:t>Agriculture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Transport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Automotive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Sustainability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Technology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R&amp;D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031959" y="3356150"/>
            <a:ext cx="472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Analysis of economic sectors</a:t>
            </a:r>
            <a:endParaRPr lang="it-IT" sz="24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4594860" y="3715665"/>
            <a:ext cx="0" cy="5570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2" grpId="0"/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7FE9D5B-00D0-47E4-862F-5F6DE97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Expected results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6D37867-0741-4553-9440-79E82FCD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40043"/>
            <a:ext cx="8854440" cy="549442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  <a:ea typeface="PMingLiU-ExtB" panose="02020500000000000000" pitchFamily="18" charset="-120"/>
              </a:rPr>
              <a:t>How can the web service help the entrepreneur to orientate himself?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CA3D555-E372-4345-8916-85B5F0C79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B2AE74B-EE7D-48FB-832A-260527A8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B3BFDFB-2FCB-413A-87CC-2CE6DB9DF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FC9546B5-4948-4619-A06E-E30796535346}"/>
              </a:ext>
            </a:extLst>
          </p:cNvPr>
          <p:cNvSpPr txBox="1"/>
          <p:nvPr/>
        </p:nvSpPr>
        <p:spPr>
          <a:xfrm>
            <a:off x="167640" y="2889772"/>
            <a:ext cx="86234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It will support the entrepreneur</a:t>
            </a:r>
            <a:r>
              <a:rPr lang="it-IT" sz="2400" dirty="0"/>
              <a:t> </a:t>
            </a:r>
            <a:r>
              <a:rPr lang="it-IT" sz="2400" dirty="0" smtClean="0"/>
              <a:t>to make the best choice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smtClean="0"/>
              <a:t>of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SECTOR</a:t>
            </a:r>
            <a:r>
              <a:rPr lang="it-IT" sz="2400" dirty="0" smtClean="0"/>
              <a:t> in the </a:t>
            </a:r>
            <a:r>
              <a:rPr lang="it-IT" sz="2400" dirty="0"/>
              <a:t>European country </a:t>
            </a:r>
            <a:r>
              <a:rPr lang="it-IT" sz="2400" dirty="0" smtClean="0"/>
              <a:t>where he intends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INVEST</a:t>
            </a:r>
            <a:r>
              <a:rPr lang="it-IT" sz="2400" dirty="0"/>
              <a:t> </a:t>
            </a:r>
            <a:endParaRPr lang="it-IT" sz="2400" dirty="0" smtClean="0"/>
          </a:p>
          <a:p>
            <a:r>
              <a:rPr lang="it-IT" sz="2400" dirty="0" smtClean="0"/>
              <a:t>Furthermore, the entrepreneur will be able to examine </a:t>
            </a:r>
            <a:r>
              <a:rPr lang="it-IT" sz="2400" dirty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it-IT" sz="2400" dirty="0" smtClean="0"/>
              <a:t> </a:t>
            </a:r>
            <a:r>
              <a:rPr lang="it-IT" sz="2400" dirty="0"/>
              <a:t>of a</a:t>
            </a:r>
            <a:r>
              <a:rPr lang="it-IT" sz="2400" dirty="0" smtClean="0"/>
              <a:t> </a:t>
            </a:r>
            <a:r>
              <a:rPr lang="it-IT" sz="2400" dirty="0"/>
              <a:t>specific index </a:t>
            </a:r>
            <a:r>
              <a:rPr lang="it-IT" sz="2400" dirty="0" smtClean="0"/>
              <a:t>in five years time </a:t>
            </a:r>
            <a:r>
              <a:rPr lang="it-IT" sz="2400" dirty="0"/>
              <a:t>within the same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787EEB3-4CAD-4C5F-A7F7-3D771FA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84A9F2-31F8-4AA9-B398-8314DCBAE7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C670713-9973-46D8-BC1D-C6F5EDBE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3F9739C-E721-4C83-8B80-1091C6B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6E542EC-C6CB-4191-820A-25FCB469BD4D}"/>
              </a:ext>
            </a:extLst>
          </p:cNvPr>
          <p:cNvSpPr txBox="1"/>
          <p:nvPr/>
        </p:nvSpPr>
        <p:spPr>
          <a:xfrm>
            <a:off x="167640" y="1219199"/>
            <a:ext cx="88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1</a:t>
            </a:r>
            <a:r>
              <a:rPr lang="it-IT" sz="2400" dirty="0">
                <a:solidFill>
                  <a:srgbClr val="FF6600"/>
                </a:solidFill>
              </a:rPr>
              <a:t>. Ideation of the web services: What is the idea?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08FEFF5-D2B1-46EE-905F-4F2660BD236E}"/>
              </a:ext>
            </a:extLst>
          </p:cNvPr>
          <p:cNvSpPr txBox="1"/>
          <p:nvPr/>
        </p:nvSpPr>
        <p:spPr>
          <a:xfrm>
            <a:off x="167639" y="2229853"/>
            <a:ext cx="8854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web service </a:t>
            </a:r>
            <a:r>
              <a:rPr lang="it-IT" sz="2400" dirty="0" smtClean="0"/>
              <a:t>will have to be </a:t>
            </a:r>
            <a:r>
              <a:rPr lang="it-IT" sz="2400" dirty="0"/>
              <a:t>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it-IT" sz="2400" dirty="0" smtClean="0"/>
              <a:t> </a:t>
            </a:r>
            <a:r>
              <a:rPr lang="it-IT" sz="2400" dirty="0"/>
              <a:t>the various European </a:t>
            </a:r>
            <a:r>
              <a:rPr lang="it-IT" sz="2400" dirty="0" smtClean="0"/>
              <a:t>countries </a:t>
            </a:r>
            <a:r>
              <a:rPr lang="it-IT" sz="2400" dirty="0"/>
              <a:t>in a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RANKING</a:t>
            </a:r>
            <a:r>
              <a:rPr lang="it-IT" sz="2400" dirty="0" smtClean="0"/>
              <a:t> according </a:t>
            </a:r>
            <a:r>
              <a:rPr lang="it-IT" sz="2400" dirty="0"/>
              <a:t>to the general economic </a:t>
            </a:r>
            <a:r>
              <a:rPr lang="it-IT" sz="2400" dirty="0" smtClean="0"/>
              <a:t>parameters; it will then have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DEEPEN</a:t>
            </a:r>
            <a:r>
              <a:rPr lang="it-IT" sz="2400" dirty="0" smtClean="0"/>
              <a:t> the competitiveness level in each specific market</a:t>
            </a:r>
            <a:endParaRPr lang="it-IT" sz="2400" dirty="0"/>
          </a:p>
          <a:p>
            <a:r>
              <a:rPr lang="it-IT" sz="2400" dirty="0"/>
              <a:t>The key </a:t>
            </a:r>
            <a:r>
              <a:rPr lang="it-IT" sz="2400" dirty="0" smtClean="0"/>
              <a:t>performance </a:t>
            </a:r>
            <a:r>
              <a:rPr lang="it-IT" sz="2400" dirty="0"/>
              <a:t>of the entire web service is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r>
              <a:rPr lang="it-IT" sz="2400" dirty="0" smtClean="0"/>
              <a:t> </a:t>
            </a:r>
            <a:r>
              <a:rPr lang="it-IT" sz="2400" dirty="0"/>
              <a:t>European countries according to markets or market parameters, creating a ranking for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EVERY NEED</a:t>
            </a:r>
            <a:endParaRPr lang="it-IT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D9D6F8B-AE2F-4BF9-B7AF-7D6405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1A3A2BF-8DAA-4EAC-930B-3051B05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67064"/>
            <a:ext cx="9168865" cy="5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6600"/>
                </a:solidFill>
                <a:latin typeface="+mn-lt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+mn-lt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F7CEF1-E955-4965-B34D-A88D911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29/04/2020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82CF234-3C25-497C-9254-1AA524C1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637970A-F219-4F90-AEC1-F4B14DE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F5BE5D2-F3A2-4B68-AF40-C00BC563C64E}"/>
              </a:ext>
            </a:extLst>
          </p:cNvPr>
          <p:cNvSpPr txBox="1"/>
          <p:nvPr/>
        </p:nvSpPr>
        <p:spPr>
          <a:xfrm>
            <a:off x="167640" y="1860884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FIRST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it-IT" sz="2400" dirty="0" smtClean="0"/>
              <a:t> the parameters that could provide the general </a:t>
            </a:r>
            <a:r>
              <a:rPr lang="it-IT" sz="2400" dirty="0"/>
              <a:t>economic picture of </a:t>
            </a:r>
            <a:r>
              <a:rPr lang="it-IT" sz="2400" dirty="0" smtClean="0"/>
              <a:t>each </a:t>
            </a:r>
            <a:r>
              <a:rPr lang="it-IT" sz="2400" dirty="0"/>
              <a:t>European country. </a:t>
            </a:r>
            <a:endParaRPr lang="it-IT" sz="2400" dirty="0" smtClean="0"/>
          </a:p>
          <a:p>
            <a:r>
              <a:rPr lang="it-IT" sz="2400" dirty="0" smtClean="0"/>
              <a:t>In </a:t>
            </a:r>
            <a:r>
              <a:rPr lang="it-IT" sz="2400" dirty="0"/>
              <a:t>this regard, </a:t>
            </a:r>
            <a:r>
              <a:rPr lang="it-IT" sz="2400" dirty="0" smtClean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GENERAL EUROPEAN INDICES </a:t>
            </a:r>
            <a:r>
              <a:rPr lang="it-IT" sz="2400" dirty="0" smtClean="0"/>
              <a:t>as follows:</a:t>
            </a:r>
            <a:endParaRPr lang="en-GB" sz="2400" dirty="0"/>
          </a:p>
        </p:txBody>
      </p:sp>
      <p:pic>
        <p:nvPicPr>
          <p:cNvPr id="14" name="Immagine 13" descr="Immagine che contiene uccello&#10;&#10;Descrizione generata automaticamente">
            <a:extLst>
              <a:ext uri="{FF2B5EF4-FFF2-40B4-BE49-F238E27FC236}">
                <a16:creationId xmlns:a16="http://schemas.microsoft.com/office/drawing/2014/main" xmlns="" id="{93F57CB4-4689-42F7-A305-F71742FE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5" y="3189550"/>
            <a:ext cx="5007145" cy="3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25795</TotalTime>
  <Words>851</Words>
  <Application>Microsoft Office PowerPoint</Application>
  <PresentationFormat>Presentazione su schermo (4:3)</PresentationFormat>
  <Paragraphs>192</Paragraphs>
  <Slides>26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PMingLiU-ExtB</vt:lpstr>
      <vt:lpstr>Arial</vt:lpstr>
      <vt:lpstr>Calibri</vt:lpstr>
      <vt:lpstr>Calibri Light</vt:lpstr>
      <vt:lpstr>Raleway Light</vt:lpstr>
      <vt:lpstr>Office Theme</vt:lpstr>
      <vt:lpstr>Open Data and Web Services (ODWS)</vt:lpstr>
      <vt:lpstr>Roadmap</vt:lpstr>
      <vt:lpstr>What is the problem?</vt:lpstr>
      <vt:lpstr>What is the need?</vt:lpstr>
      <vt:lpstr>Primary and Specific target</vt:lpstr>
      <vt:lpstr>Primary and Specific objective</vt:lpstr>
      <vt:lpstr>Expected results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  <vt:lpstr>Activities facies</vt:lpstr>
      <vt:lpstr>Activities facies</vt:lpstr>
      <vt:lpstr>Activities facies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Alice Laraspata</cp:lastModifiedBy>
  <cp:revision>3501</cp:revision>
  <dcterms:created xsi:type="dcterms:W3CDTF">2016-04-14T12:48:42Z</dcterms:created>
  <dcterms:modified xsi:type="dcterms:W3CDTF">2020-04-29T09:30:17Z</dcterms:modified>
</cp:coreProperties>
</file>