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4CA2E-5DE6-4C46-B841-6EFD5A19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D59050-1EA4-794C-976C-76BCD159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0AA48C-5DA5-314A-9177-D42CEA0B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6DBD3-A1CE-494D-8ACD-71C32CED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7296E-5819-AE4A-AF28-E7ED0CC7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2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1A14B-551D-BB41-BD36-4361F74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19F577-0B09-DD46-BD62-7D1A994E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19B4B-C7C9-4E4D-8CF6-C01566A4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9AC1-0778-9747-A1B5-972D7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71BBF-82CA-DA41-AEEE-89C330D8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1B12E0-9083-AB4E-A229-7DF4426E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FB92C2-3302-BF40-B7FE-C6B89400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0C92B3-5D1E-F04B-B915-797F3287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8851C-8546-184F-9689-F3A86B88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C2809A-A00D-874D-852A-A2ECF86F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3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301A8-2937-3C4F-8BD4-DB6EF00F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24155-02CF-3F40-B81B-395FD5C2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86FB8-FF2F-C248-9F62-BC23C56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5FA40-B4D6-7446-81E0-180B3A02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2D8EF-3FA9-894A-8B19-2D6F0B3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A235F-14B6-7E46-B701-ACAA19AB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50FA35-77D6-7446-A5D2-5BF357FA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78DC0-B9A0-CC4F-823E-0BF6EE5B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ADE8C-56AA-434F-AF01-E99CD099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2C6A7C-B1EE-E64D-8ED4-852BE50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63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4360F-D480-B444-8C1A-3B8613FC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F3787-310F-5D4C-BEEF-D24AB9A1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E19C6B-22F6-B74E-8967-0082193B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22FDE8-A17E-F949-A0A4-96382871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B2E344-B059-5447-86FE-AF2EDF90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BD614F-F134-2B49-B6B4-6A9F0FB3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6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A27BE-0C77-3444-B463-5476EF79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22201C-CC50-CE40-BF77-B2B973EC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EA9F74-47B8-2E40-A208-A72DE9A99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F38F4F-C05D-BB40-834D-DC1F424FD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5D1DEB-FCAA-DF42-B7D5-5BD395405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DF61A9-8F6B-D946-B72C-DFA5BF0F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B68C8AB-F2A3-EA44-B01E-CF587AF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A0AA8D-9B02-C04D-9E36-558AEF08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5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21BC-56F2-CD4F-840B-B853B5EA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210896-EFAE-1045-AF1C-8564637A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B65C9F-D303-FF4D-A5C4-685F579C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13EF73-2BEC-B34C-B36E-A7326D25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0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19EBF4-6ACB-A843-BE68-89738E06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2B8883-A9D0-5F4B-88EB-26563277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BF67ED-2D92-F244-B771-52B61822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5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514AE-AB45-CC4C-B226-3EB85B2D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85C47-DB90-0C45-A66D-227DE96D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A43D79-752E-CF4F-9F66-2BD56CA0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F179EB-8C50-F948-A6F2-5A418184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4B5C9-9ADA-494A-93DB-68AC1D8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195EE-1FDE-EA4E-A77E-5F5ED72B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08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93B0E6-6F92-D84B-834F-00414E66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E256BE-591B-6442-86D1-2525A2E7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FE2660-C0F0-354E-AC7D-CE8AAA90B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5EA279-900E-3D46-B078-9D302883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70DD1B-746C-3946-8624-970872D8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86BD99-100A-2C48-9097-75F9310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4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5B8DEE-8D6B-D944-BE10-FEA95B05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17D960-41D5-4B43-8719-BB4F93D9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27373D-9AE9-DA48-B36C-C3D6E021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CA3C-9CE1-F14E-97DB-29B51E31E7DE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D24AC7-B356-C340-9E91-7B125D343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F6199E-A0BD-1D41-810C-F3E2B237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EED5F-1F6B-9942-B45A-BD0BE2D406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6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E06E-32DB-3248-9080-C2CBF596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937"/>
            <a:ext cx="9144000" cy="1909763"/>
          </a:xfrm>
        </p:spPr>
        <p:txBody>
          <a:bodyPr/>
          <a:lstStyle/>
          <a:p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Open Data and Web Services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8F04BD-B1EE-B542-BCBE-790610480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1369" y="5816184"/>
            <a:ext cx="6335843" cy="565879"/>
          </a:xfrm>
        </p:spPr>
        <p:txBody>
          <a:bodyPr/>
          <a:lstStyle/>
          <a:p>
            <a:r>
              <a:rPr lang="it-IT" dirty="0"/>
              <a:t>Alice </a:t>
            </a:r>
            <a:r>
              <a:rPr lang="it-IT" dirty="0" err="1"/>
              <a:t>Laràspata</a:t>
            </a:r>
            <a:r>
              <a:rPr lang="it-IT" dirty="0"/>
              <a:t>, Claudio Morelli, Danny Pettinella</a:t>
            </a:r>
          </a:p>
        </p:txBody>
      </p:sp>
    </p:spTree>
    <p:extLst>
      <p:ext uri="{BB962C8B-B14F-4D97-AF65-F5344CB8AC3E}">
        <p14:creationId xmlns:p14="http://schemas.microsoft.com/office/powerpoint/2010/main" val="362610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EAD583-2025-A24F-9E7F-F8C7B0E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0ABF2-5D44-6A44-9EE4-D3416705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AGRICULTURE SECTOR:</a:t>
            </a:r>
          </a:p>
          <a:p>
            <a:r>
              <a:rPr lang="it-IT" dirty="0"/>
              <a:t>-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farms</a:t>
            </a:r>
            <a:r>
              <a:rPr lang="it-IT" dirty="0"/>
              <a:t> and </a:t>
            </a:r>
            <a:r>
              <a:rPr lang="it-IT" dirty="0" err="1"/>
              <a:t>percentage</a:t>
            </a:r>
            <a:r>
              <a:rPr lang="it-IT" dirty="0"/>
              <a:t> of turnover (ISTAT)</a:t>
            </a:r>
          </a:p>
          <a:p>
            <a:r>
              <a:rPr lang="it-IT" dirty="0"/>
              <a:t>- Total turnover of the </a:t>
            </a:r>
            <a:r>
              <a:rPr lang="it-IT" dirty="0" err="1"/>
              <a:t>agricultural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 (ISTAT)</a:t>
            </a:r>
          </a:p>
          <a:p>
            <a:r>
              <a:rPr lang="it-IT" dirty="0"/>
              <a:t>- Total production (OECD)</a:t>
            </a:r>
          </a:p>
          <a:p>
            <a:r>
              <a:rPr lang="it-IT" dirty="0"/>
              <a:t>- Total </a:t>
            </a:r>
            <a:r>
              <a:rPr lang="it-IT" dirty="0" err="1"/>
              <a:t>consumption</a:t>
            </a:r>
            <a:r>
              <a:rPr lang="it-IT" dirty="0"/>
              <a:t> (OECD)</a:t>
            </a:r>
          </a:p>
          <a:p>
            <a:r>
              <a:rPr lang="it-IT" dirty="0"/>
              <a:t>- </a:t>
            </a:r>
            <a:r>
              <a:rPr lang="it-IT" dirty="0" err="1"/>
              <a:t>Quantity</a:t>
            </a:r>
            <a:r>
              <a:rPr lang="it-IT" dirty="0"/>
              <a:t> of </a:t>
            </a:r>
            <a:r>
              <a:rPr lang="it-IT" dirty="0" err="1"/>
              <a:t>land</a:t>
            </a:r>
            <a:r>
              <a:rPr lang="it-IT" dirty="0"/>
              <a:t> </a:t>
            </a:r>
            <a:r>
              <a:rPr lang="it-IT" dirty="0" err="1"/>
              <a:t>occupied</a:t>
            </a:r>
            <a:r>
              <a:rPr lang="it-IT" dirty="0"/>
              <a:t> by the </a:t>
            </a:r>
            <a:r>
              <a:rPr lang="it-IT" dirty="0" err="1"/>
              <a:t>agricultural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 in </a:t>
            </a:r>
            <a:r>
              <a:rPr lang="it-IT" dirty="0" err="1"/>
              <a:t>hectares</a:t>
            </a:r>
            <a:r>
              <a:rPr lang="it-IT" dirty="0"/>
              <a:t> (FAOSTAT, EUROSTAT)</a:t>
            </a:r>
          </a:p>
          <a:p>
            <a:r>
              <a:rPr lang="it-IT" dirty="0"/>
              <a:t>- Total </a:t>
            </a:r>
            <a:r>
              <a:rPr lang="it-IT" dirty="0" err="1"/>
              <a:t>costs</a:t>
            </a:r>
            <a:r>
              <a:rPr lang="it-IT" dirty="0"/>
              <a:t> (ISTAT, OECD)</a:t>
            </a:r>
          </a:p>
          <a:p>
            <a:r>
              <a:rPr lang="it-IT" dirty="0"/>
              <a:t>- Import and export (EUROSTAT, FAOSTAT)</a:t>
            </a:r>
          </a:p>
          <a:p>
            <a:r>
              <a:rPr lang="it-IT" dirty="0"/>
              <a:t>- </a:t>
            </a:r>
            <a:r>
              <a:rPr lang="it-IT" dirty="0" err="1"/>
              <a:t>Organically</a:t>
            </a:r>
            <a:r>
              <a:rPr lang="it-IT" dirty="0"/>
              <a:t> </a:t>
            </a:r>
            <a:r>
              <a:rPr lang="it-IT" dirty="0" err="1"/>
              <a:t>cultivated</a:t>
            </a:r>
            <a:r>
              <a:rPr lang="it-IT" dirty="0"/>
              <a:t> area (EUROSTAT)</a:t>
            </a:r>
          </a:p>
        </p:txBody>
      </p:sp>
    </p:spTree>
    <p:extLst>
      <p:ext uri="{BB962C8B-B14F-4D97-AF65-F5344CB8AC3E}">
        <p14:creationId xmlns:p14="http://schemas.microsoft.com/office/powerpoint/2010/main" val="14602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F876B-1E71-4449-9014-58E4B2D5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757D9-120B-1643-BCD3-19EFEB00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TRANSPORT SECTOR:</a:t>
            </a:r>
          </a:p>
          <a:p>
            <a:r>
              <a:rPr lang="it-IT" dirty="0"/>
              <a:t>-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airports</a:t>
            </a:r>
            <a:r>
              <a:rPr lang="it-IT" dirty="0"/>
              <a:t> (CIA, EUROSTAT, WEFORUM)</a:t>
            </a:r>
          </a:p>
          <a:p>
            <a:r>
              <a:rPr lang="it-IT" dirty="0"/>
              <a:t>- </a:t>
            </a:r>
            <a:r>
              <a:rPr lang="it-IT" dirty="0" err="1"/>
              <a:t>Roads</a:t>
            </a:r>
            <a:r>
              <a:rPr lang="it-IT" dirty="0"/>
              <a:t> in km (CIA, EUROSTAT, WEFORUM)</a:t>
            </a:r>
          </a:p>
          <a:p>
            <a:r>
              <a:rPr lang="it-IT" dirty="0"/>
              <a:t>- </a:t>
            </a:r>
            <a:r>
              <a:rPr lang="it-IT" dirty="0" err="1"/>
              <a:t>Railway</a:t>
            </a:r>
            <a:r>
              <a:rPr lang="it-IT" dirty="0"/>
              <a:t> </a:t>
            </a:r>
            <a:r>
              <a:rPr lang="it-IT" dirty="0" err="1"/>
              <a:t>lines</a:t>
            </a:r>
            <a:r>
              <a:rPr lang="it-IT" dirty="0"/>
              <a:t> (CIA, EUROSTAT, WEFORUM)</a:t>
            </a:r>
          </a:p>
          <a:p>
            <a:r>
              <a:rPr lang="it-IT" dirty="0"/>
              <a:t>-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merchant</a:t>
            </a:r>
            <a:r>
              <a:rPr lang="it-IT" dirty="0"/>
              <a:t> </a:t>
            </a:r>
            <a:r>
              <a:rPr lang="it-IT" dirty="0" err="1"/>
              <a:t>ships</a:t>
            </a:r>
            <a:r>
              <a:rPr lang="it-IT" dirty="0"/>
              <a:t> (CIA, EUROSTAT, WEFORUM)</a:t>
            </a:r>
          </a:p>
          <a:p>
            <a:r>
              <a:rPr lang="it-IT" dirty="0"/>
              <a:t>- </a:t>
            </a:r>
            <a:r>
              <a:rPr lang="it-IT" dirty="0" err="1"/>
              <a:t>Investment</a:t>
            </a:r>
            <a:r>
              <a:rPr lang="it-IT" dirty="0"/>
              <a:t> </a:t>
            </a:r>
            <a:r>
              <a:rPr lang="it-IT" dirty="0" err="1"/>
              <a:t>expenditure</a:t>
            </a:r>
            <a:r>
              <a:rPr lang="it-IT" dirty="0"/>
              <a:t> in the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 (OECD)</a:t>
            </a:r>
          </a:p>
          <a:p>
            <a:r>
              <a:rPr lang="it-IT" dirty="0"/>
              <a:t>- </a:t>
            </a:r>
            <a:r>
              <a:rPr lang="it-IT" dirty="0" err="1"/>
              <a:t>Maintenance</a:t>
            </a:r>
            <a:r>
              <a:rPr lang="it-IT" dirty="0"/>
              <a:t> </a:t>
            </a:r>
            <a:r>
              <a:rPr lang="it-IT" dirty="0" err="1"/>
              <a:t>expenditure</a:t>
            </a:r>
            <a:r>
              <a:rPr lang="it-IT" dirty="0"/>
              <a:t> in the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 (OECD)</a:t>
            </a:r>
          </a:p>
          <a:p>
            <a:r>
              <a:rPr lang="it-IT" dirty="0"/>
              <a:t>-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enterprises</a:t>
            </a:r>
            <a:r>
              <a:rPr lang="it-IT" dirty="0"/>
              <a:t> in the </a:t>
            </a:r>
            <a:r>
              <a:rPr lang="it-IT" dirty="0" err="1"/>
              <a:t>sector</a:t>
            </a:r>
            <a:r>
              <a:rPr lang="it-IT" dirty="0"/>
              <a:t> (EUROSTAT)</a:t>
            </a:r>
          </a:p>
          <a:p>
            <a:r>
              <a:rPr lang="it-IT" dirty="0"/>
              <a:t>- Road </a:t>
            </a:r>
            <a:r>
              <a:rPr lang="it-IT" dirty="0" err="1"/>
              <a:t>quality</a:t>
            </a:r>
            <a:r>
              <a:rPr lang="it-IT" dirty="0"/>
              <a:t> (WEFORUM)</a:t>
            </a:r>
          </a:p>
          <a:p>
            <a:r>
              <a:rPr lang="it-IT" dirty="0"/>
              <a:t>- </a:t>
            </a:r>
            <a:r>
              <a:rPr lang="it-IT" dirty="0" err="1"/>
              <a:t>Efficiency</a:t>
            </a:r>
            <a:r>
              <a:rPr lang="it-IT" dirty="0"/>
              <a:t> of </a:t>
            </a:r>
            <a:r>
              <a:rPr lang="it-IT" dirty="0" err="1"/>
              <a:t>railway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(WEFORUM)</a:t>
            </a:r>
          </a:p>
          <a:p>
            <a:r>
              <a:rPr lang="it-IT" dirty="0"/>
              <a:t>- </a:t>
            </a:r>
            <a:r>
              <a:rPr lang="it-IT" dirty="0" err="1"/>
              <a:t>Efficiency</a:t>
            </a:r>
            <a:r>
              <a:rPr lang="it-IT" dirty="0"/>
              <a:t> of air </a:t>
            </a:r>
            <a:r>
              <a:rPr lang="it-IT" dirty="0" err="1"/>
              <a:t>services</a:t>
            </a:r>
            <a:r>
              <a:rPr lang="it-IT" dirty="0"/>
              <a:t> (WEFORUM)</a:t>
            </a:r>
          </a:p>
          <a:p>
            <a:r>
              <a:rPr lang="it-IT" dirty="0"/>
              <a:t>- </a:t>
            </a:r>
            <a:r>
              <a:rPr lang="it-IT" dirty="0" err="1"/>
              <a:t>Efficiency</a:t>
            </a:r>
            <a:r>
              <a:rPr lang="it-IT" dirty="0"/>
              <a:t> of marine </a:t>
            </a:r>
            <a:r>
              <a:rPr lang="it-IT" dirty="0" err="1"/>
              <a:t>services</a:t>
            </a:r>
            <a:r>
              <a:rPr lang="it-IT" dirty="0"/>
              <a:t> (WEFORUM)</a:t>
            </a:r>
          </a:p>
        </p:txBody>
      </p:sp>
    </p:spTree>
    <p:extLst>
      <p:ext uri="{BB962C8B-B14F-4D97-AF65-F5344CB8AC3E}">
        <p14:creationId xmlns:p14="http://schemas.microsoft.com/office/powerpoint/2010/main" val="88938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55D05-3EED-014B-AC9F-37C9C383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875A4A-B0CA-E546-A2EE-AE61EA97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AUTOMOTIVE SECTOR:</a:t>
            </a:r>
          </a:p>
          <a:p>
            <a:r>
              <a:rPr lang="it-IT" dirty="0"/>
              <a:t>- Production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(OICA)</a:t>
            </a:r>
          </a:p>
          <a:p>
            <a:r>
              <a:rPr lang="it-IT" dirty="0"/>
              <a:t>- Sale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(OICA)</a:t>
            </a:r>
          </a:p>
          <a:p>
            <a:r>
              <a:rPr lang="it-IT" dirty="0"/>
              <a:t>- Export in € (EUROSTAT)</a:t>
            </a:r>
          </a:p>
          <a:p>
            <a:r>
              <a:rPr lang="it-IT" dirty="0"/>
              <a:t>- Import in € (EUROSTAT)</a:t>
            </a:r>
          </a:p>
          <a:p>
            <a:r>
              <a:rPr lang="it-IT" dirty="0"/>
              <a:t>-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enterprises</a:t>
            </a:r>
            <a:r>
              <a:rPr lang="it-IT" dirty="0"/>
              <a:t> (EUROSTAT)</a:t>
            </a:r>
          </a:p>
        </p:txBody>
      </p:sp>
    </p:spTree>
    <p:extLst>
      <p:ext uri="{BB962C8B-B14F-4D97-AF65-F5344CB8AC3E}">
        <p14:creationId xmlns:p14="http://schemas.microsoft.com/office/powerpoint/2010/main" val="267820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97BA6-89A7-3842-B2FF-B1B0ACF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F15951-CA78-4C4F-B0B2-FB9AD0E1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SUSTAINABILITY SECTOR:</a:t>
            </a:r>
          </a:p>
          <a:p>
            <a:r>
              <a:rPr lang="it-IT" dirty="0"/>
              <a:t>- </a:t>
            </a:r>
            <a:r>
              <a:rPr lang="it-IT" dirty="0" err="1"/>
              <a:t>Exposure</a:t>
            </a:r>
            <a:r>
              <a:rPr lang="it-IT" dirty="0"/>
              <a:t> to </a:t>
            </a:r>
            <a:r>
              <a:rPr lang="it-IT" dirty="0" err="1"/>
              <a:t>pollution</a:t>
            </a:r>
            <a:r>
              <a:rPr lang="it-IT" dirty="0"/>
              <a:t> (EUROSTAT)</a:t>
            </a:r>
          </a:p>
          <a:p>
            <a:r>
              <a:rPr lang="it-IT" dirty="0"/>
              <a:t>-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energy</a:t>
            </a:r>
            <a:r>
              <a:rPr lang="it-IT" dirty="0"/>
              <a:t> </a:t>
            </a:r>
            <a:r>
              <a:rPr lang="it-IT" dirty="0" err="1"/>
              <a:t>consumption</a:t>
            </a:r>
            <a:r>
              <a:rPr lang="it-IT" dirty="0"/>
              <a:t> (EUROSTAT)</a:t>
            </a:r>
          </a:p>
          <a:p>
            <a:r>
              <a:rPr lang="it-IT" dirty="0"/>
              <a:t>- Share of </a:t>
            </a:r>
            <a:r>
              <a:rPr lang="it-IT" dirty="0" err="1"/>
              <a:t>renewable</a:t>
            </a:r>
            <a:r>
              <a:rPr lang="it-IT" dirty="0"/>
              <a:t> </a:t>
            </a:r>
            <a:r>
              <a:rPr lang="it-IT" dirty="0" err="1"/>
              <a:t>energy</a:t>
            </a:r>
            <a:r>
              <a:rPr lang="it-IT" dirty="0"/>
              <a:t> (EUROSTAT)</a:t>
            </a:r>
          </a:p>
          <a:p>
            <a:r>
              <a:rPr lang="it-IT" dirty="0"/>
              <a:t>- </a:t>
            </a:r>
            <a:r>
              <a:rPr lang="it-IT" dirty="0" err="1"/>
              <a:t>Municipal</a:t>
            </a:r>
            <a:r>
              <a:rPr lang="it-IT" dirty="0"/>
              <a:t> </a:t>
            </a:r>
            <a:r>
              <a:rPr lang="it-IT" dirty="0" err="1"/>
              <a:t>waste</a:t>
            </a:r>
            <a:r>
              <a:rPr lang="it-IT" dirty="0"/>
              <a:t> </a:t>
            </a:r>
            <a:r>
              <a:rPr lang="it-IT" dirty="0" err="1"/>
              <a:t>recycling</a:t>
            </a:r>
            <a:r>
              <a:rPr lang="it-IT" dirty="0"/>
              <a:t> rate (EUROSTAT)</a:t>
            </a:r>
          </a:p>
          <a:p>
            <a:r>
              <a:rPr lang="it-IT" dirty="0"/>
              <a:t>- Rate of use of the </a:t>
            </a:r>
            <a:r>
              <a:rPr lang="it-IT" dirty="0" err="1"/>
              <a:t>circulating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 (EUROSTAT)</a:t>
            </a:r>
          </a:p>
          <a:p>
            <a:r>
              <a:rPr lang="it-IT" dirty="0"/>
              <a:t>- </a:t>
            </a:r>
            <a:r>
              <a:rPr lang="it-IT" dirty="0" err="1"/>
              <a:t>Greenhouse</a:t>
            </a:r>
            <a:r>
              <a:rPr lang="it-IT" dirty="0"/>
              <a:t> gas </a:t>
            </a:r>
            <a:r>
              <a:rPr lang="it-IT" dirty="0" err="1"/>
              <a:t>emissions</a:t>
            </a:r>
            <a:r>
              <a:rPr lang="it-IT" dirty="0"/>
              <a:t> (EUROSTAT)</a:t>
            </a:r>
          </a:p>
          <a:p>
            <a:r>
              <a:rPr lang="it-IT" dirty="0"/>
              <a:t>- Eco-</a:t>
            </a:r>
            <a:r>
              <a:rPr lang="it-IT" dirty="0" err="1"/>
              <a:t>innovation</a:t>
            </a:r>
            <a:r>
              <a:rPr lang="it-IT" dirty="0"/>
              <a:t> </a:t>
            </a:r>
            <a:r>
              <a:rPr lang="it-IT" dirty="0" err="1"/>
              <a:t>index</a:t>
            </a:r>
            <a:r>
              <a:rPr lang="it-IT" dirty="0"/>
              <a:t> (EUROSTAT)</a:t>
            </a:r>
          </a:p>
          <a:p>
            <a:r>
              <a:rPr lang="it-IT" dirty="0"/>
              <a:t>- National </a:t>
            </a:r>
            <a:r>
              <a:rPr lang="it-IT" dirty="0" err="1"/>
              <a:t>expenses</a:t>
            </a:r>
            <a:r>
              <a:rPr lang="it-IT" dirty="0"/>
              <a:t> for 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 by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(EUROSTAT)</a:t>
            </a:r>
          </a:p>
        </p:txBody>
      </p:sp>
    </p:spTree>
    <p:extLst>
      <p:ext uri="{BB962C8B-B14F-4D97-AF65-F5344CB8AC3E}">
        <p14:creationId xmlns:p14="http://schemas.microsoft.com/office/powerpoint/2010/main" val="3079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7ABD-D8CA-E149-A0E9-995FDFD3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3A2FD-BF67-B548-B74E-2F5695E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TECHNOLOGY SECTOR: (OECD AND EUROSTAT)</a:t>
            </a:r>
            <a:br>
              <a:rPr lang="it-IT" dirty="0"/>
            </a:br>
            <a:r>
              <a:rPr lang="it-IT" dirty="0"/>
              <a:t>- Companies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portable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 for a mobile Internet connection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employees</a:t>
            </a:r>
            <a:br>
              <a:rPr lang="it-IT" dirty="0"/>
            </a:br>
            <a:r>
              <a:rPr lang="it-IT" dirty="0"/>
              <a:t>- Companies with broadband connection</a:t>
            </a:r>
            <a:br>
              <a:rPr lang="it-IT" dirty="0"/>
            </a:br>
            <a:r>
              <a:rPr lang="it-IT" dirty="0"/>
              <a:t>- Internet </a:t>
            </a:r>
            <a:r>
              <a:rPr lang="it-IT" dirty="0" err="1"/>
              <a:t>purchases</a:t>
            </a:r>
            <a:r>
              <a:rPr lang="it-IT" dirty="0"/>
              <a:t> by private </a:t>
            </a:r>
            <a:r>
              <a:rPr lang="it-IT" dirty="0" err="1"/>
              <a:t>individuals</a:t>
            </a:r>
            <a:br>
              <a:rPr lang="it-IT" dirty="0"/>
            </a:br>
            <a:r>
              <a:rPr lang="it-IT" dirty="0"/>
              <a:t>- Companies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online </a:t>
            </a:r>
            <a:r>
              <a:rPr lang="it-IT" dirty="0" err="1"/>
              <a:t>orders</a:t>
            </a:r>
            <a:br>
              <a:rPr lang="it-IT" dirty="0"/>
            </a:br>
            <a:r>
              <a:rPr lang="it-IT" dirty="0"/>
              <a:t>- Share of business turnover on e-commerce</a:t>
            </a:r>
            <a:br>
              <a:rPr lang="it-IT" dirty="0"/>
            </a:br>
            <a:r>
              <a:rPr lang="it-IT" dirty="0"/>
              <a:t>- Level of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skills</a:t>
            </a:r>
            <a:br>
              <a:rPr lang="it-IT" dirty="0"/>
            </a:br>
            <a:r>
              <a:rPr lang="it-IT" dirty="0"/>
              <a:t>- Companies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employ</a:t>
            </a:r>
            <a:r>
              <a:rPr lang="it-IT" dirty="0"/>
              <a:t> ICT </a:t>
            </a:r>
            <a:r>
              <a:rPr lang="it-IT" dirty="0" err="1"/>
              <a:t>specialists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Percentage</a:t>
            </a:r>
            <a:r>
              <a:rPr lang="it-IT" dirty="0"/>
              <a:t> of the ICT </a:t>
            </a:r>
            <a:r>
              <a:rPr lang="it-IT" dirty="0" err="1"/>
              <a:t>sector</a:t>
            </a:r>
            <a:r>
              <a:rPr lang="it-IT" dirty="0"/>
              <a:t> in GDP</a:t>
            </a:r>
            <a:br>
              <a:rPr lang="it-IT" dirty="0"/>
            </a:br>
            <a:r>
              <a:rPr lang="it-IT" dirty="0"/>
              <a:t>- Business </a:t>
            </a:r>
            <a:r>
              <a:rPr lang="it-IT" dirty="0" err="1"/>
              <a:t>demography</a:t>
            </a:r>
            <a:r>
              <a:rPr lang="it-IT" dirty="0"/>
              <a:t> by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class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9501A-C412-1B4D-87D9-857E8B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EF592C-CD6F-EE4C-A77A-353EFA54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RESEARCH AND DEVELOPMENT SECTOR: (EUROSTAT AND OECD)</a:t>
            </a:r>
          </a:p>
          <a:p>
            <a:r>
              <a:rPr lang="it-IT" dirty="0"/>
              <a:t>- Public budget </a:t>
            </a:r>
            <a:r>
              <a:rPr lang="it-IT" dirty="0" err="1"/>
              <a:t>appropriations</a:t>
            </a:r>
            <a:r>
              <a:rPr lang="it-IT" dirty="0"/>
              <a:t> for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development</a:t>
            </a:r>
            <a:endParaRPr lang="it-IT" dirty="0"/>
          </a:p>
          <a:p>
            <a:r>
              <a:rPr lang="it-IT" dirty="0"/>
              <a:t>- R&amp;D business </a:t>
            </a:r>
            <a:r>
              <a:rPr lang="it-IT" dirty="0" err="1"/>
              <a:t>expenditure</a:t>
            </a:r>
            <a:r>
              <a:rPr lang="it-IT" dirty="0"/>
              <a:t> (BERD) for NACE Rev. 2 </a:t>
            </a:r>
            <a:r>
              <a:rPr lang="it-IT" dirty="0" err="1"/>
              <a:t>activities</a:t>
            </a:r>
            <a:endParaRPr lang="it-IT" dirty="0"/>
          </a:p>
          <a:p>
            <a:r>
              <a:rPr lang="it-IT" dirty="0"/>
              <a:t>- Public R&amp;D </a:t>
            </a:r>
            <a:r>
              <a:rPr lang="it-IT" dirty="0" err="1"/>
              <a:t>expenditure</a:t>
            </a:r>
            <a:r>
              <a:rPr lang="it-IT" dirty="0"/>
              <a:t> </a:t>
            </a:r>
            <a:r>
              <a:rPr lang="it-IT" dirty="0" err="1"/>
              <a:t>financed</a:t>
            </a:r>
            <a:r>
              <a:rPr lang="it-IT" dirty="0"/>
              <a:t> by </a:t>
            </a:r>
            <a:r>
              <a:rPr lang="it-IT" dirty="0" err="1"/>
              <a:t>industry</a:t>
            </a:r>
            <a:endParaRPr lang="it-IT" dirty="0"/>
          </a:p>
          <a:p>
            <a:r>
              <a:rPr lang="it-IT" dirty="0"/>
              <a:t>- Public </a:t>
            </a:r>
            <a:r>
              <a:rPr lang="it-IT" dirty="0" err="1"/>
              <a:t>support</a:t>
            </a:r>
            <a:r>
              <a:rPr lang="it-IT" dirty="0"/>
              <a:t> for R&amp;D and business </a:t>
            </a:r>
            <a:r>
              <a:rPr lang="it-IT" dirty="0" err="1"/>
              <a:t>innovation</a:t>
            </a:r>
            <a:endParaRPr lang="it-IT" dirty="0"/>
          </a:p>
          <a:p>
            <a:r>
              <a:rPr lang="it-IT" dirty="0"/>
              <a:t>- Total R&amp;D staff </a:t>
            </a:r>
            <a:r>
              <a:rPr lang="it-IT" dirty="0" err="1"/>
              <a:t>Regional</a:t>
            </a:r>
            <a:r>
              <a:rPr lang="it-IT" dirty="0"/>
              <a:t> </a:t>
            </a:r>
            <a:r>
              <a:rPr lang="it-IT" dirty="0" err="1"/>
              <a:t>innovation</a:t>
            </a:r>
            <a:r>
              <a:rPr lang="it-IT" dirty="0"/>
              <a:t>: R&amp;D staff by </a:t>
            </a:r>
            <a:r>
              <a:rPr lang="it-IT" dirty="0" err="1"/>
              <a:t>sector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Gross</a:t>
            </a:r>
            <a:r>
              <a:rPr lang="it-IT" dirty="0"/>
              <a:t> </a:t>
            </a:r>
            <a:r>
              <a:rPr lang="it-IT" dirty="0" err="1"/>
              <a:t>domestic</a:t>
            </a:r>
            <a:r>
              <a:rPr lang="it-IT" dirty="0"/>
              <a:t> R&amp;D </a:t>
            </a:r>
            <a:r>
              <a:rPr lang="it-IT" dirty="0" err="1"/>
              <a:t>expenditure</a:t>
            </a:r>
            <a:r>
              <a:rPr lang="it-IT" dirty="0"/>
              <a:t> by performance area and </a:t>
            </a:r>
            <a:r>
              <a:rPr lang="it-IT" dirty="0" err="1"/>
              <a:t>socio-economic</a:t>
            </a:r>
            <a:r>
              <a:rPr lang="it-IT" dirty="0"/>
              <a:t> </a:t>
            </a:r>
            <a:r>
              <a:rPr lang="it-IT" dirty="0" err="1"/>
              <a:t>objective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education</a:t>
            </a:r>
            <a:r>
              <a:rPr lang="it-IT" dirty="0"/>
              <a:t> </a:t>
            </a:r>
            <a:r>
              <a:rPr lang="it-IT" dirty="0" err="1"/>
              <a:t>costs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85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36864-E1FD-6949-9BB3-279AFA2C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Phase</a:t>
            </a:r>
            <a:r>
              <a:rPr lang="it-IT" dirty="0"/>
              <a:t> 3: Data </a:t>
            </a:r>
            <a:r>
              <a:rPr lang="it-IT" dirty="0" err="1"/>
              <a:t>collection</a:t>
            </a:r>
            <a:r>
              <a:rPr lang="it-IT" dirty="0"/>
              <a:t> on the web: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403BD-12DE-364F-AF12-6D5C1E30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databases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extrapolated</a:t>
            </a:r>
            <a:r>
              <a:rPr lang="it-IT" dirty="0"/>
              <a:t> the data </a:t>
            </a:r>
            <a:r>
              <a:rPr lang="it-IT" dirty="0" err="1"/>
              <a:t>necessary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are: (database, </a:t>
            </a:r>
            <a:r>
              <a:rPr lang="it-IT" dirty="0" err="1"/>
              <a:t>definition</a:t>
            </a:r>
            <a:r>
              <a:rPr lang="it-IT" dirty="0"/>
              <a:t> and </a:t>
            </a:r>
            <a:r>
              <a:rPr lang="it-IT" dirty="0" err="1"/>
              <a:t>license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602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D7678-7ACA-074B-AAD4-D41A8108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Phase</a:t>
            </a:r>
            <a:r>
              <a:rPr lang="it-IT" dirty="0"/>
              <a:t> 4: </a:t>
            </a:r>
            <a:r>
              <a:rPr lang="it-IT" dirty="0" err="1"/>
              <a:t>Cleaning</a:t>
            </a:r>
            <a:r>
              <a:rPr lang="it-IT" dirty="0"/>
              <a:t> and </a:t>
            </a:r>
            <a:r>
              <a:rPr lang="it-IT" dirty="0" err="1"/>
              <a:t>organization</a:t>
            </a:r>
            <a:r>
              <a:rPr lang="it-IT" dirty="0"/>
              <a:t> of the </a:t>
            </a:r>
            <a:r>
              <a:rPr lang="it-IT" dirty="0" err="1"/>
              <a:t>collected</a:t>
            </a:r>
            <a:r>
              <a:rPr lang="it-IT" dirty="0"/>
              <a:t> data: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7A51F-06BF-244E-9D1E-28B703F5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collecting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data,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the data: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indices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 in a single </a:t>
            </a:r>
            <a:r>
              <a:rPr lang="it-IT" dirty="0" err="1"/>
              <a:t>excel</a:t>
            </a:r>
            <a:r>
              <a:rPr lang="it-IT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8653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699B4-4187-9F43-B8C8-F3EAA7B9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C016D-C7C3-5F4A-B935-11580F04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5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C8F9B-94CC-224F-9220-59761F74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What’s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56F26-A48E-1645-A052-1F13765A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entrepreneurial</a:t>
            </a:r>
            <a:r>
              <a:rPr lang="it-IT" dirty="0"/>
              <a:t>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FC1F0D-0E58-6A4C-A8A9-97CE413ECA76}"/>
              </a:ext>
            </a:extLst>
          </p:cNvPr>
          <p:cNvSpPr txBox="1"/>
          <p:nvPr/>
        </p:nvSpPr>
        <p:spPr>
          <a:xfrm>
            <a:off x="5987441" y="4096011"/>
            <a:ext cx="51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Articoli di giornale su incertezza eco.</a:t>
            </a:r>
          </a:p>
        </p:txBody>
      </p:sp>
    </p:spTree>
    <p:extLst>
      <p:ext uri="{BB962C8B-B14F-4D97-AF65-F5344CB8AC3E}">
        <p14:creationId xmlns:p14="http://schemas.microsoft.com/office/powerpoint/2010/main" val="22736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0799C-3F70-3740-BE47-964B761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need</a:t>
            </a:r>
            <a:r>
              <a:rPr lang="it-IT" dirty="0"/>
              <a:t> inside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4A9BFC-7FE7-0644-9AB1-2E689D7F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054"/>
          </a:xfrm>
        </p:spPr>
        <p:txBody>
          <a:bodyPr/>
          <a:lstStyle/>
          <a:p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orientation</a:t>
            </a:r>
            <a:r>
              <a:rPr lang="it-IT" dirty="0"/>
              <a:t> for market </a:t>
            </a:r>
            <a:r>
              <a:rPr lang="it-IT" dirty="0" err="1"/>
              <a:t>dynamics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394507-A05A-3244-ADCE-A8CF57A76AEE}"/>
              </a:ext>
            </a:extLst>
          </p:cNvPr>
          <p:cNvSpPr txBox="1"/>
          <p:nvPr/>
        </p:nvSpPr>
        <p:spPr>
          <a:xfrm>
            <a:off x="838200" y="2880986"/>
            <a:ext cx="1009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 open data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Yes,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databases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providing</a:t>
            </a:r>
            <a:r>
              <a:rPr lang="it-IT" dirty="0"/>
              <a:t> information and data </a:t>
            </a:r>
            <a:r>
              <a:rPr lang="it-IT" dirty="0" err="1"/>
              <a:t>relating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21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D93C7-8A4D-0D41-925C-DE7A09C3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</a:t>
            </a:r>
            <a:r>
              <a:rPr lang="it-IT" dirty="0" err="1"/>
              <a:t>objective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3A6EC-FD65-AE4B-831A-F7D93B5F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a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attractiveness</a:t>
            </a:r>
            <a:r>
              <a:rPr lang="it-IT" dirty="0"/>
              <a:t> and </a:t>
            </a:r>
            <a:r>
              <a:rPr lang="it-IT" dirty="0" err="1"/>
              <a:t>competitiveness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countries</a:t>
            </a:r>
            <a:r>
              <a:rPr lang="it-IT" dirty="0"/>
              <a:t>, </a:t>
            </a:r>
            <a:r>
              <a:rPr lang="it-IT" dirty="0" err="1"/>
              <a:t>analyzing</a:t>
            </a:r>
            <a:r>
              <a:rPr lang="it-IT" dirty="0"/>
              <a:t> and </a:t>
            </a:r>
            <a:r>
              <a:rPr lang="it-IT" dirty="0" err="1"/>
              <a:t>comparing</a:t>
            </a:r>
            <a:r>
              <a:rPr lang="it-IT" dirty="0"/>
              <a:t> general and </a:t>
            </a:r>
            <a:r>
              <a:rPr lang="it-IT" dirty="0" err="1"/>
              <a:t>sectoral</a:t>
            </a:r>
            <a:r>
              <a:rPr lang="it-IT" dirty="0"/>
              <a:t> </a:t>
            </a:r>
            <a:r>
              <a:rPr lang="it-IT" dirty="0" err="1"/>
              <a:t>economic</a:t>
            </a:r>
            <a:r>
              <a:rPr lang="it-IT" dirty="0"/>
              <a:t> data.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7C08645-7C77-A24A-8C33-A47D618F76BA}"/>
              </a:ext>
            </a:extLst>
          </p:cNvPr>
          <p:cNvSpPr txBox="1">
            <a:spLocks/>
          </p:cNvSpPr>
          <p:nvPr/>
        </p:nvSpPr>
        <p:spPr>
          <a:xfrm>
            <a:off x="838200" y="2985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objective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3E27EE1-1C33-4C43-AC8D-FB5763569F84}"/>
              </a:ext>
            </a:extLst>
          </p:cNvPr>
          <p:cNvSpPr txBox="1">
            <a:spLocks/>
          </p:cNvSpPr>
          <p:nvPr/>
        </p:nvSpPr>
        <p:spPr>
          <a:xfrm>
            <a:off x="838200" y="4310716"/>
            <a:ext cx="10515600" cy="100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More in detail, to provide a service that is able to assist the entrepreneurial choice by a stakeholder.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22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9A948-6C7F-A543-AAF8-7290EC7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Lu </a:t>
            </a:r>
            <a:r>
              <a:rPr lang="it-IT" dirty="0" err="1"/>
              <a:t>schem</a:t>
            </a:r>
            <a:r>
              <a:rPr lang="it-IT" dirty="0"/>
              <a:t>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E8F825-2C3F-324A-81A1-4B31705D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04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5F71A-F5EE-6F41-B80E-360A4EA1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DC29FE-93A4-4849-A4A6-5055F86E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how</a:t>
            </a:r>
            <a:r>
              <a:rPr lang="it-IT" dirty="0"/>
              <a:t> can the web service help the </a:t>
            </a:r>
            <a:r>
              <a:rPr lang="it-IT" dirty="0" err="1"/>
              <a:t>entrepreneur</a:t>
            </a:r>
            <a:r>
              <a:rPr lang="it-IT" dirty="0"/>
              <a:t> to orientate </a:t>
            </a:r>
            <a:r>
              <a:rPr lang="it-IT" dirty="0" err="1"/>
              <a:t>himself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the </a:t>
            </a:r>
            <a:r>
              <a:rPr lang="it-IT" dirty="0" err="1"/>
              <a:t>entrepreneur</a:t>
            </a:r>
            <a:r>
              <a:rPr lang="it-IT" dirty="0"/>
              <a:t> </a:t>
            </a:r>
            <a:r>
              <a:rPr lang="it-IT" dirty="0" err="1"/>
              <a:t>manage</a:t>
            </a:r>
            <a:r>
              <a:rPr lang="it-IT" dirty="0"/>
              <a:t> to </a:t>
            </a:r>
            <a:r>
              <a:rPr lang="it-IT" dirty="0" err="1"/>
              <a:t>orient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best in </a:t>
            </a:r>
            <a:r>
              <a:rPr lang="it-IT" dirty="0" err="1"/>
              <a:t>choosing</a:t>
            </a:r>
            <a:r>
              <a:rPr lang="it-IT" dirty="0"/>
              <a:t> a </a:t>
            </a:r>
            <a:r>
              <a:rPr lang="it-IT" dirty="0" err="1"/>
              <a:t>sector</a:t>
            </a:r>
            <a:r>
              <a:rPr lang="it-IT" dirty="0"/>
              <a:t> in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country to </a:t>
            </a:r>
            <a:r>
              <a:rPr lang="it-IT" dirty="0" err="1"/>
              <a:t>invest</a:t>
            </a:r>
            <a:r>
              <a:rPr lang="it-IT" dirty="0"/>
              <a:t> in,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examine</a:t>
            </a:r>
            <a:r>
              <a:rPr lang="it-IT" dirty="0"/>
              <a:t> the </a:t>
            </a:r>
            <a:r>
              <a:rPr lang="it-IT" dirty="0" err="1"/>
              <a:t>development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index</a:t>
            </a:r>
            <a:r>
              <a:rPr lang="it-IT" dirty="0"/>
              <a:t> over the </a:t>
            </a:r>
            <a:r>
              <a:rPr lang="it-IT" dirty="0" err="1"/>
              <a:t>five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country.</a:t>
            </a:r>
          </a:p>
        </p:txBody>
      </p:sp>
    </p:spTree>
    <p:extLst>
      <p:ext uri="{BB962C8B-B14F-4D97-AF65-F5344CB8AC3E}">
        <p14:creationId xmlns:p14="http://schemas.microsoft.com/office/powerpoint/2010/main" val="384201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58D01-EDF3-9846-B18B-C35E07FC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Phase</a:t>
            </a:r>
            <a:r>
              <a:rPr lang="it-IT" dirty="0"/>
              <a:t> 1: </a:t>
            </a:r>
            <a:r>
              <a:rPr lang="it-IT" dirty="0" err="1"/>
              <a:t>Ideation</a:t>
            </a:r>
            <a:r>
              <a:rPr lang="it-IT" dirty="0"/>
              <a:t> of the web service: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7EF342-400B-B647-8B7A-E552D52D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how</a:t>
            </a:r>
            <a:r>
              <a:rPr lang="it-IT" dirty="0"/>
              <a:t> to help the </a:t>
            </a:r>
            <a:r>
              <a:rPr lang="it-IT" dirty="0" err="1"/>
              <a:t>entrepreneur</a:t>
            </a:r>
            <a:r>
              <a:rPr lang="it-IT" dirty="0"/>
              <a:t>?</a:t>
            </a:r>
          </a:p>
          <a:p>
            <a:r>
              <a:rPr lang="it-IT" dirty="0"/>
              <a:t>the web service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position the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in a ranking </a:t>
            </a:r>
            <a:r>
              <a:rPr lang="it-IT" dirty="0" err="1"/>
              <a:t>according</a:t>
            </a:r>
            <a:r>
              <a:rPr lang="it-IT" dirty="0"/>
              <a:t> to the general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go on to </a:t>
            </a:r>
            <a:r>
              <a:rPr lang="it-IT" dirty="0" err="1"/>
              <a:t>deepen</a:t>
            </a:r>
            <a:r>
              <a:rPr lang="it-IT" dirty="0"/>
              <a:t>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competitiveness</a:t>
            </a:r>
            <a:r>
              <a:rPr lang="it-IT" dirty="0"/>
              <a:t> in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markets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key</a:t>
            </a:r>
            <a:r>
              <a:rPr lang="it-IT" dirty="0"/>
              <a:t> to the </a:t>
            </a:r>
            <a:r>
              <a:rPr lang="it-IT" dirty="0" err="1"/>
              <a:t>functioning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web service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compare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countries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markets</a:t>
            </a:r>
            <a:r>
              <a:rPr lang="it-IT" dirty="0"/>
              <a:t> or market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creating</a:t>
            </a:r>
            <a:r>
              <a:rPr lang="it-IT" dirty="0"/>
              <a:t> a ranking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7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ECC76-9FD9-F845-857D-7C30369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Phase</a:t>
            </a:r>
            <a:r>
              <a:rPr lang="it-IT" dirty="0"/>
              <a:t> 2: </a:t>
            </a:r>
            <a:r>
              <a:rPr lang="it-IT" dirty="0" err="1"/>
              <a:t>Identification</a:t>
            </a:r>
            <a:r>
              <a:rPr lang="it-IT" dirty="0"/>
              <a:t> of the </a:t>
            </a:r>
            <a:r>
              <a:rPr lang="it-IT" dirty="0" err="1"/>
              <a:t>parameters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1287A-8743-224C-BEF2-1BFC8B94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336"/>
            <a:ext cx="10515600" cy="54926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first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a general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picture</a:t>
            </a:r>
            <a:r>
              <a:rPr lang="it-IT" dirty="0"/>
              <a:t> of the </a:t>
            </a:r>
            <a:r>
              <a:rPr lang="it-IT" dirty="0" err="1"/>
              <a:t>European</a:t>
            </a:r>
            <a:r>
              <a:rPr lang="it-IT" dirty="0"/>
              <a:t> country.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regard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: the general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GDP per capita</a:t>
            </a:r>
          </a:p>
          <a:p>
            <a:pPr marL="0" indent="0">
              <a:buNone/>
            </a:pPr>
            <a:r>
              <a:rPr lang="it-IT" dirty="0" err="1"/>
              <a:t>Corruption</a:t>
            </a:r>
            <a:r>
              <a:rPr lang="it-IT" dirty="0"/>
              <a:t> rate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Debt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Export and import of </a:t>
            </a:r>
            <a:r>
              <a:rPr lang="it-IT" dirty="0" err="1"/>
              <a:t>goods</a:t>
            </a:r>
            <a:r>
              <a:rPr lang="it-IT" dirty="0"/>
              <a:t> and </a:t>
            </a:r>
            <a:r>
              <a:rPr lang="it-IT" dirty="0" err="1"/>
              <a:t>services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Cost</a:t>
            </a:r>
            <a:r>
              <a:rPr lang="it-IT" dirty="0"/>
              <a:t> to start a business</a:t>
            </a:r>
          </a:p>
          <a:p>
            <a:pPr marL="0" indent="0">
              <a:buNone/>
            </a:pPr>
            <a:r>
              <a:rPr lang="it-IT" dirty="0"/>
              <a:t>Time to start a business</a:t>
            </a:r>
          </a:p>
          <a:p>
            <a:pPr marL="0" indent="0">
              <a:buNone/>
            </a:pPr>
            <a:r>
              <a:rPr lang="it-IT" dirty="0"/>
              <a:t>Time to </a:t>
            </a:r>
            <a:r>
              <a:rPr lang="it-IT" dirty="0" err="1"/>
              <a:t>prepare</a:t>
            </a:r>
            <a:r>
              <a:rPr lang="it-IT" dirty="0"/>
              <a:t> and 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taxes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Total </a:t>
            </a:r>
            <a:r>
              <a:rPr lang="it-IT" dirty="0" err="1"/>
              <a:t>tax</a:t>
            </a:r>
            <a:r>
              <a:rPr lang="it-IT" dirty="0"/>
              <a:t> rate and profit </a:t>
            </a:r>
            <a:r>
              <a:rPr lang="it-IT" dirty="0" err="1"/>
              <a:t>contribution</a:t>
            </a:r>
            <a:r>
              <a:rPr lang="it-IT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5189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3699-A4BC-3346-BF31-EE51E824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F05C2-C255-544C-8563-E140D09C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more </a:t>
            </a:r>
            <a:r>
              <a:rPr lang="it-IT" dirty="0" err="1"/>
              <a:t>detail</a:t>
            </a:r>
            <a:r>
              <a:rPr lang="it-IT" dirty="0"/>
              <a:t>,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country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macro-</a:t>
            </a:r>
            <a:r>
              <a:rPr lang="it-IT" dirty="0" err="1"/>
              <a:t>sectors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Italian</a:t>
            </a:r>
            <a:r>
              <a:rPr lang="it-IT" dirty="0"/>
              <a:t> turnover in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: (the </a:t>
            </a:r>
            <a:r>
              <a:rPr lang="it-IT" dirty="0" err="1"/>
              <a:t>sectors</a:t>
            </a:r>
            <a:r>
              <a:rPr lang="it-IT" dirty="0"/>
              <a:t> and </a:t>
            </a:r>
            <a:r>
              <a:rPr lang="it-IT" dirty="0" err="1"/>
              <a:t>indices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sector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9838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914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Progetto Open Data and Web Services</vt:lpstr>
      <vt:lpstr>What’s the problem?</vt:lpstr>
      <vt:lpstr>What is the need inside the problem?</vt:lpstr>
      <vt:lpstr>Primary objective </vt:lpstr>
      <vt:lpstr>Lu schem.</vt:lpstr>
      <vt:lpstr>Expected results</vt:lpstr>
      <vt:lpstr>Phase 1: Ideation of the web service:</vt:lpstr>
      <vt:lpstr>Phase 2: Identification of the parameters: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Phase 3: Data collection on the web:</vt:lpstr>
      <vt:lpstr>Phase 4: Cleaning and organization of the collected data: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Open Data and Web Services</dc:title>
  <dc:creator>Simon Danny Pettinella</dc:creator>
  <cp:lastModifiedBy>Simon Danny Pettinella</cp:lastModifiedBy>
  <cp:revision>5</cp:revision>
  <dcterms:created xsi:type="dcterms:W3CDTF">2020-04-26T13:12:08Z</dcterms:created>
  <dcterms:modified xsi:type="dcterms:W3CDTF">2020-04-26T13:54:46Z</dcterms:modified>
</cp:coreProperties>
</file>