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668" r:id="rId3"/>
    <p:sldId id="669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1" r:id="rId16"/>
    <p:sldId id="682" r:id="rId17"/>
    <p:sldId id="683" r:id="rId18"/>
    <p:sldId id="684" r:id="rId19"/>
    <p:sldId id="685" r:id="rId20"/>
    <p:sldId id="686" r:id="rId21"/>
    <p:sldId id="687" r:id="rId22"/>
    <p:sldId id="688" r:id="rId23"/>
    <p:sldId id="689" r:id="rId24"/>
    <p:sldId id="690" r:id="rId25"/>
    <p:sldId id="692" r:id="rId26"/>
    <p:sldId id="694" r:id="rId27"/>
    <p:sldId id="696" r:id="rId28"/>
    <p:sldId id="697" r:id="rId29"/>
    <p:sldId id="691" r:id="rId30"/>
    <p:sldId id="47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" initials="A" lastIdx="1" clrIdx="0">
    <p:extLst>
      <p:ext uri="{19B8F6BF-5375-455C-9EA6-DF929625EA0E}">
        <p15:presenceInfo xmlns:p15="http://schemas.microsoft.com/office/powerpoint/2012/main" userId="3a29a20deffefd2d" providerId="Windows Live"/>
      </p:ext>
    </p:extLst>
  </p:cmAuthor>
  <p:cmAuthor id="2" name="Alice Laraspata" initials="AL" lastIdx="1" clrIdx="1">
    <p:extLst>
      <p:ext uri="{19B8F6BF-5375-455C-9EA6-DF929625EA0E}">
        <p15:presenceInfo xmlns:p15="http://schemas.microsoft.com/office/powerpoint/2012/main" userId="Alice Laraspa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8F8F8"/>
    <a:srgbClr val="E5E4E2"/>
    <a:srgbClr val="FFD700"/>
    <a:srgbClr val="C0C0C0"/>
    <a:srgbClr val="75663F"/>
    <a:srgbClr val="ED7D31"/>
    <a:srgbClr val="F48830"/>
    <a:srgbClr val="43A5C0"/>
    <a:srgbClr val="41D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8377" autoAdjust="0"/>
  </p:normalViewPr>
  <p:slideViewPr>
    <p:cSldViewPr snapToGrid="0" snapToObjects="1">
      <p:cViewPr varScale="1">
        <p:scale>
          <a:sx n="62" d="100"/>
          <a:sy n="62" d="100"/>
        </p:scale>
        <p:origin x="166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38AC-E450-5B48-BDB6-2D3873A76C93}" type="datetimeFigureOut">
              <a:rPr lang="en-US" smtClean="0"/>
              <a:t>5/3/2020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18E9-057A-434E-B76B-097F49A2929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7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7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7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1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13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8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775E-6D45-4100-80D1-ACB85E42EA79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F797-10A8-461F-A866-080A6B5917C3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BE1C-AF4C-41ED-B027-C315348CDABB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[you name], University of L’Aquila - ODWS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noProof="0" smtClean="0"/>
              <a:pPr/>
              <a:t>‹N›</a:t>
            </a:fld>
            <a:endParaRPr lang="en-US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2600-A2D8-4733-8B21-DF78611875ED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960120"/>
            <a:ext cx="434721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60120"/>
            <a:ext cx="439293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6F91-47D9-4262-B7EE-7DA4CAC5773A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F354-DC35-454D-B30C-FB3A47C60738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A46-D3E6-4B1C-BDA3-05064BDBFF24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7640" y="911736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077D-385C-4DE8-B297-AB04B812BE5D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16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27982-A8B1-4947-A9A2-30727A1F88C7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9CEE-DFFD-417C-B0BE-B71A9EE8CDFC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[you name], University of L’Aquila - ODWS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990600"/>
            <a:ext cx="8854440" cy="527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16A4295-17AB-41A5-B3CC-D5ACB835A52A}" type="datetime1">
              <a:rPr lang="it-IT" smtClean="0"/>
              <a:t>03/05/2020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[you name], 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1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ransparency.org/permis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reativecommons.org/licenses/by-nd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.europa.eu/info/legal-notice_e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cd.org/termsandconditions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bank.org/en/about/legal/terms-of-use-for-dataset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www.weforum.org/about/terms-of-u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4.0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8" y="2528082"/>
            <a:ext cx="7772400" cy="1583517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</a:rPr>
              <a:t>Open Data and Web Services</a:t>
            </a:r>
            <a:br>
              <a:rPr lang="en-US" sz="4400" dirty="0">
                <a:solidFill>
                  <a:schemeClr val="tx1"/>
                </a:solidFill>
                <a:latin typeface="+mj-lt"/>
              </a:rPr>
            </a:br>
            <a:r>
              <a:rPr lang="en-US" sz="4400" dirty="0">
                <a:solidFill>
                  <a:schemeClr val="tx1"/>
                </a:solidFill>
                <a:latin typeface="+mj-lt"/>
              </a:rPr>
              <a:t>(ODWS)</a:t>
            </a:r>
            <a:endParaRPr lang="en-US" sz="44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670" y="4782737"/>
            <a:ext cx="8590547" cy="646332"/>
          </a:xfrm>
        </p:spPr>
        <p:txBody>
          <a:bodyPr anchor="ctr">
            <a:noAutofit/>
          </a:bodyPr>
          <a:lstStyle/>
          <a:p>
            <a:r>
              <a:rPr lang="en-US" sz="2800" dirty="0">
                <a:solidFill>
                  <a:srgbClr val="FF6600"/>
                </a:solidFill>
                <a:latin typeface="+mn-lt"/>
              </a:rPr>
              <a:t>Group 3</a:t>
            </a:r>
          </a:p>
        </p:txBody>
      </p:sp>
      <p:sp>
        <p:nvSpPr>
          <p:cNvPr id="4" name="Rettangolo 3"/>
          <p:cNvSpPr/>
          <p:nvPr/>
        </p:nvSpPr>
        <p:spPr>
          <a:xfrm>
            <a:off x="2285955" y="4059462"/>
            <a:ext cx="40302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6600"/>
                </a:solidFill>
                <a:latin typeface="+mj-lt"/>
              </a:rPr>
              <a:t>mid-term homework</a:t>
            </a:r>
          </a:p>
        </p:txBody>
      </p:sp>
      <p:sp>
        <p:nvSpPr>
          <p:cNvPr id="7" name="Rettangolo 6"/>
          <p:cNvSpPr/>
          <p:nvPr/>
        </p:nvSpPr>
        <p:spPr>
          <a:xfrm>
            <a:off x="1844842" y="5700519"/>
            <a:ext cx="714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Calibri Light" panose="020F0302020204030204" pitchFamily="34" charset="0"/>
              </a:rPr>
              <a:t>Alice Laraspata, Claudio Morelli, Simon Danny Pettinella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xmlns="" id="{F8DF7509-5FFE-4A63-BBA6-73E6E7D5B2B3}"/>
              </a:ext>
            </a:extLst>
          </p:cNvPr>
          <p:cNvSpPr txBox="1"/>
          <p:nvPr/>
        </p:nvSpPr>
        <p:spPr>
          <a:xfrm>
            <a:off x="6240379" y="6140169"/>
            <a:ext cx="2626894" cy="37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2019/2020</a:t>
            </a:r>
            <a:endParaRPr lang="en-GB" dirty="0"/>
          </a:p>
        </p:txBody>
      </p:sp>
      <p:pic>
        <p:nvPicPr>
          <p:cNvPr id="11" name="Immagine 10" descr="Immagine che contiene disegnando&#10;&#10;Descrizione generata automaticamente">
            <a:extLst>
              <a:ext uri="{FF2B5EF4-FFF2-40B4-BE49-F238E27FC236}">
                <a16:creationId xmlns:a16="http://schemas.microsoft.com/office/drawing/2014/main" xmlns="" id="{D647F06F-50D0-498D-BE91-631D86EA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84" y="171205"/>
            <a:ext cx="1969921" cy="24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31E2F55-47BE-48BF-A881-01A6D3C5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0ACC46C-398F-4D4B-80CF-793D927535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DEF14D8F-9D43-4F42-8A88-853D8C6EC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AA59814F-F7A2-4F0B-BF43-EC475E4D3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8A9F77D3-8F9B-4E55-9689-AEA485D8B25B}"/>
              </a:ext>
            </a:extLst>
          </p:cNvPr>
          <p:cNvSpPr txBox="1"/>
          <p:nvPr/>
        </p:nvSpPr>
        <p:spPr>
          <a:xfrm>
            <a:off x="167640" y="1090422"/>
            <a:ext cx="626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2</a:t>
            </a:r>
            <a:r>
              <a:rPr lang="it-IT" sz="2400" dirty="0">
                <a:solidFill>
                  <a:srgbClr val="FF6600"/>
                </a:solidFill>
              </a:rPr>
              <a:t>. Identification of the parameters</a:t>
            </a:r>
            <a:endParaRPr lang="en-GB" sz="2400" dirty="0">
              <a:solidFill>
                <a:srgbClr val="FF6600"/>
              </a:solidFill>
            </a:endParaRPr>
          </a:p>
          <a:p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494BD7EE-6877-4060-90A7-13E97C1A33F1}"/>
              </a:ext>
            </a:extLst>
          </p:cNvPr>
          <p:cNvSpPr txBox="1"/>
          <p:nvPr/>
        </p:nvSpPr>
        <p:spPr>
          <a:xfrm>
            <a:off x="167640" y="1852347"/>
            <a:ext cx="885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SECOND STEP: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ANALISE</a:t>
            </a:r>
            <a:r>
              <a:rPr lang="it-IT" sz="2400" dirty="0" smtClean="0"/>
              <a:t> </a:t>
            </a:r>
            <a:r>
              <a:rPr lang="it-IT" sz="2400" dirty="0"/>
              <a:t>the following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SIX MACRO-SECTORS </a:t>
            </a:r>
            <a:r>
              <a:rPr lang="it-IT" sz="2400" dirty="0" smtClean="0"/>
              <a:t>of each European countries, choosen on the bases of </a:t>
            </a:r>
            <a:r>
              <a:rPr lang="it-IT" sz="2400" dirty="0"/>
              <a:t>the highest </a:t>
            </a:r>
            <a:r>
              <a:rPr lang="it-IT" sz="2400" dirty="0" smtClean="0"/>
              <a:t>levels </a:t>
            </a:r>
            <a:r>
              <a:rPr lang="it-IT" sz="2400" dirty="0"/>
              <a:t>of Italian turnover in recent years, with the rispective indices: </a:t>
            </a:r>
            <a:endParaRPr lang="en-GB" sz="2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56" y="3464533"/>
            <a:ext cx="6046382" cy="2300836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286359" y="3475070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1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9124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39" y="1038388"/>
            <a:ext cx="7674503" cy="57343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2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11" y="2140815"/>
            <a:ext cx="5635378" cy="40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099089"/>
            <a:ext cx="8854440" cy="621224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3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91" y="2140815"/>
            <a:ext cx="4107053" cy="28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099088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394846" y="2140815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390" y="1974476"/>
            <a:ext cx="5491419" cy="353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730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9428" y="2013486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5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2" y="1862113"/>
            <a:ext cx="8373742" cy="39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45583"/>
            <a:ext cx="8573404" cy="605725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9428" y="2013486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6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53" y="2013486"/>
            <a:ext cx="8377547" cy="292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6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25464" y="1162373"/>
            <a:ext cx="799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6600"/>
                </a:solidFill>
              </a:rPr>
              <a:t>3</a:t>
            </a:r>
            <a:r>
              <a:rPr lang="it-IT" sz="2400" dirty="0" smtClean="0">
                <a:solidFill>
                  <a:srgbClr val="FF6600"/>
                </a:solidFill>
              </a:rPr>
              <a:t>. Data collection from the web</a:t>
            </a:r>
            <a:endParaRPr lang="it-IT" sz="2400" dirty="0">
              <a:solidFill>
                <a:srgbClr val="FF66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25464" y="1792522"/>
            <a:ext cx="540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databases used are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70890" y="2734047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1</a:t>
            </a:r>
            <a:endParaRPr lang="it-IT" sz="28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4804475" y="5565205"/>
            <a:ext cx="486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2"/>
              </a:rPr>
              <a:t>https://www.transparency.org/permissions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7" y="2571018"/>
            <a:ext cx="2913224" cy="91417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9" y="3741027"/>
            <a:ext cx="8728387" cy="1450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492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7106" y="5780171"/>
            <a:ext cx="5064974" cy="403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+mn-lt"/>
                <a:hlinkClick r:id="rId2"/>
              </a:rPr>
              <a:t>https://creativecommons.org/licenses/by-nd/4.0/</a:t>
            </a:r>
            <a:endParaRPr lang="it-IT" sz="1800" dirty="0">
              <a:latin typeface="+mn-lt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[you name],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7640" y="1208868"/>
            <a:ext cx="8573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rgbClr val="FF6600"/>
                </a:solidFill>
              </a:rPr>
              <a:t>Creative Commons Attribution-NoDerivs 4.0 licence </a:t>
            </a:r>
            <a:r>
              <a:rPr lang="it-IT" dirty="0">
                <a:solidFill>
                  <a:srgbClr val="FF6600"/>
                </a:solidFill>
              </a:rPr>
              <a:t>(CC BY-ND 4.0)</a:t>
            </a:r>
          </a:p>
          <a:p>
            <a:r>
              <a:rPr lang="it-IT" sz="2400" b="1" dirty="0" smtClean="0">
                <a:solidFill>
                  <a:srgbClr val="FF6600"/>
                </a:solidFill>
              </a:rPr>
              <a:t> 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7" y="1966885"/>
            <a:ext cx="4982270" cy="168616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73" y="1768880"/>
            <a:ext cx="5706271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084"/>
            <a:ext cx="897636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76" y="1464682"/>
            <a:ext cx="2860357" cy="1430179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2</a:t>
            </a: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5" y="2881311"/>
            <a:ext cx="8231903" cy="28125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9"/>
          <p:cNvSpPr/>
          <p:nvPr/>
        </p:nvSpPr>
        <p:spPr>
          <a:xfrm>
            <a:off x="4655820" y="5813469"/>
            <a:ext cx="4123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4"/>
              </a:rPr>
              <a:t>https://ec.europa.eu/info/legal-notice_en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286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640" y="128634"/>
            <a:ext cx="8854440" cy="747394"/>
          </a:xfrm>
        </p:spPr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026718" y="5872567"/>
            <a:ext cx="4776319" cy="419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hlinkClick r:id="rId2"/>
              </a:rPr>
              <a:t>https://creativecommons.org/licenses/by/4.0/</a:t>
            </a:r>
            <a:endParaRPr lang="it-IT" sz="1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 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Rettangolo 6"/>
          <p:cNvSpPr/>
          <p:nvPr/>
        </p:nvSpPr>
        <p:spPr>
          <a:xfrm>
            <a:off x="270300" y="1117594"/>
            <a:ext cx="8532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</a:rPr>
              <a:t>Attribution 4.0 International licence </a:t>
            </a:r>
            <a:r>
              <a:rPr lang="it-IT" dirty="0">
                <a:solidFill>
                  <a:srgbClr val="FF6600"/>
                </a:solidFill>
              </a:rPr>
              <a:t>(CC BY 4.0)</a:t>
            </a:r>
            <a:endParaRPr lang="it-IT" sz="2400" dirty="0">
              <a:solidFill>
                <a:srgbClr val="FF6600"/>
              </a:solidFill>
            </a:endParaRPr>
          </a:p>
          <a:p>
            <a:pPr lvl="0"/>
            <a:r>
              <a:rPr lang="it-IT" sz="2400" b="1" dirty="0" smtClean="0">
                <a:solidFill>
                  <a:srgbClr val="FF6600"/>
                </a:solidFill>
              </a:rPr>
              <a:t>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1" y="1997436"/>
            <a:ext cx="5115639" cy="202910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3" y="2271105"/>
            <a:ext cx="57253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6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Roadmap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idx="1"/>
          </p:nvPr>
        </p:nvSpPr>
        <p:spPr>
          <a:xfrm>
            <a:off x="167640" y="838202"/>
            <a:ext cx="8854440" cy="5424006"/>
          </a:xfrm>
        </p:spPr>
        <p:txBody>
          <a:bodyPr anchor="t">
            <a:normAutofit lnSpcReduction="10000"/>
          </a:bodyPr>
          <a:lstStyle/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What is </a:t>
            </a:r>
            <a:r>
              <a:rPr lang="it-IT" sz="2400" dirty="0">
                <a:solidFill>
                  <a:srgbClr val="FF6600"/>
                </a:solidFill>
                <a:latin typeface="+mj-lt"/>
              </a:rPr>
              <a:t>the problem?</a:t>
            </a:r>
            <a:r>
              <a:rPr lang="en-US" sz="2400" dirty="0">
                <a:solidFill>
                  <a:srgbClr val="FF6600"/>
                </a:solidFill>
                <a:latin typeface="+mj-lt"/>
              </a:rPr>
              <a:t> </a:t>
            </a: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What is the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need? And can open data meet this need? </a:t>
            </a:r>
            <a:endParaRPr lang="en-US" sz="2400" dirty="0">
              <a:solidFill>
                <a:srgbClr val="FF6600"/>
              </a:solidFill>
              <a:latin typeface="+mj-lt"/>
            </a:endParaRP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Primary and Specific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target</a:t>
            </a:r>
            <a:endParaRPr lang="it-IT" sz="2400" dirty="0">
              <a:solidFill>
                <a:srgbClr val="FF6600"/>
              </a:solidFill>
              <a:latin typeface="+mj-lt"/>
            </a:endParaRP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Expected 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results</a:t>
            </a:r>
          </a:p>
          <a:p>
            <a:pPr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400" dirty="0">
                <a:solidFill>
                  <a:srgbClr val="FF6600"/>
                </a:solidFill>
                <a:latin typeface="+mj-lt"/>
              </a:rPr>
              <a:t>S</a:t>
            </a:r>
            <a:r>
              <a:rPr lang="it-IT" sz="2400" dirty="0" smtClean="0">
                <a:solidFill>
                  <a:srgbClr val="FF6600"/>
                </a:solidFill>
                <a:latin typeface="+mj-lt"/>
              </a:rPr>
              <a:t>teps:</a:t>
            </a:r>
            <a:endParaRPr lang="it-IT" sz="2400" dirty="0">
              <a:solidFill>
                <a:srgbClr val="FF6600"/>
              </a:solidFill>
              <a:latin typeface="+mj-lt"/>
            </a:endParaRP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1. Ideation of the web service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2. Identification of the </a:t>
            </a:r>
            <a:r>
              <a:rPr lang="en-US" sz="2000" dirty="0">
                <a:solidFill>
                  <a:srgbClr val="FF6600"/>
                </a:solidFill>
                <a:latin typeface="+mj-lt"/>
              </a:rPr>
              <a:t>parameters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3. Data collection </a:t>
            </a:r>
            <a:r>
              <a:rPr lang="it-IT" sz="2000" dirty="0" smtClean="0">
                <a:solidFill>
                  <a:srgbClr val="FF6600"/>
                </a:solidFill>
                <a:latin typeface="+mj-lt"/>
              </a:rPr>
              <a:t>from </a:t>
            </a:r>
            <a:r>
              <a:rPr lang="it-IT" sz="2000" dirty="0">
                <a:solidFill>
                  <a:srgbClr val="FF6600"/>
                </a:solidFill>
                <a:latin typeface="+mj-lt"/>
              </a:rPr>
              <a:t>the web</a:t>
            </a:r>
          </a:p>
          <a:p>
            <a:pPr lvl="1" fontAlgn="base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</a:pPr>
            <a:r>
              <a:rPr lang="it-IT" sz="2000" dirty="0">
                <a:solidFill>
                  <a:srgbClr val="FF6600"/>
                </a:solidFill>
                <a:latin typeface="+mj-lt"/>
              </a:rPr>
              <a:t>4. Cleaning and organization of the collected data</a:t>
            </a:r>
            <a:endParaRPr lang="en-US" sz="20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65169A-E8C2-4ECC-9024-B2CBF6E881BD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 dirty="0"/>
              <a:t> University of L’Aquila - ODWS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41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30085"/>
            <a:ext cx="8480414" cy="574729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3</a:t>
            </a:r>
            <a:endParaRPr lang="it-IT" sz="2800" b="1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26" y="1494111"/>
            <a:ext cx="3028950" cy="1514475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610100" y="5817053"/>
            <a:ext cx="424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3"/>
              </a:rPr>
              <a:t>http://www.oecd.org/termsandconditions/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850568"/>
            <a:ext cx="8910956" cy="196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638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61081"/>
            <a:ext cx="8854440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web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4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3100606"/>
            <a:ext cx="8905264" cy="2023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ttangolo 8"/>
          <p:cNvSpPr/>
          <p:nvPr/>
        </p:nvSpPr>
        <p:spPr>
          <a:xfrm>
            <a:off x="2346960" y="5801496"/>
            <a:ext cx="6797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https://www.worldbank.org/en/about/legal/terms-of-use-for-datasets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45" y="1708097"/>
            <a:ext cx="2137829" cy="1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1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67640" y="128634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</a:lstStyle>
          <a:p>
            <a:r>
              <a:rPr lang="it-IT" sz="3400" dirty="0" smtClean="0">
                <a:solidFill>
                  <a:srgbClr val="FF6600"/>
                </a:solidFill>
                <a:latin typeface="Calibri Light" panose="020F0302020204030204"/>
              </a:rPr>
              <a:t>Activities facies</a:t>
            </a:r>
            <a:endParaRPr lang="it-IT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026718" y="5872567"/>
            <a:ext cx="4776319" cy="41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 smtClean="0">
                <a:hlinkClick r:id="rId2"/>
              </a:rPr>
              <a:t>https://creativecommons.org/licenses/by/4.0/</a:t>
            </a:r>
            <a:endParaRPr lang="it-IT" sz="1800" dirty="0"/>
          </a:p>
        </p:txBody>
      </p:sp>
      <p:sp>
        <p:nvSpPr>
          <p:cNvPr id="9" name="Rettangolo 8"/>
          <p:cNvSpPr/>
          <p:nvPr/>
        </p:nvSpPr>
        <p:spPr>
          <a:xfrm>
            <a:off x="270300" y="1117594"/>
            <a:ext cx="8751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</a:rPr>
              <a:t>Attribution 4.0 International licence </a:t>
            </a:r>
            <a:r>
              <a:rPr lang="it-IT" sz="2400" b="1" dirty="0"/>
              <a:t> </a:t>
            </a:r>
            <a:r>
              <a:rPr lang="it-IT" dirty="0">
                <a:solidFill>
                  <a:srgbClr val="FF6600"/>
                </a:solidFill>
              </a:rPr>
              <a:t>(CC BY 4.0)</a:t>
            </a:r>
          </a:p>
          <a:p>
            <a:pPr lvl="0"/>
            <a:r>
              <a:rPr lang="it-IT" sz="2400" b="1" dirty="0" smtClean="0">
                <a:solidFill>
                  <a:srgbClr val="FF6600"/>
                </a:solidFill>
              </a:rPr>
              <a:t>  </a:t>
            </a:r>
            <a:endParaRPr lang="it-IT" sz="2400" b="1" dirty="0">
              <a:solidFill>
                <a:srgbClr val="FF6600"/>
              </a:solidFill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41" y="1997436"/>
            <a:ext cx="5115639" cy="202910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13" y="2271105"/>
            <a:ext cx="5725324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</a:t>
            </a:r>
            <a:r>
              <a:rPr lang="it-IT" sz="3400" dirty="0" smtClean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45584"/>
            <a:ext cx="8588902" cy="652220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Data collection from the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web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700395" y="1989739"/>
            <a:ext cx="4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5</a:t>
            </a:r>
            <a:endParaRPr lang="it-IT" sz="2800" b="1" dirty="0"/>
          </a:p>
        </p:txBody>
      </p:sp>
      <p:sp>
        <p:nvSpPr>
          <p:cNvPr id="8" name="Rettangolo 7"/>
          <p:cNvSpPr/>
          <p:nvPr/>
        </p:nvSpPr>
        <p:spPr>
          <a:xfrm>
            <a:off x="4040389" y="5584955"/>
            <a:ext cx="459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hlinkClick r:id="rId2"/>
              </a:rPr>
              <a:t>https://www.weforum.org/about/terms-of-use</a:t>
            </a:r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5" y="1601610"/>
            <a:ext cx="2892591" cy="1577777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3094154"/>
            <a:ext cx="8890280" cy="2004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491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66314"/>
            <a:ext cx="8976360" cy="114145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Creative Commons </a:t>
            </a: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Attribution-NonCommercial-NoDerivatives 4.0 </a:t>
            </a: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International </a:t>
            </a: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licence </a:t>
            </a:r>
            <a:r>
              <a:rPr lang="it-IT" sz="18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(</a:t>
            </a:r>
            <a:r>
              <a:rPr lang="it-IT" sz="1800" dirty="0" smtClean="0">
                <a:solidFill>
                  <a:srgbClr val="FF6600"/>
                </a:solidFill>
              </a:rPr>
              <a:t>CC </a:t>
            </a:r>
            <a:r>
              <a:rPr lang="it-IT" sz="1800" dirty="0">
                <a:solidFill>
                  <a:srgbClr val="FF6600"/>
                </a:solidFill>
              </a:rPr>
              <a:t>BY-NC-ND </a:t>
            </a:r>
            <a:r>
              <a:rPr lang="it-IT" sz="1800" dirty="0" smtClean="0">
                <a:solidFill>
                  <a:srgbClr val="FF6600"/>
                </a:solidFill>
              </a:rPr>
              <a:t>4.0)</a:t>
            </a:r>
            <a:endParaRPr lang="it-IT" sz="1800" dirty="0">
              <a:solidFill>
                <a:srgbClr val="FF66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 sz="2400" b="1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   </a:t>
            </a:r>
            <a:endParaRPr lang="it-IT" sz="2400" b="1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2107769"/>
            <a:ext cx="4915586" cy="147658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65" y="1749882"/>
            <a:ext cx="5107521" cy="4141676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3481436" y="5968886"/>
            <a:ext cx="5540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https://creativecommons.org/licenses/by-nc-nd/4.0/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4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90600"/>
            <a:ext cx="8854440" cy="466241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Cleaning and organization of the collected data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3099661" y="1640236"/>
            <a:ext cx="21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OECD dataset</a:t>
            </a:r>
            <a:endParaRPr lang="it-IT" sz="24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1606840"/>
            <a:ext cx="8701312" cy="47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90601"/>
            <a:ext cx="8854440" cy="729712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Cleaning and organization of the collected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data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 </a:t>
            </a:r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2225040" y="1720313"/>
            <a:ext cx="528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cleaned OECD dataset </a:t>
            </a:r>
            <a:endParaRPr lang="it-IT" sz="24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7" y="1601385"/>
            <a:ext cx="8675965" cy="47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90600"/>
            <a:ext cx="8650896" cy="59022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Cleaning and organization of the collected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data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 smtClean="0"/>
              <a:t>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1569203" y="1954428"/>
            <a:ext cx="551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</a:t>
            </a:r>
            <a:r>
              <a:rPr lang="it-IT" sz="2400" dirty="0" smtClean="0"/>
              <a:t>WORLD </a:t>
            </a:r>
            <a:r>
              <a:rPr lang="it-IT" sz="2400" dirty="0" smtClean="0"/>
              <a:t>BANK dataset</a:t>
            </a:r>
            <a:endParaRPr lang="it-IT" sz="24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7" y="1871663"/>
            <a:ext cx="8704101" cy="28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5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990601"/>
            <a:ext cx="8511411" cy="528234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Cleaning and organization of the collected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data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 smtClean="0"/>
              <a:t>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50182" y="1875296"/>
            <a:ext cx="5889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The cleaned THE WORLD BANK dataset</a:t>
            </a:r>
            <a:endParaRPr lang="it-IT" sz="2400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1891872"/>
            <a:ext cx="8699208" cy="31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6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400" dirty="0">
                <a:solidFill>
                  <a:srgbClr val="FF6600"/>
                </a:solidFill>
                <a:latin typeface="Calibri Light" panose="020F0302020204030204"/>
                <a:ea typeface="+mn-ea"/>
                <a:cs typeface="+mn-cs"/>
              </a:rPr>
              <a:t>Activities facies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1176580"/>
            <a:ext cx="8728387" cy="683217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it-IT" sz="2400" b="1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3</a:t>
            </a:r>
            <a:r>
              <a:rPr lang="it-IT" sz="2400" dirty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. </a:t>
            </a:r>
            <a:r>
              <a:rPr lang="it-IT" sz="2400" dirty="0" smtClean="0">
                <a:solidFill>
                  <a:srgbClr val="FF6600"/>
                </a:solidFill>
                <a:latin typeface="Calibri" panose="020F0502020204030204"/>
                <a:ea typeface="+mn-ea"/>
                <a:cs typeface="+mn-cs"/>
              </a:rPr>
              <a:t>Cleaning and organization of the collected data</a:t>
            </a:r>
            <a:endParaRPr lang="it-IT" sz="2400" dirty="0">
              <a:solidFill>
                <a:srgbClr val="FF66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of L’Aquila - ODWS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67640" y="1704814"/>
            <a:ext cx="86044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Data concern exclusively the twenty-seven </a:t>
            </a:r>
            <a:r>
              <a:rPr lang="it-IT" sz="2400" dirty="0"/>
              <a:t>E</a:t>
            </a:r>
            <a:r>
              <a:rPr lang="it-IT" sz="2400" dirty="0" smtClean="0"/>
              <a:t>uropean countries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Data refer to the five last available years starting from year 2019 as the most recent year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it-IT" sz="2400" dirty="0" smtClean="0"/>
              <a:t>The European countries having no data for a specific index, for the entire period, have not been considered  for that index only; In case of no data for some of the five years, the missing data will be considered as </a:t>
            </a:r>
            <a:r>
              <a:rPr lang="it-IT" sz="2400" dirty="0" smtClean="0"/>
              <a:t>NULL</a:t>
            </a: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28738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What is </a:t>
            </a:r>
            <a:r>
              <a:rPr lang="it-IT" sz="3600" dirty="0">
                <a:solidFill>
                  <a:srgbClr val="FF6600"/>
                </a:solidFill>
                <a:latin typeface="+mj-lt"/>
              </a:rPr>
              <a:t>the problem?</a:t>
            </a:r>
            <a:endParaRPr lang="en-US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77346-4989-4093-B324-BD516C5359D2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11" name="Rettangolo 10"/>
          <p:cNvSpPr/>
          <p:nvPr/>
        </p:nvSpPr>
        <p:spPr>
          <a:xfrm>
            <a:off x="167640" y="1405561"/>
            <a:ext cx="8752788" cy="101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Light" panose="020B0403030101060003" pitchFamily="34" charset="0"/>
              </a:rPr>
              <a:t> </a:t>
            </a:r>
            <a:r>
              <a:rPr lang="it-IT" sz="2400" dirty="0"/>
              <a:t>The central problem is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ENTREPRENEURIAL ECONOMIC UNCERTAINTY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FF6600"/>
              </a:solidFill>
              <a:latin typeface="Raleway Light" panose="020B0403030101060003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A611440-1493-4F09-80B6-3E74983E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" y="2506989"/>
            <a:ext cx="7468642" cy="495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 descr="Immagine che contiene oggetto&#10;&#10;Descrizione generata automaticamente">
            <a:extLst>
              <a:ext uri="{FF2B5EF4-FFF2-40B4-BE49-F238E27FC236}">
                <a16:creationId xmlns:a16="http://schemas.microsoft.com/office/drawing/2014/main" xmlns="" id="{23D8E349-268F-4696-AF0E-8E6F4075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883" y="3277916"/>
            <a:ext cx="6077798" cy="800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xmlns="" id="{E8908F55-B616-479C-BD95-F00D1C014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88" y="4353686"/>
            <a:ext cx="7001852" cy="733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magine 13" descr="Immagine che contiene tavolo&#10;&#10;Descrizione generata automaticamente">
            <a:extLst>
              <a:ext uri="{FF2B5EF4-FFF2-40B4-BE49-F238E27FC236}">
                <a16:creationId xmlns:a16="http://schemas.microsoft.com/office/drawing/2014/main" xmlns="" id="{CB917732-7C5B-49B3-8918-D723FC148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978" y="5288208"/>
            <a:ext cx="4096322" cy="724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338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0AE939-4983-4CE1-A18A-BA313BDB0118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495946" y="3859079"/>
            <a:ext cx="7656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6600"/>
                </a:solidFill>
              </a:rPr>
              <a:t>Thanks for your attention</a:t>
            </a:r>
            <a:endParaRPr lang="it-IT" sz="2800" dirty="0">
              <a:solidFill>
                <a:srgbClr val="FF6600"/>
              </a:solidFill>
            </a:endParaRPr>
          </a:p>
        </p:txBody>
      </p:sp>
      <p:pic>
        <p:nvPicPr>
          <p:cNvPr id="8" name="Immagine 7" descr="Immagine che contiene disegnando&#10;&#10;Descrizione generata automaticamente">
            <a:extLst>
              <a:ext uri="{FF2B5EF4-FFF2-40B4-BE49-F238E27FC236}">
                <a16:creationId xmlns:a16="http://schemas.microsoft.com/office/drawing/2014/main" xmlns="" id="{D647F06F-50D0-498D-BE91-631D86EA6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066" y="1039110"/>
            <a:ext cx="1969921" cy="2453881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1844842" y="5707123"/>
            <a:ext cx="7144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Calibri Light" panose="020F0302020204030204" pitchFamily="34" charset="0"/>
              </a:rPr>
              <a:t>Alice Laraspata, Claudio Morelli, Simon Danny Pettinella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F8DF7509-5FFE-4A63-BBA6-73E6E7D5B2B3}"/>
              </a:ext>
            </a:extLst>
          </p:cNvPr>
          <p:cNvSpPr txBox="1"/>
          <p:nvPr/>
        </p:nvSpPr>
        <p:spPr>
          <a:xfrm>
            <a:off x="6240379" y="6140169"/>
            <a:ext cx="2626894" cy="37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2019/2020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6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5C81C4B-1E9E-4875-9CF2-84F783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What is the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need?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37DDE365-D3ED-4E43-8CDB-DDED6ABF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588168"/>
            <a:ext cx="6047180" cy="752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600" dirty="0" smtClean="0">
                <a:latin typeface="+mn-lt"/>
              </a:rPr>
              <a:t>Correct </a:t>
            </a:r>
            <a:r>
              <a:rPr lang="it-IT" sz="26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ORIENTATION</a:t>
            </a:r>
            <a:r>
              <a:rPr lang="it-IT" sz="2600" dirty="0" smtClean="0">
                <a:latin typeface="+mn-lt"/>
              </a:rPr>
              <a:t> of the market </a:t>
            </a:r>
            <a:r>
              <a:rPr lang="it-IT" sz="2600" dirty="0">
                <a:latin typeface="+mn-lt"/>
              </a:rPr>
              <a:t>dynamics</a:t>
            </a:r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F499B52-B2D0-48D0-8175-5585787B9F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BD98DA1-EBBC-40A0-9992-2E7BB1323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FFA58FC-46A3-4A62-A250-71369088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xmlns="" id="{EB1FE5DD-4F75-45DC-9E44-436A696BA7C7}"/>
              </a:ext>
            </a:extLst>
          </p:cNvPr>
          <p:cNvSpPr txBox="1">
            <a:spLocks/>
          </p:cNvSpPr>
          <p:nvPr/>
        </p:nvSpPr>
        <p:spPr>
          <a:xfrm>
            <a:off x="167640" y="3140121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</a:lstStyle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Can open data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meet </a:t>
            </a:r>
            <a:r>
              <a:rPr lang="it-IT" sz="3600" dirty="0">
                <a:solidFill>
                  <a:srgbClr val="FF6600"/>
                </a:solidFill>
                <a:latin typeface="+mj-lt"/>
              </a:rPr>
              <a:t>this need?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xmlns="" id="{51A0016B-0D9A-4B17-84F0-7CB70AC3E958}"/>
              </a:ext>
            </a:extLst>
          </p:cNvPr>
          <p:cNvCxnSpPr/>
          <p:nvPr/>
        </p:nvCxnSpPr>
        <p:spPr>
          <a:xfrm>
            <a:off x="213360" y="3887515"/>
            <a:ext cx="880872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xmlns="" id="{AC5A2A0C-CA74-4558-869C-C12EBBE971B9}"/>
              </a:ext>
            </a:extLst>
          </p:cNvPr>
          <p:cNvSpPr txBox="1"/>
          <p:nvPr/>
        </p:nvSpPr>
        <p:spPr>
          <a:xfrm>
            <a:off x="167640" y="4346500"/>
            <a:ext cx="8085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YES</a:t>
            </a:r>
            <a:r>
              <a:rPr lang="it-IT" sz="2400" dirty="0" smtClean="0"/>
              <a:t>, databases are capable </a:t>
            </a:r>
            <a:r>
              <a:rPr lang="it-IT" sz="2400" dirty="0"/>
              <a:t>of providing information and data relating to this need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882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3474568-798C-4402-B7EE-BCBDF3AA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>
                <a:solidFill>
                  <a:srgbClr val="FF6600"/>
                </a:solidFill>
                <a:latin typeface="+mj-lt"/>
              </a:rPr>
              <a:t>Primary and Specific </a:t>
            </a:r>
            <a:r>
              <a:rPr lang="it-IT" sz="3600" dirty="0" smtClean="0">
                <a:solidFill>
                  <a:srgbClr val="FF6600"/>
                </a:solidFill>
                <a:latin typeface="+mj-lt"/>
              </a:rPr>
              <a:t>target</a:t>
            </a:r>
            <a:endParaRPr lang="en-GB" sz="36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686D36-F86F-4130-89B6-62899C64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335674"/>
            <a:ext cx="8854440" cy="1237045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+mn-lt"/>
              </a:rPr>
              <a:t>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PRIMARY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TARGET </a:t>
            </a:r>
            <a:r>
              <a:rPr lang="it-IT" sz="2400" dirty="0">
                <a:latin typeface="+mn-lt"/>
              </a:rPr>
              <a:t>is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ASSIST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>
                <a:latin typeface="+mn-lt"/>
              </a:rPr>
              <a:t>the stakeholder while operating an entrepreneurial choice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416748AB-92B4-4B18-83EB-0C9E734990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8A1BA96-F03D-4958-A3A3-77DA1C8FD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0FA78791-B04E-4060-BA12-71D74A5C5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3DAB3C0C-8533-411D-97C0-B95836D2FD55}"/>
              </a:ext>
            </a:extLst>
          </p:cNvPr>
          <p:cNvSpPr txBox="1"/>
          <p:nvPr/>
        </p:nvSpPr>
        <p:spPr>
          <a:xfrm>
            <a:off x="288758" y="3609473"/>
            <a:ext cx="8733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</a:t>
            </a:r>
            <a:r>
              <a:rPr lang="it-IT" sz="2400" dirty="0">
                <a:solidFill>
                  <a:schemeClr val="accent1">
                    <a:lumMod val="50000"/>
                  </a:schemeClr>
                </a:solidFill>
              </a:rPr>
              <a:t>SPECIFIC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TARGET </a:t>
            </a:r>
            <a:r>
              <a:rPr lang="it-IT" sz="2400" dirty="0" smtClean="0"/>
              <a:t>is </a:t>
            </a:r>
            <a:r>
              <a:rPr lang="it-IT" sz="2400" dirty="0"/>
              <a:t>to create a tool that can detect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ATTRACTIVENESS</a:t>
            </a:r>
            <a:r>
              <a:rPr lang="it-IT" sz="2400" dirty="0" smtClean="0"/>
              <a:t> and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COMPETITIVENESS</a:t>
            </a:r>
            <a:r>
              <a:rPr lang="it-IT" sz="2400" dirty="0" smtClean="0"/>
              <a:t> </a:t>
            </a:r>
            <a:r>
              <a:rPr lang="it-IT" sz="2400" dirty="0"/>
              <a:t>among European countries, analyzing and comparing general and sectoral economic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18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54EC47CA-351B-4F83-A83A-65090296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Primary and Specific objective</a:t>
            </a:r>
            <a:endParaRPr lang="en-GB" sz="34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5380C1DE-96DF-4EE4-BC41-DA111540B7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8A3A59B0-F856-4485-9D38-34E35D648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University 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7FE18E0C-9989-4A1F-B1CF-6E01BD47D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D04834EA-718C-4BD2-AD10-A9DA1CAEF476}"/>
              </a:ext>
            </a:extLst>
          </p:cNvPr>
          <p:cNvSpPr txBox="1"/>
          <p:nvPr/>
        </p:nvSpPr>
        <p:spPr>
          <a:xfrm>
            <a:off x="753978" y="1527784"/>
            <a:ext cx="3320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European Country 1</a:t>
            </a:r>
            <a:endParaRPr lang="en-GB" sz="240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xmlns="" id="{09C5C3D9-0748-4F49-8BF5-1E5E47FB68D4}"/>
              </a:ext>
            </a:extLst>
          </p:cNvPr>
          <p:cNvCxnSpPr>
            <a:cxnSpLocks/>
          </p:cNvCxnSpPr>
          <p:nvPr/>
        </p:nvCxnSpPr>
        <p:spPr>
          <a:xfrm>
            <a:off x="1876926" y="1989449"/>
            <a:ext cx="0" cy="5293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xmlns="" id="{EE9E4FB0-60EF-47F6-B919-4C724A5D81B8}"/>
              </a:ext>
            </a:extLst>
          </p:cNvPr>
          <p:cNvCxnSpPr/>
          <p:nvPr/>
        </p:nvCxnSpPr>
        <p:spPr>
          <a:xfrm>
            <a:off x="1876926" y="2518838"/>
            <a:ext cx="1074821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xmlns="" id="{60F45A1B-A78F-49E2-971C-9C7D9925C920}"/>
              </a:ext>
            </a:extLst>
          </p:cNvPr>
          <p:cNvSpPr txBox="1"/>
          <p:nvPr/>
        </p:nvSpPr>
        <p:spPr>
          <a:xfrm>
            <a:off x="3031959" y="2309700"/>
            <a:ext cx="468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General economic parameters</a:t>
            </a:r>
            <a:endParaRPr lang="en-GB" sz="2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00C02206-5973-4558-B6F9-CAE745C70E28}"/>
              </a:ext>
            </a:extLst>
          </p:cNvPr>
          <p:cNvSpPr txBox="1"/>
          <p:nvPr/>
        </p:nvSpPr>
        <p:spPr>
          <a:xfrm>
            <a:off x="1504547" y="2288005"/>
            <a:ext cx="45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</a:t>
            </a:r>
            <a:endParaRPr lang="en-GB" sz="240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xmlns="" id="{A61C1D32-8FF4-4AA5-BAE4-3EC551AE30A2}"/>
              </a:ext>
            </a:extLst>
          </p:cNvPr>
          <p:cNvCxnSpPr>
            <a:cxnSpLocks/>
          </p:cNvCxnSpPr>
          <p:nvPr/>
        </p:nvCxnSpPr>
        <p:spPr>
          <a:xfrm>
            <a:off x="1876926" y="2518837"/>
            <a:ext cx="0" cy="1042489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xmlns="" id="{50ACBEB9-F083-498B-AEAA-79484EAF79C5}"/>
              </a:ext>
            </a:extLst>
          </p:cNvPr>
          <p:cNvCxnSpPr/>
          <p:nvPr/>
        </p:nvCxnSpPr>
        <p:spPr>
          <a:xfrm>
            <a:off x="1876926" y="3561326"/>
            <a:ext cx="1155033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xmlns="" id="{AC07E55D-78A5-40CA-8138-03F34DC0926D}"/>
              </a:ext>
            </a:extLst>
          </p:cNvPr>
          <p:cNvSpPr txBox="1"/>
          <p:nvPr/>
        </p:nvSpPr>
        <p:spPr>
          <a:xfrm>
            <a:off x="1504547" y="3254000"/>
            <a:ext cx="372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2</a:t>
            </a:r>
            <a:endParaRPr lang="en-GB" sz="24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xmlns="" id="{047CC821-64D5-4B5A-AA7F-92838C4C7DB6}"/>
              </a:ext>
            </a:extLst>
          </p:cNvPr>
          <p:cNvSpPr txBox="1"/>
          <p:nvPr/>
        </p:nvSpPr>
        <p:spPr>
          <a:xfrm>
            <a:off x="4539129" y="4141065"/>
            <a:ext cx="3576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 smtClean="0"/>
              <a:t>Agriculture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Transport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Automotive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Sustainability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Technology</a:t>
            </a:r>
            <a:endParaRPr lang="it-IT" sz="2400" dirty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R&amp;D</a:t>
            </a:r>
            <a:endParaRPr lang="it-IT" sz="2400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3031959" y="3356150"/>
            <a:ext cx="4726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Analysis of economic sectors</a:t>
            </a:r>
            <a:endParaRPr lang="it-IT" sz="2400" dirty="0"/>
          </a:p>
        </p:txBody>
      </p:sp>
      <p:cxnSp>
        <p:nvCxnSpPr>
          <p:cNvPr id="12" name="Connettore 1 11"/>
          <p:cNvCxnSpPr/>
          <p:nvPr/>
        </p:nvCxnSpPr>
        <p:spPr>
          <a:xfrm>
            <a:off x="4594860" y="3715665"/>
            <a:ext cx="0" cy="557012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0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6" grpId="0"/>
      <p:bldP spid="22" grpId="0"/>
      <p:bldP spid="23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7FE9D5B-00D0-47E4-862F-5F6DE973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Expected results</a:t>
            </a:r>
            <a:endParaRPr lang="en-GB" sz="34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6D37867-0741-4553-9440-79E82FCD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1540043"/>
            <a:ext cx="8854440" cy="549442"/>
          </a:xfrm>
        </p:spPr>
        <p:txBody>
          <a:bodyPr/>
          <a:lstStyle/>
          <a:p>
            <a:pPr marL="0" indent="0">
              <a:buNone/>
            </a:pPr>
            <a:r>
              <a:rPr lang="it-IT" sz="2400" dirty="0">
                <a:latin typeface="+mn-lt"/>
                <a:ea typeface="PMingLiU-ExtB" panose="02020500000000000000" pitchFamily="18" charset="-120"/>
              </a:rPr>
              <a:t>How can the web service help the entrepreneur to orientate himself?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CA3D555-E372-4345-8916-85B5F0C79D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2B2AE74B-EE7D-48FB-832A-260527A85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EB3BFDFB-2FCB-413A-87CC-2CE6DB9DF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FC9546B5-4948-4619-A06E-E30796535346}"/>
              </a:ext>
            </a:extLst>
          </p:cNvPr>
          <p:cNvSpPr txBox="1"/>
          <p:nvPr/>
        </p:nvSpPr>
        <p:spPr>
          <a:xfrm>
            <a:off x="167640" y="2889772"/>
            <a:ext cx="862343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It will support the entrepreneur</a:t>
            </a:r>
            <a:r>
              <a:rPr lang="it-IT" sz="2400" dirty="0"/>
              <a:t> </a:t>
            </a:r>
            <a:r>
              <a:rPr lang="it-IT" sz="2400" dirty="0" smtClean="0"/>
              <a:t>to make the best choice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it-IT" sz="2400" dirty="0" smtClean="0"/>
              <a:t>of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SECTOR</a:t>
            </a:r>
            <a:r>
              <a:rPr lang="it-IT" sz="2400" dirty="0" smtClean="0"/>
              <a:t> in the </a:t>
            </a:r>
            <a:r>
              <a:rPr lang="it-IT" sz="2400" dirty="0"/>
              <a:t>European country </a:t>
            </a:r>
            <a:r>
              <a:rPr lang="it-IT" sz="2400" dirty="0" smtClean="0"/>
              <a:t>where he intends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INVEST</a:t>
            </a:r>
            <a:r>
              <a:rPr lang="it-IT" sz="2400" dirty="0"/>
              <a:t> </a:t>
            </a:r>
            <a:endParaRPr lang="it-IT" sz="2400" dirty="0" smtClean="0"/>
          </a:p>
          <a:p>
            <a:r>
              <a:rPr lang="it-IT" sz="2400" dirty="0" smtClean="0"/>
              <a:t>Furthermore, the entrepreneur will be able to examine </a:t>
            </a:r>
            <a:r>
              <a:rPr lang="it-IT" sz="2400" dirty="0"/>
              <a:t>the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DEVELOPMENT</a:t>
            </a:r>
            <a:r>
              <a:rPr lang="it-IT" sz="2400" dirty="0" smtClean="0"/>
              <a:t> </a:t>
            </a:r>
            <a:r>
              <a:rPr lang="it-IT" sz="2400" dirty="0"/>
              <a:t>of a</a:t>
            </a:r>
            <a:r>
              <a:rPr lang="it-IT" sz="2400" dirty="0" smtClean="0"/>
              <a:t> </a:t>
            </a:r>
            <a:r>
              <a:rPr lang="it-IT" sz="2400" dirty="0"/>
              <a:t>specific index </a:t>
            </a:r>
            <a:r>
              <a:rPr lang="it-IT" sz="2400" dirty="0" smtClean="0"/>
              <a:t>in five years time </a:t>
            </a:r>
            <a:r>
              <a:rPr lang="it-IT" sz="2400" dirty="0"/>
              <a:t>within the same country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2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787EEB3-4CAD-4C5F-A7F7-3D771FAB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solidFill>
                <a:srgbClr val="FF6600"/>
              </a:solidFill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184A9F2-31F8-4AA9-B398-8314DCBAE7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C670713-9973-46D8-BC1D-C6F5EDBE3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B3F9739C-E721-4C83-8B80-1091C6B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C6E542EC-C6CB-4191-820A-25FCB469BD4D}"/>
              </a:ext>
            </a:extLst>
          </p:cNvPr>
          <p:cNvSpPr txBox="1"/>
          <p:nvPr/>
        </p:nvSpPr>
        <p:spPr>
          <a:xfrm>
            <a:off x="167640" y="1219199"/>
            <a:ext cx="8854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6600"/>
                </a:solidFill>
              </a:rPr>
              <a:t>1</a:t>
            </a:r>
            <a:r>
              <a:rPr lang="it-IT" sz="2400" dirty="0">
                <a:solidFill>
                  <a:srgbClr val="FF6600"/>
                </a:solidFill>
              </a:rPr>
              <a:t>. Ideation of the web services: What is the idea?</a:t>
            </a:r>
            <a:endParaRPr lang="en-GB" sz="2400" dirty="0">
              <a:solidFill>
                <a:srgbClr val="FF66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708FEFF5-D2B1-46EE-905F-4F2660BD236E}"/>
              </a:ext>
            </a:extLst>
          </p:cNvPr>
          <p:cNvSpPr txBox="1"/>
          <p:nvPr/>
        </p:nvSpPr>
        <p:spPr>
          <a:xfrm>
            <a:off x="167639" y="2229853"/>
            <a:ext cx="885444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The web service </a:t>
            </a:r>
            <a:r>
              <a:rPr lang="it-IT" sz="2400" dirty="0" smtClean="0"/>
              <a:t>will have to be </a:t>
            </a:r>
            <a:r>
              <a:rPr lang="it-IT" sz="2400" dirty="0"/>
              <a:t>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POSITION</a:t>
            </a:r>
            <a:r>
              <a:rPr lang="it-IT" sz="2400" dirty="0" smtClean="0"/>
              <a:t> </a:t>
            </a:r>
            <a:r>
              <a:rPr lang="it-IT" sz="2400" dirty="0"/>
              <a:t>the various European </a:t>
            </a:r>
            <a:r>
              <a:rPr lang="it-IT" sz="2400" dirty="0" smtClean="0"/>
              <a:t>countries </a:t>
            </a:r>
            <a:r>
              <a:rPr lang="it-IT" sz="2400" dirty="0"/>
              <a:t>in a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RANKING</a:t>
            </a:r>
            <a:r>
              <a:rPr lang="it-IT" sz="2400" dirty="0" smtClean="0"/>
              <a:t> according </a:t>
            </a:r>
            <a:r>
              <a:rPr lang="it-IT" sz="2400" dirty="0"/>
              <a:t>to the general economic </a:t>
            </a:r>
            <a:r>
              <a:rPr lang="it-IT" sz="2400" dirty="0" smtClean="0"/>
              <a:t>parameters; it will then have to be 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DEEPEN</a:t>
            </a:r>
            <a:r>
              <a:rPr lang="it-IT" sz="2400" dirty="0" smtClean="0"/>
              <a:t> the competitiveness level in each specific market</a:t>
            </a:r>
            <a:endParaRPr lang="it-IT" sz="2400" dirty="0"/>
          </a:p>
          <a:p>
            <a:r>
              <a:rPr lang="it-IT" sz="2400" dirty="0"/>
              <a:t>The key </a:t>
            </a:r>
            <a:r>
              <a:rPr lang="it-IT" sz="2400" dirty="0" smtClean="0"/>
              <a:t>performance </a:t>
            </a:r>
            <a:r>
              <a:rPr lang="it-IT" sz="2400" dirty="0"/>
              <a:t>of the entire web service is to be able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COMPARE</a:t>
            </a:r>
            <a:r>
              <a:rPr lang="it-IT" sz="2400" dirty="0" smtClean="0"/>
              <a:t> </a:t>
            </a:r>
            <a:r>
              <a:rPr lang="it-IT" sz="2400" dirty="0"/>
              <a:t>European countries according to markets or market parameters, creating a ranking for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EVERY NEED</a:t>
            </a:r>
            <a:endParaRPr lang="it-IT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42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D9D6F8B-AE2F-4BF9-B7AF-7D6405B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400" dirty="0">
                <a:solidFill>
                  <a:srgbClr val="FF6600"/>
                </a:solidFill>
                <a:latin typeface="+mj-lt"/>
              </a:rPr>
              <a:t>Activities facies</a:t>
            </a:r>
            <a:endParaRPr lang="en-GB" sz="34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C1A3A2BF-8DAA-4EAC-930B-3051B052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39" y="1167064"/>
            <a:ext cx="9168865" cy="565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>
                <a:solidFill>
                  <a:srgbClr val="FF6600"/>
                </a:solidFill>
                <a:latin typeface="+mn-lt"/>
              </a:rPr>
              <a:t>2</a:t>
            </a:r>
            <a:r>
              <a:rPr lang="it-IT" sz="2400" dirty="0">
                <a:solidFill>
                  <a:srgbClr val="FF6600"/>
                </a:solidFill>
                <a:latin typeface="+mn-lt"/>
              </a:rPr>
              <a:t>. Identification of the parameters</a:t>
            </a:r>
            <a:endParaRPr lang="en-GB" sz="2400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F7CEF1-E955-4965-B34D-A88D911095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AEA164-1B0E-43E9-B3D3-4743F15C9C57}" type="datetime1">
              <a:rPr lang="it-IT" noProof="0" smtClean="0"/>
              <a:t>03/05/2020</a:t>
            </a:fld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E82CF234-3C25-497C-9254-1AA524C12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 smtClean="0"/>
              <a:t>University </a:t>
            </a:r>
            <a:r>
              <a:rPr lang="en-US" noProof="0" dirty="0"/>
              <a:t>of L’Aquila - ODWS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C637970A-F219-4F90-AEC1-F4B14DEE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xmlns="" id="{3F5BE5D2-F3A2-4B68-AF40-C00BC563C64E}"/>
              </a:ext>
            </a:extLst>
          </p:cNvPr>
          <p:cNvSpPr txBox="1"/>
          <p:nvPr/>
        </p:nvSpPr>
        <p:spPr>
          <a:xfrm>
            <a:off x="167640" y="1860884"/>
            <a:ext cx="8854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FIRST STEP: to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IDENTIFY</a:t>
            </a:r>
            <a:r>
              <a:rPr lang="it-IT" sz="2400" dirty="0" smtClean="0"/>
              <a:t> the parameters that could provide the general </a:t>
            </a:r>
            <a:r>
              <a:rPr lang="it-IT" sz="2400" dirty="0"/>
              <a:t>economic picture of </a:t>
            </a:r>
            <a:r>
              <a:rPr lang="it-IT" sz="2400" dirty="0" smtClean="0"/>
              <a:t>each </a:t>
            </a:r>
            <a:r>
              <a:rPr lang="it-IT" sz="2400" dirty="0"/>
              <a:t>European country. </a:t>
            </a:r>
            <a:endParaRPr lang="it-IT" sz="2400" dirty="0" smtClean="0"/>
          </a:p>
          <a:p>
            <a:r>
              <a:rPr lang="it-IT" sz="2400" dirty="0" smtClean="0"/>
              <a:t>In </a:t>
            </a:r>
            <a:r>
              <a:rPr lang="it-IT" sz="2400" dirty="0"/>
              <a:t>this regard, </a:t>
            </a:r>
            <a:r>
              <a:rPr lang="it-IT" sz="2400" dirty="0" smtClean="0"/>
              <a:t>the </a:t>
            </a:r>
            <a:r>
              <a:rPr lang="it-IT" sz="2400" dirty="0" smtClean="0">
                <a:solidFill>
                  <a:schemeClr val="accent1">
                    <a:lumMod val="50000"/>
                  </a:schemeClr>
                </a:solidFill>
              </a:rPr>
              <a:t>GENERAL EUROPEAN INDICES </a:t>
            </a:r>
            <a:r>
              <a:rPr lang="it-IT" sz="2400" dirty="0" smtClean="0"/>
              <a:t>as follows:</a:t>
            </a:r>
            <a:endParaRPr lang="en-GB" sz="2400" dirty="0"/>
          </a:p>
        </p:txBody>
      </p:sp>
      <p:pic>
        <p:nvPicPr>
          <p:cNvPr id="14" name="Immagine 13" descr="Immagine che contiene uccello&#10;&#10;Descrizione generata automaticamente">
            <a:extLst>
              <a:ext uri="{FF2B5EF4-FFF2-40B4-BE49-F238E27FC236}">
                <a16:creationId xmlns:a16="http://schemas.microsoft.com/office/drawing/2014/main" xmlns="" id="{93F57CB4-4689-42F7-A305-F71742FE1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65" y="3189550"/>
            <a:ext cx="5007145" cy="321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6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25907</TotalTime>
  <Words>959</Words>
  <Application>Microsoft Office PowerPoint</Application>
  <PresentationFormat>Presentazione su schermo (4:3)</PresentationFormat>
  <Paragraphs>216</Paragraphs>
  <Slides>30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PMingLiU-ExtB</vt:lpstr>
      <vt:lpstr>Arial</vt:lpstr>
      <vt:lpstr>Calibri</vt:lpstr>
      <vt:lpstr>Calibri Light</vt:lpstr>
      <vt:lpstr>Raleway Light</vt:lpstr>
      <vt:lpstr>Office Theme</vt:lpstr>
      <vt:lpstr>Open Data and Web Services (ODWS)</vt:lpstr>
      <vt:lpstr>Roadmap</vt:lpstr>
      <vt:lpstr>What is the problem?</vt:lpstr>
      <vt:lpstr>What is the need?</vt:lpstr>
      <vt:lpstr>Primary and Specific target</vt:lpstr>
      <vt:lpstr>Primary and Specific objective</vt:lpstr>
      <vt:lpstr>Expected results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Presentazione standard di PowerPoint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Activities facies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Autili</dc:creator>
  <cp:lastModifiedBy>Alice Laraspata</cp:lastModifiedBy>
  <cp:revision>3544</cp:revision>
  <dcterms:created xsi:type="dcterms:W3CDTF">2016-04-14T12:48:42Z</dcterms:created>
  <dcterms:modified xsi:type="dcterms:W3CDTF">2020-05-03T12:29:55Z</dcterms:modified>
</cp:coreProperties>
</file>