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9" r:id="rId4"/>
    <p:sldId id="264" r:id="rId5"/>
    <p:sldId id="265" r:id="rId6"/>
    <p:sldId id="271" r:id="rId7"/>
    <p:sldId id="272" r:id="rId8"/>
    <p:sldId id="273" r:id="rId9"/>
    <p:sldId id="274" r:id="rId10"/>
    <p:sldId id="257" r:id="rId11"/>
    <p:sldId id="263" r:id="rId12"/>
    <p:sldId id="262" r:id="rId13"/>
    <p:sldId id="275" r:id="rId14"/>
    <p:sldId id="266" r:id="rId15"/>
    <p:sldId id="270"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0" d="100"/>
          <a:sy n="40" d="100"/>
        </p:scale>
        <p:origin x="-366" y="-14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57C3D6-FBB4-44DD-A578-ECD9E0AB0787}" type="datetimeFigureOut">
              <a:rPr lang="en-GB" smtClean="0"/>
              <a:t>31/01/2013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4A86F1-39B3-45DB-A478-160C4FAED932}" type="slidenum">
              <a:rPr lang="en-GB" smtClean="0"/>
              <a:t>‹#›</a:t>
            </a:fld>
            <a:endParaRPr lang="en-GB"/>
          </a:p>
        </p:txBody>
      </p:sp>
    </p:spTree>
    <p:extLst>
      <p:ext uri="{BB962C8B-B14F-4D97-AF65-F5344CB8AC3E}">
        <p14:creationId xmlns:p14="http://schemas.microsoft.com/office/powerpoint/2010/main" val="1598787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57C3D6-FBB4-44DD-A578-ECD9E0AB0787}" type="datetimeFigureOut">
              <a:rPr lang="en-GB" smtClean="0"/>
              <a:t>31/01/2013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4A86F1-39B3-45DB-A478-160C4FAED932}" type="slidenum">
              <a:rPr lang="en-GB" smtClean="0"/>
              <a:t>‹#›</a:t>
            </a:fld>
            <a:endParaRPr lang="en-GB"/>
          </a:p>
        </p:txBody>
      </p:sp>
    </p:spTree>
    <p:extLst>
      <p:ext uri="{BB962C8B-B14F-4D97-AF65-F5344CB8AC3E}">
        <p14:creationId xmlns:p14="http://schemas.microsoft.com/office/powerpoint/2010/main" val="1871667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6A57C3D6-FBB4-44DD-A578-ECD9E0AB0787}" type="datetimeFigureOut">
              <a:rPr lang="en-GB" smtClean="0"/>
              <a:t>31/01/2013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4A86F1-39B3-45DB-A478-160C4FAED932}" type="slidenum">
              <a:rPr lang="en-GB" smtClean="0"/>
              <a:t>‹#›</a:t>
            </a:fld>
            <a:endParaRPr lang="en-GB"/>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13424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6A57C3D6-FBB4-44DD-A578-ECD9E0AB0787}" type="datetimeFigureOut">
              <a:rPr lang="en-GB" smtClean="0"/>
              <a:t>31/01/2013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4A86F1-39B3-45DB-A478-160C4FAED932}" type="slidenum">
              <a:rPr lang="en-GB" smtClean="0"/>
              <a:t>‹#›</a:t>
            </a:fld>
            <a:endParaRPr lang="en-GB"/>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a:defRPr lang="en-US" sz="1400" cap="small" dirty="0" smtClean="0">
                <a:solidFill>
                  <a:schemeClr val="bg2">
                    <a:lumMod val="40000"/>
                    <a:lumOff val="60000"/>
                  </a:schemeClr>
                </a:solidFill>
                <a:latin typeface="+mj-lt"/>
                <a:ea typeface="+mj-ea"/>
                <a:cs typeface="+mj-cs"/>
              </a:defRPr>
            </a:lvl1pPr>
          </a:lstStyle>
          <a:p>
            <a:pPr marL="0" lvl="0" indent="0">
              <a:buNone/>
            </a:pPr>
            <a:r>
              <a:rPr lang="en-US" smtClean="0"/>
              <a:t>Click to edit Master text styles</a:t>
            </a:r>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smtClean="0"/>
              <a:t>“</a:t>
            </a:r>
            <a:endParaRPr lang="en-US" sz="12200" dirty="0"/>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smtClean="0"/>
              <a:t>”</a:t>
            </a:r>
            <a:endParaRPr lang="en-US" sz="12200" dirty="0"/>
          </a:p>
        </p:txBody>
      </p:sp>
    </p:spTree>
    <p:extLst>
      <p:ext uri="{BB962C8B-B14F-4D97-AF65-F5344CB8AC3E}">
        <p14:creationId xmlns:p14="http://schemas.microsoft.com/office/powerpoint/2010/main" val="3077683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57C3D6-FBB4-44DD-A578-ECD9E0AB0787}" type="datetimeFigureOut">
              <a:rPr lang="en-GB" smtClean="0"/>
              <a:t>31/01/2013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4A86F1-39B3-45DB-A478-160C4FAED932}" type="slidenum">
              <a:rPr lang="en-GB" smtClean="0"/>
              <a:t>‹#›</a:t>
            </a:fld>
            <a:endParaRPr lang="en-GB"/>
          </a:p>
        </p:txBody>
      </p:sp>
    </p:spTree>
    <p:extLst>
      <p:ext uri="{BB962C8B-B14F-4D97-AF65-F5344CB8AC3E}">
        <p14:creationId xmlns:p14="http://schemas.microsoft.com/office/powerpoint/2010/main" val="2469733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3276600"/>
          </a:xfrm>
        </p:spPr>
        <p:txBody>
          <a:bodyPr/>
          <a:lstStyle>
            <a:lvl1pPr>
              <a:defRPr sz="48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6A57C3D6-FBB4-44DD-A578-ECD9E0AB0787}" type="datetimeFigureOut">
              <a:rPr lang="en-GB" smtClean="0"/>
              <a:t>31/01/2013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4A86F1-39B3-45DB-A478-160C4FAED932}" type="slidenum">
              <a:rPr lang="en-GB" smtClean="0"/>
              <a:t>‹#›</a:t>
            </a:fld>
            <a:endParaRPr lang="en-GB"/>
          </a:p>
        </p:txBody>
      </p:sp>
      <p:sp>
        <p:nvSpPr>
          <p:cNvPr id="8" name="Text Placeholder 3"/>
          <p:cNvSpPr>
            <a:spLocks noGrp="1"/>
          </p:cNvSpPr>
          <p:nvPr>
            <p:ph type="body" sz="half" idx="2"/>
          </p:nvPr>
        </p:nvSpPr>
        <p:spPr>
          <a:xfrm>
            <a:off x="1181409" y="4953001"/>
            <a:ext cx="6001049" cy="1074057"/>
          </a:xfrm>
        </p:spPr>
        <p:txBody>
          <a:bodyPr anchor="t">
            <a:normAutofit/>
          </a:bodyPr>
          <a:lstStyle>
            <a:lvl1pPr marL="0" indent="0">
              <a:buNone/>
              <a:defRPr lang="en-US" sz="1800" b="0" i="0" kern="1200"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smtClean="0"/>
              <a:t>“</a:t>
            </a:r>
            <a:endParaRPr lang="en-US" sz="12200" dirty="0"/>
          </a:p>
        </p:txBody>
      </p:sp>
      <p:sp>
        <p:nvSpPr>
          <p:cNvPr id="15" name="TextBox 14"/>
          <p:cNvSpPr txBox="1"/>
          <p:nvPr/>
        </p:nvSpPr>
        <p:spPr>
          <a:xfrm>
            <a:off x="7002348" y="3316513"/>
            <a:ext cx="601591" cy="1969770"/>
          </a:xfrm>
          <a:prstGeom prst="rect">
            <a:avLst/>
          </a:prstGeom>
          <a:noFill/>
        </p:spPr>
        <p:txBody>
          <a:bodyPr wrap="square" rtlCol="0">
            <a:spAutoFit/>
          </a:bodyPr>
          <a:lstStyle>
            <a:defPPr>
              <a:defRPr lang="en-US"/>
            </a:defPPr>
            <a:lvl1pPr lvl="0" algn="r">
              <a:defRPr sz="12200" b="0" i="0">
                <a:solidFill>
                  <a:schemeClr val="bg2">
                    <a:lumMod val="40000"/>
                    <a:lumOff val="60000"/>
                  </a:schemeClr>
                </a:solidFill>
                <a:latin typeface="Arial"/>
                <a:ea typeface="+mj-ea"/>
                <a:cs typeface="+mj-cs"/>
              </a:defRPr>
            </a:lvl1pPr>
          </a:lstStyle>
          <a:p>
            <a:pPr lvl="0"/>
            <a:r>
              <a:rPr lang="en-US" sz="12200" dirty="0" smtClean="0"/>
              <a:t>”</a:t>
            </a:r>
            <a:endParaRPr lang="en-US" sz="12200" dirty="0"/>
          </a:p>
        </p:txBody>
      </p:sp>
    </p:spTree>
    <p:extLst>
      <p:ext uri="{BB962C8B-B14F-4D97-AF65-F5344CB8AC3E}">
        <p14:creationId xmlns:p14="http://schemas.microsoft.com/office/powerpoint/2010/main" val="177789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6A57C3D6-FBB4-44DD-A578-ECD9E0AB0787}" type="datetimeFigureOut">
              <a:rPr lang="en-GB" smtClean="0"/>
              <a:t>31/01/2013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4A86F1-39B3-45DB-A478-160C4FAED932}" type="slidenum">
              <a:rPr lang="en-GB" smtClean="0"/>
              <a:t>‹#›</a:t>
            </a:fld>
            <a:endParaRPr lang="en-GB"/>
          </a:p>
        </p:txBody>
      </p:sp>
      <p:sp>
        <p:nvSpPr>
          <p:cNvPr id="10" name="Text Placeholder 3"/>
          <p:cNvSpPr>
            <a:spLocks noGrp="1"/>
          </p:cNvSpPr>
          <p:nvPr>
            <p:ph type="body" sz="half" idx="2"/>
          </p:nvPr>
        </p:nvSpPr>
        <p:spPr>
          <a:xfrm>
            <a:off x="866442" y="4350657"/>
            <a:ext cx="6620968"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866441" y="3848611"/>
            <a:ext cx="6620968" cy="588517"/>
          </a:xfrm>
        </p:spPr>
        <p:txBody>
          <a:bodyPr anchor="b">
            <a:normAutofit/>
          </a:bodyPr>
          <a:lstStyle>
            <a:lvl1pPr marL="0" indent="0" algn="l" defTabSz="457200" rtl="0" eaLnBrk="1" latinLnBrk="0" hangingPunct="1">
              <a:buNone/>
              <a:defRPr lang="en-US" sz="3600" b="0" i="0" kern="1200" cap="none"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20174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p>
            <a:fld id="{6A57C3D6-FBB4-44DD-A578-ECD9E0AB0787}" type="datetimeFigureOut">
              <a:rPr lang="en-GB" smtClean="0"/>
              <a:t>31/01/2013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4A86F1-39B3-45DB-A478-160C4FAED932}" type="slidenum">
              <a:rPr lang="en-GB" smtClean="0"/>
              <a:t>‹#›</a:t>
            </a:fld>
            <a:endParaRPr lang="en-GB"/>
          </a:p>
        </p:txBody>
      </p:sp>
    </p:spTree>
    <p:extLst>
      <p:ext uri="{BB962C8B-B14F-4D97-AF65-F5344CB8AC3E}">
        <p14:creationId xmlns:p14="http://schemas.microsoft.com/office/powerpoint/2010/main" val="27281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9" name="Picture Placeholder 2"/>
          <p:cNvSpPr>
            <a:spLocks noGrp="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30" name="Picture Placeholder 2"/>
          <p:cNvSpPr>
            <a:spLocks noGrp="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31" name="Picture Placeholder 2"/>
          <p:cNvSpPr>
            <a:spLocks noGrp="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57C3D6-FBB4-44DD-A578-ECD9E0AB0787}" type="datetimeFigureOut">
              <a:rPr lang="en-GB" smtClean="0"/>
              <a:t>31/01/2013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4A86F1-39B3-45DB-A478-160C4FAED932}" type="slidenum">
              <a:rPr lang="en-GB" smtClean="0"/>
              <a:t>‹#›</a:t>
            </a:fld>
            <a:endParaRPr lang="en-GB"/>
          </a:p>
        </p:txBody>
      </p:sp>
    </p:spTree>
    <p:extLst>
      <p:ext uri="{BB962C8B-B14F-4D97-AF65-F5344CB8AC3E}">
        <p14:creationId xmlns:p14="http://schemas.microsoft.com/office/powerpoint/2010/main" val="17830539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57C3D6-FBB4-44DD-A578-ECD9E0AB0787}" type="datetimeFigureOut">
              <a:rPr lang="en-GB" smtClean="0"/>
              <a:t>31/01/2013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4A86F1-39B3-45DB-A478-160C4FAED932}" type="slidenum">
              <a:rPr lang="en-GB" smtClean="0"/>
              <a:t>‹#›</a:t>
            </a:fld>
            <a:endParaRPr lang="en-GB"/>
          </a:p>
        </p:txBody>
      </p:sp>
    </p:spTree>
    <p:extLst>
      <p:ext uri="{BB962C8B-B14F-4D97-AF65-F5344CB8AC3E}">
        <p14:creationId xmlns:p14="http://schemas.microsoft.com/office/powerpoint/2010/main" val="29275404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a:p>
        </p:txBody>
      </p:sp>
      <p:sp>
        <p:nvSpPr>
          <p:cNvPr id="3" name="Vertical Text Placeholder 2"/>
          <p:cNvSpPr>
            <a:spLocks noGrp="1"/>
          </p:cNvSpPr>
          <p:nvPr>
            <p:ph type="body" orient="vert" idx="1"/>
          </p:nvPr>
        </p:nvSpPr>
        <p:spPr>
          <a:xfrm>
            <a:off x="489475" y="430214"/>
            <a:ext cx="5568812" cy="5826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57C3D6-FBB4-44DD-A578-ECD9E0AB0787}" type="datetimeFigureOut">
              <a:rPr lang="en-GB" smtClean="0"/>
              <a:t>31/01/2013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4A86F1-39B3-45DB-A478-160C4FAED932}" type="slidenum">
              <a:rPr lang="en-GB" smtClean="0"/>
              <a:t>‹#›</a:t>
            </a:fld>
            <a:endParaRPr lang="en-GB"/>
          </a:p>
        </p:txBody>
      </p:sp>
    </p:spTree>
    <p:extLst>
      <p:ext uri="{BB962C8B-B14F-4D97-AF65-F5344CB8AC3E}">
        <p14:creationId xmlns:p14="http://schemas.microsoft.com/office/powerpoint/2010/main" val="1922954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A57C3D6-FBB4-44DD-A578-ECD9E0AB0787}" type="datetimeFigureOut">
              <a:rPr lang="en-GB" smtClean="0"/>
              <a:t>31/01/2013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4A86F1-39B3-45DB-A478-160C4FAED932}" type="slidenum">
              <a:rPr lang="en-GB" smtClean="0"/>
              <a:t>‹#›</a:t>
            </a:fld>
            <a:endParaRPr lang="en-GB"/>
          </a:p>
        </p:txBody>
      </p:sp>
    </p:spTree>
    <p:extLst>
      <p:ext uri="{BB962C8B-B14F-4D97-AF65-F5344CB8AC3E}">
        <p14:creationId xmlns:p14="http://schemas.microsoft.com/office/powerpoint/2010/main" val="383935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57C3D6-FBB4-44DD-A578-ECD9E0AB0787}" type="datetimeFigureOut">
              <a:rPr lang="en-GB" smtClean="0"/>
              <a:t>31/01/2013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4A86F1-39B3-45DB-A478-160C4FAED932}" type="slidenum">
              <a:rPr lang="en-GB" smtClean="0"/>
              <a:t>‹#›</a:t>
            </a:fld>
            <a:endParaRPr lang="en-GB"/>
          </a:p>
        </p:txBody>
      </p:sp>
    </p:spTree>
    <p:extLst>
      <p:ext uri="{BB962C8B-B14F-4D97-AF65-F5344CB8AC3E}">
        <p14:creationId xmlns:p14="http://schemas.microsoft.com/office/powerpoint/2010/main" val="2512192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57C3D6-FBB4-44DD-A578-ECD9E0AB0787}" type="datetimeFigureOut">
              <a:rPr lang="en-GB" smtClean="0"/>
              <a:t>31/01/2013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4A86F1-39B3-45DB-A478-160C4FAED932}" type="slidenum">
              <a:rPr lang="en-GB" smtClean="0"/>
              <a:t>‹#›</a:t>
            </a:fld>
            <a:endParaRPr lang="en-GB"/>
          </a:p>
        </p:txBody>
      </p:sp>
    </p:spTree>
    <p:extLst>
      <p:ext uri="{BB962C8B-B14F-4D97-AF65-F5344CB8AC3E}">
        <p14:creationId xmlns:p14="http://schemas.microsoft.com/office/powerpoint/2010/main" val="3856635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57C3D6-FBB4-44DD-A578-ECD9E0AB0787}" type="datetimeFigureOut">
              <a:rPr lang="en-GB" smtClean="0"/>
              <a:t>31/01/2013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44A86F1-39B3-45DB-A478-160C4FAED932}" type="slidenum">
              <a:rPr lang="en-GB" smtClean="0"/>
              <a:t>‹#›</a:t>
            </a:fld>
            <a:endParaRPr lang="en-GB"/>
          </a:p>
        </p:txBody>
      </p:sp>
    </p:spTree>
    <p:extLst>
      <p:ext uri="{BB962C8B-B14F-4D97-AF65-F5344CB8AC3E}">
        <p14:creationId xmlns:p14="http://schemas.microsoft.com/office/powerpoint/2010/main" val="1645969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2"/>
          <p:cNvSpPr>
            <a:spLocks noGrp="1"/>
          </p:cNvSpPr>
          <p:nvPr>
            <p:ph type="dt" sz="half" idx="10"/>
          </p:nvPr>
        </p:nvSpPr>
        <p:spPr/>
        <p:txBody>
          <a:bodyPr/>
          <a:lstStyle/>
          <a:p>
            <a:fld id="{6A57C3D6-FBB4-44DD-A578-ECD9E0AB0787}" type="datetimeFigureOut">
              <a:rPr lang="en-GB" smtClean="0"/>
              <a:t>31/01/2013</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844A86F1-39B3-45DB-A478-160C4FAED932}" type="slidenum">
              <a:rPr lang="en-GB" smtClean="0"/>
              <a:t>‹#›</a:t>
            </a:fld>
            <a:endParaRPr lang="en-GB"/>
          </a:p>
        </p:txBody>
      </p:sp>
    </p:spTree>
    <p:extLst>
      <p:ext uri="{BB962C8B-B14F-4D97-AF65-F5344CB8AC3E}">
        <p14:creationId xmlns:p14="http://schemas.microsoft.com/office/powerpoint/2010/main" val="31797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A57C3D6-FBB4-44DD-A578-ECD9E0AB0787}" type="datetimeFigureOut">
              <a:rPr lang="en-GB" smtClean="0"/>
              <a:t>31/01/2013</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844A86F1-39B3-45DB-A478-160C4FAED932}" type="slidenum">
              <a:rPr lang="en-GB" smtClean="0"/>
              <a:t>‹#›</a:t>
            </a:fld>
            <a:endParaRPr lang="en-GB"/>
          </a:p>
        </p:txBody>
      </p:sp>
    </p:spTree>
    <p:extLst>
      <p:ext uri="{BB962C8B-B14F-4D97-AF65-F5344CB8AC3E}">
        <p14:creationId xmlns:p14="http://schemas.microsoft.com/office/powerpoint/2010/main" val="118535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A57C3D6-FBB4-44DD-A578-ECD9E0AB0787}" type="datetimeFigureOut">
              <a:rPr lang="en-GB" smtClean="0"/>
              <a:t>31/01/2013</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844A86F1-39B3-45DB-A478-160C4FAED932}" type="slidenum">
              <a:rPr lang="en-GB" smtClean="0"/>
              <a:t>‹#›</a:t>
            </a:fld>
            <a:endParaRPr lang="en-GB"/>
          </a:p>
        </p:txBody>
      </p:sp>
    </p:spTree>
    <p:extLst>
      <p:ext uri="{BB962C8B-B14F-4D97-AF65-F5344CB8AC3E}">
        <p14:creationId xmlns:p14="http://schemas.microsoft.com/office/powerpoint/2010/main" val="1453927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57C3D6-FBB4-44DD-A578-ECD9E0AB0787}" type="datetimeFigureOut">
              <a:rPr lang="en-GB" smtClean="0"/>
              <a:t>31/01/2013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4A86F1-39B3-45DB-A478-160C4FAED932}" type="slidenum">
              <a:rPr lang="en-GB" smtClean="0"/>
              <a:t>‹#›</a:t>
            </a:fld>
            <a:endParaRPr lang="en-GB"/>
          </a:p>
        </p:txBody>
      </p:sp>
    </p:spTree>
    <p:extLst>
      <p:ext uri="{BB962C8B-B14F-4D97-AF65-F5344CB8AC3E}">
        <p14:creationId xmlns:p14="http://schemas.microsoft.com/office/powerpoint/2010/main" val="12555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A57C3D6-FBB4-44DD-A578-ECD9E0AB0787}" type="datetimeFigureOut">
              <a:rPr lang="en-GB" smtClean="0"/>
              <a:t>31/01/2013</a:t>
            </a:fld>
            <a:endParaRPr lang="en-GB"/>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844A86F1-39B3-45DB-A478-160C4FAED932}" type="slidenum">
              <a:rPr lang="en-GB" smtClean="0"/>
              <a:t>‹#›</a:t>
            </a:fld>
            <a:endParaRPr lang="en-GB"/>
          </a:p>
        </p:txBody>
      </p:sp>
    </p:spTree>
    <p:extLst>
      <p:ext uri="{BB962C8B-B14F-4D97-AF65-F5344CB8AC3E}">
        <p14:creationId xmlns:p14="http://schemas.microsoft.com/office/powerpoint/2010/main" val="27504681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ct val="20000"/>
        </a:spcBef>
        <a:spcAft>
          <a:spcPts val="60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ct val="20000"/>
        </a:spcBef>
        <a:spcAft>
          <a:spcPts val="60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ct val="20000"/>
        </a:spcBef>
        <a:spcAft>
          <a:spcPts val="60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ct val="20000"/>
        </a:spcBef>
        <a:spcAft>
          <a:spcPts val="60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ct val="20000"/>
        </a:spcBef>
        <a:spcAft>
          <a:spcPts val="60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49" indent="-228604" algn="l" defTabSz="457207"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57" indent="-228604" algn="l" defTabSz="457207"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64" indent="-228604" algn="l" defTabSz="457207"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Freedom_of_speech_by_country#United_Kingdom" TargetMode="External"/><Relationship Id="rId2" Type="http://schemas.openxmlformats.org/officeDocument/2006/relationships/hyperlink" Target="http://en.wikipedia.org/wiki/Freedom_of_speech_by_country" TargetMode="External"/><Relationship Id="rId1" Type="http://schemas.openxmlformats.org/officeDocument/2006/relationships/slideLayout" Target="../slideLayouts/slideLayout2.xml"/><Relationship Id="rId5" Type="http://schemas.openxmlformats.org/officeDocument/2006/relationships/hyperlink" Target="http://answers.yahoo.com/question/index?qid=20120327074314AAvTH4Z" TargetMode="External"/><Relationship Id="rId4" Type="http://schemas.openxmlformats.org/officeDocument/2006/relationships/hyperlink" Target="http://en.wikipedia.org/wiki/Freedom_of_speech_by_country#South_Kore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916832"/>
            <a:ext cx="7772400" cy="1470025"/>
          </a:xfrm>
        </p:spPr>
        <p:txBody>
          <a:bodyPr/>
          <a:lstStyle/>
          <a:p>
            <a:r>
              <a:rPr lang="en-GB" dirty="0" smtClean="0"/>
              <a:t>Freedom of speech over the internet</a:t>
            </a:r>
            <a:endParaRPr lang="en-GB" dirty="0"/>
          </a:p>
        </p:txBody>
      </p:sp>
      <p:sp>
        <p:nvSpPr>
          <p:cNvPr id="3" name="Subtitle 2"/>
          <p:cNvSpPr>
            <a:spLocks noGrp="1"/>
          </p:cNvSpPr>
          <p:nvPr>
            <p:ph type="subTitle" idx="1"/>
          </p:nvPr>
        </p:nvSpPr>
        <p:spPr/>
        <p:txBody>
          <a:bodyPr/>
          <a:lstStyle/>
          <a:p>
            <a:r>
              <a:rPr lang="en-GB" dirty="0" smtClean="0"/>
              <a:t>By Kurt Burgess</a:t>
            </a:r>
            <a:endParaRPr lang="en-GB" dirty="0"/>
          </a:p>
        </p:txBody>
      </p:sp>
    </p:spTree>
    <p:extLst>
      <p:ext uri="{BB962C8B-B14F-4D97-AF65-F5344CB8AC3E}">
        <p14:creationId xmlns:p14="http://schemas.microsoft.com/office/powerpoint/2010/main" val="780659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International Government on Internet freedom of speech</a:t>
            </a:r>
            <a:endParaRPr lang="en-GB" dirty="0"/>
          </a:p>
        </p:txBody>
      </p:sp>
      <p:sp>
        <p:nvSpPr>
          <p:cNvPr id="3" name="Content Placeholder 2"/>
          <p:cNvSpPr>
            <a:spLocks noGrp="1"/>
          </p:cNvSpPr>
          <p:nvPr>
            <p:ph idx="1"/>
          </p:nvPr>
        </p:nvSpPr>
        <p:spPr/>
        <p:txBody>
          <a:bodyPr>
            <a:normAutofit fontScale="85000" lnSpcReduction="20000"/>
          </a:bodyPr>
          <a:lstStyle/>
          <a:p>
            <a:r>
              <a:rPr lang="en-GB" sz="1400" dirty="0" smtClean="0"/>
              <a:t>UK: L</a:t>
            </a:r>
            <a:r>
              <a:rPr lang="en-GB" sz="1400" dirty="0"/>
              <a:t>ast summer</a:t>
            </a:r>
            <a:r>
              <a:rPr lang="en-GB" sz="1400" dirty="0" smtClean="0"/>
              <a:t>, </a:t>
            </a:r>
            <a:r>
              <a:rPr lang="en-GB" sz="1400" dirty="0"/>
              <a:t>in the wake of the London riots, </a:t>
            </a:r>
            <a:r>
              <a:rPr lang="en-GB" sz="1400" dirty="0" smtClean="0"/>
              <a:t>Prime </a:t>
            </a:r>
            <a:r>
              <a:rPr lang="en-GB" sz="1400" dirty="0"/>
              <a:t>Minister David Cameron insisted that the government should have the power to censor social media and "stop </a:t>
            </a:r>
            <a:r>
              <a:rPr lang="en-GB" sz="1400" dirty="0" smtClean="0"/>
              <a:t>alleged rioters </a:t>
            </a:r>
            <a:r>
              <a:rPr lang="en-GB" sz="1400" dirty="0"/>
              <a:t>from communicating via these websites</a:t>
            </a:r>
            <a:r>
              <a:rPr lang="en-GB" sz="1400" dirty="0" smtClean="0"/>
              <a:t>". Cameron </a:t>
            </a:r>
            <a:r>
              <a:rPr lang="en-GB" sz="1400" dirty="0"/>
              <a:t>said his proposal was meant "to keep our country safe from serious and organised crime and also from terrorist threats that… that we still face in this country</a:t>
            </a:r>
            <a:r>
              <a:rPr lang="en-GB" sz="1400" dirty="0" smtClean="0"/>
              <a:t>". </a:t>
            </a:r>
          </a:p>
          <a:p>
            <a:endParaRPr lang="en-GB" sz="1400" dirty="0" smtClean="0"/>
          </a:p>
          <a:p>
            <a:r>
              <a:rPr lang="en-GB" sz="1400" dirty="0" smtClean="0"/>
              <a:t>North Korea</a:t>
            </a:r>
            <a:r>
              <a:rPr lang="en-GB" sz="1400" dirty="0"/>
              <a:t>: Only a very few government officials have access to the internet through a secret rented Chinese connection</a:t>
            </a:r>
            <a:r>
              <a:rPr lang="en-GB" sz="1400" dirty="0" smtClean="0"/>
              <a:t>. </a:t>
            </a:r>
            <a:r>
              <a:rPr lang="en-GB" sz="1400" dirty="0"/>
              <a:t>The rest of the citizens have access to the country's own internet, called </a:t>
            </a:r>
            <a:r>
              <a:rPr lang="en-GB" sz="1400" dirty="0" err="1"/>
              <a:t>Kwangmyong</a:t>
            </a:r>
            <a:r>
              <a:rPr lang="en-GB" sz="1400" dirty="0" smtClean="0"/>
              <a:t>. Only 4% of the population have access to this and all content uploaded must be approved by the government, blogging is also banned as it allows people to speak their mind.</a:t>
            </a:r>
          </a:p>
          <a:p>
            <a:endParaRPr lang="en-GB" sz="1400" dirty="0"/>
          </a:p>
          <a:p>
            <a:r>
              <a:rPr lang="en-GB" sz="1400" dirty="0"/>
              <a:t>America: The First Amendment to the U.S. Constitution, says that "Congress shall make no </a:t>
            </a:r>
            <a:r>
              <a:rPr lang="en-GB" sz="1400" dirty="0" smtClean="0"/>
              <a:t>law abridging the </a:t>
            </a:r>
            <a:r>
              <a:rPr lang="en-GB" sz="1400" dirty="0"/>
              <a:t>freedom of speech, or of the press</a:t>
            </a:r>
            <a:r>
              <a:rPr lang="en-GB" sz="1400" dirty="0" smtClean="0"/>
              <a:t>. This however does not cover the internet nor does it cover hate speech, these amendments where created long before the internet was created and some believe that they need to be “updated” to comply with todays standards. However this means that there are virtually no limit to what you can post, but this does not cover the other rules and laws that have been put in place by the government.</a:t>
            </a:r>
          </a:p>
          <a:p>
            <a:pPr marL="0" indent="0">
              <a:buNone/>
            </a:pPr>
            <a:endParaRPr lang="en-GB" sz="1400" dirty="0" smtClean="0"/>
          </a:p>
          <a:p>
            <a:r>
              <a:rPr lang="en-GB" sz="1400" dirty="0"/>
              <a:t>Africa</a:t>
            </a:r>
            <a:r>
              <a:rPr lang="en-GB" sz="1400" dirty="0" smtClean="0"/>
              <a:t>: I could not find anything relating to this topic. This is reinforced by the statistic on slide 11 which shows not much or no data has been collected from that country.</a:t>
            </a:r>
            <a:endParaRPr lang="en-GB" sz="1400" dirty="0"/>
          </a:p>
          <a:p>
            <a:endParaRPr lang="en-GB" dirty="0"/>
          </a:p>
        </p:txBody>
      </p:sp>
    </p:spTree>
    <p:extLst>
      <p:ext uri="{BB962C8B-B14F-4D97-AF65-F5344CB8AC3E}">
        <p14:creationId xmlns:p14="http://schemas.microsoft.com/office/powerpoint/2010/main" val="2587416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Why is it freedom of speech controlled over the internet</a:t>
            </a:r>
            <a:endParaRPr lang="en-GB" dirty="0"/>
          </a:p>
        </p:txBody>
      </p:sp>
      <p:sp>
        <p:nvSpPr>
          <p:cNvPr id="3" name="Content Placeholder 2"/>
          <p:cNvSpPr>
            <a:spLocks noGrp="1"/>
          </p:cNvSpPr>
          <p:nvPr>
            <p:ph idx="1"/>
          </p:nvPr>
        </p:nvSpPr>
        <p:spPr/>
        <p:txBody>
          <a:bodyPr/>
          <a:lstStyle/>
          <a:p>
            <a:pPr marL="0" indent="0">
              <a:buNone/>
            </a:pPr>
            <a:r>
              <a:rPr lang="en-GB" dirty="0" smtClean="0"/>
              <a:t>Freedom of speech is controlled over the internet to protect people from any insult or abuse. Some governments take it to another level when they prevent you from seeing information which gives another point of view which is not approved by their government. Such as ideas that oppose the government or ideas that could spark a revolution.</a:t>
            </a:r>
          </a:p>
          <a:p>
            <a:pPr marL="0" indent="0">
              <a:buNone/>
            </a:pPr>
            <a:r>
              <a:rPr lang="en-GB" dirty="0" smtClean="0"/>
              <a:t>But most countries put limits in place for good reasons, such as protection from child pornography, copyrights.</a:t>
            </a:r>
            <a:endParaRPr lang="en-GB" dirty="0"/>
          </a:p>
        </p:txBody>
      </p:sp>
    </p:spTree>
    <p:extLst>
      <p:ext uri="{BB962C8B-B14F-4D97-AF65-F5344CB8AC3E}">
        <p14:creationId xmlns:p14="http://schemas.microsoft.com/office/powerpoint/2010/main" val="2641897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How it is speech controlled over the internet</a:t>
            </a:r>
            <a:endParaRPr lang="en-GB" dirty="0"/>
          </a:p>
        </p:txBody>
      </p:sp>
      <p:sp>
        <p:nvSpPr>
          <p:cNvPr id="3" name="Content Placeholder 2"/>
          <p:cNvSpPr>
            <a:spLocks noGrp="1"/>
          </p:cNvSpPr>
          <p:nvPr>
            <p:ph idx="1"/>
          </p:nvPr>
        </p:nvSpPr>
        <p:spPr/>
        <p:txBody>
          <a:bodyPr>
            <a:normAutofit lnSpcReduction="10000"/>
          </a:bodyPr>
          <a:lstStyle/>
          <a:p>
            <a:r>
              <a:rPr lang="en-GB" dirty="0" smtClean="0"/>
              <a:t>Many governments monitor the activity from each </a:t>
            </a:r>
            <a:r>
              <a:rPr lang="en-GB" dirty="0" err="1" smtClean="0"/>
              <a:t>ip</a:t>
            </a:r>
            <a:r>
              <a:rPr lang="en-GB" dirty="0" smtClean="0"/>
              <a:t> address, viewing what websites they go to and what they do on each of them. Many websites including Google and multiple social media outlets encrypt the data that is being sent to and from each IP address, this means the government </a:t>
            </a:r>
            <a:r>
              <a:rPr lang="en-GB" dirty="0" smtClean="0"/>
              <a:t>can </a:t>
            </a:r>
            <a:r>
              <a:rPr lang="en-GB" dirty="0" smtClean="0"/>
              <a:t>see </a:t>
            </a:r>
            <a:r>
              <a:rPr lang="en-GB" dirty="0" smtClean="0"/>
              <a:t>what websites their on </a:t>
            </a:r>
            <a:r>
              <a:rPr lang="en-GB" dirty="0" smtClean="0"/>
              <a:t>but not what they are doing on them. Many governments combat this by completely blocking the website. </a:t>
            </a:r>
            <a:r>
              <a:rPr lang="en-GB" dirty="0" err="1"/>
              <a:t>E</a:t>
            </a:r>
            <a:r>
              <a:rPr lang="en-GB" dirty="0" err="1" smtClean="0"/>
              <a:t>g</a:t>
            </a:r>
            <a:r>
              <a:rPr lang="en-GB" dirty="0" smtClean="0"/>
              <a:t>: North Korea have completely blocked the use of any website you are allowed to voice your opinion, this means there is no interaction with other countries. Other governments are asking to be allowed to decrypt the </a:t>
            </a:r>
            <a:r>
              <a:rPr lang="en-GB" dirty="0" smtClean="0"/>
              <a:t>information given by Google and multiple social media outlets. </a:t>
            </a:r>
            <a:endParaRPr lang="en-GB" dirty="0"/>
          </a:p>
        </p:txBody>
      </p:sp>
    </p:spTree>
    <p:extLst>
      <p:ext uri="{BB962C8B-B14F-4D97-AF65-F5344CB8AC3E}">
        <p14:creationId xmlns:p14="http://schemas.microsoft.com/office/powerpoint/2010/main" val="3866296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7982272" cy="1325563"/>
          </a:xfrm>
        </p:spPr>
        <p:txBody>
          <a:bodyPr/>
          <a:lstStyle/>
          <a:p>
            <a:r>
              <a:rPr lang="en-GB" dirty="0" smtClean="0"/>
              <a:t>Findings in my Questionnaire</a:t>
            </a:r>
            <a:endParaRPr lang="en-GB" dirty="0"/>
          </a:p>
        </p:txBody>
      </p:sp>
      <p:sp>
        <p:nvSpPr>
          <p:cNvPr id="5" name="Content Placeholder 2"/>
          <p:cNvSpPr>
            <a:spLocks noGrp="1"/>
          </p:cNvSpPr>
          <p:nvPr>
            <p:ph idx="1"/>
          </p:nvPr>
        </p:nvSpPr>
        <p:spPr>
          <a:xfrm>
            <a:off x="838200" y="1825625"/>
            <a:ext cx="7982272" cy="4351338"/>
          </a:xfrm>
        </p:spPr>
        <p:txBody>
          <a:bodyPr/>
          <a:lstStyle/>
          <a:p>
            <a:r>
              <a:rPr lang="en-GB" dirty="0" smtClean="0"/>
              <a:t>Through the findings of my questionnaire I have found:</a:t>
            </a:r>
          </a:p>
          <a:p>
            <a:pPr lvl="1"/>
            <a:r>
              <a:rPr lang="en-GB" dirty="0" smtClean="0"/>
              <a:t>People believe we need freedom of speech over the internet.</a:t>
            </a:r>
          </a:p>
          <a:p>
            <a:pPr lvl="1"/>
            <a:r>
              <a:rPr lang="en-GB" dirty="0" smtClean="0"/>
              <a:t>People do not have enough freedom of speech over the internet.</a:t>
            </a:r>
          </a:p>
          <a:p>
            <a:pPr lvl="1"/>
            <a:r>
              <a:rPr lang="en-GB" dirty="0" smtClean="0"/>
              <a:t>It is undecided if there is too much control over the internet.</a:t>
            </a:r>
          </a:p>
          <a:p>
            <a:pPr lvl="1"/>
            <a:r>
              <a:rPr lang="en-GB" dirty="0" smtClean="0"/>
              <a:t>People believe we do not need any more limitations over the internet.</a:t>
            </a:r>
          </a:p>
          <a:p>
            <a:pPr lvl="1"/>
            <a:r>
              <a:rPr lang="en-GB" dirty="0" smtClean="0"/>
              <a:t>People do not know what they can and can’t say over the internet.</a:t>
            </a:r>
          </a:p>
        </p:txBody>
      </p:sp>
    </p:spTree>
    <p:extLst>
      <p:ext uri="{BB962C8B-B14F-4D97-AF65-F5344CB8AC3E}">
        <p14:creationId xmlns:p14="http://schemas.microsoft.com/office/powerpoint/2010/main" val="2939739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lstStyle/>
          <a:p>
            <a:r>
              <a:rPr lang="en-GB" dirty="0" smtClean="0"/>
              <a:t>I believe some censorship is necessary to keep the peace and to make sure everything is equal among all humans, whereas some countries doo take it a bit too far; limiting what their citizens can view for the governments sake and not the protection of the people. </a:t>
            </a:r>
            <a:endParaRPr lang="en-GB" dirty="0"/>
          </a:p>
        </p:txBody>
      </p:sp>
    </p:spTree>
    <p:extLst>
      <p:ext uri="{BB962C8B-B14F-4D97-AF65-F5344CB8AC3E}">
        <p14:creationId xmlns:p14="http://schemas.microsoft.com/office/powerpoint/2010/main" val="3517317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pic>
        <p:nvPicPr>
          <p:cNvPr id="5" name="Picture 4"/>
          <p:cNvPicPr>
            <a:picLocks noChangeAspect="1"/>
          </p:cNvPicPr>
          <p:nvPr/>
        </p:nvPicPr>
        <p:blipFill>
          <a:blip r:embed="rId2"/>
          <a:stretch>
            <a:fillRect/>
          </a:stretch>
        </p:blipFill>
        <p:spPr>
          <a:xfrm>
            <a:off x="1175080" y="1052736"/>
            <a:ext cx="6364274" cy="4896544"/>
          </a:xfrm>
          <a:prstGeom prst="rect">
            <a:avLst/>
          </a:prstGeom>
        </p:spPr>
      </p:pic>
    </p:spTree>
    <p:extLst>
      <p:ext uri="{BB962C8B-B14F-4D97-AF65-F5344CB8AC3E}">
        <p14:creationId xmlns:p14="http://schemas.microsoft.com/office/powerpoint/2010/main" val="2318282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Links Used:</a:t>
            </a:r>
            <a:endParaRPr lang="en-GB" dirty="0"/>
          </a:p>
        </p:txBody>
      </p:sp>
      <p:sp>
        <p:nvSpPr>
          <p:cNvPr id="3" name="Content Placeholder 2"/>
          <p:cNvSpPr>
            <a:spLocks noGrp="1"/>
          </p:cNvSpPr>
          <p:nvPr>
            <p:ph idx="1"/>
          </p:nvPr>
        </p:nvSpPr>
        <p:spPr/>
        <p:txBody>
          <a:bodyPr>
            <a:normAutofit/>
          </a:bodyPr>
          <a:lstStyle/>
          <a:p>
            <a:r>
              <a:rPr lang="en-GB" sz="1050" dirty="0">
                <a:hlinkClick r:id="rId2"/>
              </a:rPr>
              <a:t>http://</a:t>
            </a:r>
            <a:r>
              <a:rPr lang="en-GB" sz="1050" dirty="0" smtClean="0">
                <a:hlinkClick r:id="rId2"/>
              </a:rPr>
              <a:t>en.wikipedia.org/wiki/Freedom_of_speech_by_country</a:t>
            </a:r>
            <a:r>
              <a:rPr lang="en-GB" sz="1050" dirty="0"/>
              <a:t>	</a:t>
            </a:r>
            <a:r>
              <a:rPr lang="en-GB" sz="1050" dirty="0" smtClean="0"/>
              <a:t>15/11/2012</a:t>
            </a:r>
          </a:p>
          <a:p>
            <a:r>
              <a:rPr lang="en-GB" sz="1050" dirty="0">
                <a:hlinkClick r:id="rId3"/>
              </a:rPr>
              <a:t>http://</a:t>
            </a:r>
            <a:r>
              <a:rPr lang="en-GB" sz="1050" dirty="0" smtClean="0">
                <a:hlinkClick r:id="rId3"/>
              </a:rPr>
              <a:t>en.wikipedia.org/wiki/Freedom_of_speech_by_country#United_Kingdom</a:t>
            </a:r>
            <a:r>
              <a:rPr lang="en-GB" sz="1050" dirty="0" smtClean="0"/>
              <a:t> 	22/11/2012</a:t>
            </a:r>
          </a:p>
          <a:p>
            <a:r>
              <a:rPr lang="en-GB" sz="1050" dirty="0">
                <a:hlinkClick r:id="rId4"/>
              </a:rPr>
              <a:t>http://</a:t>
            </a:r>
            <a:r>
              <a:rPr lang="en-GB" sz="1050" dirty="0" smtClean="0">
                <a:hlinkClick r:id="rId4"/>
              </a:rPr>
              <a:t>en.wikipedia.org/wiki/Freedom_of_speech_by_country#South_Korea</a:t>
            </a:r>
            <a:r>
              <a:rPr lang="en-GB" sz="1050" dirty="0" smtClean="0"/>
              <a:t> 		22/11/2012</a:t>
            </a:r>
          </a:p>
          <a:p>
            <a:r>
              <a:rPr lang="en-GB" sz="1050" dirty="0">
                <a:hlinkClick r:id="rId5"/>
              </a:rPr>
              <a:t>http://</a:t>
            </a:r>
            <a:r>
              <a:rPr lang="en-GB" sz="1050" dirty="0" smtClean="0">
                <a:hlinkClick r:id="rId5"/>
              </a:rPr>
              <a:t>answers.yahoo.com/question/index?qid=20120327074314AAvTH4Z</a:t>
            </a:r>
            <a:r>
              <a:rPr lang="en-GB" sz="1050" dirty="0" smtClean="0"/>
              <a:t>		6/12/2012</a:t>
            </a:r>
          </a:p>
        </p:txBody>
      </p:sp>
    </p:spTree>
    <p:extLst>
      <p:ext uri="{BB962C8B-B14F-4D97-AF65-F5344CB8AC3E}">
        <p14:creationId xmlns:p14="http://schemas.microsoft.com/office/powerpoint/2010/main" val="3310035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a:t>
            </a:r>
            <a:endParaRPr lang="en-GB" dirty="0"/>
          </a:p>
        </p:txBody>
      </p:sp>
      <p:sp>
        <p:nvSpPr>
          <p:cNvPr id="3" name="Content Placeholder 2"/>
          <p:cNvSpPr>
            <a:spLocks noGrp="1"/>
          </p:cNvSpPr>
          <p:nvPr>
            <p:ph idx="1"/>
          </p:nvPr>
        </p:nvSpPr>
        <p:spPr/>
        <p:txBody>
          <a:bodyPr/>
          <a:lstStyle/>
          <a:p>
            <a:r>
              <a:rPr lang="en-GB" dirty="0" smtClean="0"/>
              <a:t>Why chose this:</a:t>
            </a:r>
          </a:p>
          <a:p>
            <a:pPr marL="0" indent="0">
              <a:buNone/>
            </a:pPr>
            <a:r>
              <a:rPr lang="en-GB" dirty="0" smtClean="0"/>
              <a:t>I chose this because I would like to find out how other governments and our own government control what goes over the internet.</a:t>
            </a:r>
          </a:p>
        </p:txBody>
      </p:sp>
    </p:spTree>
    <p:extLst>
      <p:ext uri="{BB962C8B-B14F-4D97-AF65-F5344CB8AC3E}">
        <p14:creationId xmlns:p14="http://schemas.microsoft.com/office/powerpoint/2010/main" val="74956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Rights to freedom of speech</a:t>
            </a:r>
            <a:endParaRPr lang="en-GB" dirty="0"/>
          </a:p>
        </p:txBody>
      </p:sp>
      <p:sp>
        <p:nvSpPr>
          <p:cNvPr id="3" name="Content Placeholder 2"/>
          <p:cNvSpPr>
            <a:spLocks noGrp="1"/>
          </p:cNvSpPr>
          <p:nvPr>
            <p:ph idx="1"/>
          </p:nvPr>
        </p:nvSpPr>
        <p:spPr/>
        <p:txBody>
          <a:bodyPr>
            <a:noAutofit/>
          </a:bodyPr>
          <a:lstStyle/>
          <a:p>
            <a:r>
              <a:rPr lang="en-GB" sz="1200" dirty="0" smtClean="0"/>
              <a:t>UK: The UK has a wide range of freedom of speech although there are  </a:t>
            </a:r>
            <a:r>
              <a:rPr lang="en-GB" sz="1200" dirty="0"/>
              <a:t>exceptions including threatening, abusive, or insulting speech or </a:t>
            </a:r>
            <a:r>
              <a:rPr lang="en-GB" sz="1200" dirty="0" smtClean="0"/>
              <a:t>behaviour </a:t>
            </a:r>
            <a:r>
              <a:rPr lang="en-GB" sz="1200" dirty="0"/>
              <a:t>likely to cause a </a:t>
            </a:r>
            <a:r>
              <a:rPr lang="en-GB" sz="1200" dirty="0" smtClean="0"/>
              <a:t>disruption in the peace, racial hatred,  </a:t>
            </a:r>
            <a:r>
              <a:rPr lang="en-GB" sz="1200" dirty="0"/>
              <a:t>religious hatred, </a:t>
            </a:r>
            <a:r>
              <a:rPr lang="en-GB" sz="1200" dirty="0" smtClean="0"/>
              <a:t>terrorism </a:t>
            </a:r>
            <a:r>
              <a:rPr lang="en-GB" sz="1200" dirty="0"/>
              <a:t>including encouragement of </a:t>
            </a:r>
            <a:r>
              <a:rPr lang="en-GB" sz="1200" dirty="0" smtClean="0"/>
              <a:t>terrorism. </a:t>
            </a:r>
            <a:endParaRPr lang="en-GB" sz="1200" dirty="0"/>
          </a:p>
          <a:p>
            <a:endParaRPr lang="en-GB" sz="1200" dirty="0"/>
          </a:p>
          <a:p>
            <a:r>
              <a:rPr lang="en-GB" sz="1200" dirty="0" smtClean="0"/>
              <a:t>North </a:t>
            </a:r>
            <a:r>
              <a:rPr lang="en-GB" sz="1200" dirty="0"/>
              <a:t>Korea: The </a:t>
            </a:r>
            <a:r>
              <a:rPr lang="en-GB" sz="1200" dirty="0" smtClean="0"/>
              <a:t>North </a:t>
            </a:r>
            <a:r>
              <a:rPr lang="en-GB" sz="1200" dirty="0"/>
              <a:t>Korean </a:t>
            </a:r>
            <a:r>
              <a:rPr lang="en-GB" sz="1200" dirty="0" smtClean="0"/>
              <a:t>constitution is heavily restricted with the newspapers. </a:t>
            </a:r>
            <a:r>
              <a:rPr lang="en-GB" sz="1200" dirty="0"/>
              <a:t>Article 53 of the North Korean Constitution protects freedom </a:t>
            </a:r>
            <a:r>
              <a:rPr lang="en-GB" sz="1200" dirty="0" smtClean="0"/>
              <a:t>of </a:t>
            </a:r>
            <a:r>
              <a:rPr lang="en-GB" sz="1200" dirty="0"/>
              <a:t>speech and freedom of the press, but only if expressions are supportive of the government and the ruling party, the Workers' Party of Korea</a:t>
            </a:r>
            <a:r>
              <a:rPr lang="en-GB" sz="1200" dirty="0" smtClean="0"/>
              <a:t>.</a:t>
            </a:r>
            <a:endParaRPr lang="en-GB" sz="1200" dirty="0"/>
          </a:p>
          <a:p>
            <a:endParaRPr lang="en-GB" sz="1200" dirty="0" smtClean="0"/>
          </a:p>
          <a:p>
            <a:r>
              <a:rPr lang="en-GB" sz="1200" dirty="0" smtClean="0"/>
              <a:t>America: Freedom of speech in America is protected by the first amendment, also there </a:t>
            </a:r>
            <a:r>
              <a:rPr lang="en-GB" sz="1200" dirty="0"/>
              <a:t>are exceptions to these general protections, including the Miller test for obscenity, child pornography laws, speech that incites imminent lawless action, and regulation of commercial speech such as advertising</a:t>
            </a:r>
            <a:r>
              <a:rPr lang="en-GB" sz="1200" dirty="0" smtClean="0"/>
              <a:t>.</a:t>
            </a:r>
          </a:p>
          <a:p>
            <a:endParaRPr lang="en-GB" sz="1200" dirty="0" smtClean="0"/>
          </a:p>
          <a:p>
            <a:r>
              <a:rPr lang="en-GB" sz="1200" dirty="0" smtClean="0"/>
              <a:t>Africa</a:t>
            </a:r>
            <a:r>
              <a:rPr lang="en-GB" sz="1200" dirty="0"/>
              <a:t>: African constitutions </a:t>
            </a:r>
            <a:r>
              <a:rPr lang="en-GB" sz="1200" dirty="0" smtClean="0"/>
              <a:t>provide most </a:t>
            </a:r>
            <a:r>
              <a:rPr lang="en-GB" sz="1200" dirty="0"/>
              <a:t>legal protection </a:t>
            </a:r>
            <a:r>
              <a:rPr lang="en-GB" sz="1200" dirty="0" smtClean="0"/>
              <a:t>for freedom of speech, although it is not  </a:t>
            </a:r>
            <a:r>
              <a:rPr lang="en-GB" sz="1200" dirty="0"/>
              <a:t>enforced enough. One of the poorest </a:t>
            </a:r>
            <a:r>
              <a:rPr lang="en-GB" sz="1200" dirty="0" smtClean="0"/>
              <a:t>in Africa, Eritrea </a:t>
            </a:r>
            <a:r>
              <a:rPr lang="en-GB" sz="1200" dirty="0"/>
              <a:t>allows no independent </a:t>
            </a:r>
            <a:r>
              <a:rPr lang="en-GB" sz="1200" dirty="0" smtClean="0"/>
              <a:t>media and has the highest imprisonment of journalist with 14 journalist.</a:t>
            </a:r>
            <a:endParaRPr lang="en-GB" sz="1200" dirty="0"/>
          </a:p>
          <a:p>
            <a:endParaRPr lang="en-GB" sz="1200" dirty="0"/>
          </a:p>
        </p:txBody>
      </p:sp>
    </p:spTree>
    <p:extLst>
      <p:ext uri="{BB962C8B-B14F-4D97-AF65-F5344CB8AC3E}">
        <p14:creationId xmlns:p14="http://schemas.microsoft.com/office/powerpoint/2010/main" val="300864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Why we have freedom of speech</a:t>
            </a:r>
            <a:endParaRPr lang="en-GB" dirty="0"/>
          </a:p>
        </p:txBody>
      </p:sp>
      <p:sp>
        <p:nvSpPr>
          <p:cNvPr id="3" name="Content Placeholder 2"/>
          <p:cNvSpPr>
            <a:spLocks noGrp="1"/>
          </p:cNvSpPr>
          <p:nvPr>
            <p:ph idx="1"/>
          </p:nvPr>
        </p:nvSpPr>
        <p:spPr/>
        <p:txBody>
          <a:bodyPr>
            <a:normAutofit/>
          </a:bodyPr>
          <a:lstStyle/>
          <a:p>
            <a:r>
              <a:rPr lang="en-GB" dirty="0" smtClean="0"/>
              <a:t>We </a:t>
            </a:r>
            <a:r>
              <a:rPr lang="en-GB" dirty="0"/>
              <a:t>have freedom of speech so we </a:t>
            </a:r>
            <a:r>
              <a:rPr lang="en-GB" dirty="0" smtClean="0"/>
              <a:t>can </a:t>
            </a:r>
            <a:r>
              <a:rPr lang="en-GB" dirty="0"/>
              <a:t>speak out against government without fear of imprisonment, and so we can voice our opinions without fear of being repressed by the government. You are still responsible for what you </a:t>
            </a:r>
            <a:r>
              <a:rPr lang="en-GB" dirty="0" smtClean="0"/>
              <a:t>say though and can be prosecuted by it.</a:t>
            </a:r>
            <a:endParaRPr lang="en-GB" dirty="0"/>
          </a:p>
        </p:txBody>
      </p:sp>
    </p:spTree>
    <p:extLst>
      <p:ext uri="{BB962C8B-B14F-4D97-AF65-F5344CB8AC3E}">
        <p14:creationId xmlns:p14="http://schemas.microsoft.com/office/powerpoint/2010/main" val="1758476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freedom of speech can be bad</a:t>
            </a:r>
            <a:endParaRPr lang="en-GB" dirty="0"/>
          </a:p>
        </p:txBody>
      </p:sp>
      <p:sp>
        <p:nvSpPr>
          <p:cNvPr id="3" name="Content Placeholder 2"/>
          <p:cNvSpPr>
            <a:spLocks noGrp="1"/>
          </p:cNvSpPr>
          <p:nvPr>
            <p:ph idx="1"/>
          </p:nvPr>
        </p:nvSpPr>
        <p:spPr/>
        <p:txBody>
          <a:bodyPr/>
          <a:lstStyle/>
          <a:p>
            <a:r>
              <a:rPr lang="en-GB" dirty="0" smtClean="0"/>
              <a:t>How they are misused:</a:t>
            </a:r>
          </a:p>
          <a:p>
            <a:r>
              <a:rPr lang="en-GB" dirty="0" smtClean="0"/>
              <a:t>The freedom of speech is misused as we are allowed to voice our opinions, people can discriminate or insult against a wide group as this does not affect peoples rights, as soon as they target a specific person, then it is an offence. This is why the KKK and Neo-Nazis are allowed to do protests and marches in public.</a:t>
            </a:r>
          </a:p>
        </p:txBody>
      </p:sp>
    </p:spTree>
    <p:extLst>
      <p:ext uri="{BB962C8B-B14F-4D97-AF65-F5344CB8AC3E}">
        <p14:creationId xmlns:p14="http://schemas.microsoft.com/office/powerpoint/2010/main" val="225998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Arguments:</a:t>
            </a:r>
            <a:endParaRPr lang="en-GB" dirty="0"/>
          </a:p>
        </p:txBody>
      </p:sp>
      <p:sp>
        <p:nvSpPr>
          <p:cNvPr id="4" name="Content Placeholder 2"/>
          <p:cNvSpPr txBox="1">
            <a:spLocks/>
          </p:cNvSpPr>
          <p:nvPr/>
        </p:nvSpPr>
        <p:spPr>
          <a:xfrm>
            <a:off x="18619" y="1268760"/>
            <a:ext cx="5019135" cy="4351338"/>
          </a:xfrm>
          <a:prstGeom prst="rect">
            <a:avLst/>
          </a:prstGeom>
        </p:spPr>
        <p:txBody>
          <a:bodyPr vert="horz" lIns="91440" tIns="45720" rIns="91440" bIns="45720" rtlCol="0">
            <a:normAutofit/>
          </a:bodyPr>
          <a:lstStyle>
            <a:lvl1pPr marL="342906" indent="-342906" algn="l" defTabSz="457207" rtl="0" eaLnBrk="1" latinLnBrk="0" hangingPunct="1">
              <a:spcBef>
                <a:spcPct val="20000"/>
              </a:spcBef>
              <a:spcAft>
                <a:spcPts val="60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ct val="20000"/>
              </a:spcBef>
              <a:spcAft>
                <a:spcPts val="60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ct val="20000"/>
              </a:spcBef>
              <a:spcAft>
                <a:spcPts val="60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ct val="20000"/>
              </a:spcBef>
              <a:spcAft>
                <a:spcPts val="60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ct val="20000"/>
              </a:spcBef>
              <a:spcAft>
                <a:spcPts val="60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49" indent="-228604" algn="l" defTabSz="457207"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57" indent="-228604" algn="l" defTabSz="457207"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64" indent="-228604" algn="l" defTabSz="457207"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r>
              <a:rPr lang="en-GB" dirty="0" smtClean="0"/>
              <a:t>Reasons against it:</a:t>
            </a:r>
          </a:p>
          <a:p>
            <a:r>
              <a:rPr lang="en-GB" dirty="0" smtClean="0"/>
              <a:t>1) People are finding out too much about what is happening in the world.</a:t>
            </a:r>
          </a:p>
          <a:p>
            <a:r>
              <a:rPr lang="en-GB" dirty="0" smtClean="0"/>
              <a:t>2) Because people who voice their opinion can do so by insulting a group or person.</a:t>
            </a:r>
          </a:p>
          <a:p>
            <a:r>
              <a:rPr lang="en-GB" dirty="0" smtClean="0"/>
              <a:t>3) There is not enough control over the internet.</a:t>
            </a:r>
          </a:p>
        </p:txBody>
      </p:sp>
      <p:sp>
        <p:nvSpPr>
          <p:cNvPr id="5" name="Content Placeholder 2"/>
          <p:cNvSpPr txBox="1">
            <a:spLocks/>
          </p:cNvSpPr>
          <p:nvPr/>
        </p:nvSpPr>
        <p:spPr>
          <a:xfrm>
            <a:off x="3995936" y="4046214"/>
            <a:ext cx="521754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GB" sz="2000" dirty="0" smtClean="0"/>
              <a:t>Reasons for it:</a:t>
            </a:r>
          </a:p>
          <a:p>
            <a:r>
              <a:rPr lang="en-GB" sz="2000" dirty="0" smtClean="0"/>
              <a:t>1) Because people can share information on what is happening when their government  censors it.</a:t>
            </a:r>
          </a:p>
          <a:p>
            <a:r>
              <a:rPr lang="en-GB" sz="2000" dirty="0" smtClean="0"/>
              <a:t>2) People deserve to voice their opinion.</a:t>
            </a:r>
          </a:p>
          <a:p>
            <a:r>
              <a:rPr lang="en-GB" sz="2000" dirty="0" smtClean="0"/>
              <a:t>3) You can rarely be persecuted for voicing your opinion</a:t>
            </a:r>
            <a:r>
              <a:rPr lang="en-GB" sz="2000" dirty="0" smtClean="0"/>
              <a:t>.</a:t>
            </a:r>
            <a:endParaRPr lang="en-GB" sz="2000" dirty="0" smtClean="0"/>
          </a:p>
        </p:txBody>
      </p:sp>
    </p:spTree>
    <p:extLst>
      <p:ext uri="{BB962C8B-B14F-4D97-AF65-F5344CB8AC3E}">
        <p14:creationId xmlns:p14="http://schemas.microsoft.com/office/powerpoint/2010/main" val="2004611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91680" y="500061"/>
            <a:ext cx="10515600" cy="1325563"/>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smtClean="0"/>
              <a:t>Case Study</a:t>
            </a:r>
            <a:endParaRPr lang="en-GB" dirty="0"/>
          </a:p>
        </p:txBody>
      </p:sp>
      <p:sp>
        <p:nvSpPr>
          <p:cNvPr id="5" name="Content Placeholder 2"/>
          <p:cNvSpPr txBox="1">
            <a:spLocks/>
          </p:cNvSpPr>
          <p:nvPr/>
        </p:nvSpPr>
        <p:spPr>
          <a:xfrm>
            <a:off x="23337" y="1825624"/>
            <a:ext cx="8653119" cy="4351338"/>
          </a:xfrm>
          <a:prstGeom prst="rect">
            <a:avLst/>
          </a:prstGeom>
        </p:spPr>
        <p:txBody>
          <a:bodyPr vert="horz" lIns="91440" tIns="45720" rIns="91440" bIns="45720" rtlCol="0">
            <a:normAutofit/>
          </a:bodyPr>
          <a:lstStyle>
            <a:lvl1pPr marL="342906" indent="-342906" algn="l" defTabSz="457207" rtl="0" eaLnBrk="1" latinLnBrk="0" hangingPunct="1">
              <a:spcBef>
                <a:spcPct val="20000"/>
              </a:spcBef>
              <a:spcAft>
                <a:spcPts val="60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ct val="20000"/>
              </a:spcBef>
              <a:spcAft>
                <a:spcPts val="60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ct val="20000"/>
              </a:spcBef>
              <a:spcAft>
                <a:spcPts val="60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ct val="20000"/>
              </a:spcBef>
              <a:spcAft>
                <a:spcPts val="60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ct val="20000"/>
              </a:spcBef>
              <a:spcAft>
                <a:spcPts val="60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49" indent="-228604" algn="l" defTabSz="457207"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57" indent="-228604" algn="l" defTabSz="457207"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64" indent="-228604" algn="l" defTabSz="457207"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r>
              <a:rPr lang="en-GB" dirty="0" smtClean="0"/>
              <a:t>North Korea’s views on the internet:</a:t>
            </a:r>
          </a:p>
          <a:p>
            <a:pPr lvl="1"/>
            <a:r>
              <a:rPr lang="en-GB" dirty="0" smtClean="0"/>
              <a:t>North Korea are classed as enemy's of the internet; they only allow a few hundred thousand citizens which represents approximately 4% of the population on the internet, which is severely governed.</a:t>
            </a:r>
          </a:p>
          <a:p>
            <a:pPr lvl="1"/>
            <a:r>
              <a:rPr lang="en-GB" dirty="0" smtClean="0"/>
              <a:t>Most citizens have access to the governments intranet server, which is called </a:t>
            </a:r>
            <a:r>
              <a:rPr lang="en-GB" dirty="0" err="1" smtClean="0"/>
              <a:t>Kwangmyong</a:t>
            </a:r>
            <a:r>
              <a:rPr lang="en-GB" dirty="0" smtClean="0"/>
              <a:t>, this has only a few selected websites controlled by the government; these websites are full of propaganda.</a:t>
            </a:r>
            <a:endParaRPr lang="en-GB" dirty="0"/>
          </a:p>
        </p:txBody>
      </p:sp>
    </p:spTree>
    <p:extLst>
      <p:ext uri="{BB962C8B-B14F-4D97-AF65-F5344CB8AC3E}">
        <p14:creationId xmlns:p14="http://schemas.microsoft.com/office/powerpoint/2010/main" val="206818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8305800" cy="1325563"/>
          </a:xfrm>
        </p:spPr>
        <p:txBody>
          <a:bodyPr/>
          <a:lstStyle/>
          <a:p>
            <a:r>
              <a:rPr lang="en-GB" dirty="0" smtClean="0"/>
              <a:t>Annotated Article 1</a:t>
            </a:r>
            <a:endParaRPr lang="en-GB" dirty="0"/>
          </a:p>
        </p:txBody>
      </p:sp>
      <p:pic>
        <p:nvPicPr>
          <p:cNvPr id="6" name="Picture 5"/>
          <p:cNvPicPr>
            <a:picLocks noChangeAspect="1"/>
          </p:cNvPicPr>
          <p:nvPr/>
        </p:nvPicPr>
        <p:blipFill rotWithShape="1">
          <a:blip r:embed="rId2"/>
          <a:srcRect l="23958" t="15185" r="48542" b="4445"/>
          <a:stretch/>
        </p:blipFill>
        <p:spPr>
          <a:xfrm>
            <a:off x="0" y="1429712"/>
            <a:ext cx="2798693" cy="5428288"/>
          </a:xfrm>
          <a:prstGeom prst="rect">
            <a:avLst/>
          </a:prstGeom>
        </p:spPr>
      </p:pic>
      <p:sp>
        <p:nvSpPr>
          <p:cNvPr id="7" name="TextBox 6"/>
          <p:cNvSpPr txBox="1"/>
          <p:nvPr/>
        </p:nvSpPr>
        <p:spPr>
          <a:xfrm>
            <a:off x="3059832" y="1393002"/>
            <a:ext cx="2989286" cy="4524315"/>
          </a:xfrm>
          <a:prstGeom prst="rect">
            <a:avLst/>
          </a:prstGeom>
          <a:noFill/>
        </p:spPr>
        <p:txBody>
          <a:bodyPr wrap="square" rtlCol="0">
            <a:spAutoFit/>
          </a:bodyPr>
          <a:lstStyle/>
          <a:p>
            <a:r>
              <a:rPr lang="en-GB" dirty="0" smtClean="0"/>
              <a:t>In this article, the Chinese government are </a:t>
            </a:r>
            <a:r>
              <a:rPr lang="en-GB" dirty="0"/>
              <a:t>e</a:t>
            </a:r>
            <a:r>
              <a:rPr lang="en-GB" dirty="0" smtClean="0"/>
              <a:t>nforcing new rules tying every device and username to a specific person so any activity can be traced back to that person.</a:t>
            </a:r>
          </a:p>
          <a:p>
            <a:r>
              <a:rPr lang="en-GB" dirty="0" smtClean="0"/>
              <a:t>They are also blocking many VPN companies which provide an encrypted and safer mean of traveling through the internet as they make it harder for the Chinese government to trace what is seen and posted to a specific person.</a:t>
            </a:r>
            <a:endParaRPr lang="en-GB" dirty="0"/>
          </a:p>
        </p:txBody>
      </p:sp>
      <p:sp>
        <p:nvSpPr>
          <p:cNvPr id="8" name="TextBox 7"/>
          <p:cNvSpPr txBox="1"/>
          <p:nvPr/>
        </p:nvSpPr>
        <p:spPr>
          <a:xfrm>
            <a:off x="6006378" y="4797152"/>
            <a:ext cx="2598070" cy="1754326"/>
          </a:xfrm>
          <a:prstGeom prst="rect">
            <a:avLst/>
          </a:prstGeom>
          <a:noFill/>
        </p:spPr>
        <p:txBody>
          <a:bodyPr wrap="square" rtlCol="0">
            <a:spAutoFit/>
          </a:bodyPr>
          <a:lstStyle/>
          <a:p>
            <a:r>
              <a:rPr lang="en-GB" dirty="0" smtClean="0"/>
              <a:t>I believe this is wrong as it stops any </a:t>
            </a:r>
            <a:r>
              <a:rPr lang="en-GB" dirty="0" smtClean="0"/>
              <a:t>animosity </a:t>
            </a:r>
            <a:r>
              <a:rPr lang="en-GB" dirty="0" smtClean="0"/>
              <a:t>over the internet and is destroying businesses who deal with VNPs. </a:t>
            </a:r>
            <a:endParaRPr lang="en-GB" dirty="0"/>
          </a:p>
        </p:txBody>
      </p:sp>
      <p:sp>
        <p:nvSpPr>
          <p:cNvPr id="9" name="TextBox 8"/>
          <p:cNvSpPr txBox="1"/>
          <p:nvPr/>
        </p:nvSpPr>
        <p:spPr>
          <a:xfrm>
            <a:off x="6372200" y="1628800"/>
            <a:ext cx="2708413" cy="923330"/>
          </a:xfrm>
          <a:prstGeom prst="rect">
            <a:avLst/>
          </a:prstGeom>
          <a:noFill/>
        </p:spPr>
        <p:txBody>
          <a:bodyPr wrap="square" rtlCol="0">
            <a:spAutoFit/>
          </a:bodyPr>
          <a:lstStyle/>
          <a:p>
            <a:r>
              <a:rPr lang="en-GB" dirty="0" smtClean="0"/>
              <a:t>http://www.wsws.org/en/articles/2013/01/07/chin-j07.html</a:t>
            </a:r>
            <a:endParaRPr lang="en-GB" dirty="0"/>
          </a:p>
        </p:txBody>
      </p:sp>
    </p:spTree>
    <p:extLst>
      <p:ext uri="{BB962C8B-B14F-4D97-AF65-F5344CB8AC3E}">
        <p14:creationId xmlns:p14="http://schemas.microsoft.com/office/powerpoint/2010/main" val="72952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8126288" cy="1325563"/>
          </a:xfrm>
        </p:spPr>
        <p:txBody>
          <a:bodyPr/>
          <a:lstStyle/>
          <a:p>
            <a:r>
              <a:rPr lang="en-GB" dirty="0" smtClean="0"/>
              <a:t>Annotate Article 2</a:t>
            </a:r>
            <a:endParaRPr lang="en-GB" dirty="0"/>
          </a:p>
        </p:txBody>
      </p:sp>
      <p:pic>
        <p:nvPicPr>
          <p:cNvPr id="5" name="Picture 4"/>
          <p:cNvPicPr>
            <a:picLocks noChangeAspect="1"/>
          </p:cNvPicPr>
          <p:nvPr/>
        </p:nvPicPr>
        <p:blipFill rotWithShape="1">
          <a:blip r:embed="rId2"/>
          <a:srcRect l="30139" t="10741" r="41389" b="9136"/>
          <a:stretch/>
        </p:blipFill>
        <p:spPr>
          <a:xfrm>
            <a:off x="0" y="1435100"/>
            <a:ext cx="3601869" cy="5500494"/>
          </a:xfrm>
          <a:prstGeom prst="rect">
            <a:avLst/>
          </a:prstGeom>
        </p:spPr>
      </p:pic>
      <p:sp>
        <p:nvSpPr>
          <p:cNvPr id="6" name="TextBox 5"/>
          <p:cNvSpPr txBox="1"/>
          <p:nvPr/>
        </p:nvSpPr>
        <p:spPr>
          <a:xfrm>
            <a:off x="3948047" y="1225689"/>
            <a:ext cx="1781306" cy="5632311"/>
          </a:xfrm>
          <a:prstGeom prst="rect">
            <a:avLst/>
          </a:prstGeom>
          <a:noFill/>
        </p:spPr>
        <p:txBody>
          <a:bodyPr wrap="square" rtlCol="0">
            <a:spAutoFit/>
          </a:bodyPr>
          <a:lstStyle/>
          <a:p>
            <a:r>
              <a:rPr lang="en-GB" dirty="0" smtClean="0"/>
              <a:t>This article shows us how censorship could affect people and businesses.</a:t>
            </a:r>
          </a:p>
          <a:p>
            <a:r>
              <a:rPr lang="en-GB" dirty="0" smtClean="0"/>
              <a:t>It does this by explaining how SOPA and PIPA could stop investors and share holders could stop investing in websites, thus leading to the websites being shut down do to lack of funding.</a:t>
            </a:r>
            <a:endParaRPr lang="en-GB" dirty="0"/>
          </a:p>
        </p:txBody>
      </p:sp>
      <p:sp>
        <p:nvSpPr>
          <p:cNvPr id="7" name="TextBox 6"/>
          <p:cNvSpPr txBox="1"/>
          <p:nvPr/>
        </p:nvSpPr>
        <p:spPr>
          <a:xfrm>
            <a:off x="6302088" y="1453399"/>
            <a:ext cx="2833201" cy="923330"/>
          </a:xfrm>
          <a:prstGeom prst="rect">
            <a:avLst/>
          </a:prstGeom>
          <a:noFill/>
        </p:spPr>
        <p:txBody>
          <a:bodyPr wrap="square" rtlCol="0">
            <a:spAutoFit/>
          </a:bodyPr>
          <a:lstStyle/>
          <a:p>
            <a:r>
              <a:rPr lang="en-GB" dirty="0"/>
              <a:t>http://pcquest.ciol.com/content/techtrends/2012/112123102.asp</a:t>
            </a:r>
          </a:p>
        </p:txBody>
      </p:sp>
    </p:spTree>
    <p:extLst>
      <p:ext uri="{BB962C8B-B14F-4D97-AF65-F5344CB8AC3E}">
        <p14:creationId xmlns:p14="http://schemas.microsoft.com/office/powerpoint/2010/main" val="1794278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Gree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411</TotalTime>
  <Words>1340</Words>
  <Application>Microsoft Office PowerPoint</Application>
  <PresentationFormat>On-screen Show (4:3)</PresentationFormat>
  <Paragraphs>67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vt:lpstr>
      <vt:lpstr>Freedom of speech over the internet</vt:lpstr>
      <vt:lpstr>Intro</vt:lpstr>
      <vt:lpstr>Rights to freedom of speech</vt:lpstr>
      <vt:lpstr>Why we have freedom of speech</vt:lpstr>
      <vt:lpstr>Why freedom of speech can be bad</vt:lpstr>
      <vt:lpstr>Arguments:</vt:lpstr>
      <vt:lpstr>PowerPoint Presentation</vt:lpstr>
      <vt:lpstr>Annotated Article 1</vt:lpstr>
      <vt:lpstr>Annotate Article 2</vt:lpstr>
      <vt:lpstr>International Government on Internet freedom of speech</vt:lpstr>
      <vt:lpstr>Why is it freedom of speech controlled over the internet</vt:lpstr>
      <vt:lpstr>How it is speech controlled over the internet</vt:lpstr>
      <vt:lpstr>Findings in my Questionnaire</vt:lpstr>
      <vt:lpstr>Conclusion:</vt:lpstr>
      <vt:lpstr>PowerPoint Presentation</vt:lpstr>
      <vt:lpstr>Links Used:</vt:lpstr>
    </vt:vector>
  </TitlesOfParts>
  <Company>Ormiston Venture Academy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Freedom of speech over the internet</dc:title>
  <dc:creator>087.burgess</dc:creator>
  <cp:lastModifiedBy>087.burgess</cp:lastModifiedBy>
  <cp:revision>73</cp:revision>
  <dcterms:created xsi:type="dcterms:W3CDTF">2012-11-08T10:08:34Z</dcterms:created>
  <dcterms:modified xsi:type="dcterms:W3CDTF">2013-01-31T08:37:42Z</dcterms:modified>
</cp:coreProperties>
</file>