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5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C4E1-FD7A-4D42-8E7E-C77EA3BE468A}" type="datetimeFigureOut">
              <a:rPr lang="en-GB" smtClean="0"/>
              <a:t>18/01/2012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7FBC-AE3E-4A52-B818-28423ECB9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58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C4E1-FD7A-4D42-8E7E-C77EA3BE468A}" type="datetimeFigureOut">
              <a:rPr lang="en-GB" smtClean="0"/>
              <a:t>18/01/2012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7FBC-AE3E-4A52-B818-28423ECB9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12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C4E1-FD7A-4D42-8E7E-C77EA3BE468A}" type="datetimeFigureOut">
              <a:rPr lang="en-GB" smtClean="0"/>
              <a:t>18/01/2012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7FBC-AE3E-4A52-B818-28423ECB9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04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C4E1-FD7A-4D42-8E7E-C77EA3BE468A}" type="datetimeFigureOut">
              <a:rPr lang="en-GB" smtClean="0"/>
              <a:t>18/01/2012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7FBC-AE3E-4A52-B818-28423ECB9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71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C4E1-FD7A-4D42-8E7E-C77EA3BE468A}" type="datetimeFigureOut">
              <a:rPr lang="en-GB" smtClean="0"/>
              <a:t>18/01/2012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7FBC-AE3E-4A52-B818-28423ECB9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70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C4E1-FD7A-4D42-8E7E-C77EA3BE468A}" type="datetimeFigureOut">
              <a:rPr lang="en-GB" smtClean="0"/>
              <a:t>18/01/2012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7FBC-AE3E-4A52-B818-28423ECB9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04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C4E1-FD7A-4D42-8E7E-C77EA3BE468A}" type="datetimeFigureOut">
              <a:rPr lang="en-GB" smtClean="0"/>
              <a:t>18/01/2012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7FBC-AE3E-4A52-B818-28423ECB9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27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C4E1-FD7A-4D42-8E7E-C77EA3BE468A}" type="datetimeFigureOut">
              <a:rPr lang="en-GB" smtClean="0"/>
              <a:t>18/01/2012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7FBC-AE3E-4A52-B818-28423ECB9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57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C4E1-FD7A-4D42-8E7E-C77EA3BE468A}" type="datetimeFigureOut">
              <a:rPr lang="en-GB" smtClean="0"/>
              <a:t>18/01/2012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7FBC-AE3E-4A52-B818-28423ECB9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90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C4E1-FD7A-4D42-8E7E-C77EA3BE468A}" type="datetimeFigureOut">
              <a:rPr lang="en-GB" smtClean="0"/>
              <a:t>18/01/2012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7FBC-AE3E-4A52-B818-28423ECB9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56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C4E1-FD7A-4D42-8E7E-C77EA3BE468A}" type="datetimeFigureOut">
              <a:rPr lang="en-GB" smtClean="0"/>
              <a:t>18/01/2012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7FBC-AE3E-4A52-B818-28423ECB9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29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EC4E1-FD7A-4D42-8E7E-C77EA3BE468A}" type="datetimeFigureOut">
              <a:rPr lang="en-GB" smtClean="0"/>
              <a:t>18/01/2012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97FBC-AE3E-4A52-B818-28423ECB9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519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lving-math-problems.com/math-symbols-approximately-equal.html" TargetMode="Externa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hyperlink" Target="http://www.solving-math-problems.com/math-symbols-approximately-equal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1470025"/>
          </a:xfrm>
        </p:spPr>
        <p:txBody>
          <a:bodyPr/>
          <a:lstStyle/>
          <a:p>
            <a:r>
              <a:rPr lang="en-GB" dirty="0" smtClean="0"/>
              <a:t>Atomic Structure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http://upload.wikimedia.org/wikipedia/commons/thumb/5/55/Mad_scientist_bw.svg/400px-Mad_scientist_bw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208" y="2780928"/>
            <a:ext cx="3810000" cy="356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31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Atomic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Atoms consist of electrons surrounding a nucleus that contains protons and neutrons</a:t>
            </a:r>
            <a:r>
              <a:rPr lang="en-GB" sz="2400" dirty="0" smtClean="0"/>
              <a:t>.</a:t>
            </a:r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899592" y="3068960"/>
            <a:ext cx="2448272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Protons</a:t>
            </a:r>
            <a:endParaRPr lang="en-GB" dirty="0"/>
          </a:p>
        </p:txBody>
      </p:sp>
      <p:sp>
        <p:nvSpPr>
          <p:cNvPr id="5" name="Rounded Rectangle 4">
            <a:hlinkClick r:id="rId3" action="ppaction://hlinksldjump"/>
          </p:cNvPr>
          <p:cNvSpPr/>
          <p:nvPr/>
        </p:nvSpPr>
        <p:spPr>
          <a:xfrm>
            <a:off x="3500264" y="3109393"/>
            <a:ext cx="2448272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Neutrons</a:t>
            </a:r>
            <a:endParaRPr lang="en-GB" dirty="0"/>
          </a:p>
        </p:txBody>
      </p:sp>
      <p:sp>
        <p:nvSpPr>
          <p:cNvPr id="6" name="Rounded Rectangle 5">
            <a:hlinkClick r:id="rId4" action="ppaction://hlinksldjump"/>
          </p:cNvPr>
          <p:cNvSpPr/>
          <p:nvPr/>
        </p:nvSpPr>
        <p:spPr>
          <a:xfrm>
            <a:off x="6084168" y="3109393"/>
            <a:ext cx="2448272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Electrons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907976" y="5949280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Click on each button to learn about that item.</a:t>
            </a:r>
            <a:endParaRPr lang="en-GB" dirty="0"/>
          </a:p>
        </p:txBody>
      </p:sp>
      <p:sp>
        <p:nvSpPr>
          <p:cNvPr id="9" name="Rounded Rectangle 8">
            <a:hlinkClick r:id="rId5" action="ppaction://hlinksldjump"/>
          </p:cNvPr>
          <p:cNvSpPr/>
          <p:nvPr/>
        </p:nvSpPr>
        <p:spPr>
          <a:xfrm>
            <a:off x="1979712" y="4581128"/>
            <a:ext cx="5544616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smtClean="0"/>
              <a:t>Lesson Activity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1723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Protons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 smtClean="0"/>
              <a:t>They are in the nucleus of an atom.</a:t>
            </a:r>
            <a:endParaRPr lang="en-GB" sz="1800" dirty="0" smtClean="0"/>
          </a:p>
          <a:p>
            <a:r>
              <a:rPr lang="en-GB" sz="1800" dirty="0" smtClean="0"/>
              <a:t>The </a:t>
            </a:r>
            <a:r>
              <a:rPr lang="en-GB" sz="1800" dirty="0"/>
              <a:t>number of protons in an atom is called its atomic number. In the periodic table atoms are arranged in atomic number order. </a:t>
            </a:r>
            <a:endParaRPr lang="en-GB" sz="1800" dirty="0" smtClean="0"/>
          </a:p>
          <a:p>
            <a:r>
              <a:rPr lang="en-GB" sz="1800" dirty="0" smtClean="0"/>
              <a:t>They are positively charged (+1).</a:t>
            </a:r>
          </a:p>
          <a:p>
            <a:r>
              <a:rPr lang="en-GB" sz="1800" dirty="0" smtClean="0"/>
              <a:t>They have a mass of 1 mass unit.</a:t>
            </a:r>
          </a:p>
          <a:p>
            <a:pPr marL="0" indent="0">
              <a:buNone/>
            </a:pPr>
            <a:endParaRPr lang="en-GB" sz="1800" dirty="0" smtClean="0"/>
          </a:p>
        </p:txBody>
      </p:sp>
      <p:pic>
        <p:nvPicPr>
          <p:cNvPr id="2050" name="Picture 2" descr="http://www.ptable.com/Images/periodic%20tabl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" t="43043" r="93275" b="49131"/>
          <a:stretch/>
        </p:blipFill>
        <p:spPr bwMode="auto">
          <a:xfrm>
            <a:off x="6098638" y="620688"/>
            <a:ext cx="864096" cy="101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5868144" y="908720"/>
            <a:ext cx="230494" cy="7298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>
            <a:hlinkClick r:id="rId3" action="ppaction://hlinksldjump"/>
          </p:cNvPr>
          <p:cNvSpPr/>
          <p:nvPr/>
        </p:nvSpPr>
        <p:spPr>
          <a:xfrm>
            <a:off x="6695728" y="5705872"/>
            <a:ext cx="2448272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Back to start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280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Neutrons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They are in the nucleus of an atom.</a:t>
            </a:r>
          </a:p>
          <a:p>
            <a:pPr marL="0" indent="0">
              <a:buNone/>
            </a:pPr>
            <a:r>
              <a:rPr lang="en-GB" dirty="0" smtClean="0"/>
              <a:t>They are neutrally charged. ( 0 )</a:t>
            </a:r>
          </a:p>
          <a:p>
            <a:pPr marL="0" indent="0">
              <a:buNone/>
            </a:pPr>
            <a:r>
              <a:rPr lang="en-GB" dirty="0" smtClean="0"/>
              <a:t>They have a mass of 1 mass unit.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6695728" y="5705872"/>
            <a:ext cx="2448272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Back to start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565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Electrons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They surround the nucleus of the atom.</a:t>
            </a:r>
          </a:p>
          <a:p>
            <a:r>
              <a:rPr lang="en-GB" sz="2400" dirty="0" smtClean="0"/>
              <a:t>They are negatively charged. (-1)</a:t>
            </a:r>
          </a:p>
          <a:p>
            <a:r>
              <a:rPr lang="en-GB" sz="2400" dirty="0"/>
              <a:t>The total number of electrons in an atom is always the same as the number of protons in the nucleus. This means atoms have no overall electrical charge</a:t>
            </a:r>
            <a:r>
              <a:rPr lang="en-GB" sz="2400" dirty="0" smtClean="0"/>
              <a:t>.</a:t>
            </a:r>
          </a:p>
          <a:p>
            <a:r>
              <a:rPr lang="en-GB" sz="2400" dirty="0" smtClean="0"/>
              <a:t>They have a mass of =0 mass unit.</a:t>
            </a: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6695728" y="5705872"/>
            <a:ext cx="2448272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Back to start</a:t>
            </a:r>
            <a:endParaRPr lang="en-GB" dirty="0"/>
          </a:p>
        </p:txBody>
      </p:sp>
      <p:pic>
        <p:nvPicPr>
          <p:cNvPr id="5" name="Picture 6" descr="Math - Approximately Equal Sign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25" t="35585" r="28751" b="28831"/>
          <a:stretch/>
        </p:blipFill>
        <p:spPr bwMode="auto">
          <a:xfrm>
            <a:off x="3419872" y="3840168"/>
            <a:ext cx="179819" cy="16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74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have we learnt?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0799659"/>
              </p:ext>
            </p:extLst>
          </p:nvPr>
        </p:nvGraphicFramePr>
        <p:xfrm>
          <a:off x="107504" y="1340768"/>
          <a:ext cx="3216377" cy="2105392"/>
        </p:xfrm>
        <a:graphic>
          <a:graphicData uri="http://schemas.openxmlformats.org/drawingml/2006/table">
            <a:tbl>
              <a:tblPr/>
              <a:tblGrid>
                <a:gridCol w="830497"/>
                <a:gridCol w="1192940"/>
                <a:gridCol w="1192940"/>
              </a:tblGrid>
              <a:tr h="50405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Particle</a:t>
                      </a:r>
                      <a:endParaRPr lang="en-GB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7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Relative </a:t>
                      </a:r>
                      <a:r>
                        <a:rPr lang="en-GB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charge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7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Weight</a:t>
                      </a:r>
                      <a:endParaRPr lang="en-GB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794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Proton</a:t>
                      </a:r>
                      <a:endParaRPr lang="en-GB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7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+1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7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en-GB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794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Neutron</a:t>
                      </a:r>
                      <a:endParaRPr lang="en-GB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7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7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en-GB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794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Electron</a:t>
                      </a:r>
                      <a:endParaRPr lang="en-GB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7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7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GB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794"/>
                    </a:solidFill>
                  </a:tcPr>
                </a:tc>
              </a:tr>
            </a:tbl>
          </a:graphicData>
        </a:graphic>
      </p:graphicFrame>
      <p:pic>
        <p:nvPicPr>
          <p:cNvPr id="3074" name="Picture 2" descr="the proton and neutron are within the nucleus which is within the centre of the atom, the elctrons are on the edges of the at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484784"/>
            <a:ext cx="21526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>
            <a:hlinkClick r:id="rId3" action="ppaction://hlinksldjump"/>
          </p:cNvPr>
          <p:cNvSpPr/>
          <p:nvPr/>
        </p:nvSpPr>
        <p:spPr>
          <a:xfrm>
            <a:off x="6695728" y="5705872"/>
            <a:ext cx="2448272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Back to start</a:t>
            </a:r>
            <a:endParaRPr lang="en-GB" dirty="0"/>
          </a:p>
        </p:txBody>
      </p:sp>
      <p:pic>
        <p:nvPicPr>
          <p:cNvPr id="3078" name="Picture 6" descr="Math - Approximately Equal Sign">
            <a:hlinkClick r:id="rId4"/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25" t="35585" r="28751" b="28831"/>
          <a:stretch/>
        </p:blipFill>
        <p:spPr bwMode="auto">
          <a:xfrm>
            <a:off x="1943909" y="3120088"/>
            <a:ext cx="179819" cy="16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22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Activity 1</a:t>
            </a:r>
            <a:br>
              <a:rPr lang="en-GB" dirty="0" smtClean="0"/>
            </a:br>
            <a:r>
              <a:rPr lang="en-GB" dirty="0" smtClean="0"/>
              <a:t>What’s in it?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1810544" cy="1756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Lithium</a:t>
            </a:r>
          </a:p>
          <a:p>
            <a:pPr marL="0" indent="0">
              <a:buNone/>
            </a:pPr>
            <a:r>
              <a:rPr lang="en-GB" sz="1400" dirty="0" smtClean="0"/>
              <a:t>Protons:    3</a:t>
            </a:r>
          </a:p>
          <a:p>
            <a:pPr marL="0" indent="0">
              <a:buNone/>
            </a:pPr>
            <a:r>
              <a:rPr lang="en-GB" sz="1400" dirty="0" smtClean="0"/>
              <a:t>Neutrons:  4</a:t>
            </a:r>
          </a:p>
          <a:p>
            <a:pPr marL="0" indent="0">
              <a:buNone/>
            </a:pPr>
            <a:r>
              <a:rPr lang="en-GB" sz="1400" dirty="0" smtClean="0"/>
              <a:t>Electrons: 3</a:t>
            </a:r>
          </a:p>
        </p:txBody>
      </p:sp>
      <p:sp>
        <p:nvSpPr>
          <p:cNvPr id="6" name="Rectangle 5"/>
          <p:cNvSpPr/>
          <p:nvPr/>
        </p:nvSpPr>
        <p:spPr>
          <a:xfrm>
            <a:off x="1331640" y="2204864"/>
            <a:ext cx="1440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29270" y="1650504"/>
            <a:ext cx="2214738" cy="1756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dirty="0" smtClean="0"/>
              <a:t>Magnesium</a:t>
            </a:r>
          </a:p>
          <a:p>
            <a:pPr marL="0" indent="0">
              <a:buFont typeface="Arial" pitchFamily="34" charset="0"/>
              <a:buNone/>
            </a:pPr>
            <a:r>
              <a:rPr lang="en-GB" sz="1400" dirty="0" smtClean="0"/>
              <a:t>Protons:    12</a:t>
            </a:r>
          </a:p>
          <a:p>
            <a:pPr marL="0" indent="0">
              <a:buFont typeface="Arial" pitchFamily="34" charset="0"/>
              <a:buNone/>
            </a:pPr>
            <a:r>
              <a:rPr lang="en-GB" sz="1400" dirty="0" smtClean="0"/>
              <a:t>Neutrons:  12</a:t>
            </a:r>
          </a:p>
          <a:p>
            <a:pPr marL="0" indent="0">
              <a:buFont typeface="Arial" pitchFamily="34" charset="0"/>
              <a:buNone/>
            </a:pPr>
            <a:r>
              <a:rPr lang="en-GB" sz="1400" dirty="0" smtClean="0"/>
              <a:t>Electrons:  12</a:t>
            </a:r>
            <a:endParaRPr lang="en-GB" sz="1400" dirty="0"/>
          </a:p>
        </p:txBody>
      </p:sp>
      <p:sp>
        <p:nvSpPr>
          <p:cNvPr id="9" name="Rectangle 8"/>
          <p:cNvSpPr/>
          <p:nvPr/>
        </p:nvSpPr>
        <p:spPr>
          <a:xfrm>
            <a:off x="3275856" y="2276872"/>
            <a:ext cx="28803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6695728" y="5705872"/>
            <a:ext cx="2448272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Back to start</a:t>
            </a:r>
            <a:endParaRPr lang="en-GB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949550" y="1730895"/>
            <a:ext cx="2214738" cy="1756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mtClean="0"/>
              <a:t>Sulphur</a:t>
            </a:r>
            <a:endParaRPr lang="en-GB" dirty="0" smtClean="0"/>
          </a:p>
          <a:p>
            <a:pPr marL="0" indent="0">
              <a:buFont typeface="Arial" pitchFamily="34" charset="0"/>
              <a:buNone/>
            </a:pPr>
            <a:r>
              <a:rPr lang="en-GB" sz="1400" dirty="0" smtClean="0"/>
              <a:t>Protons:    19</a:t>
            </a:r>
          </a:p>
          <a:p>
            <a:pPr marL="0" indent="0">
              <a:buFont typeface="Arial" pitchFamily="34" charset="0"/>
              <a:buNone/>
            </a:pPr>
            <a:r>
              <a:rPr lang="en-GB" sz="1400" dirty="0" smtClean="0"/>
              <a:t>Neutrons:  20</a:t>
            </a:r>
          </a:p>
          <a:p>
            <a:pPr marL="0" indent="0">
              <a:buFont typeface="Arial" pitchFamily="34" charset="0"/>
              <a:buNone/>
            </a:pPr>
            <a:r>
              <a:rPr lang="en-GB" sz="1400" dirty="0" smtClean="0"/>
              <a:t>Electrons:  19</a:t>
            </a:r>
            <a:endParaRPr lang="en-GB" sz="1400" dirty="0"/>
          </a:p>
        </p:txBody>
      </p:sp>
      <p:sp>
        <p:nvSpPr>
          <p:cNvPr id="14" name="Rectangle 13"/>
          <p:cNvSpPr/>
          <p:nvPr/>
        </p:nvSpPr>
        <p:spPr>
          <a:xfrm>
            <a:off x="5790456" y="2322744"/>
            <a:ext cx="28803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32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234</Words>
  <Application>Microsoft Office PowerPoint</Application>
  <PresentationFormat>On-screen Show (4:3)</PresentationFormat>
  <Paragraphs>53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Atomic Structure</vt:lpstr>
      <vt:lpstr>Atomic Structure</vt:lpstr>
      <vt:lpstr>Protons</vt:lpstr>
      <vt:lpstr>Neutrons</vt:lpstr>
      <vt:lpstr>Electrons</vt:lpstr>
      <vt:lpstr>What have we learnt?</vt:lpstr>
      <vt:lpstr>Activity 1 What’s in it?</vt:lpstr>
    </vt:vector>
  </TitlesOfParts>
  <Company>Ormiston Venture Academy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Atomic Structure</dc:title>
  <dc:creator>087.burgess</dc:creator>
  <cp:lastModifiedBy>087.burgess</cp:lastModifiedBy>
  <cp:revision>5</cp:revision>
  <dcterms:created xsi:type="dcterms:W3CDTF">2012-01-18T11:11:43Z</dcterms:created>
  <dcterms:modified xsi:type="dcterms:W3CDTF">2012-01-18T11:56:54Z</dcterms:modified>
</cp:coreProperties>
</file>