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5143500" cy="9144000"/>
  <p:embeddedFontLst>
    <p:embeddedFont>
      <p:font typeface="No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dO+6z9I1+G4a3LwPUFs+F2Fhv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otoSans-regular.fntdata"/><Relationship Id="rId14" Type="http://schemas.openxmlformats.org/officeDocument/2006/relationships/slide" Target="slides/slide10.xml"/><Relationship Id="rId17" Type="http://schemas.openxmlformats.org/officeDocument/2006/relationships/font" Target="fonts/NotoSans-italic.fntdata"/><Relationship Id="rId16" Type="http://schemas.openxmlformats.org/officeDocument/2006/relationships/font" Target="fonts/NotoSans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No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84298e14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84298e14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684298e14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8.png"/><Relationship Id="rId4" Type="http://schemas.openxmlformats.org/officeDocument/2006/relationships/image" Target="../media/image45.png"/><Relationship Id="rId5" Type="http://schemas.openxmlformats.org/officeDocument/2006/relationships/image" Target="../media/image44.png"/><Relationship Id="rId6" Type="http://schemas.openxmlformats.org/officeDocument/2006/relationships/image" Target="../media/image53.png"/><Relationship Id="rId7" Type="http://schemas.openxmlformats.org/officeDocument/2006/relationships/image" Target="../media/image5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10" Type="http://schemas.openxmlformats.org/officeDocument/2006/relationships/image" Target="../media/image22.png"/><Relationship Id="rId9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58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1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9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55.png"/><Relationship Id="rId7" Type="http://schemas.openxmlformats.org/officeDocument/2006/relationships/image" Target="../media/image54.png"/><Relationship Id="rId8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Relationship Id="rId5" Type="http://schemas.openxmlformats.org/officeDocument/2006/relationships/image" Target="../media/image27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Relationship Id="rId4" Type="http://schemas.openxmlformats.org/officeDocument/2006/relationships/image" Target="../media/image56.png"/><Relationship Id="rId10" Type="http://schemas.openxmlformats.org/officeDocument/2006/relationships/image" Target="../media/image46.png"/><Relationship Id="rId9" Type="http://schemas.openxmlformats.org/officeDocument/2006/relationships/image" Target="../media/image43.png"/><Relationship Id="rId5" Type="http://schemas.openxmlformats.org/officeDocument/2006/relationships/image" Target="../media/image42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1836251" y="428625"/>
            <a:ext cx="5542936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Font typeface="Noto Sans"/>
              <a:buNone/>
            </a:pPr>
            <a:r>
              <a:rPr b="1" i="0" lang="en-US" sz="315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Solução de Banco de Dados</a:t>
            </a:r>
            <a:endParaRPr b="0" i="0" sz="31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714500" y="1243013"/>
            <a:ext cx="5786438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1350"/>
              <a:buFont typeface="Noto Sans"/>
              <a:buNone/>
            </a:pPr>
            <a:r>
              <a:rPr b="0" i="0" lang="en-US" sz="1350" u="none" cap="none" strike="noStrike">
                <a:solidFill>
                  <a:srgbClr val="E2E8F0"/>
                </a:solidFill>
                <a:latin typeface="Noto Sans"/>
                <a:ea typeface="Noto Sans"/>
                <a:cs typeface="Noto Sans"/>
                <a:sym typeface="Noto Sans"/>
              </a:rPr>
              <a:t>Sistema integrado para coleta, armazenamento e análise de informações sobre empresas de desenvolvimento de jogos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428625" y="2328863"/>
            <a:ext cx="8286750" cy="2112764"/>
          </a:xfrm>
          <a:prstGeom prst="rect">
            <a:avLst/>
          </a:prstGeom>
          <a:solidFill>
            <a:srgbClr val="FFFFFF">
              <a:alpha val="9803"/>
            </a:srgbClr>
          </a:solidFill>
          <a:ln cap="flat" cmpd="sng" w="9525">
            <a:solidFill>
              <a:srgbClr val="FFFFFF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714375" y="2614613"/>
            <a:ext cx="77866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Objetivo do Projeto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714375" y="2957513"/>
            <a:ext cx="7786688" cy="626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5E7EB"/>
              </a:buClr>
              <a:buSzPts val="1013"/>
              <a:buFont typeface="Noto Sans"/>
              <a:buNone/>
            </a:pPr>
            <a:r>
              <a:rPr b="0" i="0" lang="en-US" sz="1013" u="none" cap="none" strike="noStrike">
                <a:solidFill>
                  <a:srgbClr val="E5E7EB"/>
                </a:solidFill>
                <a:latin typeface="Noto Sans"/>
                <a:ea typeface="Noto Sans"/>
                <a:cs typeface="Noto Sans"/>
                <a:sym typeface="Noto Sans"/>
              </a:rPr>
              <a:t>Implementar uma solução completa que automatiza a coleta de dados da Wikipedia sobre empresas como FromSoftware e Bethesda Game Studios, organizando informações sobre jogos, expansões, plataformas e publicações em um banco de dados estruturado para análises e visualizações.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2" name="Google Shape;22;p1"/>
          <p:cNvPicPr preferRelativeResize="0"/>
          <p:nvPr/>
        </p:nvPicPr>
        <p:blipFill rotWithShape="1">
          <a:blip r:embed="rId4">
            <a:alphaModFix amt="80000"/>
          </a:blip>
          <a:srcRect b="0" l="0" r="0" t="0"/>
          <a:stretch/>
        </p:blipFill>
        <p:spPr>
          <a:xfrm>
            <a:off x="3414713" y="3798689"/>
            <a:ext cx="300038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" name="Google Shape;23;p1"/>
          <p:cNvPicPr preferRelativeResize="0"/>
          <p:nvPr/>
        </p:nvPicPr>
        <p:blipFill rotWithShape="1">
          <a:blip r:embed="rId5">
            <a:alphaModFix amt="80000"/>
          </a:blip>
          <a:srcRect b="0" l="0" r="0" t="0"/>
          <a:stretch/>
        </p:blipFill>
        <p:spPr>
          <a:xfrm>
            <a:off x="4000500" y="3798689"/>
            <a:ext cx="385763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" name="Google Shape;24;p1"/>
          <p:cNvPicPr preferRelativeResize="0"/>
          <p:nvPr/>
        </p:nvPicPr>
        <p:blipFill rotWithShape="1">
          <a:blip r:embed="rId6">
            <a:alphaModFix amt="80000"/>
          </a:blip>
          <a:srcRect b="0" l="0" r="0" t="0"/>
          <a:stretch/>
        </p:blipFill>
        <p:spPr>
          <a:xfrm>
            <a:off x="4672013" y="3798689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" name="Google Shape;25;p1"/>
          <p:cNvPicPr preferRelativeResize="0"/>
          <p:nvPr/>
        </p:nvPicPr>
        <p:blipFill rotWithShape="1">
          <a:blip r:embed="rId7">
            <a:alphaModFix amt="80000"/>
          </a:blip>
          <a:srcRect b="0" l="0" r="0" t="0"/>
          <a:stretch/>
        </p:blipFill>
        <p:spPr>
          <a:xfrm>
            <a:off x="5300663" y="3798689"/>
            <a:ext cx="42862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79" name="Google Shape;3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Noto Sans"/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Conclusões e Próximos Passos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0"/>
          <p:cNvSpPr/>
          <p:nvPr/>
        </p:nvSpPr>
        <p:spPr>
          <a:xfrm>
            <a:off x="428625" y="1143000"/>
            <a:ext cx="4000500" cy="1957388"/>
          </a:xfrm>
          <a:prstGeom prst="rect">
            <a:avLst/>
          </a:prstGeom>
          <a:solidFill>
            <a:srgbClr val="FFFFFF">
              <a:alpha val="9803"/>
            </a:srgbClr>
          </a:solidFill>
          <a:ln cap="flat" cmpd="sng" w="9525">
            <a:solidFill>
              <a:srgbClr val="FFFFFF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82" name="Google Shape;38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938" y="1371600"/>
            <a:ext cx="2571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0"/>
          <p:cNvSpPr/>
          <p:nvPr/>
        </p:nvSpPr>
        <p:spPr>
          <a:xfrm>
            <a:off x="1007269" y="1357313"/>
            <a:ext cx="1981051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Resultados Alcançados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84" name="Google Shape;38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38" y="1774496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0"/>
          <p:cNvSpPr/>
          <p:nvPr/>
        </p:nvSpPr>
        <p:spPr>
          <a:xfrm>
            <a:off x="887611" y="1757363"/>
            <a:ext cx="2598734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900"/>
              <a:buFont typeface="Noto Sans"/>
              <a:buNone/>
            </a:pPr>
            <a:r>
              <a:rPr b="0" i="0" lang="en-US" sz="900" u="none" cap="none" strike="noStrike">
                <a:solidFill>
                  <a:srgbClr val="E2E8F0"/>
                </a:solidFill>
                <a:latin typeface="Noto Sans"/>
                <a:ea typeface="Noto Sans"/>
                <a:cs typeface="Noto Sans"/>
                <a:sym typeface="Noto Sans"/>
              </a:rPr>
              <a:t>Sistema de coleta automatizada implementado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86" name="Google Shape;38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38" y="2053103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0"/>
          <p:cNvSpPr/>
          <p:nvPr/>
        </p:nvSpPr>
        <p:spPr>
          <a:xfrm>
            <a:off x="887611" y="2035969"/>
            <a:ext cx="239391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900"/>
              <a:buFont typeface="Noto Sans"/>
              <a:buNone/>
            </a:pPr>
            <a:r>
              <a:rPr b="0" i="0" lang="en-US" sz="900" u="none" cap="none" strike="noStrike">
                <a:solidFill>
                  <a:srgbClr val="E2E8F0"/>
                </a:solidFill>
                <a:latin typeface="Noto Sans"/>
                <a:ea typeface="Noto Sans"/>
                <a:cs typeface="Noto Sans"/>
                <a:sym typeface="Noto Sans"/>
              </a:rPr>
              <a:t>Banco de dados estruturado e normalizado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88" name="Google Shape;38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38" y="2331709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0"/>
          <p:cNvSpPr/>
          <p:nvPr/>
        </p:nvSpPr>
        <p:spPr>
          <a:xfrm>
            <a:off x="887611" y="2314575"/>
            <a:ext cx="1834074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900"/>
              <a:buFont typeface="Noto Sans"/>
              <a:buNone/>
            </a:pPr>
            <a:r>
              <a:rPr b="0" i="0" lang="en-US" sz="900" u="none" cap="none" strike="noStrike">
                <a:solidFill>
                  <a:srgbClr val="E2E8F0"/>
                </a:solidFill>
                <a:latin typeface="Noto Sans"/>
                <a:ea typeface="Noto Sans"/>
                <a:cs typeface="Noto Sans"/>
                <a:sym typeface="Noto Sans"/>
              </a:rPr>
              <a:t>Visualizações interativas geradas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90" name="Google Shape;39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38" y="2610315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0"/>
          <p:cNvSpPr/>
          <p:nvPr/>
        </p:nvSpPr>
        <p:spPr>
          <a:xfrm>
            <a:off x="887611" y="2593181"/>
            <a:ext cx="238431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900"/>
              <a:buFont typeface="Noto Sans"/>
              <a:buNone/>
            </a:pPr>
            <a:r>
              <a:rPr b="0" i="0" lang="en-US" sz="900" u="none" cap="none" strike="noStrike">
                <a:solidFill>
                  <a:srgbClr val="E2E8F0"/>
                </a:solidFill>
                <a:latin typeface="Noto Sans"/>
                <a:ea typeface="Noto Sans"/>
                <a:cs typeface="Noto Sans"/>
                <a:sym typeface="Noto Sans"/>
              </a:rPr>
              <a:t>Insights valiosos sobre o mercado de jogos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0"/>
          <p:cNvSpPr/>
          <p:nvPr/>
        </p:nvSpPr>
        <p:spPr>
          <a:xfrm>
            <a:off x="4714875" y="1143000"/>
            <a:ext cx="4000500" cy="1957388"/>
          </a:xfrm>
          <a:prstGeom prst="rect">
            <a:avLst/>
          </a:prstGeom>
          <a:solidFill>
            <a:srgbClr val="FFFFFF">
              <a:alpha val="9803"/>
            </a:srgbClr>
          </a:solidFill>
          <a:ln cap="flat" cmpd="sng" w="9525">
            <a:solidFill>
              <a:srgbClr val="FFFFFF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93" name="Google Shape;39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29188" y="1371600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10"/>
          <p:cNvSpPr/>
          <p:nvPr/>
        </p:nvSpPr>
        <p:spPr>
          <a:xfrm>
            <a:off x="5264944" y="1357313"/>
            <a:ext cx="1587419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Melhorias Futuras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95" name="Google Shape;395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29188" y="1774496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0"/>
          <p:cNvSpPr/>
          <p:nvPr/>
        </p:nvSpPr>
        <p:spPr>
          <a:xfrm>
            <a:off x="5173861" y="1757363"/>
            <a:ext cx="2147032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900"/>
              <a:buFont typeface="Noto Sans"/>
              <a:buNone/>
            </a:pPr>
            <a:r>
              <a:rPr b="0" i="0" lang="en-US" sz="900" u="none" cap="none" strike="noStrike">
                <a:solidFill>
                  <a:srgbClr val="E2E8F0"/>
                </a:solidFill>
                <a:latin typeface="Noto Sans"/>
                <a:ea typeface="Noto Sans"/>
                <a:cs typeface="Noto Sans"/>
                <a:sym typeface="Noto Sans"/>
              </a:rPr>
              <a:t>Expandir para mais empresas de jogos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97" name="Google Shape;397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29188" y="2053103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0"/>
          <p:cNvSpPr/>
          <p:nvPr/>
        </p:nvSpPr>
        <p:spPr>
          <a:xfrm>
            <a:off x="5173861" y="2035969"/>
            <a:ext cx="2199717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900"/>
              <a:buFont typeface="Noto Sans"/>
              <a:buNone/>
            </a:pPr>
            <a:r>
              <a:rPr b="0" i="0" lang="en-US" sz="900" u="none" cap="none" strike="noStrike">
                <a:solidFill>
                  <a:srgbClr val="E2E8F0"/>
                </a:solidFill>
                <a:latin typeface="Noto Sans"/>
                <a:ea typeface="Noto Sans"/>
                <a:cs typeface="Noto Sans"/>
                <a:sym typeface="Noto Sans"/>
              </a:rPr>
              <a:t>Implementar dashboard em tempo real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99" name="Google Shape;399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29188" y="2331709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0"/>
          <p:cNvSpPr/>
          <p:nvPr/>
        </p:nvSpPr>
        <p:spPr>
          <a:xfrm>
            <a:off x="5173861" y="2314575"/>
            <a:ext cx="1598163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900"/>
              <a:buFont typeface="Noto Sans"/>
              <a:buNone/>
            </a:pPr>
            <a:r>
              <a:rPr b="0" i="0" lang="en-US" sz="900" u="none" cap="none" strike="noStrike">
                <a:solidFill>
                  <a:srgbClr val="E2E8F0"/>
                </a:solidFill>
                <a:latin typeface="Noto Sans"/>
                <a:ea typeface="Noto Sans"/>
                <a:cs typeface="Noto Sans"/>
                <a:sym typeface="Noto Sans"/>
              </a:rPr>
              <a:t>Adicionar análises preditivas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01" name="Google Shape;401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29188" y="2610315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0"/>
          <p:cNvSpPr/>
          <p:nvPr/>
        </p:nvSpPr>
        <p:spPr>
          <a:xfrm>
            <a:off x="5173861" y="2593181"/>
            <a:ext cx="1880369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900"/>
              <a:buFont typeface="Noto Sans"/>
              <a:buNone/>
            </a:pPr>
            <a:r>
              <a:rPr b="0" i="0" lang="en-US" sz="900" u="none" cap="none" strike="noStrike">
                <a:solidFill>
                  <a:srgbClr val="E2E8F0"/>
                </a:solidFill>
                <a:latin typeface="Noto Sans"/>
                <a:ea typeface="Noto Sans"/>
                <a:cs typeface="Noto Sans"/>
                <a:sym typeface="Noto Sans"/>
              </a:rPr>
              <a:t>Integrar APIs de vendas e reviews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0"/>
          <p:cNvSpPr/>
          <p:nvPr/>
        </p:nvSpPr>
        <p:spPr>
          <a:xfrm>
            <a:off x="428625" y="3371850"/>
            <a:ext cx="8286750" cy="1156171"/>
          </a:xfrm>
          <a:prstGeom prst="rect">
            <a:avLst/>
          </a:prstGeom>
          <a:solidFill>
            <a:srgbClr val="FFFFFF">
              <a:alpha val="9803"/>
            </a:srgbClr>
          </a:solidFill>
          <a:ln cap="flat" cmpd="sng" w="9525">
            <a:solidFill>
              <a:srgbClr val="FFFFFF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0"/>
          <p:cNvSpPr/>
          <p:nvPr/>
        </p:nvSpPr>
        <p:spPr>
          <a:xfrm>
            <a:off x="642938" y="3586163"/>
            <a:ext cx="7929563" cy="713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70"/>
              <a:buFont typeface="Noto Sans"/>
              <a:buNone/>
            </a:pPr>
            <a:r>
              <a:rPr b="1" i="0" lang="en-US" sz="117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 solução desenvolvida demonstra como tecnologias de web scraping, bancos de dados relacionais e visualização de dados podem ser combinadas para criar insights valiosos sobre a indústria de jogos, fornecendo uma base sólida para análises futuras e tomada de decisões estratégicas.</a:t>
            </a:r>
            <a:endParaRPr b="0" i="0" sz="1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" name="Google Shape;3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250"/>
              <a:buFont typeface="Noto Sans"/>
              <a:buNone/>
            </a:pPr>
            <a:r>
              <a:rPr b="1" i="0" lang="en-US" sz="225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Arquitetura da Solução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428625" y="1143000"/>
            <a:ext cx="4036219" cy="1698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28625" y="1143000"/>
            <a:ext cx="35719" cy="1698734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5" name="Google Shape;3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938" y="1357313"/>
            <a:ext cx="321469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"/>
          <p:cNvSpPr/>
          <p:nvPr/>
        </p:nvSpPr>
        <p:spPr>
          <a:xfrm>
            <a:off x="642938" y="1750219"/>
            <a:ext cx="3679031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Web Scraping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642938" y="2078831"/>
            <a:ext cx="3679031" cy="548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900"/>
              <a:buFont typeface="Noto Sans"/>
              <a:buNone/>
            </a:pPr>
            <a:r>
              <a:rPr b="0" i="0" lang="en-US" sz="90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Coleta automatizada de dados das páginas da Wikipedia usando BeautifulSoup e Pandas para extrair informações sobre empresas, jogos e expansões.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4679156" y="1143000"/>
            <a:ext cx="4036219" cy="1698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679156" y="1143000"/>
            <a:ext cx="35719" cy="1698734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0" name="Google Shape;4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3469" y="1357313"/>
            <a:ext cx="2857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"/>
          <p:cNvSpPr/>
          <p:nvPr/>
        </p:nvSpPr>
        <p:spPr>
          <a:xfrm>
            <a:off x="4893469" y="1750219"/>
            <a:ext cx="3679031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Transformação de Dados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4893469" y="2078831"/>
            <a:ext cx="3679031" cy="365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900"/>
              <a:buFont typeface="Noto Sans"/>
              <a:buNone/>
            </a:pPr>
            <a:r>
              <a:rPr b="0" i="0" lang="en-US" sz="90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Processamento e formatação dos dados coletados, separação de valores múltiplos e normalização para inserção no banco de dados.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428625" y="3056046"/>
            <a:ext cx="4036219" cy="15158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428625" y="3056046"/>
            <a:ext cx="35719" cy="151587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2938" y="3270359"/>
            <a:ext cx="250031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/>
          <p:nvPr/>
        </p:nvSpPr>
        <p:spPr>
          <a:xfrm>
            <a:off x="642938" y="3663265"/>
            <a:ext cx="3679031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Banco MySQL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642938" y="3991877"/>
            <a:ext cx="3679031" cy="365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900"/>
              <a:buFont typeface="Noto Sans"/>
              <a:buNone/>
            </a:pPr>
            <a:r>
              <a:rPr b="0" i="0" lang="en-US" sz="90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Armazenamento estruturado em tabelas relacionais com chaves estrangeiras, garantindo integridade e eficiência nas consultas.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4679156" y="3056046"/>
            <a:ext cx="4036219" cy="15158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4679156" y="3056046"/>
            <a:ext cx="35719" cy="151587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0" name="Google Shape;5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3469" y="3270359"/>
            <a:ext cx="2857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"/>
          <p:cNvSpPr/>
          <p:nvPr/>
        </p:nvSpPr>
        <p:spPr>
          <a:xfrm>
            <a:off x="4893469" y="3663265"/>
            <a:ext cx="3679031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Análise e Visualização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4893469" y="3991877"/>
            <a:ext cx="3679031" cy="365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900"/>
              <a:buFont typeface="Noto Sans"/>
              <a:buNone/>
            </a:pPr>
            <a:r>
              <a:rPr b="0" i="0" lang="en-US" sz="90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Geração de insights através de consultas SQL e criação de gráficos usando Matplotlib e Seaborn para apresentação dos resultados.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3" name="Google Shape;53;p2"/>
          <p:cNvPicPr preferRelativeResize="0"/>
          <p:nvPr/>
        </p:nvPicPr>
        <p:blipFill rotWithShape="1">
          <a:blip r:embed="rId8">
            <a:alphaModFix amt="60000"/>
          </a:blip>
          <a:srcRect b="0" l="0" r="0" t="0"/>
          <a:stretch/>
        </p:blipFill>
        <p:spPr>
          <a:xfrm>
            <a:off x="4389109" y="2571750"/>
            <a:ext cx="2000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4" name="Google Shape;54;p2"/>
          <p:cNvPicPr preferRelativeResize="0"/>
          <p:nvPr/>
        </p:nvPicPr>
        <p:blipFill rotWithShape="1">
          <a:blip r:embed="rId9">
            <a:alphaModFix amt="60000"/>
          </a:blip>
          <a:srcRect b="0" l="0" r="0" t="0"/>
          <a:stretch/>
        </p:blipFill>
        <p:spPr>
          <a:xfrm>
            <a:off x="4583441" y="2314575"/>
            <a:ext cx="1714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2"/>
          <p:cNvPicPr preferRelativeResize="0"/>
          <p:nvPr/>
        </p:nvPicPr>
        <p:blipFill rotWithShape="1">
          <a:blip r:embed="rId10">
            <a:alphaModFix amt="60000"/>
          </a:blip>
          <a:srcRect b="0" l="0" r="0" t="0"/>
          <a:stretch/>
        </p:blipFill>
        <p:spPr>
          <a:xfrm>
            <a:off x="4554866" y="2600325"/>
            <a:ext cx="20002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1" name="Google Shape;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2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"/>
          <p:cNvSpPr/>
          <p:nvPr/>
        </p:nvSpPr>
        <p:spPr>
          <a:xfrm>
            <a:off x="357188" y="357188"/>
            <a:ext cx="8501063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250"/>
              <a:buFont typeface="Noto Sans"/>
              <a:buNone/>
            </a:pPr>
            <a:r>
              <a:rPr b="1" i="0" lang="en-US" sz="225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Esquema do Banco de Dados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357188" y="1000125"/>
            <a:ext cx="8429625" cy="714375"/>
          </a:xfrm>
          <a:prstGeom prst="rect">
            <a:avLst/>
          </a:prstGeom>
          <a:solidFill>
            <a:srgbClr val="3B82F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00063" y="1143000"/>
            <a:ext cx="8215313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125"/>
              <a:buFont typeface="Noto Sans"/>
              <a:buNone/>
            </a:pPr>
            <a:r>
              <a:rPr b="1" i="0" lang="en-US" sz="1125" u="none" cap="none" strike="noStrike">
                <a:solidFill>
                  <a:srgbClr val="1E40AF"/>
                </a:solidFill>
                <a:latin typeface="Noto Sans"/>
                <a:ea typeface="Noto Sans"/>
                <a:cs typeface="Noto Sans"/>
                <a:sym typeface="Noto Sans"/>
              </a:rPr>
              <a:t>fromsoftware_db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500063" y="1400175"/>
            <a:ext cx="8215313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D4ED8"/>
              </a:buClr>
              <a:buSzPts val="900"/>
              <a:buFont typeface="Noto Sans"/>
              <a:buNone/>
            </a:pPr>
            <a:r>
              <a:rPr b="0" i="0" lang="en-US" sz="900" u="none" cap="none" strike="noStrike">
                <a:solidFill>
                  <a:srgbClr val="1D4ED8"/>
                </a:solidFill>
                <a:latin typeface="Noto Sans"/>
                <a:ea typeface="Noto Sans"/>
                <a:cs typeface="Noto Sans"/>
                <a:sym typeface="Noto Sans"/>
              </a:rPr>
              <a:t>Banco de dados relacional com 8 tabelas interconectadas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357188" y="1928813"/>
            <a:ext cx="2714625" cy="24830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B82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7" name="Google Shape;6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63" y="2105955"/>
            <a:ext cx="103584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/>
          <p:nvPr/>
        </p:nvSpPr>
        <p:spPr>
          <a:xfrm>
            <a:off x="675084" y="2071688"/>
            <a:ext cx="654211" cy="205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080"/>
              <a:buFont typeface="Noto Sans"/>
              <a:buNone/>
            </a:pPr>
            <a:r>
              <a:rPr b="1" i="0" lang="en-US" sz="108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empresa</a:t>
            </a:r>
            <a:endParaRPr b="0" i="0" sz="10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500063" y="2384561"/>
            <a:ext cx="2500313" cy="232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C2626"/>
              </a:buClr>
              <a:buSzPts val="810"/>
              <a:buFont typeface="Noto Sans"/>
              <a:buNone/>
            </a:pPr>
            <a:r>
              <a:rPr b="1" i="0" lang="en-US" sz="810" u="none" cap="none" strike="noStrike">
                <a:solidFill>
                  <a:srgbClr val="DC2626"/>
                </a:solidFill>
                <a:latin typeface="Noto Sans"/>
                <a:ea typeface="Noto Sans"/>
                <a:cs typeface="Noto Sans"/>
                <a:sym typeface="Noto Sans"/>
              </a:rPr>
              <a:t>id (PK)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500063" y="2617431"/>
            <a:ext cx="2500313" cy="232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810"/>
              <a:buFont typeface="Noto Sans"/>
              <a:buNone/>
            </a:pPr>
            <a:r>
              <a:rPr b="0" i="0" lang="en-US" sz="81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nome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500063" y="2850300"/>
            <a:ext cx="2500313" cy="232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810"/>
              <a:buFont typeface="Noto Sans"/>
              <a:buNone/>
            </a:pPr>
            <a:r>
              <a:rPr b="0" i="0" lang="en-US" sz="81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fundacao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500063" y="3083170"/>
            <a:ext cx="2500313" cy="232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810"/>
              <a:buFont typeface="Noto Sans"/>
              <a:buNone/>
            </a:pPr>
            <a:r>
              <a:rPr b="0" i="0" lang="en-US" sz="81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sede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500063" y="3316039"/>
            <a:ext cx="2500313" cy="232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810"/>
              <a:buFont typeface="Noto Sans"/>
              <a:buNone/>
            </a:pPr>
            <a:r>
              <a:rPr b="0" i="0" lang="en-US" sz="81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head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500063" y="3548909"/>
            <a:ext cx="2500313" cy="232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810"/>
              <a:buFont typeface="Noto Sans"/>
              <a:buNone/>
            </a:pPr>
            <a:r>
              <a:rPr b="1" i="0" lang="en-US" sz="810" u="none" cap="none" strike="noStrike">
                <a:solidFill>
                  <a:srgbClr val="059669"/>
                </a:solidFill>
                <a:latin typeface="Noto Sans"/>
                <a:ea typeface="Noto Sans"/>
                <a:cs typeface="Noto Sans"/>
                <a:sym typeface="Noto Sans"/>
              </a:rPr>
              <a:t>atividade (FK)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500063" y="3781778"/>
            <a:ext cx="2500313" cy="232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810"/>
              <a:buFont typeface="Noto Sans"/>
              <a:buNone/>
            </a:pPr>
            <a:r>
              <a:rPr b="1" i="0" lang="en-US" sz="810" u="none" cap="none" strike="noStrike">
                <a:solidFill>
                  <a:srgbClr val="059669"/>
                </a:solidFill>
                <a:latin typeface="Noto Sans"/>
                <a:ea typeface="Noto Sans"/>
                <a:cs typeface="Noto Sans"/>
                <a:sym typeface="Noto Sans"/>
              </a:rPr>
              <a:t>tipo (FK)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500063" y="4014648"/>
            <a:ext cx="2500313" cy="225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810"/>
              <a:buFont typeface="Noto Sans"/>
              <a:buNone/>
            </a:pPr>
            <a:r>
              <a:rPr b="0" i="0" lang="en-US" sz="81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numEmpregados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3214688" y="1928813"/>
            <a:ext cx="2714625" cy="245443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B82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8" name="Google Shape;7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7563" y="2105955"/>
            <a:ext cx="171450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/>
          <p:nvPr/>
        </p:nvSpPr>
        <p:spPr>
          <a:xfrm>
            <a:off x="3600450" y="2071688"/>
            <a:ext cx="365113" cy="205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080"/>
              <a:buFont typeface="Noto Sans"/>
              <a:buNone/>
            </a:pPr>
            <a:r>
              <a:rPr b="1" i="0" lang="en-US" sz="108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jogo</a:t>
            </a:r>
            <a:endParaRPr b="0" i="0" sz="10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3357563" y="2384561"/>
            <a:ext cx="2500313" cy="232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C2626"/>
              </a:buClr>
              <a:buSzPts val="810"/>
              <a:buFont typeface="Noto Sans"/>
              <a:buNone/>
            </a:pPr>
            <a:r>
              <a:rPr b="1" i="0" lang="en-US" sz="810" u="none" cap="none" strike="noStrike">
                <a:solidFill>
                  <a:srgbClr val="DC2626"/>
                </a:solidFill>
                <a:latin typeface="Noto Sans"/>
                <a:ea typeface="Noto Sans"/>
                <a:cs typeface="Noto Sans"/>
                <a:sym typeface="Noto Sans"/>
              </a:rPr>
              <a:t>id (PK)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3357563" y="2617431"/>
            <a:ext cx="2500313" cy="232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810"/>
              <a:buFont typeface="Noto Sans"/>
              <a:buNone/>
            </a:pPr>
            <a:r>
              <a:rPr b="0" i="0" lang="en-US" sz="81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nome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3357563" y="2850300"/>
            <a:ext cx="2500313" cy="225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810"/>
              <a:buFont typeface="Noto Sans"/>
              <a:buNone/>
            </a:pPr>
            <a:r>
              <a:rPr b="1" i="0" lang="en-US" sz="810" u="none" cap="none" strike="noStrike">
                <a:solidFill>
                  <a:srgbClr val="059669"/>
                </a:solidFill>
                <a:latin typeface="Noto Sans"/>
                <a:ea typeface="Noto Sans"/>
                <a:cs typeface="Noto Sans"/>
                <a:sym typeface="Noto Sans"/>
              </a:rPr>
              <a:t>idEmpDev (FK)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6072188" y="1928813"/>
            <a:ext cx="2714625" cy="245443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B82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4" name="Google Shape;8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15063" y="2105955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/>
          <p:nvPr/>
        </p:nvSpPr>
        <p:spPr>
          <a:xfrm>
            <a:off x="6424017" y="2071688"/>
            <a:ext cx="711836" cy="205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080"/>
              <a:buFont typeface="Noto Sans"/>
              <a:buNone/>
            </a:pPr>
            <a:r>
              <a:rPr b="1" i="0" lang="en-US" sz="108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expansao</a:t>
            </a:r>
            <a:endParaRPr b="0" i="0" sz="10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6215063" y="2384561"/>
            <a:ext cx="2500313" cy="232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C2626"/>
              </a:buClr>
              <a:buSzPts val="810"/>
              <a:buFont typeface="Noto Sans"/>
              <a:buNone/>
            </a:pPr>
            <a:r>
              <a:rPr b="1" i="0" lang="en-US" sz="810" u="none" cap="none" strike="noStrike">
                <a:solidFill>
                  <a:srgbClr val="DC2626"/>
                </a:solidFill>
                <a:latin typeface="Noto Sans"/>
                <a:ea typeface="Noto Sans"/>
                <a:cs typeface="Noto Sans"/>
                <a:sym typeface="Noto Sans"/>
              </a:rPr>
              <a:t>idExpansao (PK)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6215063" y="2617431"/>
            <a:ext cx="2500313" cy="232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810"/>
              <a:buFont typeface="Noto Sans"/>
              <a:buNone/>
            </a:pPr>
            <a:r>
              <a:rPr b="1" i="0" lang="en-US" sz="810" u="none" cap="none" strike="noStrike">
                <a:solidFill>
                  <a:srgbClr val="059669"/>
                </a:solidFill>
                <a:latin typeface="Noto Sans"/>
                <a:ea typeface="Noto Sans"/>
                <a:cs typeface="Noto Sans"/>
                <a:sym typeface="Noto Sans"/>
              </a:rPr>
              <a:t>idJogo (FK)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6215063" y="2850300"/>
            <a:ext cx="2500313" cy="232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810"/>
              <a:buFont typeface="Noto Sans"/>
              <a:buNone/>
            </a:pPr>
            <a:r>
              <a:rPr b="0" i="0" lang="en-US" sz="81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nome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6215063" y="3083170"/>
            <a:ext cx="2500313" cy="225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810"/>
              <a:buFont typeface="Noto Sans"/>
              <a:buNone/>
            </a:pPr>
            <a:r>
              <a:rPr b="0" i="0" lang="en-US" sz="81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ano_lancamento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357188" y="4526124"/>
            <a:ext cx="2714625" cy="131866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B82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1" name="Google Shape;9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0063" y="4703266"/>
            <a:ext cx="153591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/>
          <p:nvPr/>
        </p:nvSpPr>
        <p:spPr>
          <a:xfrm>
            <a:off x="725091" y="4668999"/>
            <a:ext cx="821810" cy="205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080"/>
              <a:buFont typeface="Noto Sans"/>
              <a:buNone/>
            </a:pPr>
            <a:r>
              <a:rPr b="1" i="0" lang="en-US" sz="108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plataforma</a:t>
            </a:r>
            <a:endParaRPr b="0" i="0" sz="10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500063" y="4981873"/>
            <a:ext cx="2500313" cy="232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C2626"/>
              </a:buClr>
              <a:buSzPts val="810"/>
              <a:buFont typeface="Noto Sans"/>
              <a:buNone/>
            </a:pPr>
            <a:r>
              <a:rPr b="1" i="0" lang="en-US" sz="810" u="none" cap="none" strike="noStrike">
                <a:solidFill>
                  <a:srgbClr val="DC2626"/>
                </a:solidFill>
                <a:latin typeface="Noto Sans"/>
                <a:ea typeface="Noto Sans"/>
                <a:cs typeface="Noto Sans"/>
                <a:sym typeface="Noto Sans"/>
              </a:rPr>
              <a:t>idPlataforma (PK)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500063" y="5214742"/>
            <a:ext cx="2500313" cy="225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810"/>
              <a:buFont typeface="Noto Sans"/>
              <a:buNone/>
            </a:pPr>
            <a:r>
              <a:rPr b="0" i="0" lang="en-US" sz="81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nome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3214688" y="4526124"/>
            <a:ext cx="2714625" cy="131866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B82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6" name="Google Shape;96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57563" y="4703266"/>
            <a:ext cx="171450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/>
          <p:nvPr/>
        </p:nvSpPr>
        <p:spPr>
          <a:xfrm>
            <a:off x="3600450" y="4668999"/>
            <a:ext cx="705110" cy="205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080"/>
              <a:buFont typeface="Noto Sans"/>
              <a:buNone/>
            </a:pPr>
            <a:r>
              <a:rPr b="1" i="0" lang="en-US" sz="108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publisher</a:t>
            </a:r>
            <a:endParaRPr b="0" i="0" sz="10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3357563" y="4981873"/>
            <a:ext cx="2500313" cy="232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C2626"/>
              </a:buClr>
              <a:buSzPts val="810"/>
              <a:buFont typeface="Noto Sans"/>
              <a:buNone/>
            </a:pPr>
            <a:r>
              <a:rPr b="1" i="0" lang="en-US" sz="810" u="none" cap="none" strike="noStrike">
                <a:solidFill>
                  <a:srgbClr val="DC2626"/>
                </a:solidFill>
                <a:latin typeface="Noto Sans"/>
                <a:ea typeface="Noto Sans"/>
                <a:cs typeface="Noto Sans"/>
                <a:sym typeface="Noto Sans"/>
              </a:rPr>
              <a:t>idPublisher (PK)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3357563" y="5214742"/>
            <a:ext cx="2500313" cy="225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810"/>
              <a:buFont typeface="Noto Sans"/>
              <a:buNone/>
            </a:pPr>
            <a:r>
              <a:rPr b="0" i="0" lang="en-US" sz="81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nome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6072188" y="4526124"/>
            <a:ext cx="2714625" cy="131866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B82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1" name="Google Shape;101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15063" y="4703266"/>
            <a:ext cx="171450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6457950" y="4668999"/>
            <a:ext cx="1154134" cy="205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080"/>
              <a:buFont typeface="Noto Sans"/>
              <a:buNone/>
            </a:pPr>
            <a:r>
              <a:rPr b="1" i="0" lang="en-US" sz="108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compatibilidade</a:t>
            </a:r>
            <a:endParaRPr b="0" i="0" sz="10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6215063" y="4981873"/>
            <a:ext cx="2500313" cy="232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810"/>
              <a:buFont typeface="Noto Sans"/>
              <a:buNone/>
            </a:pPr>
            <a:r>
              <a:rPr b="1" i="0" lang="en-US" sz="810" u="none" cap="none" strike="noStrike">
                <a:solidFill>
                  <a:srgbClr val="059669"/>
                </a:solidFill>
                <a:latin typeface="Noto Sans"/>
                <a:ea typeface="Noto Sans"/>
                <a:cs typeface="Noto Sans"/>
                <a:sym typeface="Noto Sans"/>
              </a:rPr>
              <a:t>idJogo (FK)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6215063" y="5214742"/>
            <a:ext cx="2500313" cy="232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810"/>
              <a:buFont typeface="Noto Sans"/>
              <a:buNone/>
            </a:pPr>
            <a:r>
              <a:rPr b="1" i="0" lang="en-US" sz="810" u="none" cap="none" strike="noStrike">
                <a:solidFill>
                  <a:srgbClr val="059669"/>
                </a:solidFill>
                <a:latin typeface="Noto Sans"/>
                <a:ea typeface="Noto Sans"/>
                <a:cs typeface="Noto Sans"/>
                <a:sym typeface="Noto Sans"/>
              </a:rPr>
              <a:t>idPlataforma (FK)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215063" y="5447612"/>
            <a:ext cx="2500313" cy="225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2525" lIns="0" spcFirstLastPara="1" rIns="0" wrap="square" tIns="42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C2626"/>
              </a:buClr>
              <a:buSzPts val="810"/>
              <a:buFont typeface="Noto Sans"/>
              <a:buNone/>
            </a:pPr>
            <a:r>
              <a:rPr b="1" i="0" lang="en-US" sz="810" u="none" cap="none" strike="noStrike">
                <a:solidFill>
                  <a:srgbClr val="DC2626"/>
                </a:solidFill>
                <a:latin typeface="Noto Sans"/>
                <a:ea typeface="Noto Sans"/>
                <a:cs typeface="Noto Sans"/>
                <a:sym typeface="Noto Sans"/>
              </a:rPr>
              <a:t>Chave Composta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84298e14d_0_0"/>
          <p:cNvSpPr txBox="1"/>
          <p:nvPr/>
        </p:nvSpPr>
        <p:spPr>
          <a:xfrm>
            <a:off x="1547950" y="538850"/>
            <a:ext cx="56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MODELO ER AQUI ZIKI: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/>
          <p:nvPr/>
        </p:nvSpPr>
        <p:spPr>
          <a:xfrm>
            <a:off x="357188" y="357188"/>
            <a:ext cx="8501063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250"/>
              <a:buFont typeface="Noto Sans"/>
              <a:buNone/>
            </a:pPr>
            <a:r>
              <a:rPr b="1" i="0" lang="en-US" sz="225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Processo de Criação do Banco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1196578" y="1071563"/>
            <a:ext cx="428625" cy="428625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1196578" y="1071563"/>
            <a:ext cx="500063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1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357188" y="1643063"/>
            <a:ext cx="2178844" cy="205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080"/>
              <a:buFont typeface="Noto Sans"/>
              <a:buNone/>
            </a:pPr>
            <a:r>
              <a:rPr b="1" i="0" lang="en-US" sz="108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Configuração</a:t>
            </a:r>
            <a:endParaRPr b="0" i="0" sz="10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357188" y="1920218"/>
            <a:ext cx="2178844" cy="308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810"/>
              <a:buFont typeface="Noto Sans"/>
              <a:buNone/>
            </a:pPr>
            <a:r>
              <a:rPr b="0" i="0" lang="en-US" sz="81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Verificação do servidor MySQL e configuração das credenciais de acesso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8881" y="1285875"/>
            <a:ext cx="2000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/>
          <p:nvPr/>
        </p:nvSpPr>
        <p:spPr>
          <a:xfrm>
            <a:off x="3303984" y="1071563"/>
            <a:ext cx="428625" cy="428625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3303984" y="1071563"/>
            <a:ext cx="500063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2464594" y="1643063"/>
            <a:ext cx="2178844" cy="205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080"/>
              <a:buFont typeface="Noto Sans"/>
              <a:buNone/>
            </a:pPr>
            <a:r>
              <a:rPr b="1" i="0" lang="en-US" sz="108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Criação do </a:t>
            </a:r>
            <a:r>
              <a:rPr b="1" lang="en-US" sz="1080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esquema</a:t>
            </a:r>
            <a:endParaRPr b="0" i="0" sz="10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2464594" y="1920218"/>
            <a:ext cx="2178844" cy="308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810"/>
              <a:buFont typeface="Noto Sans"/>
              <a:buNone/>
            </a:pPr>
            <a:r>
              <a:rPr b="0" i="0" lang="en-US" sz="81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Execução do script SQL para criar o banco e todas as tabelas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8" name="Google Shape;12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6288" y="1285875"/>
            <a:ext cx="2000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/>
          <p:nvPr/>
        </p:nvSpPr>
        <p:spPr>
          <a:xfrm>
            <a:off x="5411391" y="1071563"/>
            <a:ext cx="428625" cy="428625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5411391" y="1071563"/>
            <a:ext cx="500063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4572000" y="1643063"/>
            <a:ext cx="2178844" cy="205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080"/>
              <a:buFont typeface="Noto Sans"/>
              <a:buNone/>
            </a:pPr>
            <a:r>
              <a:rPr b="1" i="0" lang="en-US" sz="108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Definição de Relacionamentos</a:t>
            </a:r>
            <a:endParaRPr b="0" i="0" sz="10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4572000" y="1920218"/>
            <a:ext cx="2178844" cy="308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810"/>
              <a:buFont typeface="Noto Sans"/>
              <a:buNone/>
            </a:pPr>
            <a:r>
              <a:rPr b="0" i="0" lang="en-US" sz="81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Criação das chaves estrangeiras e constraints de integridade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3694" y="1285875"/>
            <a:ext cx="2000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>
            <a:off x="7518797" y="1071563"/>
            <a:ext cx="428625" cy="428625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7518797" y="1071563"/>
            <a:ext cx="500063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6679406" y="1643063"/>
            <a:ext cx="2178844" cy="205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080"/>
              <a:buFont typeface="Noto Sans"/>
              <a:buNone/>
            </a:pPr>
            <a:r>
              <a:rPr b="1" i="0" lang="en-US" sz="108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Validação</a:t>
            </a:r>
            <a:endParaRPr b="0" i="0" sz="10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6679406" y="1920218"/>
            <a:ext cx="2178844" cy="308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810"/>
              <a:buFont typeface="Noto Sans"/>
              <a:buNone/>
            </a:pPr>
            <a:r>
              <a:rPr b="0" i="0" lang="en-US" sz="81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Verificação da estrutura criada e testes de conectividade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357188" y="2443107"/>
            <a:ext cx="8429625" cy="1828633"/>
          </a:xfrm>
          <a:prstGeom prst="rect">
            <a:avLst/>
          </a:prstGeom>
          <a:solidFill>
            <a:srgbClr val="1E29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500063" y="2603841"/>
            <a:ext cx="1491146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 IF EXISTS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1981498" y="2603841"/>
            <a:ext cx="997334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D399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34D399"/>
                </a:solidFill>
                <a:latin typeface="Courier New"/>
                <a:ea typeface="Courier New"/>
                <a:cs typeface="Courier New"/>
                <a:sym typeface="Courier New"/>
              </a:rPr>
              <a:t>fromsoftware_db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2907395" y="2603841"/>
            <a:ext cx="133164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500063" y="2758129"/>
            <a:ext cx="997334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1487686" y="2758129"/>
            <a:ext cx="997334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D399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34D399"/>
                </a:solidFill>
                <a:latin typeface="Courier New"/>
                <a:ea typeface="Courier New"/>
                <a:cs typeface="Courier New"/>
                <a:sym typeface="Courier New"/>
              </a:rPr>
              <a:t>fromsoftware_db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2413583" y="2758129"/>
            <a:ext cx="133164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500063" y="2912418"/>
            <a:ext cx="256617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746968" y="2912418"/>
            <a:ext cx="997334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D399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34D399"/>
                </a:solidFill>
                <a:latin typeface="Courier New"/>
                <a:ea typeface="Courier New"/>
                <a:cs typeface="Courier New"/>
                <a:sym typeface="Courier New"/>
              </a:rPr>
              <a:t>fromsoftware_db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1672865" y="2912418"/>
            <a:ext cx="133164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500063" y="3220994"/>
            <a:ext cx="812155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1240780" y="3220994"/>
            <a:ext cx="688702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empresa (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500063" y="3375282"/>
            <a:ext cx="503523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932148" y="3375282"/>
            <a:ext cx="1923204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INT AUTO_INCREMENT PRIMARY KEY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2783914" y="3375282"/>
            <a:ext cx="133164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500063" y="3529571"/>
            <a:ext cx="626976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1055601" y="3529571"/>
            <a:ext cx="503523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1487686" y="3529571"/>
            <a:ext cx="441796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(255)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1858045" y="3529571"/>
            <a:ext cx="565249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2351856" y="3529571"/>
            <a:ext cx="133164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500063" y="3683859"/>
            <a:ext cx="873882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fundacao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1302507" y="3683859"/>
            <a:ext cx="318343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1549412" y="3683859"/>
            <a:ext cx="133164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500063" y="3838147"/>
            <a:ext cx="626976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sede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1055601" y="3838147"/>
            <a:ext cx="503523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1487686" y="3838147"/>
            <a:ext cx="380070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(255)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500063" y="3992435"/>
            <a:ext cx="194890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"/>
          <p:cNvSpPr/>
          <p:nvPr/>
        </p:nvSpPr>
        <p:spPr>
          <a:xfrm>
            <a:off x="357188" y="357188"/>
            <a:ext cx="8501063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250"/>
              <a:buFont typeface="Noto Sans"/>
              <a:buNone/>
            </a:pPr>
            <a:r>
              <a:rPr b="1" i="0" lang="en-US" sz="225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Processo de Alimentação de Dados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357188" y="1351648"/>
            <a:ext cx="2000250" cy="23401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357188" y="1351648"/>
            <a:ext cx="35719" cy="2340192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4" name="Google Shape;17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5863" y="1565960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/>
          <p:nvPr/>
        </p:nvSpPr>
        <p:spPr>
          <a:xfrm>
            <a:off x="571500" y="2016016"/>
            <a:ext cx="1643063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Fonte de Dados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571500" y="2380348"/>
            <a:ext cx="1643063" cy="1097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900"/>
              <a:buFont typeface="Noto Sans"/>
              <a:buNone/>
            </a:pPr>
            <a:r>
              <a:rPr b="0" i="0" lang="en-US" sz="90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Páginas da Wikipedia das empresas FromSoftware e Bethesda Game Studios contendo informações estruturadas em tabelas HTML.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2571750" y="1071563"/>
            <a:ext cx="4000500" cy="2900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2571750" y="1071563"/>
            <a:ext cx="35719" cy="2900363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9" name="Google Shape;17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86063" y="1328738"/>
            <a:ext cx="214313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/>
          <p:nvPr/>
        </p:nvSpPr>
        <p:spPr>
          <a:xfrm>
            <a:off x="3000375" y="1296591"/>
            <a:ext cx="1403440" cy="233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Processamento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2786063" y="1650206"/>
            <a:ext cx="3571875" cy="314325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2" name="Google Shape;18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7500" y="1738778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/>
          <p:nvPr/>
        </p:nvSpPr>
        <p:spPr>
          <a:xfrm>
            <a:off x="3102173" y="1721644"/>
            <a:ext cx="1883913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900"/>
              <a:buFont typeface="Noto Sans"/>
              <a:buNone/>
            </a:pPr>
            <a:r>
              <a:rPr b="1" i="0" lang="en-US" sz="90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Web Scraping com BeautifulSoup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2786063" y="2071688"/>
            <a:ext cx="3571875" cy="314325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5" name="Google Shape;185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57500" y="2160259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/>
          <p:nvPr/>
        </p:nvSpPr>
        <p:spPr>
          <a:xfrm>
            <a:off x="3102173" y="2143125"/>
            <a:ext cx="1830307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900"/>
              <a:buFont typeface="Noto Sans"/>
              <a:buNone/>
            </a:pPr>
            <a:r>
              <a:rPr b="1" i="0" lang="en-US" sz="90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Extração de tabelas com Pandas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786063" y="2493169"/>
            <a:ext cx="3571875" cy="314325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8" name="Google Shape;188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57500" y="2581740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/>
          <p:cNvSpPr/>
          <p:nvPr/>
        </p:nvSpPr>
        <p:spPr>
          <a:xfrm>
            <a:off x="3102173" y="2564606"/>
            <a:ext cx="145939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900"/>
              <a:buFont typeface="Noto Sans"/>
              <a:buNone/>
            </a:pPr>
            <a:r>
              <a:rPr b="1" i="0" lang="en-US" sz="90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Limpeza e transformação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2786063" y="2914650"/>
            <a:ext cx="3571875" cy="314325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91" name="Google Shape;191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57500" y="3003221"/>
            <a:ext cx="119658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/>
          <p:nvPr/>
        </p:nvSpPr>
        <p:spPr>
          <a:xfrm>
            <a:off x="3084314" y="2986088"/>
            <a:ext cx="1771427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900"/>
              <a:buFont typeface="Noto Sans"/>
              <a:buNone/>
            </a:pPr>
            <a:r>
              <a:rPr b="1" i="0" lang="en-US" sz="90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Separação de valores múltiplos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2786063" y="3336131"/>
            <a:ext cx="3571875" cy="314325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94" name="Google Shape;194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57500" y="3424703"/>
            <a:ext cx="119658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3084314" y="3407569"/>
            <a:ext cx="1122211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900"/>
              <a:buFont typeface="Noto Sans"/>
              <a:buNone/>
            </a:pPr>
            <a:r>
              <a:rPr b="1" i="0" lang="en-US" sz="90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Inserção no MySQL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6786563" y="1443065"/>
            <a:ext cx="2000250" cy="21573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"/>
          <p:cNvSpPr/>
          <p:nvPr/>
        </p:nvSpPr>
        <p:spPr>
          <a:xfrm>
            <a:off x="6786563" y="1443065"/>
            <a:ext cx="35719" cy="2157329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98" name="Google Shape;198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615238" y="1657378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"/>
          <p:cNvSpPr/>
          <p:nvPr/>
        </p:nvSpPr>
        <p:spPr>
          <a:xfrm>
            <a:off x="7000875" y="2107434"/>
            <a:ext cx="1643063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Banco de Dados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7000875" y="2471765"/>
            <a:ext cx="1643063" cy="914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900"/>
              <a:buFont typeface="Noto Sans"/>
              <a:buNone/>
            </a:pPr>
            <a:r>
              <a:rPr b="0" i="0" lang="en-US" sz="90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Dados estruturados e normalizados armazenados em tabelas relacionais prontos para consultas e análises.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6" name="Google Shape;2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69772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7"/>
          <p:cNvSpPr/>
          <p:nvPr/>
        </p:nvSpPr>
        <p:spPr>
          <a:xfrm>
            <a:off x="357188" y="357188"/>
            <a:ext cx="8501063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250"/>
              <a:buFont typeface="Noto Sans"/>
              <a:buNone/>
            </a:pPr>
            <a:r>
              <a:rPr b="1" i="0" lang="en-US" sz="225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Consultas SQL para Visualizações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357188" y="1000125"/>
            <a:ext cx="4107656" cy="21401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"/>
          <p:cNvSpPr/>
          <p:nvPr/>
        </p:nvSpPr>
        <p:spPr>
          <a:xfrm>
            <a:off x="357188" y="1000125"/>
            <a:ext cx="35719" cy="2140195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0" name="Google Shape;21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781" y="1215861"/>
            <a:ext cx="148233" cy="14859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7"/>
          <p:cNvSpPr/>
          <p:nvPr/>
        </p:nvSpPr>
        <p:spPr>
          <a:xfrm>
            <a:off x="755452" y="1178719"/>
            <a:ext cx="1078595" cy="22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170"/>
              <a:buFont typeface="Noto Sans"/>
              <a:buNone/>
            </a:pPr>
            <a:r>
              <a:rPr b="1" i="0" lang="en-US" sz="117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Jogos por Ano</a:t>
            </a:r>
            <a:endParaRPr b="0" i="0" sz="1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535781" y="1508754"/>
            <a:ext cx="3750469" cy="762930"/>
          </a:xfrm>
          <a:prstGeom prst="rect">
            <a:avLst/>
          </a:prstGeom>
          <a:solidFill>
            <a:srgbClr val="1E29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642938" y="1631984"/>
            <a:ext cx="400608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972108" y="1631984"/>
            <a:ext cx="400608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ano,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1301279" y="1631984"/>
            <a:ext cx="345746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1575588" y="1631984"/>
            <a:ext cx="290885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(*)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1795035" y="1631984"/>
            <a:ext cx="181161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1904758" y="1631984"/>
            <a:ext cx="400608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642938" y="1769139"/>
            <a:ext cx="290885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862385" y="1769139"/>
            <a:ext cx="729779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publicacoes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642938" y="1906293"/>
            <a:ext cx="510332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1081832" y="1906293"/>
            <a:ext cx="290885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ano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642938" y="2043447"/>
            <a:ext cx="510332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1081832" y="2043447"/>
            <a:ext cx="345746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ano;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535781" y="2378841"/>
            <a:ext cx="3821906" cy="308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810"/>
              <a:buFont typeface="Noto Sans"/>
              <a:buNone/>
            </a:pPr>
            <a:r>
              <a:rPr b="0" i="0" lang="en-US" sz="81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Gera gráfico de linha temporal mostrando a quantidade de jogos publicados por ano.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4679156" y="1000125"/>
            <a:ext cx="4107656" cy="21401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"/>
          <p:cNvSpPr/>
          <p:nvPr/>
        </p:nvSpPr>
        <p:spPr>
          <a:xfrm>
            <a:off x="4679156" y="1000125"/>
            <a:ext cx="35719" cy="2140195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28" name="Google Shape;22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750" y="1215861"/>
            <a:ext cx="185738" cy="14859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7"/>
          <p:cNvSpPr/>
          <p:nvPr/>
        </p:nvSpPr>
        <p:spPr>
          <a:xfrm>
            <a:off x="5114925" y="1178719"/>
            <a:ext cx="1616692" cy="22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170"/>
              <a:buFont typeface="Noto Sans"/>
              <a:buNone/>
            </a:pPr>
            <a:r>
              <a:rPr b="1" i="0" lang="en-US" sz="117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Jogos com Expansões</a:t>
            </a:r>
            <a:endParaRPr b="0" i="0" sz="1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4857750" y="1508754"/>
            <a:ext cx="3750469" cy="1037239"/>
          </a:xfrm>
          <a:prstGeom prst="rect">
            <a:avLst/>
          </a:prstGeom>
          <a:solidFill>
            <a:srgbClr val="1E29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7"/>
          <p:cNvSpPr/>
          <p:nvPr/>
        </p:nvSpPr>
        <p:spPr>
          <a:xfrm>
            <a:off x="4964906" y="1631984"/>
            <a:ext cx="400608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5294077" y="1631984"/>
            <a:ext cx="565193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j.nome,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5787833" y="1631984"/>
            <a:ext cx="345746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6062142" y="1631984"/>
            <a:ext cx="839474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(e.idExpansao)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4964906" y="1769139"/>
            <a:ext cx="290885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7"/>
          <p:cNvSpPr/>
          <p:nvPr/>
        </p:nvSpPr>
        <p:spPr>
          <a:xfrm>
            <a:off x="5184353" y="1769139"/>
            <a:ext cx="455470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jogo j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7"/>
          <p:cNvSpPr/>
          <p:nvPr/>
        </p:nvSpPr>
        <p:spPr>
          <a:xfrm>
            <a:off x="4964906" y="1906293"/>
            <a:ext cx="565193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5458662" y="1906293"/>
            <a:ext cx="674917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expansao e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4964906" y="2043447"/>
            <a:ext cx="181161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5074630" y="2043447"/>
            <a:ext cx="949198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j.id = e.idJogo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4964906" y="2180602"/>
            <a:ext cx="510332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5403800" y="2180602"/>
            <a:ext cx="455470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j.nome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4964906" y="2317756"/>
            <a:ext cx="510332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5458662" y="2317756"/>
            <a:ext cx="345746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5732971" y="2317756"/>
            <a:ext cx="894336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(e.idExpansao)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6555870" y="2317756"/>
            <a:ext cx="290885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7"/>
          <p:cNvSpPr/>
          <p:nvPr/>
        </p:nvSpPr>
        <p:spPr>
          <a:xfrm>
            <a:off x="6775317" y="2317756"/>
            <a:ext cx="126299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7"/>
          <p:cNvSpPr/>
          <p:nvPr/>
        </p:nvSpPr>
        <p:spPr>
          <a:xfrm>
            <a:off x="4857750" y="2653150"/>
            <a:ext cx="3821906" cy="308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810"/>
              <a:buFont typeface="Noto Sans"/>
              <a:buNone/>
            </a:pPr>
            <a:r>
              <a:rPr b="0" i="0" lang="en-US" sz="81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Identifica quais jogos possuem mais expansões para análise de popularidade.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7"/>
          <p:cNvSpPr/>
          <p:nvPr/>
        </p:nvSpPr>
        <p:spPr>
          <a:xfrm>
            <a:off x="357188" y="3354632"/>
            <a:ext cx="4107656" cy="1985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"/>
          <p:cNvSpPr/>
          <p:nvPr/>
        </p:nvSpPr>
        <p:spPr>
          <a:xfrm>
            <a:off x="357188" y="3354632"/>
            <a:ext cx="35719" cy="1985907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1" name="Google Shape;25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781" y="3570368"/>
            <a:ext cx="167878" cy="14859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/>
          <p:nvPr/>
        </p:nvSpPr>
        <p:spPr>
          <a:xfrm>
            <a:off x="775097" y="3533226"/>
            <a:ext cx="1604079" cy="22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170"/>
              <a:buFont typeface="Noto Sans"/>
              <a:buNone/>
            </a:pPr>
            <a:r>
              <a:rPr b="1" i="0" lang="en-US" sz="117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Jogos por Plataforma</a:t>
            </a:r>
            <a:endParaRPr b="0" i="0" sz="1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535781" y="3863262"/>
            <a:ext cx="3750469" cy="1037239"/>
          </a:xfrm>
          <a:prstGeom prst="rect">
            <a:avLst/>
          </a:prstGeom>
          <a:solidFill>
            <a:srgbClr val="1E29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7"/>
          <p:cNvSpPr/>
          <p:nvPr/>
        </p:nvSpPr>
        <p:spPr>
          <a:xfrm>
            <a:off x="642938" y="3986492"/>
            <a:ext cx="400608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7"/>
          <p:cNvSpPr/>
          <p:nvPr/>
        </p:nvSpPr>
        <p:spPr>
          <a:xfrm>
            <a:off x="972108" y="3986492"/>
            <a:ext cx="565193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p.nome,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1465864" y="3986492"/>
            <a:ext cx="345746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1740173" y="3986492"/>
            <a:ext cx="620055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(c.idJogo)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642938" y="4123646"/>
            <a:ext cx="290885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862385" y="4123646"/>
            <a:ext cx="784613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plataforma p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642938" y="4260800"/>
            <a:ext cx="290885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862385" y="4260800"/>
            <a:ext cx="1058921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compatibilidade c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642938" y="4397955"/>
            <a:ext cx="181161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7"/>
          <p:cNvSpPr/>
          <p:nvPr/>
        </p:nvSpPr>
        <p:spPr>
          <a:xfrm>
            <a:off x="752661" y="4397955"/>
            <a:ext cx="1826958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p.idPlataforma = c.idPlataforma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642938" y="4535109"/>
            <a:ext cx="510332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7"/>
          <p:cNvSpPr/>
          <p:nvPr/>
        </p:nvSpPr>
        <p:spPr>
          <a:xfrm>
            <a:off x="1081832" y="4535109"/>
            <a:ext cx="455470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p.nome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642938" y="4672264"/>
            <a:ext cx="510332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1136693" y="4672264"/>
            <a:ext cx="345746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7"/>
          <p:cNvSpPr/>
          <p:nvPr/>
        </p:nvSpPr>
        <p:spPr>
          <a:xfrm>
            <a:off x="1411002" y="4672264"/>
            <a:ext cx="674917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(c.idJogo)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7"/>
          <p:cNvSpPr/>
          <p:nvPr/>
        </p:nvSpPr>
        <p:spPr>
          <a:xfrm>
            <a:off x="2014482" y="4672264"/>
            <a:ext cx="290885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/>
          <p:nvPr/>
        </p:nvSpPr>
        <p:spPr>
          <a:xfrm>
            <a:off x="2233929" y="4672264"/>
            <a:ext cx="126299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535781" y="5007657"/>
            <a:ext cx="3821906" cy="154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810"/>
              <a:buFont typeface="Noto Sans"/>
              <a:buNone/>
            </a:pPr>
            <a:r>
              <a:rPr b="0" i="0" lang="en-US" sz="81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Mostra a distribuição de jogos por plataforma para análise de mercado.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/>
          <p:nvPr/>
        </p:nvSpPr>
        <p:spPr>
          <a:xfrm>
            <a:off x="4679156" y="3354632"/>
            <a:ext cx="4107656" cy="1985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7"/>
          <p:cNvSpPr/>
          <p:nvPr/>
        </p:nvSpPr>
        <p:spPr>
          <a:xfrm>
            <a:off x="4679156" y="3354632"/>
            <a:ext cx="35719" cy="1985907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74" name="Google Shape;274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57750" y="3570368"/>
            <a:ext cx="110728" cy="14859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7"/>
          <p:cNvSpPr/>
          <p:nvPr/>
        </p:nvSpPr>
        <p:spPr>
          <a:xfrm>
            <a:off x="5039916" y="3533226"/>
            <a:ext cx="1410333" cy="22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170"/>
              <a:buFont typeface="Noto Sans"/>
              <a:buNone/>
            </a:pPr>
            <a:r>
              <a:rPr b="1" i="0" lang="en-US" sz="117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Empresas por Tipo</a:t>
            </a:r>
            <a:endParaRPr b="0" i="0" sz="1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4857750" y="3863262"/>
            <a:ext cx="3750469" cy="762930"/>
          </a:xfrm>
          <a:prstGeom prst="rect">
            <a:avLst/>
          </a:prstGeom>
          <a:solidFill>
            <a:srgbClr val="1E29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7"/>
          <p:cNvSpPr/>
          <p:nvPr/>
        </p:nvSpPr>
        <p:spPr>
          <a:xfrm>
            <a:off x="4964906" y="3986492"/>
            <a:ext cx="400608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5294077" y="3986492"/>
            <a:ext cx="455470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tipo,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5678109" y="3986492"/>
            <a:ext cx="345746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5952418" y="3986492"/>
            <a:ext cx="290885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(*)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6171865" y="3986492"/>
            <a:ext cx="181161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6281589" y="3986492"/>
            <a:ext cx="674917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quantidade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4964906" y="4123646"/>
            <a:ext cx="290885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5184353" y="4123646"/>
            <a:ext cx="510332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empresa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4964906" y="4260800"/>
            <a:ext cx="510332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5403800" y="4260800"/>
            <a:ext cx="345746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4964906" y="4397955"/>
            <a:ext cx="510332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7"/>
          <p:cNvSpPr/>
          <p:nvPr/>
        </p:nvSpPr>
        <p:spPr>
          <a:xfrm>
            <a:off x="5403800" y="4397955"/>
            <a:ext cx="729779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quantidade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"/>
          <p:cNvSpPr/>
          <p:nvPr/>
        </p:nvSpPr>
        <p:spPr>
          <a:xfrm>
            <a:off x="6062142" y="4397955"/>
            <a:ext cx="290885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6281589" y="4397955"/>
            <a:ext cx="126299" cy="10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720"/>
              <a:buFont typeface="Courier New"/>
              <a:buNone/>
            </a:pPr>
            <a:r>
              <a:rPr b="0" i="0" lang="en-US" sz="72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4857750" y="4733348"/>
            <a:ext cx="3821906" cy="154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810"/>
              <a:buFont typeface="Noto Sans"/>
              <a:buNone/>
            </a:pPr>
            <a:r>
              <a:rPr b="0" i="0" lang="en-US" sz="81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Classifica as empresas por tipo para análise do perfil organizacional.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7" name="Google Shape;2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8"/>
          <p:cNvSpPr/>
          <p:nvPr/>
        </p:nvSpPr>
        <p:spPr>
          <a:xfrm>
            <a:off x="357188" y="357188"/>
            <a:ext cx="8501063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250"/>
              <a:buFont typeface="Noto Sans"/>
              <a:buNone/>
            </a:pPr>
            <a:r>
              <a:rPr b="1" i="0" lang="en-US" sz="225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Execução Prática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8"/>
          <p:cNvSpPr/>
          <p:nvPr/>
        </p:nvSpPr>
        <p:spPr>
          <a:xfrm>
            <a:off x="357188" y="1000125"/>
            <a:ext cx="4107656" cy="3670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8"/>
          <p:cNvSpPr/>
          <p:nvPr/>
        </p:nvSpPr>
        <p:spPr>
          <a:xfrm>
            <a:off x="357188" y="1000125"/>
            <a:ext cx="35719" cy="3670325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01" name="Google Shape;30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781" y="1221581"/>
            <a:ext cx="192881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8"/>
          <p:cNvSpPr/>
          <p:nvPr/>
        </p:nvSpPr>
        <p:spPr>
          <a:xfrm>
            <a:off x="800100" y="1178719"/>
            <a:ext cx="2030276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Comandos de Execução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8"/>
          <p:cNvSpPr/>
          <p:nvPr/>
        </p:nvSpPr>
        <p:spPr>
          <a:xfrm>
            <a:off x="535781" y="1578769"/>
            <a:ext cx="3750469" cy="440038"/>
          </a:xfrm>
          <a:prstGeom prst="rect">
            <a:avLst/>
          </a:prstGeom>
          <a:solidFill>
            <a:srgbClr val="1E29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8"/>
          <p:cNvSpPr/>
          <p:nvPr/>
        </p:nvSpPr>
        <p:spPr>
          <a:xfrm>
            <a:off x="678656" y="1739503"/>
            <a:ext cx="133164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10B98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8"/>
          <p:cNvSpPr/>
          <p:nvPr/>
        </p:nvSpPr>
        <p:spPr>
          <a:xfrm>
            <a:off x="802109" y="1739503"/>
            <a:ext cx="997334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python3 main.py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8"/>
          <p:cNvSpPr/>
          <p:nvPr/>
        </p:nvSpPr>
        <p:spPr>
          <a:xfrm>
            <a:off x="535781" y="2125963"/>
            <a:ext cx="3750469" cy="321469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8"/>
          <p:cNvSpPr/>
          <p:nvPr/>
        </p:nvSpPr>
        <p:spPr>
          <a:xfrm>
            <a:off x="607219" y="2197401"/>
            <a:ext cx="178594" cy="178594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8"/>
          <p:cNvSpPr/>
          <p:nvPr/>
        </p:nvSpPr>
        <p:spPr>
          <a:xfrm>
            <a:off x="607219" y="2197401"/>
            <a:ext cx="250031" cy="178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"/>
              <a:buFont typeface="Noto Sans"/>
              <a:buNone/>
            </a:pPr>
            <a:r>
              <a:rPr b="1" i="0" lang="en-US" sz="72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1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892969" y="2200973"/>
            <a:ext cx="171416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900"/>
              <a:buFont typeface="Noto Sans"/>
              <a:buNone/>
            </a:pPr>
            <a:r>
              <a:rPr b="1" i="0" lang="en-US" sz="90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Configurar credenciais MySQL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535781" y="2554588"/>
            <a:ext cx="3750469" cy="321469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8"/>
          <p:cNvSpPr/>
          <p:nvPr/>
        </p:nvSpPr>
        <p:spPr>
          <a:xfrm>
            <a:off x="607219" y="2626026"/>
            <a:ext cx="178594" cy="178594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8"/>
          <p:cNvSpPr/>
          <p:nvPr/>
        </p:nvSpPr>
        <p:spPr>
          <a:xfrm>
            <a:off x="607219" y="2626026"/>
            <a:ext cx="250031" cy="178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"/>
              <a:buFont typeface="Noto Sans"/>
              <a:buNone/>
            </a:pPr>
            <a:r>
              <a:rPr b="1" i="0" lang="en-US" sz="72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892969" y="2629598"/>
            <a:ext cx="1388539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900"/>
              <a:buFont typeface="Noto Sans"/>
              <a:buNone/>
            </a:pPr>
            <a:r>
              <a:rPr b="1" i="0" lang="en-US" sz="90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Executar script principal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535781" y="2983213"/>
            <a:ext cx="3750469" cy="321469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8"/>
          <p:cNvSpPr/>
          <p:nvPr/>
        </p:nvSpPr>
        <p:spPr>
          <a:xfrm>
            <a:off x="607219" y="3054651"/>
            <a:ext cx="178594" cy="178594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8"/>
          <p:cNvSpPr/>
          <p:nvPr/>
        </p:nvSpPr>
        <p:spPr>
          <a:xfrm>
            <a:off x="607219" y="3054651"/>
            <a:ext cx="250031" cy="178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"/>
              <a:buFont typeface="Noto Sans"/>
              <a:buNone/>
            </a:pPr>
            <a:r>
              <a:rPr b="1" i="0" lang="en-US" sz="72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892969" y="3058223"/>
            <a:ext cx="1475156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900"/>
              <a:buFont typeface="Noto Sans"/>
              <a:buNone/>
            </a:pPr>
            <a:r>
              <a:rPr b="1" i="0" lang="en-US" sz="90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Aguardar coleta de dados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8"/>
          <p:cNvSpPr/>
          <p:nvPr/>
        </p:nvSpPr>
        <p:spPr>
          <a:xfrm>
            <a:off x="535781" y="3411838"/>
            <a:ext cx="3750469" cy="321469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"/>
          <p:cNvSpPr/>
          <p:nvPr/>
        </p:nvSpPr>
        <p:spPr>
          <a:xfrm>
            <a:off x="607219" y="3483276"/>
            <a:ext cx="178594" cy="178594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8"/>
          <p:cNvSpPr/>
          <p:nvPr/>
        </p:nvSpPr>
        <p:spPr>
          <a:xfrm>
            <a:off x="607219" y="3483276"/>
            <a:ext cx="250031" cy="178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"/>
              <a:buFont typeface="Noto Sans"/>
              <a:buNone/>
            </a:pPr>
            <a:r>
              <a:rPr b="1" i="0" lang="en-US" sz="72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8"/>
          <p:cNvSpPr/>
          <p:nvPr/>
        </p:nvSpPr>
        <p:spPr>
          <a:xfrm>
            <a:off x="892969" y="3486848"/>
            <a:ext cx="1268853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900"/>
              <a:buFont typeface="Noto Sans"/>
              <a:buNone/>
            </a:pPr>
            <a:r>
              <a:rPr b="1" i="0" lang="en-US" sz="90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Verificar visualizações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4679156" y="1000125"/>
            <a:ext cx="4107656" cy="3670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8"/>
          <p:cNvSpPr/>
          <p:nvPr/>
        </p:nvSpPr>
        <p:spPr>
          <a:xfrm>
            <a:off x="4679156" y="1000125"/>
            <a:ext cx="35719" cy="3670325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24" name="Google Shape;32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750" y="1221581"/>
            <a:ext cx="192881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8"/>
          <p:cNvSpPr/>
          <p:nvPr/>
        </p:nvSpPr>
        <p:spPr>
          <a:xfrm>
            <a:off x="5122069" y="1178719"/>
            <a:ext cx="1335881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Saída Esperada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8"/>
          <p:cNvSpPr/>
          <p:nvPr/>
        </p:nvSpPr>
        <p:spPr>
          <a:xfrm>
            <a:off x="4857750" y="1578769"/>
            <a:ext cx="3750469" cy="1520056"/>
          </a:xfrm>
          <a:prstGeom prst="rect">
            <a:avLst/>
          </a:prstGeom>
          <a:solidFill>
            <a:srgbClr val="1E29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8"/>
          <p:cNvSpPr/>
          <p:nvPr/>
        </p:nvSpPr>
        <p:spPr>
          <a:xfrm>
            <a:off x="5000625" y="1739503"/>
            <a:ext cx="2355289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Verificando e configurando o banco...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8"/>
          <p:cNvSpPr/>
          <p:nvPr/>
        </p:nvSpPr>
        <p:spPr>
          <a:xfrm>
            <a:off x="5000625" y="1893791"/>
            <a:ext cx="1984930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Conectando ao banco de dados...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8"/>
          <p:cNvSpPr/>
          <p:nvPr/>
        </p:nvSpPr>
        <p:spPr>
          <a:xfrm>
            <a:off x="5000625" y="2048080"/>
            <a:ext cx="1984930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Raspando dados de: FromSoftware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8"/>
          <p:cNvSpPr/>
          <p:nvPr/>
        </p:nvSpPr>
        <p:spPr>
          <a:xfrm>
            <a:off x="5000625" y="2202368"/>
            <a:ext cx="1861477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Inserindo dados da empresa...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8"/>
          <p:cNvSpPr/>
          <p:nvPr/>
        </p:nvSpPr>
        <p:spPr>
          <a:xfrm>
            <a:off x="5000625" y="2356656"/>
            <a:ext cx="2293562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Inserindo jogos para FromSoftware...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8"/>
          <p:cNvSpPr/>
          <p:nvPr/>
        </p:nvSpPr>
        <p:spPr>
          <a:xfrm>
            <a:off x="5000625" y="2510944"/>
            <a:ext cx="1429420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Inserindo expansões...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8"/>
          <p:cNvSpPr/>
          <p:nvPr/>
        </p:nvSpPr>
        <p:spPr>
          <a:xfrm>
            <a:off x="5000625" y="2665233"/>
            <a:ext cx="1552873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E2E8F0"/>
                </a:solidFill>
                <a:latin typeface="Courier New"/>
                <a:ea typeface="Courier New"/>
                <a:cs typeface="Courier New"/>
                <a:sym typeface="Courier New"/>
              </a:rPr>
              <a:t>Gerando visualizações...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8"/>
          <p:cNvSpPr/>
          <p:nvPr/>
        </p:nvSpPr>
        <p:spPr>
          <a:xfrm>
            <a:off x="5000625" y="2819521"/>
            <a:ext cx="1244240" cy="1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810"/>
              <a:buFont typeface="Courier New"/>
              <a:buNone/>
            </a:pPr>
            <a:r>
              <a:rPr b="0" i="0" lang="en-US" sz="810" u="none" cap="none" strike="noStrike">
                <a:solidFill>
                  <a:srgbClr val="60A5FA"/>
                </a:solidFill>
                <a:latin typeface="Courier New"/>
                <a:ea typeface="Courier New"/>
                <a:cs typeface="Courier New"/>
                <a:sym typeface="Courier New"/>
              </a:rPr>
              <a:t>Execução concluída.</a:t>
            </a:r>
            <a:endParaRPr b="0" i="0" sz="8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8"/>
          <p:cNvSpPr/>
          <p:nvPr/>
        </p:nvSpPr>
        <p:spPr>
          <a:xfrm>
            <a:off x="4857750" y="3205981"/>
            <a:ext cx="3750469" cy="321469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8"/>
          <p:cNvSpPr/>
          <p:nvPr/>
        </p:nvSpPr>
        <p:spPr>
          <a:xfrm>
            <a:off x="4929188" y="3277419"/>
            <a:ext cx="178594" cy="178594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8"/>
          <p:cNvSpPr/>
          <p:nvPr/>
        </p:nvSpPr>
        <p:spPr>
          <a:xfrm>
            <a:off x="4929188" y="3277419"/>
            <a:ext cx="250031" cy="178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"/>
              <a:buFont typeface="Noto Sans"/>
              <a:buNone/>
            </a:pPr>
            <a:r>
              <a:rPr b="1" i="0" lang="en-US" sz="72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✓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8"/>
          <p:cNvSpPr/>
          <p:nvPr/>
        </p:nvSpPr>
        <p:spPr>
          <a:xfrm>
            <a:off x="5214938" y="3280990"/>
            <a:ext cx="150362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900"/>
              <a:buFont typeface="Noto Sans"/>
              <a:buNone/>
            </a:pPr>
            <a:r>
              <a:rPr b="1" i="0" lang="en-US" sz="90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Banco criado com sucesso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8"/>
          <p:cNvSpPr/>
          <p:nvPr/>
        </p:nvSpPr>
        <p:spPr>
          <a:xfrm>
            <a:off x="4857750" y="3634606"/>
            <a:ext cx="3750469" cy="321469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8"/>
          <p:cNvSpPr/>
          <p:nvPr/>
        </p:nvSpPr>
        <p:spPr>
          <a:xfrm>
            <a:off x="4929188" y="3706044"/>
            <a:ext cx="178594" cy="178594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8"/>
          <p:cNvSpPr/>
          <p:nvPr/>
        </p:nvSpPr>
        <p:spPr>
          <a:xfrm>
            <a:off x="4929188" y="3706044"/>
            <a:ext cx="250031" cy="178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"/>
              <a:buFont typeface="Noto Sans"/>
              <a:buNone/>
            </a:pPr>
            <a:r>
              <a:rPr b="1" i="0" lang="en-US" sz="72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✓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8"/>
          <p:cNvSpPr/>
          <p:nvPr/>
        </p:nvSpPr>
        <p:spPr>
          <a:xfrm>
            <a:off x="5214938" y="3709615"/>
            <a:ext cx="945626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900"/>
              <a:buFont typeface="Noto Sans"/>
              <a:buNone/>
            </a:pPr>
            <a:r>
              <a:rPr b="1" i="0" lang="en-US" sz="90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Dados inseridos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8"/>
          <p:cNvSpPr/>
          <p:nvPr/>
        </p:nvSpPr>
        <p:spPr>
          <a:xfrm>
            <a:off x="4857750" y="4063231"/>
            <a:ext cx="3750469" cy="321469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8"/>
          <p:cNvSpPr/>
          <p:nvPr/>
        </p:nvSpPr>
        <p:spPr>
          <a:xfrm>
            <a:off x="4929188" y="4134669"/>
            <a:ext cx="178594" cy="178594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8"/>
          <p:cNvSpPr/>
          <p:nvPr/>
        </p:nvSpPr>
        <p:spPr>
          <a:xfrm>
            <a:off x="4929188" y="4134669"/>
            <a:ext cx="250031" cy="178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"/>
              <a:buFont typeface="Noto Sans"/>
              <a:buNone/>
            </a:pPr>
            <a:r>
              <a:rPr b="1" i="0" lang="en-US" sz="72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✓</a:t>
            </a:r>
            <a:endParaRPr b="0" i="0" sz="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8"/>
          <p:cNvSpPr/>
          <p:nvPr/>
        </p:nvSpPr>
        <p:spPr>
          <a:xfrm>
            <a:off x="5214938" y="4138240"/>
            <a:ext cx="99292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900"/>
              <a:buFont typeface="Noto Sans"/>
              <a:buNone/>
            </a:pPr>
            <a:r>
              <a:rPr b="1" i="0" lang="en-US" sz="90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Gráficos gerados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2" name="Google Shape;3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0213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9"/>
          <p:cNvSpPr/>
          <p:nvPr/>
        </p:nvSpPr>
        <p:spPr>
          <a:xfrm>
            <a:off x="357188" y="357188"/>
            <a:ext cx="8501063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250"/>
              <a:buFont typeface="Noto Sans"/>
              <a:buNone/>
            </a:pPr>
            <a:r>
              <a:rPr b="1" i="0" lang="en-US" sz="225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Resultados e Visualizações coloque os graficos aqui 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9"/>
          <p:cNvSpPr/>
          <p:nvPr/>
        </p:nvSpPr>
        <p:spPr>
          <a:xfrm>
            <a:off x="357188" y="1000125"/>
            <a:ext cx="4107656" cy="25088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9"/>
          <p:cNvSpPr/>
          <p:nvPr/>
        </p:nvSpPr>
        <p:spPr>
          <a:xfrm>
            <a:off x="357188" y="1000125"/>
            <a:ext cx="35719" cy="2508879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9"/>
          <p:cNvSpPr/>
          <p:nvPr/>
        </p:nvSpPr>
        <p:spPr>
          <a:xfrm>
            <a:off x="535781" y="1178719"/>
            <a:ext cx="3821906" cy="22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170"/>
              <a:buFont typeface="Noto Sans"/>
              <a:buNone/>
            </a:pPr>
            <a:r>
              <a:rPr b="1" i="0" lang="en-US" sz="117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Jogos Publicados por Ano</a:t>
            </a:r>
            <a:endParaRPr b="0" i="0" sz="1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57" name="Google Shape;35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781" y="1544473"/>
            <a:ext cx="3714750" cy="178593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9"/>
          <p:cNvSpPr/>
          <p:nvPr/>
        </p:nvSpPr>
        <p:spPr>
          <a:xfrm>
            <a:off x="4679156" y="1000125"/>
            <a:ext cx="4107656" cy="25088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9"/>
          <p:cNvSpPr/>
          <p:nvPr/>
        </p:nvSpPr>
        <p:spPr>
          <a:xfrm>
            <a:off x="4679156" y="1000125"/>
            <a:ext cx="35719" cy="2508879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9"/>
          <p:cNvSpPr/>
          <p:nvPr/>
        </p:nvSpPr>
        <p:spPr>
          <a:xfrm>
            <a:off x="4857750" y="1178719"/>
            <a:ext cx="3821906" cy="22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170"/>
              <a:buFont typeface="Noto Sans"/>
              <a:buNone/>
            </a:pPr>
            <a:r>
              <a:rPr b="1" i="0" lang="en-US" sz="117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Jogos por Plataforma</a:t>
            </a:r>
            <a:endParaRPr b="0" i="0" sz="1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61" name="Google Shape;36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750" y="1544473"/>
            <a:ext cx="3714750" cy="178593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9"/>
          <p:cNvSpPr/>
          <p:nvPr/>
        </p:nvSpPr>
        <p:spPr>
          <a:xfrm>
            <a:off x="357188" y="3723317"/>
            <a:ext cx="8429625" cy="1621631"/>
          </a:xfrm>
          <a:prstGeom prst="rect">
            <a:avLst/>
          </a:prstGeom>
          <a:solidFill>
            <a:srgbClr val="3B82F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9"/>
          <p:cNvSpPr/>
          <p:nvPr/>
        </p:nvSpPr>
        <p:spPr>
          <a:xfrm>
            <a:off x="357188" y="3723317"/>
            <a:ext cx="35719" cy="1621631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64" name="Google Shape;36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063" y="3909054"/>
            <a:ext cx="128588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9"/>
          <p:cNvSpPr/>
          <p:nvPr/>
        </p:nvSpPr>
        <p:spPr>
          <a:xfrm>
            <a:off x="700088" y="3866192"/>
            <a:ext cx="1610888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1E293B"/>
                </a:solidFill>
                <a:latin typeface="Noto Sans"/>
                <a:ea typeface="Noto Sans"/>
                <a:cs typeface="Noto Sans"/>
                <a:sym typeface="Noto Sans"/>
              </a:rPr>
              <a:t>Principais Insights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66" name="Google Shape;36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0063" y="4259098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9"/>
          <p:cNvSpPr/>
          <p:nvPr/>
        </p:nvSpPr>
        <p:spPr>
          <a:xfrm>
            <a:off x="685800" y="4230523"/>
            <a:ext cx="3914217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900"/>
              <a:buFont typeface="Noto Sans"/>
              <a:buNone/>
            </a:pPr>
            <a:r>
              <a:rPr b="0" i="0" lang="en-US" sz="90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Crescimento consistente no número de lançamentos ao longo dos anos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68" name="Google Shape;368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0063" y="4501986"/>
            <a:ext cx="14287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9"/>
          <p:cNvSpPr/>
          <p:nvPr/>
        </p:nvSpPr>
        <p:spPr>
          <a:xfrm>
            <a:off x="714375" y="4473411"/>
            <a:ext cx="2836013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900"/>
              <a:buFont typeface="Noto Sans"/>
              <a:buNone/>
            </a:pPr>
            <a:r>
              <a:rPr b="0" i="0" lang="en-US" sz="90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PlayStation e PC são as plataformas mais populares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70" name="Google Shape;370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0063" y="4744873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9"/>
          <p:cNvSpPr/>
          <p:nvPr/>
        </p:nvSpPr>
        <p:spPr>
          <a:xfrm>
            <a:off x="685800" y="4716298"/>
            <a:ext cx="254353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900"/>
              <a:buFont typeface="Noto Sans"/>
              <a:buNone/>
            </a:pPr>
            <a:r>
              <a:rPr b="0" i="0" lang="en-US" sz="90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Jogos populares tendem a ter mais expansões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72" name="Google Shape;372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0063" y="4987761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9"/>
          <p:cNvSpPr/>
          <p:nvPr/>
        </p:nvSpPr>
        <p:spPr>
          <a:xfrm>
            <a:off x="685800" y="4959186"/>
            <a:ext cx="3250574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748B"/>
              </a:buClr>
              <a:buSzPts val="900"/>
              <a:buFont typeface="Noto Sans"/>
              <a:buNone/>
            </a:pPr>
            <a:r>
              <a:rPr b="0" i="0" lang="en-US" sz="900" u="none" cap="none" strike="noStrike">
                <a:solidFill>
                  <a:srgbClr val="64748B"/>
                </a:solidFill>
                <a:latin typeface="Noto Sans"/>
                <a:ea typeface="Noto Sans"/>
                <a:cs typeface="Noto Sans"/>
                <a:sym typeface="Noto Sans"/>
              </a:rPr>
              <a:t>Empresas japonesas dominam o mercado de jogos de ação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2025-06-15T03:48:00Z</dcterms:created>
  <dc:creator>PptxGenJS</dc:creator>
</cp:coreProperties>
</file>