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986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289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118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28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37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06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01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641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74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2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3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7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43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78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32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81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302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33442D-230C-44D0-BEAE-066980B92871}" type="datetimeFigureOut">
              <a:rPr lang="pl-PL" smtClean="0"/>
              <a:t>2023-10-17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16B5-CABB-4AD3-9F5B-609ACFBC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6802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66830" y="129639"/>
            <a:ext cx="8825658" cy="3329581"/>
          </a:xfrm>
        </p:spPr>
        <p:txBody>
          <a:bodyPr/>
          <a:lstStyle/>
          <a:p>
            <a:r>
              <a:rPr lang="pl-PL" dirty="0" smtClean="0"/>
              <a:t>Metodyka </a:t>
            </a:r>
            <a:r>
              <a:rPr lang="pl-PL" dirty="0" err="1" smtClean="0"/>
              <a:t>Six</a:t>
            </a:r>
            <a:r>
              <a:rPr lang="pl-PL" dirty="0" smtClean="0"/>
              <a:t> Sigma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814" y="3135085"/>
            <a:ext cx="5133382" cy="32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 </a:t>
            </a:r>
            <a:r>
              <a:rPr lang="pl-PL" dirty="0" err="1" smtClean="0"/>
              <a:t>Six</a:t>
            </a:r>
            <a:r>
              <a:rPr lang="pl-PL" dirty="0" smtClean="0"/>
              <a:t> Sigma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Six</a:t>
            </a:r>
            <a:r>
              <a:rPr lang="pl-PL" dirty="0"/>
              <a:t> Sigma to strategiczna metodyka zarządzania jakością, której celem jest doskonalenie procesów i eliminacja błędów poprzez skoncentrowanie się na osiągnięciu ekstremalnie niskiego poziomu wariacji i defektów. Metodyka ta jest oparta na danych i statystyce oraz skupia się na ciągłym doskonaleniu procesów, produktów i usług, aby spełniać oczekiwania klientów oraz osiągać doskonałość operacyjną.</a:t>
            </a:r>
          </a:p>
        </p:txBody>
      </p:sp>
    </p:spTree>
    <p:extLst>
      <p:ext uri="{BB962C8B-B14F-4D97-AF65-F5344CB8AC3E}">
        <p14:creationId xmlns:p14="http://schemas.microsoft.com/office/powerpoint/2010/main" val="361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różni się od innych metodyk?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>
            <a:normAutofit/>
          </a:bodyPr>
          <a:lstStyle/>
          <a:p>
            <a:r>
              <a:rPr lang="pl-PL" dirty="0"/>
              <a:t>Skoncentrowanie na statystyce i danych: </a:t>
            </a:r>
            <a:r>
              <a:rPr lang="pl-PL" dirty="0" err="1"/>
              <a:t>Six</a:t>
            </a:r>
            <a:r>
              <a:rPr lang="pl-PL" dirty="0"/>
              <a:t> Sigma to metodyka oparta na danych i statystyce. </a:t>
            </a:r>
          </a:p>
          <a:p>
            <a:r>
              <a:rPr lang="pl-PL" dirty="0"/>
              <a:t>Definiowane cele jakości: W </a:t>
            </a:r>
            <a:r>
              <a:rPr lang="pl-PL" dirty="0" err="1"/>
              <a:t>Six</a:t>
            </a:r>
            <a:r>
              <a:rPr lang="pl-PL" dirty="0"/>
              <a:t> Sigma cele jakości są jasno zdefiniowane i mierzone w sposób ilościowy. W przeciwieństwie do niektórych innych metodyk, w </a:t>
            </a:r>
            <a:r>
              <a:rPr lang="pl-PL" dirty="0" err="1"/>
              <a:t>Six</a:t>
            </a:r>
            <a:r>
              <a:rPr lang="pl-PL" dirty="0"/>
              <a:t> Sigma stawiane są konkretne cele, takie jak redukcja błędów o określoną ilość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/>
              <a:t>Użycie poziomu sigma: </a:t>
            </a:r>
            <a:r>
              <a:rPr lang="pl-PL" dirty="0" err="1"/>
              <a:t>Six</a:t>
            </a:r>
            <a:r>
              <a:rPr lang="pl-PL" dirty="0"/>
              <a:t> Sigma definiuje poziom jakości, mierząc go w poziomach sigma (σ) od 1 do 6 lub więcej. Inne metodyki mogą używać różnych wskaźników jakości, takich jak wskaźniki procentowe.</a:t>
            </a:r>
          </a:p>
        </p:txBody>
      </p:sp>
    </p:spTree>
    <p:extLst>
      <p:ext uri="{BB962C8B-B14F-4D97-AF65-F5344CB8AC3E}">
        <p14:creationId xmlns:p14="http://schemas.microsoft.com/office/powerpoint/2010/main" val="17465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Filozofia </a:t>
            </a:r>
            <a:r>
              <a:rPr lang="pl-PL" dirty="0" smtClean="0"/>
              <a:t>DMAIC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46111" y="1698607"/>
            <a:ext cx="8030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 smtClean="0"/>
          </a:p>
          <a:p>
            <a:r>
              <a:rPr lang="pl-PL" dirty="0" smtClean="0"/>
              <a:t>DMAIC to strukturalny proces w metodyce </a:t>
            </a:r>
            <a:r>
              <a:rPr lang="pl-PL" dirty="0" err="1" smtClean="0"/>
              <a:t>Six</a:t>
            </a:r>
            <a:r>
              <a:rPr lang="pl-PL" dirty="0" smtClean="0"/>
              <a:t> Sigma, który pomaga organizacjom doskonalić swoje procesy. Składa się z pięciu kroków:</a:t>
            </a:r>
          </a:p>
          <a:p>
            <a:endParaRPr lang="pl-PL" dirty="0" smtClean="0"/>
          </a:p>
          <a:p>
            <a:r>
              <a:rPr lang="pl-PL" dirty="0" err="1" smtClean="0"/>
              <a:t>Define</a:t>
            </a:r>
            <a:r>
              <a:rPr lang="pl-PL" dirty="0" smtClean="0"/>
              <a:t> (Zdefiniować):</a:t>
            </a:r>
          </a:p>
          <a:p>
            <a:endParaRPr lang="pl-PL" dirty="0" smtClean="0"/>
          </a:p>
          <a:p>
            <a:r>
              <a:rPr lang="pl-PL" dirty="0" smtClean="0"/>
              <a:t>Określenie celu projektu i zakresu.</a:t>
            </a:r>
          </a:p>
          <a:p>
            <a:r>
              <a:rPr lang="pl-PL" dirty="0" smtClean="0"/>
              <a:t>Zrozumienie potrzeb klientów i ustalenie kryteriów jakości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err="1" smtClean="0"/>
              <a:t>Measure</a:t>
            </a:r>
            <a:r>
              <a:rPr lang="pl-PL" dirty="0" smtClean="0"/>
              <a:t> (Mierzyć):</a:t>
            </a:r>
          </a:p>
          <a:p>
            <a:endParaRPr lang="pl-PL" dirty="0" smtClean="0"/>
          </a:p>
          <a:p>
            <a:r>
              <a:rPr lang="pl-PL" dirty="0" smtClean="0"/>
              <a:t>Zbieranie danych w celu zrozumienia obecnej wydajności procesu.</a:t>
            </a:r>
          </a:p>
          <a:p>
            <a:r>
              <a:rPr lang="pl-PL" dirty="0" smtClean="0"/>
              <a:t>Ustalanie mierzalnych celów</a:t>
            </a:r>
            <a:r>
              <a:rPr lang="pl-PL" dirty="0" smtClean="0"/>
              <a:t>.</a:t>
            </a:r>
            <a:endParaRPr lang="pl-PL" dirty="0" smtClean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41" y="1853248"/>
            <a:ext cx="3711843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6111" y="250838"/>
            <a:ext cx="9404723" cy="1400530"/>
          </a:xfrm>
        </p:spPr>
        <p:txBody>
          <a:bodyPr/>
          <a:lstStyle/>
          <a:p>
            <a:r>
              <a:rPr lang="pl-PL" dirty="0" smtClean="0"/>
              <a:t>Filozofia DMAIC ciąg dalszy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46111" y="1271358"/>
            <a:ext cx="99990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Analyze</a:t>
            </a:r>
            <a:r>
              <a:rPr lang="pl-PL" dirty="0" smtClean="0"/>
              <a:t> (Analizować):</a:t>
            </a:r>
          </a:p>
          <a:p>
            <a:endParaRPr lang="pl-PL" dirty="0" smtClean="0"/>
          </a:p>
          <a:p>
            <a:r>
              <a:rPr lang="pl-PL" dirty="0" smtClean="0"/>
              <a:t>Analiza danych w poszukiwaniu przyczyn problemów.</a:t>
            </a:r>
          </a:p>
          <a:p>
            <a:r>
              <a:rPr lang="pl-PL" dirty="0" smtClean="0"/>
              <a:t>Wykorzystanie narzędzi statystycznych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err="1" smtClean="0"/>
              <a:t>Improve</a:t>
            </a:r>
            <a:r>
              <a:rPr lang="pl-PL" dirty="0" smtClean="0"/>
              <a:t> (Usprawniać):</a:t>
            </a:r>
          </a:p>
          <a:p>
            <a:endParaRPr lang="pl-PL" dirty="0" smtClean="0"/>
          </a:p>
          <a:p>
            <a:r>
              <a:rPr lang="pl-PL" dirty="0" smtClean="0"/>
              <a:t>Wprowadzanie zmian w procesie w oparciu o wyniki analizy.</a:t>
            </a:r>
          </a:p>
          <a:p>
            <a:r>
              <a:rPr lang="pl-PL" dirty="0" smtClean="0"/>
              <a:t>Wybieranie i wdrażanie najlepszych rozwiązań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Control (Kontrolować):</a:t>
            </a:r>
          </a:p>
          <a:p>
            <a:endParaRPr lang="pl-PL" dirty="0" smtClean="0"/>
          </a:p>
          <a:p>
            <a:r>
              <a:rPr lang="pl-PL" dirty="0" smtClean="0"/>
              <a:t>Ustanawianie kontroli i monitoringu, aby utrzymać osiągnięte wyniki.</a:t>
            </a:r>
          </a:p>
          <a:p>
            <a:r>
              <a:rPr lang="pl-PL" dirty="0" smtClean="0"/>
              <a:t>Tworzenie procedur i systemów ciągłego doskonalenia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DMAIC pomaga organizacjom identyfikować, rozwiązywać problemy i usprawniać procesy w sposób skoncentrowany na danych i efektywny.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63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</a:t>
            </a:r>
            <a:r>
              <a:rPr lang="pl-PL" dirty="0" err="1" smtClean="0"/>
              <a:t>Six</a:t>
            </a:r>
            <a:r>
              <a:rPr lang="pl-PL" dirty="0" smtClean="0"/>
              <a:t> Sigma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646111" y="1610510"/>
            <a:ext cx="88233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Diagram </a:t>
            </a:r>
            <a:r>
              <a:rPr lang="pl-PL" dirty="0" err="1"/>
              <a:t>Pareto</a:t>
            </a:r>
            <a:r>
              <a:rPr lang="pl-PL" dirty="0"/>
              <a:t>: Pomaga zidentyfikować najważniejsze problemy lub przyczyny na podstawie analizy częstości występowania.</a:t>
            </a:r>
          </a:p>
          <a:p>
            <a:endParaRPr lang="pl-PL" dirty="0"/>
          </a:p>
          <a:p>
            <a:r>
              <a:rPr lang="pl-PL" dirty="0"/>
              <a:t>Wykres kontrolny (Control Chart): Służy do monitorowania procesów i wykrywania odstępstw od normy.</a:t>
            </a:r>
          </a:p>
          <a:p>
            <a:endParaRPr lang="pl-PL" dirty="0"/>
          </a:p>
          <a:p>
            <a:r>
              <a:rPr lang="pl-PL" dirty="0"/>
              <a:t>Histogram: Przedstawia rozkład danych w formie kolumn, co ułatwia analizę i porównanie rozkładu z rozkładem idealnym.</a:t>
            </a:r>
          </a:p>
          <a:p>
            <a:endParaRPr lang="pl-PL" dirty="0"/>
          </a:p>
          <a:p>
            <a:r>
              <a:rPr lang="pl-PL" dirty="0"/>
              <a:t>Wykres punktowy (</a:t>
            </a:r>
            <a:r>
              <a:rPr lang="pl-PL" dirty="0" err="1"/>
              <a:t>Scatter</a:t>
            </a:r>
            <a:r>
              <a:rPr lang="pl-PL" dirty="0"/>
              <a:t> Plot): Pozwala na analizę zależności między dwoma zmiennymi, co może być przydatne do identyfikacji korelacji.</a:t>
            </a:r>
          </a:p>
          <a:p>
            <a:endParaRPr lang="pl-PL" dirty="0"/>
          </a:p>
          <a:p>
            <a:r>
              <a:rPr lang="pl-PL" dirty="0"/>
              <a:t>Wykres Box-</a:t>
            </a:r>
            <a:r>
              <a:rPr lang="pl-PL" dirty="0" err="1"/>
              <a:t>Whisker</a:t>
            </a:r>
            <a:r>
              <a:rPr lang="pl-PL" dirty="0"/>
              <a:t> (Box Plot): Przedstawia rozkład danych w formie pudełka z wąsami, co pomaga w analizie zmienności danych.</a:t>
            </a:r>
          </a:p>
          <a:p>
            <a:endParaRPr lang="pl-PL" dirty="0"/>
          </a:p>
          <a:p>
            <a:r>
              <a:rPr lang="pl-PL" dirty="0"/>
              <a:t>Mapa procesu (</a:t>
            </a:r>
            <a:r>
              <a:rPr lang="pl-PL" dirty="0" err="1"/>
              <a:t>Process</a:t>
            </a:r>
            <a:r>
              <a:rPr lang="pl-PL" dirty="0"/>
              <a:t> Map): Ilustruje kroki procesu, co ułatwia zrozumienie i identyfikację obszarów wymagających usprawnienia.</a:t>
            </a:r>
          </a:p>
        </p:txBody>
      </p:sp>
    </p:spTree>
    <p:extLst>
      <p:ext uri="{BB962C8B-B14F-4D97-AF65-F5344CB8AC3E}">
        <p14:creationId xmlns:p14="http://schemas.microsoft.com/office/powerpoint/2010/main" val="31549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Wyzwania i przeciwskazania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46111" y="1686296"/>
            <a:ext cx="112103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Skomplikowany Proces Wdrożenia:</a:t>
            </a:r>
          </a:p>
          <a:p>
            <a:r>
              <a:rPr lang="pl-PL" dirty="0"/>
              <a:t> </a:t>
            </a:r>
            <a:r>
              <a:rPr lang="pl-PL" dirty="0" smtClean="0"/>
              <a:t>  Wprowadzenie </a:t>
            </a:r>
            <a:r>
              <a:rPr lang="pl-PL" dirty="0" err="1" smtClean="0"/>
              <a:t>Six</a:t>
            </a:r>
            <a:r>
              <a:rPr lang="pl-PL" dirty="0" smtClean="0"/>
              <a:t> Sigma jest skomplikowane i wymaga czasu oraz </a:t>
            </a:r>
            <a:r>
              <a:rPr lang="pl-PL" dirty="0" smtClean="0"/>
              <a:t>zasobów.</a:t>
            </a:r>
          </a:p>
          <a:p>
            <a:r>
              <a:rPr lang="pl-PL" dirty="0" smtClean="0"/>
              <a:t>Wysoka </a:t>
            </a:r>
            <a:r>
              <a:rPr lang="pl-PL" dirty="0" smtClean="0"/>
              <a:t>Kultura Jakości Konieczna:</a:t>
            </a:r>
          </a:p>
          <a:p>
            <a:r>
              <a:rPr lang="pl-PL" dirty="0" smtClean="0"/>
              <a:t>    Sukces w </a:t>
            </a:r>
            <a:r>
              <a:rPr lang="pl-PL" dirty="0" err="1" smtClean="0"/>
              <a:t>Six</a:t>
            </a:r>
            <a:r>
              <a:rPr lang="pl-PL" dirty="0" smtClean="0"/>
              <a:t> Sigma zależy od istnienia kultury jakości w organizacji.</a:t>
            </a:r>
          </a:p>
          <a:p>
            <a:r>
              <a:rPr lang="pl-PL" dirty="0" smtClean="0"/>
              <a:t>Opór Pracowników:</a:t>
            </a:r>
          </a:p>
          <a:p>
            <a:r>
              <a:rPr lang="pl-PL" dirty="0" smtClean="0"/>
              <a:t>    Pracownicy mogą sprzeciwiać się zmianom związanym z </a:t>
            </a:r>
            <a:r>
              <a:rPr lang="pl-PL" dirty="0" err="1" smtClean="0"/>
              <a:t>Six</a:t>
            </a:r>
            <a:r>
              <a:rPr lang="pl-PL" dirty="0" smtClean="0"/>
              <a:t> Sigma.</a:t>
            </a:r>
          </a:p>
          <a:p>
            <a:r>
              <a:rPr lang="pl-PL" dirty="0" smtClean="0"/>
              <a:t>Skomplikowane </a:t>
            </a:r>
            <a:r>
              <a:rPr lang="pl-PL" dirty="0" smtClean="0"/>
              <a:t>Projekty:</a:t>
            </a:r>
          </a:p>
          <a:p>
            <a:r>
              <a:rPr lang="pl-PL" dirty="0" smtClean="0"/>
              <a:t>    Projekty </a:t>
            </a:r>
            <a:r>
              <a:rPr lang="pl-PL" dirty="0" smtClean="0"/>
              <a:t>mogą stać się zbyt złożone, tracąc praktyczność.</a:t>
            </a:r>
          </a:p>
          <a:p>
            <a:r>
              <a:rPr lang="pl-PL" dirty="0" smtClean="0"/>
              <a:t>Niewłaściwy Wybór Projektów:</a:t>
            </a:r>
          </a:p>
          <a:p>
            <a:r>
              <a:rPr lang="pl-PL" dirty="0" smtClean="0"/>
              <a:t>    Wybór </a:t>
            </a:r>
            <a:r>
              <a:rPr lang="pl-PL" dirty="0" smtClean="0"/>
              <a:t>niewłaściwych projektów może marnować zasoby.</a:t>
            </a:r>
          </a:p>
          <a:p>
            <a:r>
              <a:rPr lang="pl-PL" dirty="0" smtClean="0"/>
              <a:t>Koszty Wdrożenia:</a:t>
            </a:r>
          </a:p>
          <a:p>
            <a:r>
              <a:rPr lang="pl-PL" dirty="0" smtClean="0"/>
              <a:t>    Wdrożenie </a:t>
            </a:r>
            <a:r>
              <a:rPr lang="pl-PL" dirty="0" smtClean="0"/>
              <a:t>generuje dodatkowe koszty związane z przeszkoleniem i technologią.</a:t>
            </a:r>
          </a:p>
          <a:p>
            <a:r>
              <a:rPr lang="pl-PL" dirty="0" smtClean="0"/>
              <a:t>Brak Danych lub Dane Niskiej Jakości:</a:t>
            </a:r>
          </a:p>
          <a:p>
            <a:r>
              <a:rPr lang="pl-PL" dirty="0" smtClean="0"/>
              <a:t>    Brak </a:t>
            </a:r>
            <a:r>
              <a:rPr lang="pl-PL" dirty="0" smtClean="0"/>
              <a:t>odpowiednich danych lub słaba jakość danych utrudniają analizę</a:t>
            </a:r>
            <a:r>
              <a:rPr lang="pl-PL" dirty="0" smtClean="0"/>
              <a:t>.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4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116178" y="2317143"/>
            <a:ext cx="9404723" cy="1400530"/>
          </a:xfrm>
        </p:spPr>
        <p:txBody>
          <a:bodyPr/>
          <a:lstStyle/>
          <a:p>
            <a:r>
              <a:rPr lang="pl-PL" sz="7200" dirty="0" smtClean="0"/>
              <a:t>Koniec</a:t>
            </a:r>
            <a:endParaRPr lang="pl-PL" sz="7200" dirty="0"/>
          </a:p>
        </p:txBody>
      </p:sp>
    </p:spTree>
    <p:extLst>
      <p:ext uri="{BB962C8B-B14F-4D97-AF65-F5344CB8AC3E}">
        <p14:creationId xmlns:p14="http://schemas.microsoft.com/office/powerpoint/2010/main" val="17302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528</Words>
  <Application>Microsoft Office PowerPoint</Application>
  <PresentationFormat>Panoramiczny</PresentationFormat>
  <Paragraphs>70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</vt:lpstr>
      <vt:lpstr>Metodyka Six Sigma</vt:lpstr>
      <vt:lpstr>Definicja Six Sigma</vt:lpstr>
      <vt:lpstr>Czym różni się od innych metodyk?</vt:lpstr>
      <vt:lpstr>Filozofia DMAIC </vt:lpstr>
      <vt:lpstr>Filozofia DMAIC ciąg dalszy</vt:lpstr>
      <vt:lpstr>Narzędzia Six Sigma</vt:lpstr>
      <vt:lpstr>Wyzwania i przeciwskazania</vt:lpstr>
      <vt:lpstr>Koniec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Metodyka Six Sigma</dc:title>
  <dc:creator>oskar</dc:creator>
  <cp:lastModifiedBy>oskar</cp:lastModifiedBy>
  <cp:revision>7</cp:revision>
  <dcterms:created xsi:type="dcterms:W3CDTF">2023-10-16T19:34:03Z</dcterms:created>
  <dcterms:modified xsi:type="dcterms:W3CDTF">2023-10-17T13:46:40Z</dcterms:modified>
</cp:coreProperties>
</file>