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sldIdLst>
    <p:sldId id="259" r:id="rId3"/>
    <p:sldId id="272" r:id="rId4"/>
    <p:sldId id="261" r:id="rId5"/>
    <p:sldId id="262" r:id="rId6"/>
    <p:sldId id="264" r:id="rId7"/>
    <p:sldId id="273" r:id="rId8"/>
    <p:sldId id="263" r:id="rId9"/>
    <p:sldId id="267" r:id="rId10"/>
    <p:sldId id="269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992832F5-EA01-48E5-B403-87E193F50680}">
          <p14:sldIdLst>
            <p14:sldId id="259"/>
          </p14:sldIdLst>
        </p14:section>
        <p14:section name="Feladatok áttekintése" id="{087866C3-7028-482C-8D34-6BF5363FBD75}">
          <p14:sldIdLst>
            <p14:sldId id="272"/>
            <p14:sldId id="261"/>
          </p14:sldIdLst>
        </p14:section>
        <p14:section name="Állapotfrissítés" id="{521DEF98-8796-4632-831A-16252E9A6054}">
          <p14:sldIdLst>
            <p14:sldId id="262"/>
          </p14:sldIdLst>
        </p14:section>
        <p14:section name="Ütemterv" id="{CF24EBA6-C924-424D-AC31-A4B9992A87E0}">
          <p14:sldIdLst>
            <p14:sldId id="264"/>
            <p14:sldId id="273"/>
          </p14:sldIdLst>
        </p14:section>
        <p14:section name="Következő lépések és teendők" id="{C24C98EC-938D-4034-8DB8-5E8DBF16E3CB}">
          <p14:sldIdLst>
            <p14:sldId id="263"/>
            <p14:sldId id="267"/>
          </p14:sldIdLst>
        </p14:section>
        <p14:section name="Függelék" id="{E35CCD6A-2288-476E-BC93-C75323AE1F32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60139" autoAdjust="0"/>
  </p:normalViewPr>
  <p:slideViewPr>
    <p:cSldViewPr>
      <p:cViewPr varScale="1">
        <p:scale>
          <a:sx n="68" d="100"/>
          <a:sy n="68" d="100"/>
        </p:scale>
        <p:origin x="-786" y="-90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000" noProof="0" dirty="0" smtClean="0"/>
            <a:t>1. Concept and basic classes √</a:t>
          </a:r>
          <a:endParaRPr lang="en-US" sz="2000" noProof="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hu-HU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hu-HU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000" noProof="0" dirty="0" smtClean="0"/>
            <a:t>2. Basic test structure and unit tests √</a:t>
          </a:r>
          <a:endParaRPr lang="en-US" sz="2000" noProof="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hu-HU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hu-HU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000" noProof="0" dirty="0" smtClean="0"/>
            <a:t>3. </a:t>
          </a:r>
          <a:r>
            <a:rPr lang="en-US" sz="2000" noProof="0" dirty="0" smtClean="0"/>
            <a:t>Logging </a:t>
          </a:r>
          <a:r>
            <a:rPr lang="hu-HU" sz="2000" noProof="0" dirty="0" smtClean="0"/>
            <a:t>&amp; C</a:t>
          </a:r>
          <a:r>
            <a:rPr lang="en-US" sz="2000" noProof="0" dirty="0" err="1" smtClean="0"/>
            <a:t>onsole</a:t>
          </a:r>
          <a:r>
            <a:rPr lang="hu-HU" sz="2000" noProof="0" dirty="0" err="1" smtClean="0"/>
            <a:t>-app</a:t>
          </a:r>
          <a:r>
            <a:rPr lang="en-US" sz="2000" noProof="0" dirty="0" smtClean="0"/>
            <a:t> </a:t>
          </a:r>
          <a:r>
            <a:rPr lang="en-US" sz="2000" noProof="0" dirty="0" smtClean="0"/>
            <a:t>√</a:t>
          </a:r>
          <a:endParaRPr lang="en-US" sz="2000" noProof="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hu-HU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hu-HU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hu-HU" sz="2000" dirty="0"/>
            <a:t>4. </a:t>
          </a:r>
          <a:r>
            <a:rPr lang="en-US" sz="2000" dirty="0" smtClean="0"/>
            <a:t>XML </a:t>
          </a:r>
          <a:r>
            <a:rPr lang="hu-HU" sz="2000" dirty="0" err="1" smtClean="0"/>
            <a:t>load</a:t>
          </a:r>
          <a:r>
            <a:rPr lang="hu-HU" sz="2000" dirty="0" smtClean="0"/>
            <a:t> and </a:t>
          </a:r>
          <a:r>
            <a:rPr lang="en-US" sz="2000" dirty="0" smtClean="0"/>
            <a:t>parse</a:t>
          </a:r>
          <a:r>
            <a:rPr lang="hu-HU" sz="2000" dirty="0" smtClean="0"/>
            <a:t> </a:t>
          </a:r>
          <a:r>
            <a:rPr lang="en-US" sz="2000" noProof="0" dirty="0" smtClean="0"/>
            <a:t>√</a:t>
          </a:r>
          <a:endParaRPr lang="hu-HU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hu-HU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hu-HU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39ECB7E7-30E3-4A3C-AAF0-553A3160CF23}" type="presOf" srcId="{455C831A-CCF5-4391-A2BE-9DF065D37587}" destId="{E220828C-C958-4FCF-B52F-02D7F5D17607}" srcOrd="0" destOrd="0" presId="urn:microsoft.com/office/officeart/2005/8/layout/arrow2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3C905DEF-E67D-4C40-B05D-4060669E3B98}" type="presOf" srcId="{A75DE5EA-0E88-4A1C-B1EA-B4EE477D7AA1}" destId="{5E71A06C-9747-4CAE-BA21-E9C2A4D6678D}" srcOrd="0" destOrd="0" presId="urn:microsoft.com/office/officeart/2005/8/layout/arrow2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FC06516A-52A5-4D36-B302-CBA7ED53FA18}" type="presOf" srcId="{C7CCB8C4-BA8F-435B-96D2-651E5BBEE204}" destId="{389CF004-91C6-4868-93F7-537D5C97980B}" srcOrd="0" destOrd="0" presId="urn:microsoft.com/office/officeart/2005/8/layout/arrow2"/>
    <dgm:cxn modelId="{FE1744AC-C004-4578-94B6-93CA8D33C9E8}" type="presOf" srcId="{1982B446-3706-4711-A6F1-3DC4DFE59A3A}" destId="{DB2CD8C7-A5B3-49A1-81CC-0EEDDDF3DB4E}" srcOrd="0" destOrd="0" presId="urn:microsoft.com/office/officeart/2005/8/layout/arrow2"/>
    <dgm:cxn modelId="{FF43409D-6490-4DAC-9843-57BD11235D92}" type="presOf" srcId="{1E3A074B-8EC3-4AC7-ADB8-C53A583CA2D1}" destId="{48F9B62B-8095-40B1-882D-7B164B0C8B69}" srcOrd="0" destOrd="0" presId="urn:microsoft.com/office/officeart/2005/8/layout/arrow2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CDB3CFA4-6064-4BD5-9F4C-2C85AFCC5E37}" type="presParOf" srcId="{E220828C-C958-4FCF-B52F-02D7F5D17607}" destId="{82ED47FD-CD8E-4EC8-A7E3-BF3AC4BC5C1A}" srcOrd="0" destOrd="0" presId="urn:microsoft.com/office/officeart/2005/8/layout/arrow2"/>
    <dgm:cxn modelId="{019C372E-51B0-4A64-8D12-B92827204091}" type="presParOf" srcId="{E220828C-C958-4FCF-B52F-02D7F5D17607}" destId="{4566E19C-2577-409E-A34A-BB8B091D39D1}" srcOrd="1" destOrd="0" presId="urn:microsoft.com/office/officeart/2005/8/layout/arrow2"/>
    <dgm:cxn modelId="{F63AFE94-9D44-4F29-B597-D95FB9299962}" type="presParOf" srcId="{4566E19C-2577-409E-A34A-BB8B091D39D1}" destId="{A94E7C76-C16F-47F1-B4F1-C2CF2270A7E9}" srcOrd="0" destOrd="0" presId="urn:microsoft.com/office/officeart/2005/8/layout/arrow2"/>
    <dgm:cxn modelId="{BA13245D-CFE8-45D3-9491-2DAB17EF0D6E}" type="presParOf" srcId="{4566E19C-2577-409E-A34A-BB8B091D39D1}" destId="{48F9B62B-8095-40B1-882D-7B164B0C8B69}" srcOrd="1" destOrd="0" presId="urn:microsoft.com/office/officeart/2005/8/layout/arrow2"/>
    <dgm:cxn modelId="{DB1146F8-D39D-414A-9CF9-6A190489E3D5}" type="presParOf" srcId="{4566E19C-2577-409E-A34A-BB8B091D39D1}" destId="{0CFC4447-43F4-414D-A014-8F5BDE3BC5FF}" srcOrd="2" destOrd="0" presId="urn:microsoft.com/office/officeart/2005/8/layout/arrow2"/>
    <dgm:cxn modelId="{4EAE93DF-D1D8-439F-A7A4-04F4ADC77F35}" type="presParOf" srcId="{4566E19C-2577-409E-A34A-BB8B091D39D1}" destId="{389CF004-91C6-4868-93F7-537D5C97980B}" srcOrd="3" destOrd="0" presId="urn:microsoft.com/office/officeart/2005/8/layout/arrow2"/>
    <dgm:cxn modelId="{DF36619F-1E30-48CA-99BE-7AE13179E737}" type="presParOf" srcId="{4566E19C-2577-409E-A34A-BB8B091D39D1}" destId="{8D49C94D-D2A4-4464-8383-D3C12F8B2538}" srcOrd="4" destOrd="0" presId="urn:microsoft.com/office/officeart/2005/8/layout/arrow2"/>
    <dgm:cxn modelId="{2273E46E-B1C6-4185-AEA7-543C97CE2939}" type="presParOf" srcId="{4566E19C-2577-409E-A34A-BB8B091D39D1}" destId="{5E71A06C-9747-4CAE-BA21-E9C2A4D6678D}" srcOrd="5" destOrd="0" presId="urn:microsoft.com/office/officeart/2005/8/layout/arrow2"/>
    <dgm:cxn modelId="{D524FB1C-816C-4B96-A0A1-480BF199AA9B}" type="presParOf" srcId="{4566E19C-2577-409E-A34A-BB8B091D39D1}" destId="{A9227355-A6E4-4C01-AB6A-08B68C0ABB91}" srcOrd="6" destOrd="0" presId="urn:microsoft.com/office/officeart/2005/8/layout/arrow2"/>
    <dgm:cxn modelId="{FD2DA74F-B5FE-44FB-8CF1-2D7D93C839E9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650026" y="358817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1. Concept and basic classes √</a:t>
          </a:r>
          <a:endParaRPr lang="en-US" sz="2000" kern="1200" noProof="0" dirty="0"/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2. Basic test structure and unit tests √</a:t>
          </a:r>
          <a:endParaRPr lang="en-US" sz="2000" kern="1200" noProof="0" dirty="0"/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3. </a:t>
          </a:r>
          <a:r>
            <a:rPr lang="en-US" sz="2000" kern="1200" noProof="0" dirty="0" smtClean="0"/>
            <a:t>Logging </a:t>
          </a:r>
          <a:r>
            <a:rPr lang="hu-HU" sz="2000" kern="1200" noProof="0" dirty="0" smtClean="0"/>
            <a:t>&amp; C</a:t>
          </a:r>
          <a:r>
            <a:rPr lang="en-US" sz="2000" kern="1200" noProof="0" dirty="0" err="1" smtClean="0"/>
            <a:t>onsole</a:t>
          </a:r>
          <a:r>
            <a:rPr lang="hu-HU" sz="2000" kern="1200" noProof="0" dirty="0" err="1" smtClean="0"/>
            <a:t>-app</a:t>
          </a:r>
          <a:r>
            <a:rPr lang="en-US" sz="2000" kern="1200" noProof="0" dirty="0" smtClean="0"/>
            <a:t> </a:t>
          </a:r>
          <a:r>
            <a:rPr lang="en-US" sz="2000" kern="1200" noProof="0" dirty="0" smtClean="0"/>
            <a:t>√</a:t>
          </a:r>
          <a:endParaRPr lang="en-US" sz="2000" kern="1200" noProof="0" dirty="0"/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 dirty="0"/>
            <a:t>4. </a:t>
          </a:r>
          <a:r>
            <a:rPr lang="en-US" sz="2000" kern="1200" dirty="0" smtClean="0"/>
            <a:t>XML </a:t>
          </a:r>
          <a:r>
            <a:rPr lang="hu-HU" sz="2000" kern="1200" dirty="0" err="1" smtClean="0"/>
            <a:t>load</a:t>
          </a:r>
          <a:r>
            <a:rPr lang="hu-HU" sz="2000" kern="1200" dirty="0" smtClean="0"/>
            <a:t> and </a:t>
          </a:r>
          <a:r>
            <a:rPr lang="en-US" sz="2000" kern="1200" dirty="0" smtClean="0"/>
            <a:t>parse</a:t>
          </a:r>
          <a:r>
            <a:rPr lang="hu-HU" sz="2000" kern="1200" dirty="0" smtClean="0"/>
            <a:t> </a:t>
          </a:r>
          <a:r>
            <a:rPr lang="en-US" sz="2000" kern="1200" noProof="0" dirty="0" smtClean="0"/>
            <a:t>√</a:t>
          </a:r>
          <a:endParaRPr lang="hu-HU" sz="2000" kern="1200" dirty="0"/>
        </a:p>
      </dsp:txBody>
      <dsp:txXfrm>
        <a:off x="6811524" y="2724620"/>
        <a:ext cx="2166067" cy="2983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hu-HU" sz="1200"/>
            </a:lvl1pPr>
          </a:lstStyle>
          <a:p>
            <a:fld id="{724506C0-3FFE-45A5-803D-9F4FC5464A70}" type="datetimeFigureOut">
              <a:t>2016. márc. 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hu-HU" sz="1200"/>
            </a:lvl1pPr>
          </a:lstStyle>
          <a:p>
            <a:fld id="{F8646707-6BBD-41A9-B4DF-0C76A73A2D2A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892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dirty="0" smtClean="0"/>
              <a:t>Köszöntés, a csapat</a:t>
            </a:r>
            <a:r>
              <a:rPr lang="hu-HU" baseline="0" dirty="0" smtClean="0"/>
              <a:t> lényegi feladat a környezet modellezése.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hu-HU" smtClean="0"/>
              <a:pPr/>
              <a:t>1</a:t>
            </a:fld>
            <a:endParaRPr lang="hu-H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dirty="0" smtClean="0"/>
              <a:t>USER </a:t>
            </a:r>
            <a:r>
              <a:rPr lang="hu-HU" dirty="0" err="1" smtClean="0"/>
              <a:t>STORY-k</a:t>
            </a:r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dirty="0" smtClean="0"/>
              <a:t>A</a:t>
            </a:r>
            <a:r>
              <a:rPr lang="hu-HU" baseline="0" dirty="0" smtClean="0"/>
              <a:t> környezeti objektumok megtervezése és az XML-adatok betöltése.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baseline="0" dirty="0" smtClean="0"/>
              <a:t>A betöltött objektumok elérhetővé tétele – </a:t>
            </a:r>
            <a:r>
              <a:rPr lang="hu-HU" baseline="0" dirty="0" err="1" smtClean="0"/>
              <a:t>environment</a:t>
            </a:r>
            <a:r>
              <a:rPr lang="hu-HU" baseline="0" dirty="0" smtClean="0"/>
              <a:t> interfész definiálása és kialakítása.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baseline="0" dirty="0" smtClean="0"/>
              <a:t>A betöltött adatok lekérdezése és a lekérdezések eredményének elérhetővé tétele a szenzorok számára.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első sprint feladatai:</a:t>
            </a:r>
          </a:p>
          <a:p>
            <a:endParaRPr lang="hu-HU" dirty="0" smtClean="0"/>
          </a:p>
          <a:p>
            <a:r>
              <a:rPr lang="hu-HU" dirty="0" smtClean="0"/>
              <a:t>Alapkoncepció és modell kialakítása</a:t>
            </a:r>
            <a:r>
              <a:rPr lang="hu-HU" baseline="0" dirty="0" smtClean="0"/>
              <a:t> </a:t>
            </a:r>
            <a:r>
              <a:rPr lang="hu-HU" baseline="0" dirty="0" smtClean="0">
                <a:sym typeface="Wingdings" panose="05000000000000000000" pitchFamily="2" charset="2"/>
              </a:rPr>
              <a:t> erről részletesebben is szó lesz.</a:t>
            </a:r>
          </a:p>
          <a:p>
            <a:r>
              <a:rPr lang="hu-HU" baseline="0" dirty="0" smtClean="0">
                <a:sym typeface="Wingdings" panose="05000000000000000000" pitchFamily="2" charset="2"/>
              </a:rPr>
              <a:t>Alaposztályok megtervezése -&gt; szintén szó lesz róla.</a:t>
            </a:r>
          </a:p>
          <a:p>
            <a:r>
              <a:rPr lang="hu-HU" baseline="0" dirty="0" smtClean="0">
                <a:sym typeface="Wingdings" panose="05000000000000000000" pitchFamily="2" charset="2"/>
              </a:rPr>
              <a:t>A fejlesztő környezet és a teszt-struktúra kialakítása.</a:t>
            </a:r>
          </a:p>
          <a:p>
            <a:r>
              <a:rPr lang="hu-HU" baseline="0" dirty="0" smtClean="0">
                <a:sym typeface="Wingdings" panose="05000000000000000000" pitchFamily="2" charset="2"/>
              </a:rPr>
              <a:t>Tesztesetek meghatározása, egység-tesztek elkészítése.</a:t>
            </a:r>
          </a:p>
          <a:p>
            <a:r>
              <a:rPr lang="hu-HU" baseline="0" dirty="0" smtClean="0">
                <a:sym typeface="Wingdings" panose="05000000000000000000" pitchFamily="2" charset="2"/>
              </a:rPr>
              <a:t>Naplózó funkció kialakítása.</a:t>
            </a:r>
          </a:p>
          <a:p>
            <a:r>
              <a:rPr lang="hu-HU" baseline="0" dirty="0" smtClean="0">
                <a:sym typeface="Wingdings" panose="05000000000000000000" pitchFamily="2" charset="2"/>
              </a:rPr>
              <a:t>Az XML-betöltő implementálása.</a:t>
            </a:r>
          </a:p>
          <a:p>
            <a:r>
              <a:rPr lang="hu-HU" baseline="0" dirty="0" smtClean="0">
                <a:sym typeface="Wingdings" panose="05000000000000000000" pitchFamily="2" charset="2"/>
              </a:rPr>
              <a:t>Konzolos demó-alkalmazás.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hu-HU" dirty="0" smtClean="0"/>
              <a:t>Alapkoncepció és modell kialakítása</a:t>
            </a:r>
            <a:r>
              <a:rPr lang="hu-HU" baseline="0" dirty="0" smtClean="0"/>
              <a:t> </a:t>
            </a:r>
          </a:p>
          <a:p>
            <a:pPr>
              <a:buFont typeface="Arial" charset="0"/>
              <a:buNone/>
            </a:pPr>
            <a:endParaRPr lang="hu-HU" baseline="0" dirty="0" smtClean="0"/>
          </a:p>
          <a:p>
            <a:pPr>
              <a:buFont typeface="Arial" charset="0"/>
              <a:buNone/>
            </a:pPr>
            <a:r>
              <a:rPr lang="hu-HU" baseline="0" dirty="0" smtClean="0"/>
              <a:t>Először is mi a „grafikus” koordinátarendszert a feje tetejére állítjuk, azért, hogy a modulon belül az adatokkal normál Descartes-koordinátarendszerben dolgozhassunk,…</a:t>
            </a:r>
          </a:p>
          <a:p>
            <a:pPr>
              <a:buFont typeface="Arial" charset="0"/>
              <a:buNone/>
            </a:pPr>
            <a:r>
              <a:rPr lang="hu-HU" baseline="0" dirty="0" smtClean="0"/>
              <a:t>… azaz mi gyakorlatilag nem „fölülről” fogjuk az utat nézni, hanem „alulról”!</a:t>
            </a:r>
          </a:p>
          <a:p>
            <a:pPr>
              <a:buFont typeface="Arial" charset="0"/>
              <a:buNone/>
            </a:pPr>
            <a:endParaRPr lang="hu-HU" baseline="0" dirty="0" smtClean="0"/>
          </a:p>
          <a:p>
            <a:pPr>
              <a:buFont typeface="Arial" charset="0"/>
              <a:buNone/>
            </a:pPr>
            <a:r>
              <a:rPr lang="hu-HU" baseline="0" dirty="0" smtClean="0"/>
              <a:t>Jelenleg úgy gondoljuk, hogy az lesz a legjobb, ha a modellezéshez és számításokhoz vektor-geometriai műveleteket használunk,…</a:t>
            </a:r>
          </a:p>
          <a:p>
            <a:pPr>
              <a:buFont typeface="Arial" charset="0"/>
              <a:buNone/>
            </a:pPr>
            <a:r>
              <a:rPr lang="hu-HU" baseline="0" dirty="0" smtClean="0"/>
              <a:t>… azaz valószínűleg némi matekra is lesz szükség!</a:t>
            </a:r>
          </a:p>
          <a:p>
            <a:pPr>
              <a:buFont typeface="Arial" charset="0"/>
              <a:buNone/>
            </a:pPr>
            <a:endParaRPr lang="hu-HU" baseline="0" dirty="0" smtClean="0"/>
          </a:p>
          <a:p>
            <a:pPr>
              <a:buFont typeface="Arial" charset="0"/>
              <a:buNone/>
            </a:pPr>
            <a:r>
              <a:rPr lang="hu-HU" baseline="0" dirty="0" smtClean="0"/>
              <a:t>Az objektumok alapvetően egy kiemelt pontjuk koordinátáival és egy transzformációs mátrixszal vannak megadva, de az egyes elem-fajták függvényében mi előre ki fogunk számítani és le fogunk tárolni egyéb jellemzőket is, mint pl. az objektum geometriai középpontja, a kanyarok fordulókörének középpontja, a középvonal helyzete és csatlakozó-pontjai, … stb.</a:t>
            </a:r>
          </a:p>
          <a:p>
            <a:pPr>
              <a:buFont typeface="Arial" charset="0"/>
              <a:buNone/>
            </a:pPr>
            <a:endParaRPr lang="hu-HU" baseline="0" dirty="0" smtClean="0"/>
          </a:p>
          <a:p>
            <a:pPr>
              <a:buFont typeface="Arial" charset="0"/>
              <a:buNone/>
            </a:pPr>
            <a:r>
              <a:rPr lang="hu-HU" baseline="0" dirty="0" smtClean="0"/>
              <a:t>Az útpálya középvonala és a sáv szélessége - ha úgy tetszik a forgalmi sáv - a modellünkben kiemelt szerepet kap. Ennek főleg akkor lesz szerepe, amikor egy jármű helyét és útpályához viszonyított relatív helyzetét kell meghatároznunk.</a:t>
            </a:r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dián látható, hogy az első sprint feladatait hogyan ütemeztük:</a:t>
            </a:r>
          </a:p>
          <a:p>
            <a:endParaRPr lang="hu-HU" dirty="0" smtClean="0"/>
          </a:p>
          <a:p>
            <a:r>
              <a:rPr lang="hu-HU" dirty="0" smtClean="0"/>
              <a:t>Először</a:t>
            </a:r>
            <a:r>
              <a:rPr lang="hu-HU" baseline="0" dirty="0" smtClean="0"/>
              <a:t> kialakítottuk az alapkoncepciót és az alaposztályokat: színhely és környezeti tárgyak.</a:t>
            </a:r>
          </a:p>
          <a:p>
            <a:endParaRPr lang="hu-HU" baseline="0" dirty="0" smtClean="0"/>
          </a:p>
          <a:p>
            <a:r>
              <a:rPr lang="hu-HU" baseline="0" dirty="0" smtClean="0"/>
              <a:t>Ezt követően a fejlesztő és teszt-környezet következett és az alaposztályok egységtesztjei.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naplózásra egy külön osztályt hoztunk létre és kialakítottunk egy kis </a:t>
            </a:r>
            <a:r>
              <a:rPr lang="hu-HU" baseline="0" dirty="0" err="1" smtClean="0"/>
              <a:t>console-alkalmazást</a:t>
            </a:r>
            <a:r>
              <a:rPr lang="hu-HU" baseline="0" dirty="0" smtClean="0"/>
              <a:t>, amelyet majd a </a:t>
            </a:r>
            <a:r>
              <a:rPr lang="hu-HU" baseline="0" dirty="0" err="1" smtClean="0"/>
              <a:t>demo</a:t>
            </a:r>
            <a:r>
              <a:rPr lang="hu-HU" baseline="0" dirty="0" smtClean="0"/>
              <a:t> során fogunk használni.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Az XML-betöltőt a színhely osztály metódusaként implementáltuk.</a:t>
            </a:r>
          </a:p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hu-HU" smtClean="0"/>
              <a:pPr/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Ez a dia az alaposztályokat mutatja be:</a:t>
            </a:r>
          </a:p>
          <a:p>
            <a:endParaRPr lang="hu-HU" dirty="0" smtClean="0"/>
          </a:p>
          <a:p>
            <a:r>
              <a:rPr lang="hu-HU" dirty="0" err="1" smtClean="0"/>
              <a:t>Scene</a:t>
            </a:r>
            <a:r>
              <a:rPr lang="hu-HU" dirty="0" smtClean="0"/>
              <a:t> = színhely</a:t>
            </a:r>
          </a:p>
          <a:p>
            <a:endParaRPr lang="hu-HU" dirty="0" smtClean="0"/>
          </a:p>
          <a:p>
            <a:r>
              <a:rPr lang="hu-HU" dirty="0" err="1" smtClean="0"/>
              <a:t>SceneObject</a:t>
            </a:r>
            <a:r>
              <a:rPr lang="hu-HU" dirty="0" smtClean="0"/>
              <a:t> = környezeti tárgyak absztrakt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gyüjtő-osztálya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dirty="0" smtClean="0"/>
              <a:t>Specifikus osztályok – pl. a jelzőtáblák…</a:t>
            </a:r>
          </a:p>
          <a:p>
            <a:endParaRPr lang="hu-HU" dirty="0" smtClean="0"/>
          </a:p>
          <a:p>
            <a:r>
              <a:rPr lang="hu-HU" dirty="0" smtClean="0"/>
              <a:t>… vagy</a:t>
            </a:r>
            <a:r>
              <a:rPr lang="hu-HU" baseline="0" dirty="0" smtClean="0"/>
              <a:t> más - a színhelyen található egyéb objektumokat - leíró osztályok.</a:t>
            </a:r>
          </a:p>
          <a:p>
            <a:r>
              <a:rPr lang="hu-HU" baseline="0" dirty="0" smtClean="0"/>
              <a:t>(nem érdemes végig menni rajtuk)</a:t>
            </a:r>
          </a:p>
          <a:p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smtClean="0"/>
              <a:t>Az első sprint tervezési feladatai során beazonosítottunk több olyan problémát is, amivel a későbbiekben foglalkoznunk kell:</a:t>
            </a:r>
          </a:p>
          <a:p>
            <a:endParaRPr lang="hu-HU" baseline="0" dirty="0" smtClean="0"/>
          </a:p>
          <a:p>
            <a:r>
              <a:rPr lang="hu-HU" baseline="0" dirty="0" smtClean="0"/>
              <a:t>Már esett szó a középvonal-detektálásról, ami a jármű helyzetének pontos meghatározásában játszik szerepet.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Amikor pedig a szenzorok bekerülnek a képbe, akkor előtérbe fog kerülni a „látható” objektumok érzékelésének problematikája is.</a:t>
            </a:r>
          </a:p>
          <a:p>
            <a:endParaRPr lang="hu-HU" baseline="0" dirty="0" smtClean="0"/>
          </a:p>
          <a:p>
            <a:r>
              <a:rPr lang="hu-HU" baseline="0" dirty="0" smtClean="0"/>
              <a:t>Megpróbáltunk olyan modellt alkotni, amely lehetővé teszi, hogy ezeket a feladatokat is meg tudjuk majd oldani.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Úgy gondoljuk, hogy a következő sprint</a:t>
            </a:r>
            <a:r>
              <a:rPr lang="hu-HU" baseline="0" dirty="0" smtClean="0"/>
              <a:t> során meg kell majd tervezni és ki kell majd alakítani </a:t>
            </a:r>
          </a:p>
          <a:p>
            <a:endParaRPr lang="hu-HU" baseline="0" dirty="0" smtClean="0"/>
          </a:p>
          <a:p>
            <a:r>
              <a:rPr lang="hu-HU" baseline="0" dirty="0" smtClean="0"/>
              <a:t>azt az interfészfelületet, </a:t>
            </a:r>
          </a:p>
          <a:p>
            <a:endParaRPr lang="hu-HU" baseline="0" dirty="0" smtClean="0"/>
          </a:p>
          <a:p>
            <a:r>
              <a:rPr lang="hu-HU" baseline="0" dirty="0" smtClean="0"/>
              <a:t>amelyen keresztül az </a:t>
            </a:r>
            <a:r>
              <a:rPr lang="hu-HU" baseline="0" dirty="0" err="1" smtClean="0"/>
              <a:t>environment-modul</a:t>
            </a:r>
            <a:r>
              <a:rPr lang="hu-HU" baseline="0" dirty="0" smtClean="0"/>
              <a:t> kapcsolatot tart majd a többi modullal és eszközzel.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644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dirty="0" smtClean="0"/>
              <a:t>A következőkben szeretnénk bemutatni a programunkat,</a:t>
            </a:r>
            <a:r>
              <a:rPr lang="hu-HU" baseline="0" dirty="0" smtClean="0"/>
              <a:t> ami persze nem annyira látványos, mint a vizualizáció, mert nálunk a dolgok a háttérben zajlanak, de azért nézzük meg, hogy miként is néz ez ki: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endParaRPr lang="hu-HU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 lang="hu-HU"/>
            </a:pPr>
            <a:r>
              <a:rPr lang="hu-HU" baseline="0" dirty="0" smtClean="0"/>
              <a:t>Fejlesztő eszköz: </a:t>
            </a:r>
            <a:r>
              <a:rPr lang="hu-HU" baseline="0" dirty="0" err="1" smtClean="0"/>
              <a:t>IntelliJ</a:t>
            </a:r>
            <a:r>
              <a:rPr lang="hu-HU" baseline="0" dirty="0" smtClean="0"/>
              <a:t> – </a:t>
            </a:r>
            <a:r>
              <a:rPr lang="hu-HU" baseline="0" dirty="0" err="1" smtClean="0"/>
              <a:t>JetBrains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open-source</a:t>
            </a:r>
            <a:r>
              <a:rPr lang="hu-HU" baseline="0" dirty="0" smtClean="0"/>
              <a:t> IDE eszköze, amely Java-s fejlesztésekhez kiváló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 lang="hu-HU"/>
            </a:pPr>
            <a:r>
              <a:rPr lang="hu-HU" baseline="0" dirty="0" smtClean="0"/>
              <a:t>Egység-tesztek: Mivel a minőségi követelmények és a hibamentesség külön hangsúlyt kapnak, megpróbálunk majd minden funkcióhoz automatizált teszteket készíteni.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 lang="hu-HU"/>
            </a:pPr>
            <a:r>
              <a:rPr lang="hu-HU" baseline="0" dirty="0" smtClean="0"/>
              <a:t>A tesztadatok betöltése XML-fájlból történik.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 lang="hu-HU"/>
            </a:pPr>
            <a:r>
              <a:rPr lang="hu-HU" baseline="0" dirty="0" smtClean="0"/>
              <a:t>A betöltés során a történéseket </a:t>
            </a:r>
            <a:r>
              <a:rPr lang="hu-HU" baseline="0" dirty="0" err="1" smtClean="0"/>
              <a:t>lof-fájlba</a:t>
            </a:r>
            <a:r>
              <a:rPr lang="hu-HU" baseline="0" dirty="0" smtClean="0"/>
              <a:t> írjuk, amelynek tartalmát a lefutást követően ellenőrizni lehet.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baseline="0" dirty="0" smtClean="0"/>
              <a:t>Kérdések?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3872"/>
            <a:ext cx="9144000" cy="5483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latinLnBrk="0">
              <a:defRPr lang="hu-HU">
                <a:latin typeface="Georgia" pitchFamily="18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hu-HU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 szerkesztéshez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2016. márc. 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2016. márc. 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lang="hu-H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2016. márc. 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lang="hu-H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-27384"/>
            <a:ext cx="9157648" cy="2248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latinLnBrk="0">
              <a:defRPr lang="hu-HU" sz="3600" b="0" cap="none">
                <a:latin typeface="Georgia" pitchFamily="18" charset="0"/>
              </a:defRPr>
            </a:lvl1pPr>
          </a:lstStyle>
          <a:p>
            <a:r>
              <a:rPr lang="en-US" noProof="0" dirty="0" err="1" smtClean="0"/>
              <a:t>Mintacím</a:t>
            </a:r>
            <a:r>
              <a:rPr lang="en-US" noProof="0" dirty="0" smtClean="0"/>
              <a:t> </a:t>
            </a:r>
            <a:r>
              <a:rPr lang="en-US" noProof="0" dirty="0" err="1" smtClean="0"/>
              <a:t>szerkesztése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latinLnBrk="0">
              <a:buNone/>
              <a:defRPr lang="hu-HU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latinLnBrk="0">
              <a:buNone/>
              <a:defRPr lang="hu-H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hu-H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 err="1" smtClean="0"/>
              <a:t>Mintaszöveg</a:t>
            </a:r>
            <a:r>
              <a:rPr lang="en-US" noProof="0" dirty="0" smtClean="0"/>
              <a:t> </a:t>
            </a:r>
            <a:r>
              <a:rPr lang="en-US" noProof="0" dirty="0" err="1" smtClean="0"/>
              <a:t>szerkesztése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2016. márc. 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lang="hu-HU"/>
          </a:p>
        </p:txBody>
      </p:sp>
      <p:sp>
        <p:nvSpPr>
          <p:cNvPr id="11" name="Téglalap 10"/>
          <p:cNvSpPr/>
          <p:nvPr userDrawn="1"/>
        </p:nvSpPr>
        <p:spPr>
          <a:xfrm>
            <a:off x="5292079" y="19191"/>
            <a:ext cx="3807453" cy="601497"/>
          </a:xfrm>
          <a:prstGeom prst="rect">
            <a:avLst/>
          </a:prstGeom>
          <a:solidFill>
            <a:schemeClr val="bg1">
              <a:alpha val="67000"/>
            </a:schemeClr>
          </a:solidFill>
          <a:effectLst/>
        </p:spPr>
        <p:txBody>
          <a:bodyPr wrap="none" lIns="91440" tIns="0" rIns="91440" bIns="108000" anchor="t" anchorCtr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hu-HU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OE-Bosch-2016-Team</a:t>
            </a:r>
            <a:r>
              <a:rPr lang="hu-HU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hu-HU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latinLnBrk="0">
              <a:defRPr lang="hu-HU" sz="2800">
                <a:latin typeface="Georgia" pitchFamily="18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latinLnBrk="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lang="hu-HU" sz="2000">
                <a:latin typeface="Georgia" pitchFamily="18" charset="0"/>
              </a:defRPr>
            </a:lvl1pPr>
            <a:lvl2pPr marL="571500" indent="-228600" latinLnBrk="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lang="hu-HU" sz="1800">
                <a:latin typeface="Georgia" pitchFamily="18" charset="0"/>
              </a:defRPr>
            </a:lvl2pPr>
            <a:lvl3pPr latinLnBrk="0">
              <a:defRPr lang="hu-HU" sz="2000">
                <a:latin typeface="Georgia" pitchFamily="18" charset="0"/>
              </a:defRPr>
            </a:lvl3pPr>
            <a:lvl4pPr latinLnBrk="0">
              <a:defRPr lang="hu-HU" sz="2000">
                <a:latin typeface="Georgia" pitchFamily="18" charset="0"/>
              </a:defRPr>
            </a:lvl4pPr>
            <a:lvl5pPr latinLnBrk="0">
              <a:defRPr lang="hu-HU" sz="2000">
                <a:latin typeface="Georgia" pitchFamily="18" charset="0"/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2016. márc. 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lang="hu-H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latinLnBrk="0">
              <a:defRPr lang="hu-HU" sz="1800"/>
            </a:lvl6pPr>
            <a:lvl7pPr latinLnBrk="0">
              <a:defRPr lang="hu-HU" sz="1800"/>
            </a:lvl7pPr>
            <a:lvl8pPr latinLnBrk="0">
              <a:defRPr lang="hu-HU" sz="1800"/>
            </a:lvl8pPr>
            <a:lvl9pPr latinLnBrk="0">
              <a:defRPr lang="hu-HU"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latinLnBrk="0">
              <a:defRPr lang="hu-HU" sz="1800"/>
            </a:lvl6pPr>
            <a:lvl7pPr latinLnBrk="0">
              <a:defRPr lang="hu-HU" sz="1800"/>
            </a:lvl7pPr>
            <a:lvl8pPr latinLnBrk="0">
              <a:defRPr lang="hu-HU" sz="1800"/>
            </a:lvl8pPr>
            <a:lvl9pPr latinLnBrk="0">
              <a:defRPr lang="hu-HU"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2016. márc. 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lang="hu-H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Relá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latinLnBrk="0">
              <a:defRPr lang="hu-HU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hu-HU" sz="2000" b="1"/>
            </a:lvl1pPr>
            <a:lvl2pPr marL="457200" indent="0" latinLnBrk="0">
              <a:buNone/>
              <a:defRPr lang="hu-HU" sz="2000" b="1"/>
            </a:lvl2pPr>
            <a:lvl3pPr marL="914400" indent="0" latinLnBrk="0">
              <a:buNone/>
              <a:defRPr lang="hu-HU" sz="1800" b="1"/>
            </a:lvl3pPr>
            <a:lvl4pPr marL="1371600" indent="0" latinLnBrk="0">
              <a:buNone/>
              <a:defRPr lang="hu-HU" sz="1600" b="1"/>
            </a:lvl4pPr>
            <a:lvl5pPr marL="1828800" indent="0" latinLnBrk="0">
              <a:buNone/>
              <a:defRPr lang="hu-HU" sz="1600" b="1"/>
            </a:lvl5pPr>
            <a:lvl6pPr marL="2286000" indent="0" latinLnBrk="0">
              <a:buNone/>
              <a:defRPr lang="hu-HU" sz="1600" b="1"/>
            </a:lvl6pPr>
            <a:lvl7pPr marL="2743200" indent="0" latinLnBrk="0">
              <a:buNone/>
              <a:defRPr lang="hu-HU" sz="1600" b="1"/>
            </a:lvl7pPr>
            <a:lvl8pPr marL="3200400" indent="0" latinLnBrk="0">
              <a:buNone/>
              <a:defRPr lang="hu-HU" sz="1600" b="1"/>
            </a:lvl8pPr>
            <a:lvl9pPr marL="3657600" indent="0" latinLnBrk="0">
              <a:buNone/>
              <a:defRPr lang="hu-HU"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latinLnBrk="0">
              <a:defRPr lang="hu-HU" sz="2000"/>
            </a:lvl1pPr>
            <a:lvl2pPr latinLnBrk="0">
              <a:defRPr lang="hu-HU" sz="1800"/>
            </a:lvl2pPr>
            <a:lvl3pPr latinLnBrk="0">
              <a:defRPr lang="hu-HU" sz="1600"/>
            </a:lvl3pPr>
            <a:lvl4pPr latinLnBrk="0">
              <a:defRPr lang="hu-HU" sz="1400"/>
            </a:lvl4pPr>
            <a:lvl5pPr latinLnBrk="0">
              <a:defRPr lang="hu-HU" sz="1400"/>
            </a:lvl5pPr>
            <a:lvl6pPr latinLnBrk="0">
              <a:defRPr lang="hu-HU" sz="1600"/>
            </a:lvl6pPr>
            <a:lvl7pPr latinLnBrk="0">
              <a:defRPr lang="hu-HU" sz="1600"/>
            </a:lvl7pPr>
            <a:lvl8pPr latinLnBrk="0">
              <a:defRPr lang="hu-HU" sz="1600"/>
            </a:lvl8pPr>
            <a:lvl9pPr latinLnBrk="0">
              <a:defRPr lang="hu-HU"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hu-HU" sz="2000" b="1"/>
            </a:lvl1pPr>
            <a:lvl2pPr marL="457200" indent="0" latinLnBrk="0">
              <a:buNone/>
              <a:defRPr lang="hu-HU" sz="2000" b="1"/>
            </a:lvl2pPr>
            <a:lvl3pPr marL="914400" indent="0" latinLnBrk="0">
              <a:buNone/>
              <a:defRPr lang="hu-HU" sz="1800" b="1"/>
            </a:lvl3pPr>
            <a:lvl4pPr marL="1371600" indent="0" latinLnBrk="0">
              <a:buNone/>
              <a:defRPr lang="hu-HU" sz="1600" b="1"/>
            </a:lvl4pPr>
            <a:lvl5pPr marL="1828800" indent="0" latinLnBrk="0">
              <a:buNone/>
              <a:defRPr lang="hu-HU" sz="1600" b="1"/>
            </a:lvl5pPr>
            <a:lvl6pPr marL="2286000" indent="0" latinLnBrk="0">
              <a:buNone/>
              <a:defRPr lang="hu-HU" sz="1600" b="1"/>
            </a:lvl6pPr>
            <a:lvl7pPr marL="2743200" indent="0" latinLnBrk="0">
              <a:buNone/>
              <a:defRPr lang="hu-HU" sz="1600" b="1"/>
            </a:lvl7pPr>
            <a:lvl8pPr marL="3200400" indent="0" latinLnBrk="0">
              <a:buNone/>
              <a:defRPr lang="hu-HU" sz="1600" b="1"/>
            </a:lvl8pPr>
            <a:lvl9pPr marL="3657600" indent="0" latinLnBrk="0">
              <a:buNone/>
              <a:defRPr lang="hu-HU"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latinLnBrk="0">
              <a:defRPr lang="hu-HU" sz="2000"/>
            </a:lvl1pPr>
            <a:lvl2pPr latinLnBrk="0">
              <a:defRPr lang="hu-HU" sz="1800"/>
            </a:lvl2pPr>
            <a:lvl3pPr latinLnBrk="0">
              <a:defRPr lang="hu-HU" sz="1600"/>
            </a:lvl3pPr>
            <a:lvl4pPr latinLnBrk="0">
              <a:defRPr lang="hu-HU" sz="1400"/>
            </a:lvl4pPr>
            <a:lvl5pPr latinLnBrk="0">
              <a:defRPr lang="hu-HU" sz="1400"/>
            </a:lvl5pPr>
            <a:lvl6pPr latinLnBrk="0">
              <a:defRPr lang="hu-HU" sz="1600"/>
            </a:lvl6pPr>
            <a:lvl7pPr latinLnBrk="0">
              <a:defRPr lang="hu-HU" sz="1600"/>
            </a:lvl7pPr>
            <a:lvl8pPr latinLnBrk="0">
              <a:defRPr lang="hu-HU" sz="1600"/>
            </a:lvl8pPr>
            <a:lvl9pPr latinLnBrk="0">
              <a:defRPr lang="hu-HU"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2016. márc. 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lang="hu-H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latinLnBrk="0">
              <a:defRPr lang="hu-HU" sz="28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2016. márc. 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lang="hu-H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2016. márc. 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lang="hu-H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latinLnBrk="0">
              <a:defRPr lang="hu-HU"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latinLnBrk="0">
              <a:defRPr lang="hu-HU" sz="2800"/>
            </a:lvl1pPr>
            <a:lvl2pPr latinLnBrk="0">
              <a:defRPr lang="hu-HU" sz="2400"/>
            </a:lvl2pPr>
            <a:lvl3pPr latinLnBrk="0">
              <a:defRPr lang="hu-HU" sz="2000"/>
            </a:lvl3pPr>
            <a:lvl4pPr latinLnBrk="0">
              <a:defRPr lang="hu-HU" sz="1800"/>
            </a:lvl4pPr>
            <a:lvl5pPr latinLnBrk="0">
              <a:defRPr lang="hu-HU" sz="1800"/>
            </a:lvl5pPr>
            <a:lvl6pPr latinLnBrk="0">
              <a:defRPr lang="hu-HU" sz="2000"/>
            </a:lvl6pPr>
            <a:lvl7pPr latinLnBrk="0">
              <a:defRPr lang="hu-HU" sz="2000"/>
            </a:lvl7pPr>
            <a:lvl8pPr latinLnBrk="0">
              <a:defRPr lang="hu-HU" sz="2000"/>
            </a:lvl8pPr>
            <a:lvl9pPr latinLnBrk="0">
              <a:defRPr lang="hu-HU"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latinLnBrk="0">
              <a:buNone/>
              <a:defRPr lang="hu-HU" sz="1400"/>
            </a:lvl1pPr>
            <a:lvl2pPr marL="457200" indent="0" latinLnBrk="0">
              <a:buNone/>
              <a:defRPr lang="hu-HU" sz="1200"/>
            </a:lvl2pPr>
            <a:lvl3pPr marL="914400" indent="0" latinLnBrk="0">
              <a:buNone/>
              <a:defRPr lang="hu-HU" sz="1000"/>
            </a:lvl3pPr>
            <a:lvl4pPr marL="1371600" indent="0" latinLnBrk="0">
              <a:buNone/>
              <a:defRPr lang="hu-HU" sz="900"/>
            </a:lvl4pPr>
            <a:lvl5pPr marL="1828800" indent="0" latinLnBrk="0">
              <a:buNone/>
              <a:defRPr lang="hu-HU" sz="900"/>
            </a:lvl5pPr>
            <a:lvl6pPr marL="2286000" indent="0" latinLnBrk="0">
              <a:buNone/>
              <a:defRPr lang="hu-HU" sz="900"/>
            </a:lvl6pPr>
            <a:lvl7pPr marL="2743200" indent="0" latinLnBrk="0">
              <a:buNone/>
              <a:defRPr lang="hu-HU" sz="900"/>
            </a:lvl7pPr>
            <a:lvl8pPr marL="3200400" indent="0" latinLnBrk="0">
              <a:buNone/>
              <a:defRPr lang="hu-HU" sz="900"/>
            </a:lvl8pPr>
            <a:lvl9pPr marL="3657600" indent="0" latinLnBrk="0">
              <a:buNone/>
              <a:defRPr lang="hu-HU"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2016. márc. 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lang="hu-H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hu-HU"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hu-HU" sz="3200"/>
            </a:lvl1pPr>
            <a:lvl2pPr marL="457200" indent="0" latinLnBrk="0">
              <a:buNone/>
              <a:defRPr lang="hu-HU" sz="2800"/>
            </a:lvl2pPr>
            <a:lvl3pPr marL="914400" indent="0" latinLnBrk="0">
              <a:buNone/>
              <a:defRPr lang="hu-HU" sz="2400"/>
            </a:lvl3pPr>
            <a:lvl4pPr marL="1371600" indent="0" latinLnBrk="0">
              <a:buNone/>
              <a:defRPr lang="hu-HU" sz="2000"/>
            </a:lvl4pPr>
            <a:lvl5pPr marL="1828800" indent="0" latinLnBrk="0">
              <a:buNone/>
              <a:defRPr lang="hu-HU" sz="2000"/>
            </a:lvl5pPr>
            <a:lvl6pPr marL="2286000" indent="0" latinLnBrk="0">
              <a:buNone/>
              <a:defRPr lang="hu-HU" sz="2000"/>
            </a:lvl6pPr>
            <a:lvl7pPr marL="2743200" indent="0" latinLnBrk="0">
              <a:buNone/>
              <a:defRPr lang="hu-HU" sz="2000"/>
            </a:lvl7pPr>
            <a:lvl8pPr marL="3200400" indent="0" latinLnBrk="0">
              <a:buNone/>
              <a:defRPr lang="hu-HU" sz="2000"/>
            </a:lvl8pPr>
            <a:lvl9pPr marL="3657600" indent="0" latinLnBrk="0">
              <a:buNone/>
              <a:defRPr lang="hu-HU" sz="2000"/>
            </a:lvl9pPr>
          </a:lstStyle>
          <a:p>
            <a:r>
              <a:rPr lang="hu-HU" smtClean="0"/>
              <a:t>Kép beszúrásához kattintson az ikonra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hu-HU" sz="1400"/>
            </a:lvl1pPr>
            <a:lvl2pPr marL="457200" indent="0" latinLnBrk="0">
              <a:buNone/>
              <a:defRPr lang="hu-HU" sz="1200"/>
            </a:lvl2pPr>
            <a:lvl3pPr marL="914400" indent="0" latinLnBrk="0">
              <a:buNone/>
              <a:defRPr lang="hu-HU" sz="1000"/>
            </a:lvl3pPr>
            <a:lvl4pPr marL="1371600" indent="0" latinLnBrk="0">
              <a:buNone/>
              <a:defRPr lang="hu-HU" sz="900"/>
            </a:lvl4pPr>
            <a:lvl5pPr marL="1828800" indent="0" latinLnBrk="0">
              <a:buNone/>
              <a:defRPr lang="hu-HU" sz="900"/>
            </a:lvl5pPr>
            <a:lvl6pPr marL="2286000" indent="0" latinLnBrk="0">
              <a:buNone/>
              <a:defRPr lang="hu-HU" sz="900"/>
            </a:lvl6pPr>
            <a:lvl7pPr marL="2743200" indent="0" latinLnBrk="0">
              <a:buNone/>
              <a:defRPr lang="hu-HU" sz="900"/>
            </a:lvl7pPr>
            <a:lvl8pPr marL="3200400" indent="0" latinLnBrk="0">
              <a:buNone/>
              <a:defRPr lang="hu-HU" sz="900"/>
            </a:lvl8pPr>
            <a:lvl9pPr marL="3657600" indent="0" latinLnBrk="0">
              <a:buNone/>
              <a:defRPr lang="hu-HU"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2016. márc. 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lang="hu-H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2016. márc. 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lang="hu-H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49"/>
          </a:xfrm>
          <a:prstGeom prst="rect">
            <a:avLst/>
          </a:prstGeom>
        </p:spPr>
      </p:pic>
      <p:sp>
        <p:nvSpPr>
          <p:cNvPr id="9" name="Téglalap 8"/>
          <p:cNvSpPr/>
          <p:nvPr userDrawn="1"/>
        </p:nvSpPr>
        <p:spPr>
          <a:xfrm>
            <a:off x="5292079" y="19191"/>
            <a:ext cx="3807453" cy="601497"/>
          </a:xfrm>
          <a:prstGeom prst="rect">
            <a:avLst/>
          </a:prstGeom>
          <a:solidFill>
            <a:schemeClr val="bg1">
              <a:alpha val="67000"/>
            </a:schemeClr>
          </a:solidFill>
          <a:effectLst/>
        </p:spPr>
        <p:txBody>
          <a:bodyPr wrap="none" lIns="91440" tIns="0" rIns="91440" bIns="108000" anchor="t" anchorCtr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hu-HU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OE-Bosch-2016-Team</a:t>
            </a:r>
            <a:r>
              <a:rPr lang="hu-HU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hu-HU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hu-HU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hu-HU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hu-HU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u-HU" dirty="0" smtClean="0"/>
              <a:t>Szoftverfejlesztés multinacionális vállalatoknál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hu-HU" dirty="0" smtClean="0"/>
              <a:t>2015/16/2</a:t>
            </a:r>
            <a:endParaRPr lang="hu-HU" dirty="0"/>
          </a:p>
          <a:p>
            <a:r>
              <a:rPr lang="hu-HU" dirty="0" smtClean="0"/>
              <a:t>OE-NIK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398425" y="5301208"/>
            <a:ext cx="83471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hu-HU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OE-Bosch-2016-Team</a:t>
            </a:r>
            <a:r>
              <a:rPr lang="hu-HU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hu-HU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622184" cy="1296144"/>
          </a:xfrm>
        </p:spPr>
        <p:txBody>
          <a:bodyPr>
            <a:normAutofit/>
          </a:bodyPr>
          <a:lstStyle/>
          <a:p>
            <a:r>
              <a:rPr lang="en-US" dirty="0"/>
              <a:t>ENVIRONMENT </a:t>
            </a:r>
            <a:r>
              <a:rPr lang="hu-HU" dirty="0" smtClean="0"/>
              <a:t>– </a:t>
            </a:r>
            <a:r>
              <a:rPr lang="en-US" dirty="0" smtClean="0"/>
              <a:t>TEAM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/>
              <a:t>our user stories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933056"/>
            <a:ext cx="8591872" cy="2664296"/>
          </a:xfrm>
        </p:spPr>
        <p:txBody>
          <a:bodyPr>
            <a:no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Environment Objects design and XML parsing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Make available all loaded objects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Querying the perceived environment-objects of a given sensor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54883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4648200" cy="570384"/>
          </a:xfrm>
        </p:spPr>
        <p:txBody>
          <a:bodyPr>
            <a:normAutofit/>
          </a:bodyPr>
          <a:lstStyle/>
          <a:p>
            <a:r>
              <a:rPr lang="hu-HU" dirty="0"/>
              <a:t>S</a:t>
            </a:r>
            <a:r>
              <a:rPr lang="hu-HU" dirty="0" smtClean="0"/>
              <a:t>print#1 - </a:t>
            </a:r>
            <a:r>
              <a:rPr lang="en-US" dirty="0" smtClean="0"/>
              <a:t>work-items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907273"/>
            <a:ext cx="3063240" cy="3249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5050904" cy="42973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Basic </a:t>
            </a:r>
            <a:r>
              <a:rPr lang="en-US" dirty="0"/>
              <a:t>modelling </a:t>
            </a:r>
            <a:r>
              <a:rPr lang="hu-HU" dirty="0" smtClean="0"/>
              <a:t>(</a:t>
            </a:r>
            <a:r>
              <a:rPr lang="en-US" dirty="0" smtClean="0"/>
              <a:t>conception</a:t>
            </a:r>
            <a:r>
              <a:rPr lang="hu-HU" dirty="0" smtClean="0"/>
              <a:t>)</a:t>
            </a:r>
            <a:endParaRPr lang="hu-HU" dirty="0"/>
          </a:p>
          <a:p>
            <a:r>
              <a:rPr lang="en-US" dirty="0" smtClean="0"/>
              <a:t>Object </a:t>
            </a:r>
            <a:r>
              <a:rPr lang="en-US" dirty="0"/>
              <a:t>skeleton design </a:t>
            </a:r>
            <a:r>
              <a:rPr lang="hu-HU" dirty="0" smtClean="0"/>
              <a:t> - </a:t>
            </a:r>
            <a:r>
              <a:rPr lang="en-US" dirty="0" smtClean="0"/>
              <a:t>basic classes</a:t>
            </a:r>
            <a:endParaRPr lang="hu-HU" dirty="0"/>
          </a:p>
          <a:p>
            <a:r>
              <a:rPr lang="en-US" dirty="0" smtClean="0"/>
              <a:t>Basic </a:t>
            </a:r>
            <a:r>
              <a:rPr lang="en-US" dirty="0"/>
              <a:t>test structure for </a:t>
            </a:r>
            <a:r>
              <a:rPr lang="en-US" dirty="0" smtClean="0"/>
              <a:t>environment</a:t>
            </a:r>
            <a:endParaRPr lang="hu-HU" dirty="0"/>
          </a:p>
          <a:p>
            <a:r>
              <a:rPr lang="en-US" dirty="0" smtClean="0"/>
              <a:t>Extended </a:t>
            </a:r>
            <a:r>
              <a:rPr lang="en-US" dirty="0"/>
              <a:t>unit test cases for </a:t>
            </a:r>
            <a:r>
              <a:rPr lang="en-US" dirty="0" smtClean="0"/>
              <a:t>Scene</a:t>
            </a:r>
            <a:endParaRPr lang="hu-HU" dirty="0"/>
          </a:p>
          <a:p>
            <a:r>
              <a:rPr lang="en-US" dirty="0" smtClean="0"/>
              <a:t>Extended </a:t>
            </a:r>
            <a:r>
              <a:rPr lang="en-US" dirty="0"/>
              <a:t>unit test cases for </a:t>
            </a:r>
            <a:r>
              <a:rPr lang="en-US" dirty="0" smtClean="0"/>
              <a:t>SceneObjects</a:t>
            </a:r>
            <a:endParaRPr lang="hu-HU" dirty="0"/>
          </a:p>
          <a:p>
            <a:r>
              <a:rPr lang="en-US" dirty="0" smtClean="0"/>
              <a:t>Logging </a:t>
            </a:r>
            <a:r>
              <a:rPr lang="en-US" dirty="0"/>
              <a:t>feature </a:t>
            </a:r>
            <a:r>
              <a:rPr lang="en-US" dirty="0" smtClean="0"/>
              <a:t>implementation</a:t>
            </a:r>
            <a:endParaRPr lang="hu-HU" dirty="0"/>
          </a:p>
          <a:p>
            <a:r>
              <a:rPr lang="en-US" dirty="0" smtClean="0"/>
              <a:t>XML </a:t>
            </a:r>
            <a:r>
              <a:rPr lang="en-US" dirty="0"/>
              <a:t>parser </a:t>
            </a:r>
            <a:r>
              <a:rPr lang="en-US" dirty="0" smtClean="0"/>
              <a:t>implementation</a:t>
            </a:r>
            <a:endParaRPr lang="hu-HU" dirty="0"/>
          </a:p>
          <a:p>
            <a:r>
              <a:rPr lang="en-US" dirty="0" smtClean="0"/>
              <a:t>Console-application </a:t>
            </a:r>
            <a:r>
              <a:rPr lang="en-US" dirty="0"/>
              <a:t>implementation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/>
              <a:t>(</a:t>
            </a:r>
            <a:r>
              <a:rPr lang="en-US" dirty="0"/>
              <a:t>for </a:t>
            </a:r>
            <a:r>
              <a:rPr lang="en-US" dirty="0"/>
              <a:t>demo </a:t>
            </a:r>
            <a:r>
              <a:rPr lang="en-US" dirty="0" smtClean="0"/>
              <a:t>purpose)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4" y="2348880"/>
            <a:ext cx="5666667" cy="3952381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5666667" cy="395238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Basic modelling </a:t>
            </a:r>
            <a:r>
              <a:rPr lang="hu-HU" dirty="0"/>
              <a:t>(</a:t>
            </a:r>
            <a:r>
              <a:rPr lang="en-US" dirty="0" smtClean="0"/>
              <a:t>conception</a:t>
            </a:r>
            <a:r>
              <a:rPr lang="hu-HU" dirty="0" smtClean="0"/>
              <a:t>)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3" y="1527661"/>
            <a:ext cx="7476191" cy="528571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84471"/>
            <a:ext cx="8229600" cy="4297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Descartes-coordinates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Vector-geometric based object modelling</a:t>
            </a:r>
          </a:p>
          <a:p>
            <a:r>
              <a:rPr lang="en-US" sz="2800" dirty="0" smtClean="0"/>
              <a:t>Object positioning</a:t>
            </a:r>
          </a:p>
          <a:p>
            <a:pPr lvl="1"/>
            <a:r>
              <a:rPr lang="en-US" sz="2400" dirty="0" smtClean="0"/>
              <a:t>reference point</a:t>
            </a:r>
          </a:p>
          <a:p>
            <a:pPr lvl="1"/>
            <a:r>
              <a:rPr lang="en-US" sz="2400" dirty="0" smtClean="0"/>
              <a:t>angle of rotation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Bisector detection on road-tiles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91" y="2924944"/>
            <a:ext cx="3971429" cy="325714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9" y="2959952"/>
            <a:ext cx="2904762" cy="19047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9" presetClass="entr" presetSubtype="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44734717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hu-HU" sz="2800" dirty="0" smtClean="0"/>
              <a:t>Sprint#1 - </a:t>
            </a:r>
            <a:r>
              <a:rPr lang="hu-HU" sz="2800" dirty="0" err="1" smtClean="0"/>
              <a:t>schedule</a:t>
            </a:r>
            <a:endParaRPr lang="hu-H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7715200" cy="570384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skeleton design </a:t>
            </a:r>
            <a:r>
              <a:rPr lang="hu-HU" dirty="0"/>
              <a:t> - </a:t>
            </a:r>
            <a:r>
              <a:rPr lang="en-US" dirty="0" smtClean="0"/>
              <a:t>basic environment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5050904" cy="4824536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 smtClean="0"/>
              <a:t>Scene</a:t>
            </a:r>
            <a:endParaRPr lang="hu-HU" dirty="0"/>
          </a:p>
          <a:p>
            <a:r>
              <a:rPr lang="hu-HU" dirty="0" smtClean="0"/>
              <a:t>SceneObjects</a:t>
            </a:r>
            <a:endParaRPr lang="hu-HU" dirty="0"/>
          </a:p>
          <a:p>
            <a:r>
              <a:rPr lang="hu-HU" dirty="0" err="1" smtClean="0"/>
              <a:t>Specific</a:t>
            </a:r>
            <a:r>
              <a:rPr lang="hu-HU" dirty="0" smtClean="0"/>
              <a:t> </a:t>
            </a:r>
            <a:r>
              <a:rPr lang="hu-HU" dirty="0" err="1" smtClean="0"/>
              <a:t>objects</a:t>
            </a:r>
            <a:endParaRPr lang="hu-HU" dirty="0"/>
          </a:p>
          <a:p>
            <a:pPr lvl="1"/>
            <a:r>
              <a:rPr lang="en-US" dirty="0" err="1" smtClean="0"/>
              <a:t>ParkingSign</a:t>
            </a:r>
            <a:endParaRPr lang="en-US" dirty="0"/>
          </a:p>
          <a:p>
            <a:pPr lvl="1"/>
            <a:r>
              <a:rPr lang="en-US" dirty="0" err="1"/>
              <a:t>DirectionSign</a:t>
            </a:r>
            <a:endParaRPr lang="en-US" dirty="0"/>
          </a:p>
          <a:p>
            <a:pPr lvl="1"/>
            <a:r>
              <a:rPr lang="en-US" dirty="0" err="1"/>
              <a:t>PrioritySign</a:t>
            </a:r>
            <a:endParaRPr lang="en-US" dirty="0"/>
          </a:p>
          <a:p>
            <a:pPr lvl="1"/>
            <a:r>
              <a:rPr lang="en-US" dirty="0" err="1"/>
              <a:t>SpeedSign</a:t>
            </a:r>
            <a:endParaRPr lang="en-US" dirty="0"/>
          </a:p>
          <a:p>
            <a:pPr lvl="1"/>
            <a:r>
              <a:rPr lang="en-US" dirty="0" err="1" smtClean="0"/>
              <a:t>SimpleRoad</a:t>
            </a:r>
            <a:endParaRPr lang="en-US" dirty="0"/>
          </a:p>
          <a:p>
            <a:pPr lvl="1"/>
            <a:r>
              <a:rPr lang="en-US" dirty="0" err="1"/>
              <a:t>AdvancedRoad</a:t>
            </a:r>
            <a:endParaRPr lang="en-US" dirty="0"/>
          </a:p>
          <a:p>
            <a:pPr lvl="1"/>
            <a:r>
              <a:rPr lang="en-US" dirty="0" err="1"/>
              <a:t>CrossWalk</a:t>
            </a:r>
            <a:endParaRPr lang="en-US" dirty="0"/>
          </a:p>
          <a:p>
            <a:pPr lvl="1"/>
            <a:r>
              <a:rPr lang="en-US" dirty="0"/>
              <a:t>Parking</a:t>
            </a:r>
          </a:p>
          <a:p>
            <a:pPr lvl="1"/>
            <a:r>
              <a:rPr lang="en-US" dirty="0"/>
              <a:t>People</a:t>
            </a:r>
          </a:p>
          <a:p>
            <a:pPr lvl="1"/>
            <a:r>
              <a:rPr lang="en-US" dirty="0" smtClean="0"/>
              <a:t>Tree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04864"/>
            <a:ext cx="2524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2004864"/>
            <a:ext cx="26574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4229447"/>
            <a:ext cx="26765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26" y="3933056"/>
            <a:ext cx="2286005" cy="18288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9828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878893"/>
            <a:ext cx="6728572" cy="597857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hu-HU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Place?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Direction?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Angle?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Distance?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14400"/>
            <a:ext cx="8507288" cy="1074440"/>
          </a:xfrm>
        </p:spPr>
        <p:txBody>
          <a:bodyPr>
            <a:normAutofit/>
          </a:bodyPr>
          <a:lstStyle/>
          <a:p>
            <a:r>
              <a:rPr lang="en-US" dirty="0" smtClean="0"/>
              <a:t>Next steps</a:t>
            </a:r>
            <a:r>
              <a:rPr lang="hu-HU" dirty="0" smtClean="0"/>
              <a:t> - </a:t>
            </a:r>
            <a:r>
              <a:rPr lang="en-US" dirty="0" smtClean="0"/>
              <a:t>bisector &amp; object detection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512" y="914400"/>
            <a:ext cx="7344816" cy="1002432"/>
          </a:xfrm>
        </p:spPr>
        <p:txBody>
          <a:bodyPr>
            <a:normAutofit/>
          </a:bodyPr>
          <a:lstStyle/>
          <a:p>
            <a:r>
              <a:rPr lang="en-US" dirty="0" smtClean="0"/>
              <a:t>Next sprint – e</a:t>
            </a:r>
            <a:r>
              <a:rPr lang="en-US" dirty="0" smtClean="0"/>
              <a:t>nvironment-interface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79" y="1556792"/>
            <a:ext cx="3078480" cy="46599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23528" y="2420888"/>
            <a:ext cx="5544616" cy="34563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Interface design for the environment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Unit test</a:t>
            </a:r>
            <a:r>
              <a:rPr lang="hu-HU" sz="2400" dirty="0" smtClean="0"/>
              <a:t>s</a:t>
            </a:r>
            <a:r>
              <a:rPr lang="en-US" sz="2400" dirty="0" smtClean="0"/>
              <a:t> </a:t>
            </a:r>
            <a:r>
              <a:rPr lang="hu-HU" sz="2400" dirty="0" smtClean="0"/>
              <a:t>of</a:t>
            </a:r>
            <a:r>
              <a:rPr lang="en-US" sz="2400" dirty="0" smtClean="0"/>
              <a:t> environment-interface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Interface-implementation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05000"/>
            <a:ext cx="8478168" cy="1143001"/>
          </a:xfrm>
        </p:spPr>
        <p:txBody>
          <a:bodyPr/>
          <a:lstStyle/>
          <a:p>
            <a:r>
              <a:rPr lang="hu-HU" dirty="0" smtClean="0"/>
              <a:t>DEMO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3356992"/>
            <a:ext cx="8352928" cy="302433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Our development environment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Unit tests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Loading test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Checking the log-file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Questions</a:t>
            </a:r>
            <a:endParaRPr lang="en-US" sz="2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8E88C0-C466-4292-B689-96BDC43FE7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772</Words>
  <Application>Microsoft Office PowerPoint</Application>
  <PresentationFormat>Diavetítés a képernyőre (4:3 oldalarány)</PresentationFormat>
  <Paragraphs>136</Paragraphs>
  <Slides>9</Slides>
  <Notes>9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Project Status Report</vt:lpstr>
      <vt:lpstr>Szoftverfejlesztés multinacionális vállalatoknál</vt:lpstr>
      <vt:lpstr>ENVIRONMENT – TEAM our user stories</vt:lpstr>
      <vt:lpstr>Sprint#1 - work-items</vt:lpstr>
      <vt:lpstr>Basic modelling (conception)</vt:lpstr>
      <vt:lpstr>Sprint#1 - schedule</vt:lpstr>
      <vt:lpstr>Object skeleton design  - basic environment classes</vt:lpstr>
      <vt:lpstr>Next steps - bisector &amp; object detection </vt:lpstr>
      <vt:lpstr>Next sprint – environment-interface</vt:lpstr>
      <vt:lpstr>DEMO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2016-03-06T12:15:53Z</dcterms:created>
  <dcterms:modified xsi:type="dcterms:W3CDTF">2016-03-06T17:40:04Z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