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0" r:id="rId3"/>
    <p:sldId id="304" r:id="rId4"/>
    <p:sldId id="302" r:id="rId5"/>
    <p:sldId id="303" r:id="rId6"/>
    <p:sldId id="306" r:id="rId7"/>
    <p:sldId id="309" r:id="rId8"/>
    <p:sldId id="315" r:id="rId9"/>
    <p:sldId id="320" r:id="rId10"/>
    <p:sldId id="348" r:id="rId11"/>
    <p:sldId id="319" r:id="rId12"/>
    <p:sldId id="316" r:id="rId13"/>
    <p:sldId id="321" r:id="rId14"/>
    <p:sldId id="349" r:id="rId15"/>
    <p:sldId id="307" r:id="rId16"/>
    <p:sldId id="341" r:id="rId17"/>
    <p:sldId id="305" r:id="rId18"/>
    <p:sldId id="312" r:id="rId19"/>
    <p:sldId id="313" r:id="rId20"/>
    <p:sldId id="308" r:id="rId2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03E72"/>
    <a:srgbClr val="6AADE4"/>
    <a:srgbClr val="0030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181" autoAdjust="0"/>
    <p:restoredTop sz="83543" autoAdjust="0"/>
  </p:normalViewPr>
  <p:slideViewPr>
    <p:cSldViewPr>
      <p:cViewPr varScale="1">
        <p:scale>
          <a:sx n="72" d="100"/>
          <a:sy n="72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0D36D6-03F1-44A7-A5BE-9DA1D8B158A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696040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F72C0B-654A-4CA3-A8C4-D8337F62CC4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964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721F65-A891-46AE-9A78-4CADB90B6988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7338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I do not know how familiar everyone is with Amorphous Oxides. So, I feel like a brief review is in order. Oxide Semiconductors are a bit odd. Oxides like in most inorganic devices are a insulator.  This group of elements with a large delocalized orbitals, end up with overlap between atoms.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 Transport it non-band like. Just like organics. Cause of n-type is a little controversial. Oxygen vacancies act as hole traps. Hopping transport. Large delocalized orbitals    </a:t>
            </a:r>
          </a:p>
          <a:p>
            <a:endParaRPr lang="en-GB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How to keep oxide amorphous from becoming crystalline – use different ratios</a:t>
            </a:r>
            <a:r>
              <a:rPr lang="en-GB" baseline="0" dirty="0" smtClean="0"/>
              <a:t> of </a:t>
            </a:r>
            <a:r>
              <a:rPr lang="en-GB" baseline="0" dirty="0" err="1" smtClean="0"/>
              <a:t>Zn:Ga:In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72C0B-654A-4CA3-A8C4-D8337F62CC4D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1592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72C0B-654A-4CA3-A8C4-D8337F62CC4D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65840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51CDA99-AF65-4214-88D8-EC481AB971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2218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8469C-9961-4372-96BD-8C53EFC972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89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1CD85-CB46-410E-B508-358050F6F6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82654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66AF6-CD3F-47E4-894C-0ABFC8C94D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3853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622D-29A5-4869-969E-6FE7C8B1BB3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775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A451C-1DB1-45A5-847C-5BFAB5541D1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265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62483-650F-4044-8163-671E2F1165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73683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CF052-3349-4605-BA58-34D6993755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3549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69910-FA0D-467E-AEBB-F992DC7D80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20148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F2416-665B-402E-A7DD-08389040300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84517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AF9A2-D276-4526-9C38-9BE3D98793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436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D2DA628-A8F1-48A0-AC23-CE440BCD18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Numerical Simulations:</a:t>
            </a:r>
            <a:br>
              <a:rPr lang="en-US" altLang="en-US" sz="3200" dirty="0" smtClean="0"/>
            </a:br>
            <a:r>
              <a:rPr lang="en-US" altLang="en-US" sz="3200" dirty="0" smtClean="0"/>
              <a:t>Laser </a:t>
            </a:r>
            <a:r>
              <a:rPr lang="en-US" altLang="en-US" sz="3200" dirty="0" smtClean="0"/>
              <a:t>Annealed </a:t>
            </a:r>
            <a:r>
              <a:rPr lang="en-US" altLang="en-US" sz="3200" dirty="0" err="1" smtClean="0"/>
              <a:t>InZnO</a:t>
            </a:r>
            <a:r>
              <a:rPr lang="en-US" altLang="en-US" sz="3200" dirty="0" smtClean="0"/>
              <a:t> on Plastic </a:t>
            </a:r>
            <a:endParaRPr lang="en-US" altLang="en-US" sz="32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437112"/>
            <a:ext cx="8374063" cy="5397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John Armitage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4175" y="5548313"/>
            <a:ext cx="83740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 dirty="0" smtClean="0">
                <a:solidFill>
                  <a:schemeClr val="tx2"/>
                </a:solidFill>
              </a:rPr>
              <a:t>Cavendish Laboratory: Optoelectronics Group </a:t>
            </a:r>
            <a:endParaRPr lang="en-GB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Gate Bottom Contact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850402"/>
              </p:ext>
            </p:extLst>
          </p:nvPr>
        </p:nvGraphicFramePr>
        <p:xfrm>
          <a:off x="371317" y="2446909"/>
          <a:ext cx="839741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05"/>
                <a:gridCol w="1243005"/>
                <a:gridCol w="2633980"/>
                <a:gridCol w="3277426"/>
              </a:tblGrid>
              <a:tr h="126056">
                <a:tc>
                  <a:txBody>
                    <a:bodyPr/>
                    <a:lstStyle/>
                    <a:p>
                      <a:r>
                        <a:rPr lang="en-GB" dirty="0" smtClean="0"/>
                        <a:t>Electrode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Substrate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Electrode </a:t>
                      </a:r>
                      <a:r>
                        <a:rPr lang="en-GB" baseline="0" dirty="0" smtClean="0"/>
                        <a:t>Obliteration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Simulated Max Temperature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1000C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55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&gt; 1000C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45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Simulated*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r>
                        <a:rPr lang="en-GB" baseline="0" dirty="0" smtClean="0"/>
                        <a:t>5 </a:t>
                      </a:r>
                      <a:r>
                        <a:rPr lang="en-GB" baseline="0" dirty="0" err="1" smtClean="0"/>
                        <a:t>mj</a:t>
                      </a:r>
                      <a:r>
                        <a:rPr lang="en-GB" baseline="0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Not Simulated*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1500C</a:t>
                      </a:r>
                      <a:endParaRPr lang="en-GB" dirty="0"/>
                    </a:p>
                  </a:txBody>
                  <a:tcPr/>
                </a:tc>
              </a:tr>
              <a:tr h="326777">
                <a:tc>
                  <a:txBody>
                    <a:bodyPr/>
                    <a:lstStyle/>
                    <a:p>
                      <a:r>
                        <a:rPr lang="en-GB" dirty="0" smtClean="0"/>
                        <a:t>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60 </a:t>
                      </a:r>
                      <a:r>
                        <a:rPr lang="en-GB" dirty="0" err="1" smtClean="0"/>
                        <a:t>mj</a:t>
                      </a:r>
                      <a:r>
                        <a:rPr lang="en-GB" dirty="0" smtClean="0"/>
                        <a:t>/cm2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&gt; 1000C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8503218" y="186236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 dirty="0" smtClean="0"/>
              <a:t>Gold, Tungsten and ITO electrodes</a:t>
            </a:r>
            <a:endParaRPr lang="en-GB" kern="0" dirty="0"/>
          </a:p>
        </p:txBody>
      </p:sp>
      <p:sp>
        <p:nvSpPr>
          <p:cNvPr id="8" name="Rectangle 7"/>
          <p:cNvSpPr/>
          <p:nvPr/>
        </p:nvSpPr>
        <p:spPr>
          <a:xfrm>
            <a:off x="-5845634" y="332959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-5845634" y="312671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-4968088" y="3261012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-3901418" y="3261012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-5845634" y="293144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-5034429" y="283995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 flipV="1">
            <a:off x="-6359628" y="3283872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693968" y="3419241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  <a:endCxn id="9" idx="1"/>
          </p:cNvCxnSpPr>
          <p:nvPr/>
        </p:nvCxnSpPr>
        <p:spPr>
          <a:xfrm>
            <a:off x="-6359628" y="321672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7899408" y="306283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5844080" y="335030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-6566604" y="283995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7178438" y="268606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 flipH="1">
            <a:off x="-4316186" y="250456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933044" y="235067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940152" y="5805264"/>
            <a:ext cx="3600400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/>
              <a:t>*Tungsten </a:t>
            </a:r>
            <a:r>
              <a:rPr lang="en-GB" kern="0" dirty="0"/>
              <a:t>oxidises at 300C.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181" y="1340768"/>
            <a:ext cx="6147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Electrodes on PEN and Glass Obliterated</a:t>
            </a:r>
          </a:p>
          <a:p>
            <a:r>
              <a:rPr lang="en-GB" dirty="0" smtClean="0"/>
              <a:t>Processing Window on Glass: </a:t>
            </a:r>
            <a:r>
              <a:rPr lang="en-GB" dirty="0"/>
              <a:t>350 </a:t>
            </a:r>
            <a:r>
              <a:rPr lang="en-GB" dirty="0" err="1"/>
              <a:t>mj</a:t>
            </a:r>
            <a:r>
              <a:rPr lang="en-GB" dirty="0"/>
              <a:t>/cm2  to 550 </a:t>
            </a:r>
            <a:r>
              <a:rPr lang="en-GB" dirty="0" err="1"/>
              <a:t>mj</a:t>
            </a:r>
            <a:r>
              <a:rPr lang="en-GB" dirty="0"/>
              <a:t>/cm2 </a:t>
            </a:r>
          </a:p>
          <a:p>
            <a:r>
              <a:rPr lang="en-GB" dirty="0"/>
              <a:t>Processing Window on </a:t>
            </a:r>
            <a:r>
              <a:rPr lang="en-GB" dirty="0" smtClean="0"/>
              <a:t>PEN:  &gt; 100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13946" y="5839886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2213946" y="5637005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091492" y="577130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158162" y="577130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213946" y="5441738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025151" y="5350249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endCxn id="28" idx="1"/>
          </p:cNvCxnSpPr>
          <p:nvPr/>
        </p:nvCxnSpPr>
        <p:spPr>
          <a:xfrm flipV="1">
            <a:off x="1699952" y="5794166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5612" y="592953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stCxn id="35" idx="3"/>
            <a:endCxn id="27" idx="1"/>
          </p:cNvCxnSpPr>
          <p:nvPr/>
        </p:nvCxnSpPr>
        <p:spPr>
          <a:xfrm>
            <a:off x="1699952" y="5727015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0172" y="5573126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215500" y="5860594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1492976" y="5350249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81142" y="5196360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39" name="Straight Arrow Connector 38"/>
          <p:cNvCxnSpPr>
            <a:stCxn id="40" idx="1"/>
          </p:cNvCxnSpPr>
          <p:nvPr/>
        </p:nvCxnSpPr>
        <p:spPr>
          <a:xfrm flipH="1">
            <a:off x="4461636" y="5362032"/>
            <a:ext cx="1227936" cy="332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9572" y="520814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17044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Laser Annealing Amorphous Oxides </a:t>
            </a:r>
            <a:endParaRPr lang="en-GB" b="1" dirty="0" smtClean="0"/>
          </a:p>
          <a:p>
            <a:pPr lvl="1"/>
            <a:r>
              <a:rPr lang="en-GB" b="1" dirty="0" smtClean="0"/>
              <a:t>Thermally Insulate the PEN from the IZO layer </a:t>
            </a:r>
          </a:p>
          <a:p>
            <a:pPr lvl="1"/>
            <a:r>
              <a:rPr lang="en-GB" b="1" dirty="0" smtClean="0"/>
              <a:t>Electrically Insulating UV Absorbent Layer</a:t>
            </a:r>
            <a:endParaRPr lang="en-GB" b="1" dirty="0"/>
          </a:p>
          <a:p>
            <a:r>
              <a:rPr lang="en-GB" dirty="0"/>
              <a:t>Stability of N-type Polymers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617063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Thermally Insulate the 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5805968" y="582434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05968" y="5280309"/>
            <a:ext cx="3312368" cy="18002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05968" y="5085042"/>
            <a:ext cx="3312368" cy="180021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617173" y="4993553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  <a:endCxn id="18" idx="1"/>
          </p:cNvCxnSpPr>
          <p:nvPr/>
        </p:nvCxnSpPr>
        <p:spPr>
          <a:xfrm flipV="1">
            <a:off x="5291974" y="5280309"/>
            <a:ext cx="1391540" cy="629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50929" y="5756334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12" idx="3"/>
            <a:endCxn id="6" idx="1"/>
          </p:cNvCxnSpPr>
          <p:nvPr/>
        </p:nvCxnSpPr>
        <p:spPr>
          <a:xfrm flipV="1">
            <a:off x="5298819" y="5370320"/>
            <a:ext cx="507149" cy="280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59039" y="5496983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07522" y="584505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stCxn id="15" idx="3"/>
            <a:endCxn id="7" idx="1"/>
          </p:cNvCxnSpPr>
          <p:nvPr/>
        </p:nvCxnSpPr>
        <p:spPr>
          <a:xfrm flipV="1">
            <a:off x="5084998" y="5175053"/>
            <a:ext cx="720970" cy="174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3164" y="5195742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  <a:endCxn id="8" idx="1"/>
          </p:cNvCxnSpPr>
          <p:nvPr/>
        </p:nvCxnSpPr>
        <p:spPr>
          <a:xfrm flipV="1">
            <a:off x="5311516" y="5038558"/>
            <a:ext cx="1305657" cy="450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8929" y="492967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6683514" y="5257449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750184" y="5257449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805968" y="5503519"/>
            <a:ext cx="3312368" cy="3012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06926" y="545501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SiO2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53828" y="1340768"/>
            <a:ext cx="434491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331" y="1340768"/>
            <a:ext cx="4356112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8225" y="501356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- SiO2 thermally protects 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99189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GB" dirty="0"/>
              <a:t>Electrically </a:t>
            </a:r>
            <a:r>
              <a:rPr lang="en-GB" dirty="0" smtClean="0"/>
              <a:t>Neutral UV </a:t>
            </a:r>
            <a:r>
              <a:rPr lang="en-GB" dirty="0"/>
              <a:t>Absorbent Layer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pic>
        <p:nvPicPr>
          <p:cNvPr id="16386" name="Picture 2" descr="Machine generated alternative text:&#10;1.6 &#10;1.4 &#10;.2 &#10;I.O &#10;0.8 &#10;0.6 &#10;0.4 &#10;0.2 &#10;200 &#10;400 &#10;Imzno 3000C + UV lamp 12hrs &#10;Imzno 1200c 12hrs &#10;Imzno 1200c 1 min &#10;Ti02 4500C 30 min &#10;TiO 1200C 30 min &#10;TiO 1200C 1 min &#10;600 &#10;800 &#10;Wavelength (nm)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95340"/>
            <a:ext cx="3453527" cy="273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367839"/>
            <a:ext cx="3161249" cy="241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3071" y="3776024"/>
            <a:ext cx="3154146" cy="2414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051565" y="4572786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862770" y="4481297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03231" y="5060583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stCxn id="17" idx="3"/>
          </p:cNvCxnSpPr>
          <p:nvPr/>
        </p:nvCxnSpPr>
        <p:spPr>
          <a:xfrm>
            <a:off x="1537571" y="4858063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-2209" y="4704174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53119" y="5661248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330595" y="4481297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8761" y="4327408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1" name="Straight Arrow Connector 20"/>
          <p:cNvCxnSpPr>
            <a:endCxn id="13" idx="3"/>
          </p:cNvCxnSpPr>
          <p:nvPr/>
        </p:nvCxnSpPr>
        <p:spPr>
          <a:xfrm flipH="1">
            <a:off x="4299255" y="4394842"/>
            <a:ext cx="673384" cy="131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72639" y="426152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29" name="Rectangle 28"/>
          <p:cNvSpPr/>
          <p:nvPr/>
        </p:nvSpPr>
        <p:spPr>
          <a:xfrm>
            <a:off x="2051565" y="4768053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929111" y="491218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3995781" y="4912186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37571" y="4925214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53118" y="4973767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TiO2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1564" y="4980496"/>
            <a:ext cx="3312368" cy="28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2053119" y="5623254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2053119" y="5295494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rgbClr val="FF0000"/>
                </a:solidFill>
              </a:rPr>
              <a:t>SiO2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53119" y="5257500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3864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Extra Slides below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485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Laser Pulse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pic>
        <p:nvPicPr>
          <p:cNvPr id="5" name="Picture 2" descr="0.5 &#10;o -0.5 &#10;-1.5 &#10;-2500 &#10;-2000 &#10;-1500 &#10;-1000 &#10;-500 0 500 &#10;Distanace (nm) &#10;1000 &#10;1500 &#10;2000 &#10;25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84" y="1484785"/>
            <a:ext cx="23873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-g 0.8 &#10;-c 0.6 &#10;0 0.4 &#10;0.2 &#10;-20 &#10;-15 &#10;-10 &#10;Distanace (m) &#10;10 &#10;15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2830" y="1484785"/>
            <a:ext cx="232491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Normalized Amplitude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84786"/>
            <a:ext cx="23479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98282" y="22227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6136" y="223622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=</a:t>
            </a:r>
            <a:endParaRPr lang="en-GB" b="1" dirty="0"/>
          </a:p>
        </p:txBody>
      </p:sp>
      <p:pic>
        <p:nvPicPr>
          <p:cNvPr id="5122" name="Picture 2" descr="1.2 &#10;-g 0.8 &#10;-c 0.6 &#10;0 0.4 &#10;0.2 &#10;247.99998 &#10;248 &#10;Wavelength (nm) &#10;248.00002 &#10;248.00004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933054"/>
            <a:ext cx="2347933" cy="18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884368" y="3428998"/>
            <a:ext cx="0" cy="4320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45515" y="34603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FFT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7380312" y="4149080"/>
            <a:ext cx="576064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148662" y="4221088"/>
            <a:ext cx="300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few important coefficients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6150509" y="4293096"/>
            <a:ext cx="1229803" cy="1126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369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Simulations of a TiO2 Absorbent </a:t>
            </a:r>
            <a:r>
              <a:rPr lang="en-GB" dirty="0"/>
              <a:t>Layer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2520" y="1999328"/>
            <a:ext cx="3653987" cy="292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7724" y="2220466"/>
            <a:ext cx="4627553" cy="37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4861048" y="1837593"/>
            <a:ext cx="46863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244055"/>
            <a:ext cx="46577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58" y="1340768"/>
            <a:ext cx="4288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Temperature of Each Layer at 70mj/cm2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874723"/>
            <a:ext cx="23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ITO Electrodes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16856" y="1851134"/>
            <a:ext cx="26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out ITO Electrodes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640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374063" cy="1072777"/>
          </a:xfrm>
        </p:spPr>
        <p:txBody>
          <a:bodyPr/>
          <a:lstStyle/>
          <a:p>
            <a:r>
              <a:rPr lang="en-GB" dirty="0" smtClean="0"/>
              <a:t>Most parameters can be found online (</a:t>
            </a:r>
            <a:r>
              <a:rPr lang="en-GB" dirty="0" err="1" smtClean="0"/>
              <a:t>Er</a:t>
            </a:r>
            <a:r>
              <a:rPr lang="en-GB" dirty="0" smtClean="0"/>
              <a:t>, K, </a:t>
            </a:r>
            <a:r>
              <a:rPr lang="en-GB" dirty="0" err="1" smtClean="0"/>
              <a:t>Cp</a:t>
            </a:r>
            <a:r>
              <a:rPr lang="en-GB" dirty="0" smtClean="0"/>
              <a:t>, p, k…) </a:t>
            </a:r>
          </a:p>
          <a:p>
            <a:r>
              <a:rPr lang="en-GB" dirty="0" smtClean="0"/>
              <a:t>Extinction Coefficient from UV Vis</a:t>
            </a:r>
          </a:p>
          <a:p>
            <a:r>
              <a:rPr lang="en-GB" dirty="0" smtClean="0"/>
              <a:t>Index of refraction </a:t>
            </a:r>
            <a:r>
              <a:rPr lang="en-GB" dirty="0"/>
              <a:t>from </a:t>
            </a:r>
            <a:r>
              <a:rPr lang="en-GB" dirty="0" err="1" smtClean="0"/>
              <a:t>Ellipsometry</a:t>
            </a:r>
            <a:r>
              <a:rPr lang="en-GB" dirty="0" smtClean="0"/>
              <a:t> (n ~= 1.5 )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3392051" cy="271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668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ITO Electrodes</a:t>
            </a:r>
            <a:r>
              <a:rPr lang="en-GB" dirty="0"/>
              <a:t>: TGBC on </a:t>
            </a:r>
            <a:r>
              <a:rPr lang="en-GB" dirty="0" smtClean="0"/>
              <a:t>Glass (Hot Plate)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1135"/>
            <a:ext cx="290509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0444" y="1621135"/>
            <a:ext cx="2979078" cy="23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54716" y="1604548"/>
            <a:ext cx="2998274" cy="233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49581" y="5336065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49581" y="5133184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127127" y="5267485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193797" y="5267485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49581" y="4937917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60786" y="4846428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2735587" y="5290345"/>
            <a:ext cx="1391540" cy="2257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1247" y="5425714"/>
            <a:ext cx="1375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ITO Electrodes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stCxn id="18" idx="3"/>
            <a:endCxn id="10" idx="1"/>
          </p:cNvCxnSpPr>
          <p:nvPr/>
        </p:nvCxnSpPr>
        <p:spPr>
          <a:xfrm>
            <a:off x="2735587" y="5223194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95807" y="5069305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1135" y="5356773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20" name="Straight Arrow Connector 19"/>
          <p:cNvCxnSpPr>
            <a:endCxn id="13" idx="1"/>
          </p:cNvCxnSpPr>
          <p:nvPr/>
        </p:nvCxnSpPr>
        <p:spPr>
          <a:xfrm>
            <a:off x="2528611" y="4846428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6777" y="4692539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22" name="Straight Arrow Connector 21"/>
          <p:cNvCxnSpPr>
            <a:endCxn id="14" idx="0"/>
          </p:cNvCxnSpPr>
          <p:nvPr/>
        </p:nvCxnSpPr>
        <p:spPr>
          <a:xfrm flipH="1">
            <a:off x="4779029" y="4511040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2171" y="435715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421424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ITO Electrodes</a:t>
            </a:r>
            <a:r>
              <a:rPr lang="en-GB" dirty="0"/>
              <a:t>: TGBC on Glass and 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41" y="1700808"/>
            <a:ext cx="8899557" cy="40671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 working Devices</a:t>
            </a:r>
            <a:br>
              <a:rPr lang="en-GB" dirty="0"/>
            </a:br>
            <a:r>
              <a:rPr lang="en-GB" dirty="0"/>
              <a:t>Glass: </a:t>
            </a:r>
            <a:r>
              <a:rPr lang="en-GB" dirty="0" smtClean="0"/>
              <a:t>Max Fluence 125 </a:t>
            </a:r>
            <a:r>
              <a:rPr lang="en-GB" dirty="0" err="1" smtClean="0"/>
              <a:t>mj</a:t>
            </a:r>
            <a:r>
              <a:rPr lang="en-GB" dirty="0" smtClean="0"/>
              <a:t>/cm2 – ITO Electrodes Obliterated at 140 </a:t>
            </a:r>
            <a:r>
              <a:rPr lang="en-GB" dirty="0" err="1" smtClean="0"/>
              <a:t>mj</a:t>
            </a:r>
            <a:r>
              <a:rPr lang="en-GB" dirty="0" smtClean="0"/>
              <a:t>/cm2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PEN: Max Fluence </a:t>
            </a:r>
            <a:r>
              <a:rPr lang="en-GB" dirty="0" smtClean="0"/>
              <a:t>55 </a:t>
            </a:r>
            <a:r>
              <a:rPr lang="en-GB" dirty="0" err="1"/>
              <a:t>mj</a:t>
            </a:r>
            <a:r>
              <a:rPr lang="en-GB" dirty="0"/>
              <a:t>/cm2 – ITO Electrodes Obliterated at </a:t>
            </a:r>
            <a:r>
              <a:rPr lang="en-GB" dirty="0" smtClean="0"/>
              <a:t>60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  <p:pic>
        <p:nvPicPr>
          <p:cNvPr id="11266" name="Picture 2" descr="1800 &#10;1600 &#10;1400 &#10;1200 &#10;1000 &#10;E 800 &#10;10 &#10;5 Ornj/cm2 &#10;75mj/cm2 &#10;I DO mj/cm2 &#10;125mj/cm2 &#10;150mj/cm2 &#10;20 &#10;30 &#10;40 50 60 &#10;Distance (nm) &#10;70 &#10;80 &#10;90 &#10;10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810" y="2943492"/>
            <a:ext cx="4084158" cy="321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03756"/>
            <a:ext cx="4176464" cy="32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1016" y="2624327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ITO on Glass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2624327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ITO on ‘PEN’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6852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Amorphous Oxides: New Student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1708150"/>
            <a:ext cx="4259833" cy="4067175"/>
          </a:xfrm>
        </p:spPr>
        <p:txBody>
          <a:bodyPr/>
          <a:lstStyle/>
          <a:p>
            <a:r>
              <a:rPr lang="en-GB" dirty="0" err="1" smtClean="0"/>
              <a:t>InGaZnO</a:t>
            </a:r>
            <a:r>
              <a:rPr lang="en-GB" dirty="0" smtClean="0"/>
              <a:t>, </a:t>
            </a:r>
            <a:r>
              <a:rPr lang="en-GB" dirty="0" err="1" smtClean="0"/>
              <a:t>ZnO</a:t>
            </a:r>
            <a:r>
              <a:rPr lang="en-GB" dirty="0" smtClean="0"/>
              <a:t>, </a:t>
            </a:r>
            <a:r>
              <a:rPr lang="en-GB" dirty="0" err="1" smtClean="0"/>
              <a:t>InO</a:t>
            </a:r>
            <a:r>
              <a:rPr lang="en-GB" dirty="0" smtClean="0"/>
              <a:t>, ITO, </a:t>
            </a:r>
            <a:r>
              <a:rPr lang="en-GB" dirty="0" err="1" smtClean="0"/>
              <a:t>TiO</a:t>
            </a:r>
            <a:endParaRPr lang="en-GB" dirty="0" smtClean="0"/>
          </a:p>
          <a:p>
            <a:r>
              <a:rPr lang="en-GB" dirty="0" smtClean="0"/>
              <a:t>Oxides semiconductors are inherently N-type</a:t>
            </a:r>
          </a:p>
          <a:p>
            <a:r>
              <a:rPr lang="en-GB" dirty="0" smtClean="0"/>
              <a:t>Possible high </a:t>
            </a:r>
            <a:r>
              <a:rPr lang="en-GB" dirty="0" err="1" smtClean="0"/>
              <a:t>mobilities</a:t>
            </a:r>
            <a:r>
              <a:rPr lang="en-GB" dirty="0" smtClean="0"/>
              <a:t> (100 cm2/Vs)</a:t>
            </a:r>
          </a:p>
          <a:p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3915" y="1556792"/>
            <a:ext cx="4609146" cy="372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27989" y="5279564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>
                <a:solidFill>
                  <a:srgbClr val="000000"/>
                </a:solidFill>
              </a:rPr>
              <a:t>Hosono</a:t>
            </a:r>
            <a:r>
              <a:rPr lang="en-GB" sz="1200" dirty="0" smtClean="0">
                <a:solidFill>
                  <a:srgbClr val="000000"/>
                </a:solidFill>
              </a:rPr>
              <a:t> et. al. – Nature 2004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854" y="3861048"/>
            <a:ext cx="4046413" cy="187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29545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Validate the Simulation?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8049"/>
            <a:ext cx="8374063" cy="4067175"/>
          </a:xfrm>
        </p:spPr>
        <p:txBody>
          <a:bodyPr/>
          <a:lstStyle/>
          <a:p>
            <a:r>
              <a:rPr lang="en-GB" dirty="0" smtClean="0"/>
              <a:t>Photo Deflection Spectroscopy built into laser annealing</a:t>
            </a:r>
          </a:p>
          <a:p>
            <a:r>
              <a:rPr lang="en-GB" dirty="0"/>
              <a:t>Laser obliteration </a:t>
            </a:r>
            <a:r>
              <a:rPr lang="en-GB" dirty="0" smtClean="0"/>
              <a:t>typically occurs </a:t>
            </a:r>
            <a:r>
              <a:rPr lang="en-GB" dirty="0"/>
              <a:t>at melting point of material</a:t>
            </a:r>
            <a:r>
              <a:rPr lang="en-GB" baseline="30000" dirty="0"/>
              <a:t>1</a:t>
            </a:r>
            <a:r>
              <a:rPr lang="en-GB" dirty="0" smtClean="0"/>
              <a:t>.</a:t>
            </a:r>
          </a:p>
          <a:p>
            <a:r>
              <a:rPr lang="en-GB" dirty="0" smtClean="0"/>
              <a:t>Melting Point IZO ~= 1900C,  Max Temp is 1200C?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179512" y="5707102"/>
            <a:ext cx="93610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1) </a:t>
            </a:r>
            <a:r>
              <a:rPr lang="en-GB" sz="1050" dirty="0" err="1" smtClean="0"/>
              <a:t>Byskov</a:t>
            </a:r>
            <a:r>
              <a:rPr lang="en-GB" sz="1050" dirty="0" smtClean="0"/>
              <a:t>-Nielsen</a:t>
            </a:r>
            <a:r>
              <a:rPr lang="en-GB" sz="1050" dirty="0"/>
              <a:t>, </a:t>
            </a:r>
            <a:r>
              <a:rPr lang="en-GB" sz="1050" dirty="0" smtClean="0"/>
              <a:t>et. al. Ultra-short </a:t>
            </a:r>
            <a:r>
              <a:rPr lang="en-GB" sz="1050" dirty="0"/>
              <a:t>pulse laser ablation of metals: Threshold fluence, incubation coefficient and ablation rates. </a:t>
            </a:r>
            <a:r>
              <a:rPr lang="en-GB" sz="1050" i="1" dirty="0"/>
              <a:t>Appl. Phys. A Mater. Sci. Process.</a:t>
            </a:r>
            <a:r>
              <a:rPr lang="en-GB" sz="1050" dirty="0"/>
              <a:t> </a:t>
            </a:r>
            <a:r>
              <a:rPr lang="en-GB" sz="1050" b="1" dirty="0"/>
              <a:t>101,</a:t>
            </a:r>
            <a:r>
              <a:rPr lang="en-GB" sz="1050" dirty="0"/>
              <a:t> 97–101 (2010).</a:t>
            </a:r>
          </a:p>
        </p:txBody>
      </p:sp>
      <p:pic>
        <p:nvPicPr>
          <p:cNvPr id="6" name="Picture 4" descr="1200 &#10;1000 &#10;800 &#10;600 &#10;20 &#10;40 &#10;60 &#10;Time (ns) &#10;80 &#10;100 &#10;100mj/cm2 &#10;200 mj/cm2 &#10;300 mj/cm2 &#10;400 mj/cm2 &#10;500mj/cm2 &#10;600 mj/cm2 &#10;120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977" y="2804032"/>
            <a:ext cx="3494040" cy="278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04032"/>
            <a:ext cx="3392051" cy="2712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flipV="1">
            <a:off x="5652120" y="4365104"/>
            <a:ext cx="864096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2699" y="3806480"/>
            <a:ext cx="291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Possible Extinction Coefficient Increase During Laser Annealing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288225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KrF</a:t>
            </a:r>
            <a:r>
              <a:rPr lang="en-GB" dirty="0" smtClean="0"/>
              <a:t> Excimer Laser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679014"/>
            <a:ext cx="8374063" cy="4067175"/>
          </a:xfrm>
        </p:spPr>
        <p:txBody>
          <a:bodyPr/>
          <a:lstStyle/>
          <a:p>
            <a:r>
              <a:rPr lang="en-GB" dirty="0" smtClean="0"/>
              <a:t>248 nm laser</a:t>
            </a:r>
          </a:p>
          <a:p>
            <a:r>
              <a:rPr lang="en-GB" dirty="0" smtClean="0"/>
              <a:t>25 ns pulse width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5" name="AutoShape 2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6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8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0" descr="Image result for nottingham trent university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4" name="Picture 12" descr="C:\Users\ja550\Dropbox\Camera Uploads\2016-06-16 11.06.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72816"/>
            <a:ext cx="5348496" cy="401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7425" y="1628800"/>
            <a:ext cx="1053852" cy="122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722978"/>
            <a:ext cx="3378835" cy="1971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639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Results: Laser Annealed Oxides on Silicon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61" y="1484784"/>
            <a:ext cx="8374063" cy="406717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 How is this process occurring? </a:t>
            </a:r>
            <a:br>
              <a:rPr lang="en-GB" dirty="0" smtClean="0"/>
            </a:br>
            <a:r>
              <a:rPr lang="en-GB" dirty="0" smtClean="0"/>
              <a:t>- Can we transfer this process to plastic?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4788024" y="5108134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788024" y="4836632"/>
            <a:ext cx="3312368" cy="251395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860032" y="5134265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N-Doped Si</a:t>
            </a:r>
            <a:endParaRPr lang="en-GB" sz="1400" dirty="0"/>
          </a:p>
        </p:txBody>
      </p:sp>
      <p:sp>
        <p:nvSpPr>
          <p:cNvPr id="9" name="Rectangle 8"/>
          <p:cNvSpPr/>
          <p:nvPr/>
        </p:nvSpPr>
        <p:spPr>
          <a:xfrm>
            <a:off x="4788024" y="4674422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580112" y="4637978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732240" y="4637978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6717726" y="4299377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Al Electrodes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947070" y="484723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SiO2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3963069" y="460715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IZO</a:t>
            </a:r>
            <a:endParaRPr lang="en-GB" dirty="0"/>
          </a:p>
        </p:txBody>
      </p:sp>
      <p:cxnSp>
        <p:nvCxnSpPr>
          <p:cNvPr id="15" name="Straight Arrow Connector 14"/>
          <p:cNvCxnSpPr>
            <a:stCxn id="13" idx="3"/>
            <a:endCxn id="6" idx="1"/>
          </p:cNvCxnSpPr>
          <p:nvPr/>
        </p:nvCxnSpPr>
        <p:spPr>
          <a:xfrm flipV="1">
            <a:off x="4530884" y="4962330"/>
            <a:ext cx="257140" cy="387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4427984" y="4761042"/>
            <a:ext cx="360040" cy="33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4860" y="1482012"/>
            <a:ext cx="3746568" cy="29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39" y="1480637"/>
            <a:ext cx="37909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 flipH="1">
            <a:off x="5868144" y="4452437"/>
            <a:ext cx="1872208" cy="208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6732240" y="4452437"/>
            <a:ext cx="1008112" cy="2084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47664" y="1482012"/>
            <a:ext cx="864096" cy="10108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64407" y="1762943"/>
            <a:ext cx="291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Low Temp Anneal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xmlns="" val="13902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Simulating Laser Annealing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17061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03910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77301" y="1460470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68989" y="138846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Air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049828" y="13884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In4ZnO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7241197" y="13884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SiO2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8321317" y="1388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22982" y="2036534"/>
            <a:ext cx="594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11813" y="18690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1L</a:t>
            </a:r>
            <a:endParaRPr lang="en-GB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5535897" y="23245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1R</a:t>
            </a:r>
            <a:endParaRPr lang="en-GB" baseline="-25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006316" y="2509232"/>
            <a:ext cx="5295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80874" y="2036534"/>
            <a:ext cx="423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69705" y="18690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/>
              <a:t>2</a:t>
            </a:r>
            <a:r>
              <a:rPr lang="en-GB" baseline="-25000" dirty="0" smtClean="0"/>
              <a:t>L</a:t>
            </a:r>
            <a:endParaRPr lang="en-GB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6469392" y="2324566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/>
              <a:t>2</a:t>
            </a:r>
            <a:r>
              <a:rPr lang="en-GB" baseline="-25000" dirty="0" smtClean="0"/>
              <a:t>R</a:t>
            </a:r>
            <a:endParaRPr lang="en-GB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0018" y="2509232"/>
            <a:ext cx="3993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92706" y="1987103"/>
            <a:ext cx="5845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81537" y="181960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3L</a:t>
            </a:r>
            <a:endParaRPr lang="en-GB" baseline="-25000" dirty="0"/>
          </a:p>
        </p:txBody>
      </p:sp>
      <p:sp>
        <p:nvSpPr>
          <p:cNvPr id="38" name="Rectangle 37"/>
          <p:cNvSpPr/>
          <p:nvPr/>
        </p:nvSpPr>
        <p:spPr>
          <a:xfrm>
            <a:off x="7481224" y="2275135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3R</a:t>
            </a:r>
            <a:endParaRPr lang="en-GB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03935" y="2459801"/>
            <a:ext cx="4772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13863" y="1943506"/>
            <a:ext cx="4254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02694" y="17760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4L</a:t>
            </a:r>
            <a:endParaRPr lang="en-GB" baseline="-25000" dirty="0"/>
          </a:p>
        </p:txBody>
      </p:sp>
      <p:sp>
        <p:nvSpPr>
          <p:cNvPr id="2051" name="TextBox 2050"/>
          <p:cNvSpPr txBox="1"/>
          <p:nvPr/>
        </p:nvSpPr>
        <p:spPr>
          <a:xfrm>
            <a:off x="107504" y="1385411"/>
            <a:ext cx="491512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Step (1): Boundary Conditions</a:t>
            </a:r>
          </a:p>
          <a:p>
            <a:r>
              <a:rPr lang="en-GB" dirty="0" smtClean="0"/>
              <a:t>1: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nL</a:t>
            </a:r>
            <a:r>
              <a:rPr lang="en-GB" dirty="0" smtClean="0"/>
              <a:t>+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nR</a:t>
            </a:r>
            <a:r>
              <a:rPr lang="en-GB" b="1" dirty="0" smtClean="0"/>
              <a:t> = </a:t>
            </a:r>
            <a:r>
              <a:rPr lang="en-GB" dirty="0" smtClean="0"/>
              <a:t>E</a:t>
            </a:r>
            <a:r>
              <a:rPr lang="en-GB" baseline="-25000" dirty="0" smtClean="0"/>
              <a:t>(n+1)L</a:t>
            </a:r>
            <a:r>
              <a:rPr lang="en-GB" dirty="0"/>
              <a:t>+ </a:t>
            </a:r>
            <a:r>
              <a:rPr lang="en-GB" dirty="0" smtClean="0"/>
              <a:t>E</a:t>
            </a:r>
            <a:r>
              <a:rPr lang="en-GB" baseline="-25000" dirty="0" smtClean="0"/>
              <a:t>(n+1)</a:t>
            </a:r>
          </a:p>
          <a:p>
            <a:r>
              <a:rPr lang="en-GB" dirty="0" smtClean="0"/>
              <a:t>2: d(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nL</a:t>
            </a:r>
            <a:r>
              <a:rPr lang="en-GB" dirty="0"/>
              <a:t>+ </a:t>
            </a:r>
            <a:r>
              <a:rPr lang="en-GB" dirty="0" err="1" smtClean="0"/>
              <a:t>E</a:t>
            </a:r>
            <a:r>
              <a:rPr lang="en-GB" baseline="-25000" dirty="0" err="1" smtClean="0"/>
              <a:t>nR</a:t>
            </a:r>
            <a:r>
              <a:rPr lang="en-GB" dirty="0" smtClean="0"/>
              <a:t>)/dx = d(E</a:t>
            </a:r>
            <a:r>
              <a:rPr lang="en-GB" baseline="-25000" dirty="0" smtClean="0"/>
              <a:t>(n+1)L</a:t>
            </a:r>
            <a:r>
              <a:rPr lang="en-GB" dirty="0"/>
              <a:t>+ </a:t>
            </a:r>
            <a:r>
              <a:rPr lang="en-GB" dirty="0" smtClean="0"/>
              <a:t>E</a:t>
            </a:r>
            <a:r>
              <a:rPr lang="en-GB" baseline="-25000" dirty="0" smtClean="0"/>
              <a:t>(n+1)R</a:t>
            </a:r>
            <a:r>
              <a:rPr lang="en-GB" dirty="0" smtClean="0"/>
              <a:t>)/dx </a:t>
            </a:r>
          </a:p>
          <a:p>
            <a:endParaRPr lang="en-GB" dirty="0" smtClean="0"/>
          </a:p>
          <a:p>
            <a:r>
              <a:rPr lang="en-GB" dirty="0" smtClean="0"/>
              <a:t>Step (2): D, H, B</a:t>
            </a:r>
          </a:p>
          <a:p>
            <a:r>
              <a:rPr lang="en-GB" dirty="0" smtClean="0"/>
              <a:t>1: D = </a:t>
            </a:r>
            <a:r>
              <a:rPr lang="el-GR" dirty="0" smtClean="0"/>
              <a:t>ε</a:t>
            </a:r>
            <a:r>
              <a:rPr lang="en-GB" dirty="0" smtClean="0"/>
              <a:t>E 	2: </a:t>
            </a:r>
            <a:r>
              <a:rPr lang="en-GB" dirty="0" err="1" smtClean="0">
                <a:latin typeface="GreekC"/>
                <a:cs typeface="GreekC"/>
              </a:rPr>
              <a:t>V</a:t>
            </a:r>
            <a:r>
              <a:rPr lang="en-GB" dirty="0" err="1" smtClean="0"/>
              <a:t>xE</a:t>
            </a:r>
            <a:r>
              <a:rPr lang="en-GB" dirty="0" smtClean="0"/>
              <a:t> = -dB/</a:t>
            </a:r>
            <a:r>
              <a:rPr lang="en-GB" dirty="0" err="1" smtClean="0"/>
              <a:t>dt</a:t>
            </a:r>
            <a:r>
              <a:rPr lang="en-GB" dirty="0"/>
              <a:t>	</a:t>
            </a:r>
            <a:r>
              <a:rPr lang="en-GB" dirty="0" smtClean="0"/>
              <a:t>3: H = B/</a:t>
            </a:r>
            <a:r>
              <a:rPr lang="el-GR" dirty="0" smtClean="0"/>
              <a:t>μ</a:t>
            </a:r>
            <a:endParaRPr lang="en-GB" b="1" baseline="-25000" dirty="0" smtClean="0"/>
          </a:p>
          <a:p>
            <a:endParaRPr lang="en-GB" b="1" baseline="-25000" dirty="0"/>
          </a:p>
          <a:p>
            <a:r>
              <a:rPr lang="en-GB" dirty="0"/>
              <a:t>Step </a:t>
            </a:r>
            <a:r>
              <a:rPr lang="en-GB" dirty="0" smtClean="0"/>
              <a:t>(3): Absorption rate</a:t>
            </a:r>
            <a:endParaRPr lang="en-GB" dirty="0"/>
          </a:p>
          <a:p>
            <a:r>
              <a:rPr lang="en-GB" dirty="0"/>
              <a:t>1</a:t>
            </a:r>
            <a:r>
              <a:rPr lang="en-GB" dirty="0" smtClean="0"/>
              <a:t>: U = ½ (E·D + E·H)	2: S = E x H</a:t>
            </a:r>
          </a:p>
          <a:p>
            <a:r>
              <a:rPr lang="en-GB" dirty="0" smtClean="0"/>
              <a:t>3: </a:t>
            </a:r>
            <a:r>
              <a:rPr lang="en-GB" dirty="0" err="1" smtClean="0"/>
              <a:t>dA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= -</a:t>
            </a:r>
            <a:r>
              <a:rPr lang="en-GB" dirty="0" err="1" smtClean="0"/>
              <a:t>dU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- </a:t>
            </a:r>
            <a:r>
              <a:rPr lang="en-GB" dirty="0" smtClean="0">
                <a:latin typeface="GreekC"/>
                <a:cs typeface="GreekC"/>
              </a:rPr>
              <a:t>V</a:t>
            </a:r>
            <a:r>
              <a:rPr lang="en-GB" dirty="0" smtClean="0"/>
              <a:t>·S</a:t>
            </a:r>
          </a:p>
          <a:p>
            <a:endParaRPr lang="en-GB" dirty="0"/>
          </a:p>
          <a:p>
            <a:r>
              <a:rPr lang="en-GB" dirty="0" smtClean="0"/>
              <a:t>Step (4): Finite Element – Heat Transfer</a:t>
            </a:r>
          </a:p>
          <a:p>
            <a:r>
              <a:rPr lang="en-GB" dirty="0" smtClean="0"/>
              <a:t> 1: </a:t>
            </a:r>
            <a:r>
              <a:rPr lang="el-GR" dirty="0" smtClean="0"/>
              <a:t>ϱ</a:t>
            </a:r>
            <a:r>
              <a:rPr lang="en-GB" dirty="0" smtClean="0"/>
              <a:t>*</a:t>
            </a:r>
            <a:r>
              <a:rPr lang="en-GB" dirty="0" err="1" smtClean="0"/>
              <a:t>Cp</a:t>
            </a:r>
            <a:r>
              <a:rPr lang="en-GB" dirty="0" smtClean="0"/>
              <a:t>*</a:t>
            </a:r>
            <a:r>
              <a:rPr lang="en-GB" dirty="0" err="1" smtClean="0"/>
              <a:t>dT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r>
              <a:rPr lang="en-GB" dirty="0" smtClean="0"/>
              <a:t> - </a:t>
            </a:r>
            <a:r>
              <a:rPr lang="en-GB" dirty="0" smtClean="0">
                <a:latin typeface="GreekC"/>
                <a:cs typeface="GreekC"/>
              </a:rPr>
              <a:t>V</a:t>
            </a:r>
            <a:r>
              <a:rPr lang="en-GB" dirty="0" smtClean="0"/>
              <a:t>·(</a:t>
            </a:r>
            <a:r>
              <a:rPr lang="en-GB" dirty="0" err="1" smtClean="0"/>
              <a:t>k</a:t>
            </a:r>
            <a:r>
              <a:rPr lang="en-GB" dirty="0" err="1">
                <a:latin typeface="GreekC"/>
                <a:cs typeface="GreekC"/>
              </a:rPr>
              <a:t>V</a:t>
            </a:r>
            <a:r>
              <a:rPr lang="en-GB" dirty="0" err="1" smtClean="0"/>
              <a:t>T</a:t>
            </a:r>
            <a:r>
              <a:rPr lang="en-GB" dirty="0" smtClean="0"/>
              <a:t>) = </a:t>
            </a:r>
            <a:r>
              <a:rPr lang="en-GB" dirty="0" err="1" smtClean="0"/>
              <a:t>dQ</a:t>
            </a:r>
            <a:r>
              <a:rPr lang="en-GB" dirty="0" smtClean="0"/>
              <a:t>/</a:t>
            </a:r>
            <a:r>
              <a:rPr lang="en-GB" dirty="0" err="1" smtClean="0"/>
              <a:t>dt</a:t>
            </a:r>
            <a:endParaRPr lang="en-GB" dirty="0"/>
          </a:p>
        </p:txBody>
      </p:sp>
      <p:pic>
        <p:nvPicPr>
          <p:cNvPr id="2055" name="Picture 6" descr="Normal•zed Amplitude &#10;Air &#10;n4Zn &#10;Si02 &#10;Si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6049" y="2996952"/>
            <a:ext cx="3834718" cy="29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1562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 of Simulation to Experimental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66" y="1340768"/>
            <a:ext cx="8374063" cy="4067175"/>
          </a:xfrm>
        </p:spPr>
        <p:txBody>
          <a:bodyPr/>
          <a:lstStyle/>
          <a:p>
            <a:r>
              <a:rPr lang="en-GB" dirty="0" smtClean="0"/>
              <a:t>Devices work between 350 </a:t>
            </a:r>
            <a:r>
              <a:rPr lang="en-GB" dirty="0" err="1" smtClean="0"/>
              <a:t>mj</a:t>
            </a:r>
            <a:r>
              <a:rPr lang="en-GB" dirty="0" smtClean="0"/>
              <a:t>/cm2  to 550 </a:t>
            </a:r>
            <a:r>
              <a:rPr lang="en-GB" dirty="0" err="1" smtClean="0"/>
              <a:t>mj</a:t>
            </a:r>
            <a:r>
              <a:rPr lang="en-GB" dirty="0" smtClean="0"/>
              <a:t>/cm2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  <p:pic>
        <p:nvPicPr>
          <p:cNvPr id="6146" name="Picture 2" descr="1500 &#10;6 1000 &#10;I DO mj/cm2 &#10;200 mj/cm2 &#10;300 mj/cm2 &#10;400 mj/cm2 &#10;500mj/cm2 &#10;600 mj/cm2 &#10;oil &#10;100 &#10;150 &#10;Distance (nm)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88654"/>
            <a:ext cx="3672408" cy="28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200 &#10;1000 &#10;800 &#10;600 &#10;20 &#10;40 &#10;60 &#10;Time (ns) &#10;80 &#10;100 &#10;100mj/cm2 &#10;200 mj/cm2 &#10;300 mj/cm2 &#10;400 mj/cm2 &#10;500mj/cm2 &#10;600 mj/cm2 &#10;120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23878"/>
            <a:ext cx="3660501" cy="291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74445" y="2924944"/>
            <a:ext cx="576064" cy="900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519551" y="357490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Process Window</a:t>
            </a:r>
            <a:endParaRPr lang="en-GB" dirty="0"/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 flipV="1">
            <a:off x="6150509" y="3375196"/>
            <a:ext cx="369042" cy="384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3548" y="175411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Temperature cross section of sample at maximum temperature of the IZO layer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932040" y="207223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Maximum temperature of IZO layer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5660524" y="5352037"/>
            <a:ext cx="34834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/>
              <a:t>1) </a:t>
            </a:r>
            <a:r>
              <a:rPr lang="en-GB" sz="1050" dirty="0" err="1" smtClean="0"/>
              <a:t>Byskov</a:t>
            </a:r>
            <a:r>
              <a:rPr lang="en-GB" sz="1050" dirty="0" smtClean="0"/>
              <a:t>-Nielsen</a:t>
            </a:r>
            <a:r>
              <a:rPr lang="en-GB" sz="1050" dirty="0"/>
              <a:t>, </a:t>
            </a:r>
            <a:r>
              <a:rPr lang="en-GB" sz="1050" dirty="0" smtClean="0"/>
              <a:t>et. al. Ultra-short </a:t>
            </a:r>
            <a:r>
              <a:rPr lang="en-GB" sz="1050" dirty="0"/>
              <a:t>pulse laser ablation of metals: Threshold fluence, incubation coefficient and ablation rates. </a:t>
            </a:r>
            <a:r>
              <a:rPr lang="en-GB" sz="1050" i="1" dirty="0"/>
              <a:t>Appl. Phys. A Mater. Sci. Process.</a:t>
            </a:r>
            <a:r>
              <a:rPr lang="en-GB" sz="1050" dirty="0"/>
              <a:t> </a:t>
            </a:r>
            <a:r>
              <a:rPr lang="en-GB" sz="1050" b="1" dirty="0"/>
              <a:t>101,</a:t>
            </a:r>
            <a:r>
              <a:rPr lang="en-GB" sz="1050" dirty="0"/>
              <a:t> 97–101 (2010).</a:t>
            </a:r>
          </a:p>
        </p:txBody>
      </p:sp>
    </p:spTree>
    <p:extLst>
      <p:ext uri="{BB962C8B-B14F-4D97-AF65-F5344CB8AC3E}">
        <p14:creationId xmlns:p14="http://schemas.microsoft.com/office/powerpoint/2010/main" xmlns="" val="4697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 we cover this process to glass or PEN?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 bwMode="auto">
          <a:xfrm>
            <a:off x="7501294" y="651399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21" name="Rectangle 20"/>
          <p:cNvSpPr/>
          <p:nvPr/>
        </p:nvSpPr>
        <p:spPr>
          <a:xfrm>
            <a:off x="3198584" y="5432081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98584" y="5229200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98584" y="5033933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4009789" y="4942444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350250" y="552173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Electrodes</a:t>
            </a:r>
            <a:endParaRPr lang="en-GB" sz="1400" dirty="0"/>
          </a:p>
        </p:txBody>
      </p:sp>
      <p:cxnSp>
        <p:nvCxnSpPr>
          <p:cNvPr id="29" name="Straight Arrow Connector 28"/>
          <p:cNvCxnSpPr>
            <a:stCxn id="30" idx="3"/>
            <a:endCxn id="22" idx="1"/>
          </p:cNvCxnSpPr>
          <p:nvPr/>
        </p:nvCxnSpPr>
        <p:spPr>
          <a:xfrm>
            <a:off x="2684590" y="5319210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44810" y="5165321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0138" y="5452789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 or PEN</a:t>
            </a:r>
            <a:endParaRPr lang="en-GB" sz="1400" dirty="0"/>
          </a:p>
        </p:txBody>
      </p:sp>
      <p:cxnSp>
        <p:nvCxnSpPr>
          <p:cNvPr id="32" name="Straight Arrow Connector 31"/>
          <p:cNvCxnSpPr>
            <a:endCxn id="25" idx="1"/>
          </p:cNvCxnSpPr>
          <p:nvPr/>
        </p:nvCxnSpPr>
        <p:spPr>
          <a:xfrm>
            <a:off x="2477614" y="4942444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65780" y="4788555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34" name="Straight Arrow Connector 33"/>
          <p:cNvCxnSpPr>
            <a:endCxn id="26" idx="0"/>
          </p:cNvCxnSpPr>
          <p:nvPr/>
        </p:nvCxnSpPr>
        <p:spPr>
          <a:xfrm flipH="1">
            <a:off x="4728032" y="4607056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11174" y="445316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36" name="Rectangle 35"/>
          <p:cNvSpPr/>
          <p:nvPr/>
        </p:nvSpPr>
        <p:spPr>
          <a:xfrm>
            <a:off x="4071160" y="518348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5137830" y="518348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>
            <a:endCxn id="36" idx="1"/>
          </p:cNvCxnSpPr>
          <p:nvPr/>
        </p:nvCxnSpPr>
        <p:spPr>
          <a:xfrm flipV="1">
            <a:off x="2477614" y="5206341"/>
            <a:ext cx="1593546" cy="469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155955" y="3497737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3155955" y="3294856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3157509" y="3518445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 or PEN</a:t>
            </a:r>
            <a:endParaRPr lang="en-GB" sz="14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728031" y="4005064"/>
            <a:ext cx="0" cy="755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555776" y="4229115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Complete Fabrication</a:t>
            </a:r>
            <a:endParaRPr lang="en-GB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07904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02790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4400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07737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477528" y="2142728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893513" y="24261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Laser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5833" y="1412776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Determine rough estimate of processing window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92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Gate Top Contact Glass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084911"/>
            <a:ext cx="5721350" cy="26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452003" y="567698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52003" y="547410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452003" y="527883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263208" y="518734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 flipV="1">
            <a:off x="2844714" y="5474102"/>
            <a:ext cx="1484835" cy="44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03669" y="576663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2" name="Straight Arrow Connector 11"/>
          <p:cNvCxnSpPr>
            <a:stCxn id="13" idx="3"/>
            <a:endCxn id="7" idx="1"/>
          </p:cNvCxnSpPr>
          <p:nvPr/>
        </p:nvCxnSpPr>
        <p:spPr>
          <a:xfrm>
            <a:off x="2938009" y="556411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98229" y="541022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453557" y="569769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Glass</a:t>
            </a:r>
            <a:endParaRPr lang="en-GB" sz="1400" dirty="0"/>
          </a:p>
        </p:txBody>
      </p:sp>
      <p:cxnSp>
        <p:nvCxnSpPr>
          <p:cNvPr id="15" name="Straight Arrow Connector 14"/>
          <p:cNvCxnSpPr>
            <a:endCxn id="8" idx="1"/>
          </p:cNvCxnSpPr>
          <p:nvPr/>
        </p:nvCxnSpPr>
        <p:spPr>
          <a:xfrm>
            <a:off x="2731033" y="518734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9199" y="503345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7" name="Straight Arrow Connector 16"/>
          <p:cNvCxnSpPr>
            <a:endCxn id="9" idx="0"/>
          </p:cNvCxnSpPr>
          <p:nvPr/>
        </p:nvCxnSpPr>
        <p:spPr>
          <a:xfrm flipH="1">
            <a:off x="4981451" y="485195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4593" y="469806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9" name="Rectangle 18"/>
          <p:cNvSpPr/>
          <p:nvPr/>
        </p:nvSpPr>
        <p:spPr>
          <a:xfrm>
            <a:off x="432954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9621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39116" y="1340768"/>
            <a:ext cx="846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Device properties exhibited between </a:t>
            </a:r>
            <a:r>
              <a:rPr lang="en-GB" dirty="0"/>
              <a:t>350 </a:t>
            </a:r>
            <a:r>
              <a:rPr lang="en-GB" dirty="0" err="1"/>
              <a:t>mj</a:t>
            </a:r>
            <a:r>
              <a:rPr lang="en-GB" dirty="0"/>
              <a:t>/cm2  to 550 </a:t>
            </a:r>
            <a:r>
              <a:rPr lang="en-GB" dirty="0" err="1"/>
              <a:t>mj</a:t>
            </a:r>
            <a:r>
              <a:rPr lang="en-GB" dirty="0"/>
              <a:t>/cm2 </a:t>
            </a:r>
          </a:p>
        </p:txBody>
      </p:sp>
      <p:pic>
        <p:nvPicPr>
          <p:cNvPr id="14338" name="Picture 2" descr="1500 &#10;6 1000 &#10;I DO mj/cm2 &#10;200 rnj/cm2 &#10;300 mj/cm2 &#10;400 mj/cm2 &#10;500mj/cm2 &#10;600 mj/cm2 &#10;10 &#10;Distance (nm) &#10;70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2185" y="2053938"/>
            <a:ext cx="3321815" cy="262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954008" y="2439266"/>
            <a:ext cx="576064" cy="845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303148" y="4818012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Process Window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722768" y="3284984"/>
            <a:ext cx="519272" cy="153302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99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Gate Top Contact </a:t>
            </a:r>
            <a:r>
              <a:rPr lang="en-GB" dirty="0" smtClean="0"/>
              <a:t>PEN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E66AF6-CD3F-47E4-894C-0ABFC8C94DB8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5" name="Rectangle 4"/>
          <p:cNvSpPr/>
          <p:nvPr/>
        </p:nvSpPr>
        <p:spPr>
          <a:xfrm>
            <a:off x="3452003" y="5676982"/>
            <a:ext cx="331236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452003" y="5474101"/>
            <a:ext cx="3312368" cy="1800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452003" y="5278834"/>
            <a:ext cx="3312368" cy="18002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63208" y="5187345"/>
            <a:ext cx="1436485" cy="900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 flipV="1">
            <a:off x="2844714" y="5474102"/>
            <a:ext cx="1484835" cy="4464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03669" y="5766631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Electrodes</a:t>
            </a:r>
            <a:endParaRPr lang="en-GB" sz="1400" dirty="0"/>
          </a:p>
        </p:txBody>
      </p:sp>
      <p:cxnSp>
        <p:nvCxnSpPr>
          <p:cNvPr id="11" name="Straight Arrow Connector 10"/>
          <p:cNvCxnSpPr>
            <a:stCxn id="12" idx="3"/>
            <a:endCxn id="6" idx="1"/>
          </p:cNvCxnSpPr>
          <p:nvPr/>
        </p:nvCxnSpPr>
        <p:spPr>
          <a:xfrm>
            <a:off x="2938009" y="5564111"/>
            <a:ext cx="5139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98229" y="5410222"/>
            <a:ext cx="1539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Amorphous Oxide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53557" y="5697690"/>
            <a:ext cx="3310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PEN</a:t>
            </a:r>
            <a:endParaRPr lang="en-GB" sz="1400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2731033" y="5187345"/>
            <a:ext cx="720970" cy="1814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9199" y="5033456"/>
            <a:ext cx="611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Cytop</a:t>
            </a:r>
            <a:endParaRPr lang="en-GB" sz="1400" dirty="0"/>
          </a:p>
        </p:txBody>
      </p: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4981451" y="4851957"/>
            <a:ext cx="349346" cy="335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64593" y="469806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Al Gate</a:t>
            </a:r>
            <a:endParaRPr lang="en-GB" sz="1400" dirty="0"/>
          </a:p>
        </p:txBody>
      </p:sp>
      <p:sp>
        <p:nvSpPr>
          <p:cNvPr id="18" name="Rectangle 17"/>
          <p:cNvSpPr/>
          <p:nvPr/>
        </p:nvSpPr>
        <p:spPr>
          <a:xfrm>
            <a:off x="432954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396219" y="5451241"/>
            <a:ext cx="288032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60" y="2332126"/>
            <a:ext cx="3404261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6170" y="2307222"/>
            <a:ext cx="3353756" cy="2726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3378" y="1340768"/>
            <a:ext cx="9905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No working Devices</a:t>
            </a:r>
            <a:br>
              <a:rPr lang="en-GB" dirty="0"/>
            </a:br>
            <a:r>
              <a:rPr lang="en-GB" dirty="0" smtClean="0"/>
              <a:t>PEN</a:t>
            </a:r>
            <a:r>
              <a:rPr lang="en-GB" dirty="0"/>
              <a:t>: Max Fluence </a:t>
            </a:r>
            <a:r>
              <a:rPr lang="en-GB" dirty="0" smtClean="0"/>
              <a:t>100 </a:t>
            </a:r>
            <a:r>
              <a:rPr lang="en-GB" dirty="0" err="1"/>
              <a:t>mj</a:t>
            </a:r>
            <a:r>
              <a:rPr lang="en-GB" dirty="0"/>
              <a:t>/cm2 – </a:t>
            </a:r>
            <a:r>
              <a:rPr lang="en-GB" dirty="0" smtClean="0"/>
              <a:t>PEN Obliterated at 150 </a:t>
            </a:r>
            <a:r>
              <a:rPr lang="en-GB" dirty="0" err="1"/>
              <a:t>mj</a:t>
            </a:r>
            <a:r>
              <a:rPr lang="en-GB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xmlns="" val="139135653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129839</TotalTime>
  <Words>740</Words>
  <Application>Microsoft Office PowerPoint</Application>
  <PresentationFormat>On-screen Show (4:3)</PresentationFormat>
  <Paragraphs>204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blank</vt:lpstr>
      <vt:lpstr>Numerical Simulations: Laser Annealed InZnO on Plastic </vt:lpstr>
      <vt:lpstr>Amorphous Oxides: New Student Review</vt:lpstr>
      <vt:lpstr>KrF Excimer Laser</vt:lpstr>
      <vt:lpstr>Results: Laser Annealed Oxides on Silicon</vt:lpstr>
      <vt:lpstr>Simulating Laser Annealing</vt:lpstr>
      <vt:lpstr>Comparison of Simulation to Experimental work</vt:lpstr>
      <vt:lpstr>Can we cover this process to glass or PEN? </vt:lpstr>
      <vt:lpstr>Top Gate Top Contact Glass</vt:lpstr>
      <vt:lpstr>Top Gate Top Contact PEN</vt:lpstr>
      <vt:lpstr>Top Gate Bottom Contact</vt:lpstr>
      <vt:lpstr>Summary</vt:lpstr>
      <vt:lpstr>Thermally Insulate the PEN</vt:lpstr>
      <vt:lpstr>Electrically Neutral UV Absorbent Layer </vt:lpstr>
      <vt:lpstr>End</vt:lpstr>
      <vt:lpstr>Generating Laser Pulse</vt:lpstr>
      <vt:lpstr>Simulations of a TiO2 Absorbent Layer </vt:lpstr>
      <vt:lpstr>Simulation Parameters</vt:lpstr>
      <vt:lpstr>ITO Electrodes: TGBC on Glass (Hot Plate)</vt:lpstr>
      <vt:lpstr>ITO Electrodes: TGBC on Glass and PEN</vt:lpstr>
      <vt:lpstr>How to Validate the Simulation?</vt:lpstr>
    </vt:vector>
  </TitlesOfParts>
  <Company>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Mobile HAL</cp:lastModifiedBy>
  <cp:revision>221</cp:revision>
  <cp:lastPrinted>1601-01-01T00:00:00Z</cp:lastPrinted>
  <dcterms:created xsi:type="dcterms:W3CDTF">2008-03-27T10:29:55Z</dcterms:created>
  <dcterms:modified xsi:type="dcterms:W3CDTF">2019-10-16T16:41:30Z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