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89" r:id="rId7"/>
    <p:sldId id="274" r:id="rId8"/>
    <p:sldId id="260" r:id="rId9"/>
    <p:sldId id="261" r:id="rId10"/>
    <p:sldId id="258" r:id="rId11"/>
    <p:sldId id="259" r:id="rId12"/>
    <p:sldId id="288" r:id="rId13"/>
    <p:sldId id="262" r:id="rId14"/>
    <p:sldId id="276" r:id="rId15"/>
    <p:sldId id="265" r:id="rId16"/>
    <p:sldId id="264" r:id="rId17"/>
    <p:sldId id="279" r:id="rId18"/>
    <p:sldId id="267" r:id="rId19"/>
    <p:sldId id="281" r:id="rId20"/>
    <p:sldId id="269" r:id="rId21"/>
    <p:sldId id="271" r:id="rId22"/>
    <p:sldId id="272" r:id="rId23"/>
    <p:sldId id="273" r:id="rId24"/>
    <p:sldId id="270" r:id="rId2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046349-62F7-432E-B8F0-E00DDBF13256}" type="doc">
      <dgm:prSet loTypeId="urn:microsoft.com/office/officeart/2005/8/layout/chevron1" loCatId="process" qsTypeId="urn:microsoft.com/office/officeart/2005/8/quickstyle/simple1" qsCatId="simple" csTypeId="urn:microsoft.com/office/officeart/2005/8/colors/accent1_2" csCatId="accent1" phldr="1"/>
      <dgm:spPr/>
    </dgm:pt>
    <dgm:pt modelId="{E0D30344-939B-4B50-8F94-866DF243B2F7}">
      <dgm:prSet phldrT="[Text]" custT="1"/>
      <dgm:spPr/>
      <dgm:t>
        <a:bodyPr/>
        <a:lstStyle/>
        <a:p>
          <a:r>
            <a:rPr lang="en-US" sz="2400" dirty="0" smtClean="0"/>
            <a:t>Fill </a:t>
          </a:r>
          <a:r>
            <a:rPr lang="en-US" sz="2400" dirty="0" err="1" smtClean="0"/>
            <a:t>Codelists</a:t>
          </a:r>
          <a:endParaRPr lang="en-US" sz="2400" dirty="0"/>
        </a:p>
      </dgm:t>
    </dgm:pt>
    <dgm:pt modelId="{9D795A23-24D7-4EBE-B923-A3539D159624}" type="parTrans" cxnId="{4FFA3608-BF13-4BCB-B4B2-3F4E8F37812F}">
      <dgm:prSet/>
      <dgm:spPr/>
      <dgm:t>
        <a:bodyPr/>
        <a:lstStyle/>
        <a:p>
          <a:endParaRPr lang="en-US" sz="6000"/>
        </a:p>
      </dgm:t>
    </dgm:pt>
    <dgm:pt modelId="{15F7724E-3207-4719-B034-2158214F3A38}" type="sibTrans" cxnId="{4FFA3608-BF13-4BCB-B4B2-3F4E8F37812F}">
      <dgm:prSet/>
      <dgm:spPr/>
      <dgm:t>
        <a:bodyPr/>
        <a:lstStyle/>
        <a:p>
          <a:endParaRPr lang="en-US" sz="6000"/>
        </a:p>
      </dgm:t>
    </dgm:pt>
    <dgm:pt modelId="{F93CB5D6-FFB9-45DF-85D1-4A43A3B3706E}">
      <dgm:prSet phldrT="[Text]" custT="1"/>
      <dgm:spPr/>
      <dgm:t>
        <a:bodyPr/>
        <a:lstStyle/>
        <a:p>
          <a:r>
            <a:rPr lang="en-US" sz="2400" dirty="0"/>
            <a:t>7.Generate </a:t>
          </a:r>
          <a:r>
            <a:rPr lang="en-US" sz="2400" dirty="0" smtClean="0"/>
            <a:t>SDMX (</a:t>
          </a:r>
          <a:r>
            <a:rPr lang="en-US" sz="2400" dirty="0" err="1" smtClean="0"/>
            <a:t>Codelists</a:t>
          </a:r>
          <a:r>
            <a:rPr lang="en-US" sz="2400" dirty="0" smtClean="0"/>
            <a:t>)</a:t>
          </a:r>
          <a:endParaRPr lang="en-US" sz="2400" dirty="0"/>
        </a:p>
      </dgm:t>
    </dgm:pt>
    <dgm:pt modelId="{D43C181C-4FAC-4F9F-A26C-05BDA1E460FE}" type="parTrans" cxnId="{5559C55A-84FA-4D62-A38D-BB616E5D8D41}">
      <dgm:prSet/>
      <dgm:spPr/>
      <dgm:t>
        <a:bodyPr/>
        <a:lstStyle/>
        <a:p>
          <a:endParaRPr lang="en-US" sz="5400"/>
        </a:p>
      </dgm:t>
    </dgm:pt>
    <dgm:pt modelId="{B8165244-73CB-4D83-A32B-0EED6E6031FA}" type="sibTrans" cxnId="{5559C55A-84FA-4D62-A38D-BB616E5D8D41}">
      <dgm:prSet/>
      <dgm:spPr/>
      <dgm:t>
        <a:bodyPr/>
        <a:lstStyle/>
        <a:p>
          <a:endParaRPr lang="en-US" sz="5400"/>
        </a:p>
      </dgm:t>
    </dgm:pt>
    <dgm:pt modelId="{5C712442-7D6D-435F-8FFB-AF663470ADC8}">
      <dgm:prSet phldrT="[Text]" custT="1"/>
      <dgm:spPr/>
      <dgm:t>
        <a:bodyPr/>
        <a:lstStyle/>
        <a:p>
          <a:r>
            <a:rPr lang="en-US" sz="2400" dirty="0" smtClean="0"/>
            <a:t>Copy </a:t>
          </a:r>
          <a:r>
            <a:rPr lang="en-US" sz="2400" b="1" dirty="0" smtClean="0"/>
            <a:t>New CL Template </a:t>
          </a:r>
          <a:r>
            <a:rPr lang="en-US" sz="2400" b="0" dirty="0" smtClean="0"/>
            <a:t>for each Codelist</a:t>
          </a:r>
          <a:endParaRPr lang="en-US" sz="2400" b="0" dirty="0"/>
        </a:p>
      </dgm:t>
    </dgm:pt>
    <dgm:pt modelId="{E3E95FD2-06EB-4660-A372-8A9E4A6CDA01}" type="parTrans" cxnId="{C1866E7C-F29C-4698-A5AD-4AF150586BAA}">
      <dgm:prSet/>
      <dgm:spPr/>
      <dgm:t>
        <a:bodyPr/>
        <a:lstStyle/>
        <a:p>
          <a:endParaRPr lang="en-US"/>
        </a:p>
      </dgm:t>
    </dgm:pt>
    <dgm:pt modelId="{8983AD4C-1DED-45D3-8668-FBF1A58C81E2}" type="sibTrans" cxnId="{C1866E7C-F29C-4698-A5AD-4AF150586BAA}">
      <dgm:prSet/>
      <dgm:spPr/>
      <dgm:t>
        <a:bodyPr/>
        <a:lstStyle/>
        <a:p>
          <a:endParaRPr lang="en-US"/>
        </a:p>
      </dgm:t>
    </dgm:pt>
    <dgm:pt modelId="{19D11876-6F17-424D-BACB-47A96D3DF1F7}" type="pres">
      <dgm:prSet presAssocID="{F9046349-62F7-432E-B8F0-E00DDBF13256}" presName="Name0" presStyleCnt="0">
        <dgm:presLayoutVars>
          <dgm:dir/>
          <dgm:animLvl val="lvl"/>
          <dgm:resizeHandles val="exact"/>
        </dgm:presLayoutVars>
      </dgm:prSet>
      <dgm:spPr/>
    </dgm:pt>
    <dgm:pt modelId="{4C2F150F-0411-49DD-8AC7-13B69B973642}" type="pres">
      <dgm:prSet presAssocID="{5C712442-7D6D-435F-8FFB-AF663470ADC8}" presName="parTxOnly" presStyleLbl="node1" presStyleIdx="0" presStyleCnt="3">
        <dgm:presLayoutVars>
          <dgm:chMax val="0"/>
          <dgm:chPref val="0"/>
          <dgm:bulletEnabled val="1"/>
        </dgm:presLayoutVars>
      </dgm:prSet>
      <dgm:spPr/>
      <dgm:t>
        <a:bodyPr/>
        <a:lstStyle/>
        <a:p>
          <a:endParaRPr lang="en-US"/>
        </a:p>
      </dgm:t>
    </dgm:pt>
    <dgm:pt modelId="{C4484177-1341-40A2-A9A3-394D5C89FD1D}" type="pres">
      <dgm:prSet presAssocID="{8983AD4C-1DED-45D3-8668-FBF1A58C81E2}" presName="parTxOnlySpace" presStyleCnt="0"/>
      <dgm:spPr/>
    </dgm:pt>
    <dgm:pt modelId="{3A07515E-7050-4DDA-AFBB-EDDA4F2854E7}" type="pres">
      <dgm:prSet presAssocID="{E0D30344-939B-4B50-8F94-866DF243B2F7}" presName="parTxOnly" presStyleLbl="node1" presStyleIdx="1" presStyleCnt="3">
        <dgm:presLayoutVars>
          <dgm:chMax val="0"/>
          <dgm:chPref val="0"/>
          <dgm:bulletEnabled val="1"/>
        </dgm:presLayoutVars>
      </dgm:prSet>
      <dgm:spPr/>
      <dgm:t>
        <a:bodyPr/>
        <a:lstStyle/>
        <a:p>
          <a:endParaRPr lang="en-US"/>
        </a:p>
      </dgm:t>
    </dgm:pt>
    <dgm:pt modelId="{8B871D5A-3B86-4F5C-917F-8D2A1E7453BD}" type="pres">
      <dgm:prSet presAssocID="{15F7724E-3207-4719-B034-2158214F3A38}" presName="parTxOnlySpace" presStyleCnt="0"/>
      <dgm:spPr/>
    </dgm:pt>
    <dgm:pt modelId="{CC7E943C-5B99-4E6C-A20B-FB7FC34C73F8}" type="pres">
      <dgm:prSet presAssocID="{F93CB5D6-FFB9-45DF-85D1-4A43A3B3706E}" presName="parTxOnly" presStyleLbl="node1" presStyleIdx="2" presStyleCnt="3" custLinFactNeighborX="-33236">
        <dgm:presLayoutVars>
          <dgm:chMax val="0"/>
          <dgm:chPref val="0"/>
          <dgm:bulletEnabled val="1"/>
        </dgm:presLayoutVars>
      </dgm:prSet>
      <dgm:spPr/>
      <dgm:t>
        <a:bodyPr/>
        <a:lstStyle/>
        <a:p>
          <a:endParaRPr lang="en-US"/>
        </a:p>
      </dgm:t>
    </dgm:pt>
  </dgm:ptLst>
  <dgm:cxnLst>
    <dgm:cxn modelId="{09226881-8F0D-4A9F-A507-BAD659FB3B65}" type="presOf" srcId="{F93CB5D6-FFB9-45DF-85D1-4A43A3B3706E}" destId="{CC7E943C-5B99-4E6C-A20B-FB7FC34C73F8}" srcOrd="0" destOrd="0" presId="urn:microsoft.com/office/officeart/2005/8/layout/chevron1"/>
    <dgm:cxn modelId="{1AB0330D-077D-4F8A-AD14-46AC4C062027}" type="presOf" srcId="{5C712442-7D6D-435F-8FFB-AF663470ADC8}" destId="{4C2F150F-0411-49DD-8AC7-13B69B973642}" srcOrd="0" destOrd="0" presId="urn:microsoft.com/office/officeart/2005/8/layout/chevron1"/>
    <dgm:cxn modelId="{5559C55A-84FA-4D62-A38D-BB616E5D8D41}" srcId="{F9046349-62F7-432E-B8F0-E00DDBF13256}" destId="{F93CB5D6-FFB9-45DF-85D1-4A43A3B3706E}" srcOrd="2" destOrd="0" parTransId="{D43C181C-4FAC-4F9F-A26C-05BDA1E460FE}" sibTransId="{B8165244-73CB-4D83-A32B-0EED6E6031FA}"/>
    <dgm:cxn modelId="{0E0BF7C9-179E-45AA-A0D2-32E71F430749}" type="presOf" srcId="{F9046349-62F7-432E-B8F0-E00DDBF13256}" destId="{19D11876-6F17-424D-BACB-47A96D3DF1F7}" srcOrd="0" destOrd="0" presId="urn:microsoft.com/office/officeart/2005/8/layout/chevron1"/>
    <dgm:cxn modelId="{EF260A53-4FF6-42EC-AC94-ECA90AB8A5D2}" type="presOf" srcId="{E0D30344-939B-4B50-8F94-866DF243B2F7}" destId="{3A07515E-7050-4DDA-AFBB-EDDA4F2854E7}" srcOrd="0" destOrd="0" presId="urn:microsoft.com/office/officeart/2005/8/layout/chevron1"/>
    <dgm:cxn modelId="{C1866E7C-F29C-4698-A5AD-4AF150586BAA}" srcId="{F9046349-62F7-432E-B8F0-E00DDBF13256}" destId="{5C712442-7D6D-435F-8FFB-AF663470ADC8}" srcOrd="0" destOrd="0" parTransId="{E3E95FD2-06EB-4660-A372-8A9E4A6CDA01}" sibTransId="{8983AD4C-1DED-45D3-8668-FBF1A58C81E2}"/>
    <dgm:cxn modelId="{4FFA3608-BF13-4BCB-B4B2-3F4E8F37812F}" srcId="{F9046349-62F7-432E-B8F0-E00DDBF13256}" destId="{E0D30344-939B-4B50-8F94-866DF243B2F7}" srcOrd="1" destOrd="0" parTransId="{9D795A23-24D7-4EBE-B923-A3539D159624}" sibTransId="{15F7724E-3207-4719-B034-2158214F3A38}"/>
    <dgm:cxn modelId="{8C8A605F-B9AB-489F-A4F2-9E85FCF86627}" type="presParOf" srcId="{19D11876-6F17-424D-BACB-47A96D3DF1F7}" destId="{4C2F150F-0411-49DD-8AC7-13B69B973642}" srcOrd="0" destOrd="0" presId="urn:microsoft.com/office/officeart/2005/8/layout/chevron1"/>
    <dgm:cxn modelId="{0EEFBE8A-7B2E-481B-83EA-9E0E7833DFC9}" type="presParOf" srcId="{19D11876-6F17-424D-BACB-47A96D3DF1F7}" destId="{C4484177-1341-40A2-A9A3-394D5C89FD1D}" srcOrd="1" destOrd="0" presId="urn:microsoft.com/office/officeart/2005/8/layout/chevron1"/>
    <dgm:cxn modelId="{B5D02B94-F7EC-4AEA-9BDE-7BD120167CFA}" type="presParOf" srcId="{19D11876-6F17-424D-BACB-47A96D3DF1F7}" destId="{3A07515E-7050-4DDA-AFBB-EDDA4F2854E7}" srcOrd="2" destOrd="0" presId="urn:microsoft.com/office/officeart/2005/8/layout/chevron1"/>
    <dgm:cxn modelId="{374AA5B5-96A3-416F-ABDF-F8F628780F0B}" type="presParOf" srcId="{19D11876-6F17-424D-BACB-47A96D3DF1F7}" destId="{8B871D5A-3B86-4F5C-917F-8D2A1E7453BD}" srcOrd="3" destOrd="0" presId="urn:microsoft.com/office/officeart/2005/8/layout/chevron1"/>
    <dgm:cxn modelId="{A062BCF4-138A-4B73-AB7C-E3BE07F13EAC}" type="presParOf" srcId="{19D11876-6F17-424D-BACB-47A96D3DF1F7}" destId="{CC7E943C-5B99-4E6C-A20B-FB7FC34C73F8}"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046349-62F7-432E-B8F0-E00DDBF13256}" type="doc">
      <dgm:prSet loTypeId="urn:microsoft.com/office/officeart/2005/8/layout/chevron1" loCatId="process" qsTypeId="urn:microsoft.com/office/officeart/2005/8/quickstyle/simple1" qsCatId="simple" csTypeId="urn:microsoft.com/office/officeart/2005/8/colors/accent1_2" csCatId="accent1" phldr="1"/>
      <dgm:spPr/>
    </dgm:pt>
    <dgm:pt modelId="{E1562295-F7B7-4EFF-9135-7EC4AAC899B3}">
      <dgm:prSet phldrT="[Text]" custT="1"/>
      <dgm:spPr>
        <a:solidFill>
          <a:schemeClr val="accent6"/>
        </a:solidFill>
      </dgm:spPr>
      <dgm:t>
        <a:bodyPr/>
        <a:lstStyle/>
        <a:p>
          <a:r>
            <a:rPr lang="en-US" sz="1200"/>
            <a:t>2.Decompose indicators</a:t>
          </a:r>
        </a:p>
      </dgm:t>
    </dgm:pt>
    <dgm:pt modelId="{5BB9F75F-A65B-4F77-A0F8-F47C755CCF29}" type="parTrans" cxnId="{184CB7D9-BB00-4A62-81FE-A9CAA3226A01}">
      <dgm:prSet/>
      <dgm:spPr/>
      <dgm:t>
        <a:bodyPr/>
        <a:lstStyle/>
        <a:p>
          <a:endParaRPr lang="en-US" sz="4000"/>
        </a:p>
      </dgm:t>
    </dgm:pt>
    <dgm:pt modelId="{76D79678-0460-454C-A35F-E923ADD787AA}" type="sibTrans" cxnId="{184CB7D9-BB00-4A62-81FE-A9CAA3226A01}">
      <dgm:prSet/>
      <dgm:spPr/>
      <dgm:t>
        <a:bodyPr/>
        <a:lstStyle/>
        <a:p>
          <a:endParaRPr lang="en-US" sz="4000"/>
        </a:p>
      </dgm:t>
    </dgm:pt>
    <dgm:pt modelId="{4E30AE71-8383-4D68-992F-A356261564EF}">
      <dgm:prSet phldrT="[Text]" custT="1"/>
      <dgm:spPr/>
      <dgm:t>
        <a:bodyPr/>
        <a:lstStyle/>
        <a:p>
          <a:r>
            <a:rPr lang="en-US" sz="1200"/>
            <a:t>3.Concept Scheme</a:t>
          </a:r>
        </a:p>
      </dgm:t>
    </dgm:pt>
    <dgm:pt modelId="{67272E9A-7472-4875-BD45-227D4B4C5A80}" type="parTrans" cxnId="{F4E4308A-54F2-42BA-9F68-7D96635B5656}">
      <dgm:prSet/>
      <dgm:spPr/>
      <dgm:t>
        <a:bodyPr/>
        <a:lstStyle/>
        <a:p>
          <a:endParaRPr lang="en-US" sz="4000"/>
        </a:p>
      </dgm:t>
    </dgm:pt>
    <dgm:pt modelId="{B7A50BC0-8C76-4B2A-9C6B-1541A3173249}" type="sibTrans" cxnId="{F4E4308A-54F2-42BA-9F68-7D96635B5656}">
      <dgm:prSet/>
      <dgm:spPr/>
      <dgm:t>
        <a:bodyPr/>
        <a:lstStyle/>
        <a:p>
          <a:endParaRPr lang="en-US" sz="4000"/>
        </a:p>
      </dgm:t>
    </dgm:pt>
    <dgm:pt modelId="{B109F458-228D-4CA5-A3C6-5DC71E70B20D}">
      <dgm:prSet phldrT="[Text]" custT="1"/>
      <dgm:spPr/>
      <dgm:t>
        <a:bodyPr/>
        <a:lstStyle/>
        <a:p>
          <a:r>
            <a:rPr lang="en-US" sz="1200"/>
            <a:t>4.DSD-Concept Matrix</a:t>
          </a:r>
        </a:p>
      </dgm:t>
    </dgm:pt>
    <dgm:pt modelId="{465F2787-323B-49BC-AE62-90C382F77497}" type="parTrans" cxnId="{6A103EB6-291B-401D-B868-92DCA89E5623}">
      <dgm:prSet/>
      <dgm:spPr/>
      <dgm:t>
        <a:bodyPr/>
        <a:lstStyle/>
        <a:p>
          <a:endParaRPr lang="en-US" sz="4000"/>
        </a:p>
      </dgm:t>
    </dgm:pt>
    <dgm:pt modelId="{72E17146-E9CE-40AF-82C7-F7B185CD1319}" type="sibTrans" cxnId="{6A103EB6-291B-401D-B868-92DCA89E5623}">
      <dgm:prSet/>
      <dgm:spPr/>
      <dgm:t>
        <a:bodyPr/>
        <a:lstStyle/>
        <a:p>
          <a:endParaRPr lang="en-US" sz="4000"/>
        </a:p>
      </dgm:t>
    </dgm:pt>
    <dgm:pt modelId="{F1363C03-C904-4BB6-BB98-3B538AB53AF6}">
      <dgm:prSet phldrT="[Text]" custT="1"/>
      <dgm:spPr/>
      <dgm:t>
        <a:bodyPr/>
        <a:lstStyle/>
        <a:p>
          <a:r>
            <a:rPr lang="en-US" sz="1200"/>
            <a:t>6.Dataflows</a:t>
          </a:r>
        </a:p>
      </dgm:t>
    </dgm:pt>
    <dgm:pt modelId="{445E1530-6511-4CA8-9BF3-A89BD4EE5682}" type="parTrans" cxnId="{44F9563D-73D7-489A-804F-099F73B92543}">
      <dgm:prSet/>
      <dgm:spPr/>
      <dgm:t>
        <a:bodyPr/>
        <a:lstStyle/>
        <a:p>
          <a:endParaRPr lang="en-US" sz="4000"/>
        </a:p>
      </dgm:t>
    </dgm:pt>
    <dgm:pt modelId="{536AFEF9-63C2-4CD4-96E8-D53E4303A05B}" type="sibTrans" cxnId="{44F9563D-73D7-489A-804F-099F73B92543}">
      <dgm:prSet/>
      <dgm:spPr/>
      <dgm:t>
        <a:bodyPr/>
        <a:lstStyle/>
        <a:p>
          <a:endParaRPr lang="en-US" sz="4000"/>
        </a:p>
      </dgm:t>
    </dgm:pt>
    <dgm:pt modelId="{E0D30344-939B-4B50-8F94-866DF243B2F7}">
      <dgm:prSet phldrT="[Text]" custT="1"/>
      <dgm:spPr/>
      <dgm:t>
        <a:bodyPr/>
        <a:lstStyle/>
        <a:p>
          <a:r>
            <a:rPr lang="en-US" sz="1200"/>
            <a:t>Codelists</a:t>
          </a:r>
        </a:p>
      </dgm:t>
    </dgm:pt>
    <dgm:pt modelId="{9D795A23-24D7-4EBE-B923-A3539D159624}" type="parTrans" cxnId="{4FFA3608-BF13-4BCB-B4B2-3F4E8F37812F}">
      <dgm:prSet/>
      <dgm:spPr/>
      <dgm:t>
        <a:bodyPr/>
        <a:lstStyle/>
        <a:p>
          <a:endParaRPr lang="en-US" sz="4000"/>
        </a:p>
      </dgm:t>
    </dgm:pt>
    <dgm:pt modelId="{15F7724E-3207-4719-B034-2158214F3A38}" type="sibTrans" cxnId="{4FFA3608-BF13-4BCB-B4B2-3F4E8F37812F}">
      <dgm:prSet/>
      <dgm:spPr/>
      <dgm:t>
        <a:bodyPr/>
        <a:lstStyle/>
        <a:p>
          <a:endParaRPr lang="en-US" sz="4000"/>
        </a:p>
      </dgm:t>
    </dgm:pt>
    <dgm:pt modelId="{AB5F5A55-B810-4191-8F4D-F3A0CE580E86}">
      <dgm:prSet phldrT="[Text]" custT="1"/>
      <dgm:spPr/>
      <dgm:t>
        <a:bodyPr/>
        <a:lstStyle/>
        <a:p>
          <a:r>
            <a:rPr lang="en-US" sz="1200"/>
            <a:t>5.DSDs</a:t>
          </a:r>
        </a:p>
      </dgm:t>
    </dgm:pt>
    <dgm:pt modelId="{0B902734-9B22-4C6D-8EFD-3F9AE27FFDB1}" type="sibTrans" cxnId="{58CD5D84-1A69-4D4F-BBD5-2FE1B93636EC}">
      <dgm:prSet/>
      <dgm:spPr/>
      <dgm:t>
        <a:bodyPr/>
        <a:lstStyle/>
        <a:p>
          <a:endParaRPr lang="en-US" sz="4000"/>
        </a:p>
      </dgm:t>
    </dgm:pt>
    <dgm:pt modelId="{0405CEB6-9248-430D-A08F-8498E7BC7C43}" type="parTrans" cxnId="{58CD5D84-1A69-4D4F-BBD5-2FE1B93636EC}">
      <dgm:prSet/>
      <dgm:spPr/>
      <dgm:t>
        <a:bodyPr/>
        <a:lstStyle/>
        <a:p>
          <a:endParaRPr lang="en-US" sz="4000"/>
        </a:p>
      </dgm:t>
    </dgm:pt>
    <dgm:pt modelId="{1D144A17-FCF9-41E6-BF9E-E0BDD71092E2}">
      <dgm:prSet phldrT="[Text]" custT="1"/>
      <dgm:spPr/>
      <dgm:t>
        <a:bodyPr/>
        <a:lstStyle/>
        <a:p>
          <a:r>
            <a:rPr lang="en-US" sz="1200"/>
            <a:t>Constraints</a:t>
          </a:r>
        </a:p>
      </dgm:t>
    </dgm:pt>
    <dgm:pt modelId="{0CA3D6DE-53D8-400D-AD08-75ACBC3D4472}" type="parTrans" cxnId="{15FB4B39-E7D0-45C5-8714-D6D792CEEDDE}">
      <dgm:prSet/>
      <dgm:spPr/>
      <dgm:t>
        <a:bodyPr/>
        <a:lstStyle/>
        <a:p>
          <a:endParaRPr lang="en-US" sz="4000"/>
        </a:p>
      </dgm:t>
    </dgm:pt>
    <dgm:pt modelId="{269D7179-DBB0-4948-9814-53CDA69BF798}" type="sibTrans" cxnId="{15FB4B39-E7D0-45C5-8714-D6D792CEEDDE}">
      <dgm:prSet/>
      <dgm:spPr/>
      <dgm:t>
        <a:bodyPr/>
        <a:lstStyle/>
        <a:p>
          <a:endParaRPr lang="en-US" sz="4000"/>
        </a:p>
      </dgm:t>
    </dgm:pt>
    <dgm:pt modelId="{F93CB5D6-FFB9-45DF-85D1-4A43A3B3706E}">
      <dgm:prSet phldrT="[Text]" custT="1"/>
      <dgm:spPr/>
      <dgm:t>
        <a:bodyPr/>
        <a:lstStyle/>
        <a:p>
          <a:r>
            <a:rPr lang="en-US" sz="1200" dirty="0"/>
            <a:t>7.Generate </a:t>
          </a:r>
          <a:r>
            <a:rPr lang="en-US" sz="1200" dirty="0" smtClean="0"/>
            <a:t>SDMX (all artefacts)</a:t>
          </a:r>
          <a:endParaRPr lang="en-US" sz="1200" dirty="0"/>
        </a:p>
      </dgm:t>
    </dgm:pt>
    <dgm:pt modelId="{D43C181C-4FAC-4F9F-A26C-05BDA1E460FE}" type="parTrans" cxnId="{5559C55A-84FA-4D62-A38D-BB616E5D8D41}">
      <dgm:prSet/>
      <dgm:spPr/>
      <dgm:t>
        <a:bodyPr/>
        <a:lstStyle/>
        <a:p>
          <a:endParaRPr lang="en-US" sz="3600"/>
        </a:p>
      </dgm:t>
    </dgm:pt>
    <dgm:pt modelId="{B8165244-73CB-4D83-A32B-0EED6E6031FA}" type="sibTrans" cxnId="{5559C55A-84FA-4D62-A38D-BB616E5D8D41}">
      <dgm:prSet/>
      <dgm:spPr/>
      <dgm:t>
        <a:bodyPr/>
        <a:lstStyle/>
        <a:p>
          <a:endParaRPr lang="en-US" sz="3600"/>
        </a:p>
      </dgm:t>
    </dgm:pt>
    <dgm:pt modelId="{19D11876-6F17-424D-BACB-47A96D3DF1F7}" type="pres">
      <dgm:prSet presAssocID="{F9046349-62F7-432E-B8F0-E00DDBF13256}" presName="Name0" presStyleCnt="0">
        <dgm:presLayoutVars>
          <dgm:dir/>
          <dgm:animLvl val="lvl"/>
          <dgm:resizeHandles val="exact"/>
        </dgm:presLayoutVars>
      </dgm:prSet>
      <dgm:spPr/>
    </dgm:pt>
    <dgm:pt modelId="{898F294B-C69B-4765-8B71-3FCD29A9BD4D}" type="pres">
      <dgm:prSet presAssocID="{E1562295-F7B7-4EFF-9135-7EC4AAC899B3}" presName="parTxOnly" presStyleLbl="node1" presStyleIdx="0" presStyleCnt="8" custScaleX="109726">
        <dgm:presLayoutVars>
          <dgm:chMax val="0"/>
          <dgm:chPref val="0"/>
          <dgm:bulletEnabled val="1"/>
        </dgm:presLayoutVars>
      </dgm:prSet>
      <dgm:spPr/>
      <dgm:t>
        <a:bodyPr/>
        <a:lstStyle/>
        <a:p>
          <a:endParaRPr lang="en-US"/>
        </a:p>
      </dgm:t>
    </dgm:pt>
    <dgm:pt modelId="{B45D67BA-99D6-4D19-A494-EE22F606F710}" type="pres">
      <dgm:prSet presAssocID="{76D79678-0460-454C-A35F-E923ADD787AA}" presName="parTxOnlySpace" presStyleCnt="0"/>
      <dgm:spPr/>
    </dgm:pt>
    <dgm:pt modelId="{15A22A56-27F4-49E6-811F-765CDBF66437}" type="pres">
      <dgm:prSet presAssocID="{4E30AE71-8383-4D68-992F-A356261564EF}" presName="parTxOnly" presStyleLbl="node1" presStyleIdx="1" presStyleCnt="8">
        <dgm:presLayoutVars>
          <dgm:chMax val="0"/>
          <dgm:chPref val="0"/>
          <dgm:bulletEnabled val="1"/>
        </dgm:presLayoutVars>
      </dgm:prSet>
      <dgm:spPr/>
      <dgm:t>
        <a:bodyPr/>
        <a:lstStyle/>
        <a:p>
          <a:endParaRPr lang="en-US"/>
        </a:p>
      </dgm:t>
    </dgm:pt>
    <dgm:pt modelId="{579C0A74-1A66-4381-BE22-34522C7F433A}" type="pres">
      <dgm:prSet presAssocID="{B7A50BC0-8C76-4B2A-9C6B-1541A3173249}" presName="parTxOnlySpace" presStyleCnt="0"/>
      <dgm:spPr/>
    </dgm:pt>
    <dgm:pt modelId="{70AA1FA7-D9C0-469C-A8F4-479E3B1B0DAE}" type="pres">
      <dgm:prSet presAssocID="{B109F458-228D-4CA5-A3C6-5DC71E70B20D}" presName="parTxOnly" presStyleLbl="node1" presStyleIdx="2" presStyleCnt="8">
        <dgm:presLayoutVars>
          <dgm:chMax val="0"/>
          <dgm:chPref val="0"/>
          <dgm:bulletEnabled val="1"/>
        </dgm:presLayoutVars>
      </dgm:prSet>
      <dgm:spPr/>
      <dgm:t>
        <a:bodyPr/>
        <a:lstStyle/>
        <a:p>
          <a:endParaRPr lang="en-US"/>
        </a:p>
      </dgm:t>
    </dgm:pt>
    <dgm:pt modelId="{2FD98737-B4C7-4782-8864-56CEC1F6A441}" type="pres">
      <dgm:prSet presAssocID="{72E17146-E9CE-40AF-82C7-F7B185CD1319}" presName="parTxOnlySpace" presStyleCnt="0"/>
      <dgm:spPr/>
    </dgm:pt>
    <dgm:pt modelId="{871D47C1-8C4F-47D0-BD4A-A1F1F552FCDB}" type="pres">
      <dgm:prSet presAssocID="{AB5F5A55-B810-4191-8F4D-F3A0CE580E86}" presName="parTxOnly" presStyleLbl="node1" presStyleIdx="3" presStyleCnt="8">
        <dgm:presLayoutVars>
          <dgm:chMax val="0"/>
          <dgm:chPref val="0"/>
          <dgm:bulletEnabled val="1"/>
        </dgm:presLayoutVars>
      </dgm:prSet>
      <dgm:spPr/>
      <dgm:t>
        <a:bodyPr/>
        <a:lstStyle/>
        <a:p>
          <a:endParaRPr lang="en-US"/>
        </a:p>
      </dgm:t>
    </dgm:pt>
    <dgm:pt modelId="{5131CFDF-27E5-4DFE-839B-CB5ED272495E}" type="pres">
      <dgm:prSet presAssocID="{0B902734-9B22-4C6D-8EFD-3F9AE27FFDB1}" presName="parTxOnlySpace" presStyleCnt="0"/>
      <dgm:spPr/>
    </dgm:pt>
    <dgm:pt modelId="{08D4D8F1-6210-43CD-9D6D-E2B207FF2C23}" type="pres">
      <dgm:prSet presAssocID="{F1363C03-C904-4BB6-BB98-3B538AB53AF6}" presName="parTxOnly" presStyleLbl="node1" presStyleIdx="4" presStyleCnt="8">
        <dgm:presLayoutVars>
          <dgm:chMax val="0"/>
          <dgm:chPref val="0"/>
          <dgm:bulletEnabled val="1"/>
        </dgm:presLayoutVars>
      </dgm:prSet>
      <dgm:spPr/>
      <dgm:t>
        <a:bodyPr/>
        <a:lstStyle/>
        <a:p>
          <a:endParaRPr lang="en-US"/>
        </a:p>
      </dgm:t>
    </dgm:pt>
    <dgm:pt modelId="{E5BC56AB-137A-4BCC-ACC9-026E73F6772B}" type="pres">
      <dgm:prSet presAssocID="{536AFEF9-63C2-4CD4-96E8-D53E4303A05B}" presName="parTxOnlySpace" presStyleCnt="0"/>
      <dgm:spPr/>
    </dgm:pt>
    <dgm:pt modelId="{3A07515E-7050-4DDA-AFBB-EDDA4F2854E7}" type="pres">
      <dgm:prSet presAssocID="{E0D30344-939B-4B50-8F94-866DF243B2F7}" presName="parTxOnly" presStyleLbl="node1" presStyleIdx="5" presStyleCnt="8">
        <dgm:presLayoutVars>
          <dgm:chMax val="0"/>
          <dgm:chPref val="0"/>
          <dgm:bulletEnabled val="1"/>
        </dgm:presLayoutVars>
      </dgm:prSet>
      <dgm:spPr/>
      <dgm:t>
        <a:bodyPr/>
        <a:lstStyle/>
        <a:p>
          <a:endParaRPr lang="en-US"/>
        </a:p>
      </dgm:t>
    </dgm:pt>
    <dgm:pt modelId="{8B871D5A-3B86-4F5C-917F-8D2A1E7453BD}" type="pres">
      <dgm:prSet presAssocID="{15F7724E-3207-4719-B034-2158214F3A38}" presName="parTxOnlySpace" presStyleCnt="0"/>
      <dgm:spPr/>
    </dgm:pt>
    <dgm:pt modelId="{6AA2FB66-E4AC-4BB6-A23B-A128E702F3BD}" type="pres">
      <dgm:prSet presAssocID="{1D144A17-FCF9-41E6-BF9E-E0BDD71092E2}" presName="parTxOnly" presStyleLbl="node1" presStyleIdx="6" presStyleCnt="8">
        <dgm:presLayoutVars>
          <dgm:chMax val="0"/>
          <dgm:chPref val="0"/>
          <dgm:bulletEnabled val="1"/>
        </dgm:presLayoutVars>
      </dgm:prSet>
      <dgm:spPr/>
      <dgm:t>
        <a:bodyPr/>
        <a:lstStyle/>
        <a:p>
          <a:endParaRPr lang="en-US"/>
        </a:p>
      </dgm:t>
    </dgm:pt>
    <dgm:pt modelId="{859FCA16-63AC-4AFC-911B-61CB0DC0F735}" type="pres">
      <dgm:prSet presAssocID="{269D7179-DBB0-4948-9814-53CDA69BF798}" presName="parTxOnlySpace" presStyleCnt="0"/>
      <dgm:spPr/>
    </dgm:pt>
    <dgm:pt modelId="{CC7E943C-5B99-4E6C-A20B-FB7FC34C73F8}" type="pres">
      <dgm:prSet presAssocID="{F93CB5D6-FFB9-45DF-85D1-4A43A3B3706E}" presName="parTxOnly" presStyleLbl="node1" presStyleIdx="7" presStyleCnt="8">
        <dgm:presLayoutVars>
          <dgm:chMax val="0"/>
          <dgm:chPref val="0"/>
          <dgm:bulletEnabled val="1"/>
        </dgm:presLayoutVars>
      </dgm:prSet>
      <dgm:spPr/>
      <dgm:t>
        <a:bodyPr/>
        <a:lstStyle/>
        <a:p>
          <a:endParaRPr lang="en-US"/>
        </a:p>
      </dgm:t>
    </dgm:pt>
  </dgm:ptLst>
  <dgm:cxnLst>
    <dgm:cxn modelId="{6A103EB6-291B-401D-B868-92DCA89E5623}" srcId="{F9046349-62F7-432E-B8F0-E00DDBF13256}" destId="{B109F458-228D-4CA5-A3C6-5DC71E70B20D}" srcOrd="2" destOrd="0" parTransId="{465F2787-323B-49BC-AE62-90C382F77497}" sibTransId="{72E17146-E9CE-40AF-82C7-F7B185CD1319}"/>
    <dgm:cxn modelId="{184CB7D9-BB00-4A62-81FE-A9CAA3226A01}" srcId="{F9046349-62F7-432E-B8F0-E00DDBF13256}" destId="{E1562295-F7B7-4EFF-9135-7EC4AAC899B3}" srcOrd="0" destOrd="0" parTransId="{5BB9F75F-A65B-4F77-A0F8-F47C755CCF29}" sibTransId="{76D79678-0460-454C-A35F-E923ADD787AA}"/>
    <dgm:cxn modelId="{83C6E31D-DA29-4107-B0C8-30554155D151}" type="presOf" srcId="{E1562295-F7B7-4EFF-9135-7EC4AAC899B3}" destId="{898F294B-C69B-4765-8B71-3FCD29A9BD4D}" srcOrd="0" destOrd="0" presId="urn:microsoft.com/office/officeart/2005/8/layout/chevron1"/>
    <dgm:cxn modelId="{4FFA3608-BF13-4BCB-B4B2-3F4E8F37812F}" srcId="{F9046349-62F7-432E-B8F0-E00DDBF13256}" destId="{E0D30344-939B-4B50-8F94-866DF243B2F7}" srcOrd="5" destOrd="0" parTransId="{9D795A23-24D7-4EBE-B923-A3539D159624}" sibTransId="{15F7724E-3207-4719-B034-2158214F3A38}"/>
    <dgm:cxn modelId="{15FB4B39-E7D0-45C5-8714-D6D792CEEDDE}" srcId="{F9046349-62F7-432E-B8F0-E00DDBF13256}" destId="{1D144A17-FCF9-41E6-BF9E-E0BDD71092E2}" srcOrd="6" destOrd="0" parTransId="{0CA3D6DE-53D8-400D-AD08-75ACBC3D4472}" sibTransId="{269D7179-DBB0-4948-9814-53CDA69BF798}"/>
    <dgm:cxn modelId="{5559C55A-84FA-4D62-A38D-BB616E5D8D41}" srcId="{F9046349-62F7-432E-B8F0-E00DDBF13256}" destId="{F93CB5D6-FFB9-45DF-85D1-4A43A3B3706E}" srcOrd="7" destOrd="0" parTransId="{D43C181C-4FAC-4F9F-A26C-05BDA1E460FE}" sibTransId="{B8165244-73CB-4D83-A32B-0EED6E6031FA}"/>
    <dgm:cxn modelId="{D5595953-32CC-4D27-9B20-F74EE3216C6C}" type="presOf" srcId="{B109F458-228D-4CA5-A3C6-5DC71E70B20D}" destId="{70AA1FA7-D9C0-469C-A8F4-479E3B1B0DAE}" srcOrd="0" destOrd="0" presId="urn:microsoft.com/office/officeart/2005/8/layout/chevron1"/>
    <dgm:cxn modelId="{58CD5D84-1A69-4D4F-BBD5-2FE1B93636EC}" srcId="{F9046349-62F7-432E-B8F0-E00DDBF13256}" destId="{AB5F5A55-B810-4191-8F4D-F3A0CE580E86}" srcOrd="3" destOrd="0" parTransId="{0405CEB6-9248-430D-A08F-8498E7BC7C43}" sibTransId="{0B902734-9B22-4C6D-8EFD-3F9AE27FFDB1}"/>
    <dgm:cxn modelId="{EF260A53-4FF6-42EC-AC94-ECA90AB8A5D2}" type="presOf" srcId="{E0D30344-939B-4B50-8F94-866DF243B2F7}" destId="{3A07515E-7050-4DDA-AFBB-EDDA4F2854E7}" srcOrd="0" destOrd="0" presId="urn:microsoft.com/office/officeart/2005/8/layout/chevron1"/>
    <dgm:cxn modelId="{A464FDEE-CD9B-4C71-84C9-60C16656B9B8}" type="presOf" srcId="{1D144A17-FCF9-41E6-BF9E-E0BDD71092E2}" destId="{6AA2FB66-E4AC-4BB6-A23B-A128E702F3BD}" srcOrd="0" destOrd="0" presId="urn:microsoft.com/office/officeart/2005/8/layout/chevron1"/>
    <dgm:cxn modelId="{2493CB2E-6AC9-4DB1-8A31-E48B34F41A56}" type="presOf" srcId="{F1363C03-C904-4BB6-BB98-3B538AB53AF6}" destId="{08D4D8F1-6210-43CD-9D6D-E2B207FF2C23}" srcOrd="0" destOrd="0" presId="urn:microsoft.com/office/officeart/2005/8/layout/chevron1"/>
    <dgm:cxn modelId="{31D09F21-63BC-49FE-AB4F-725EBB2FD278}" type="presOf" srcId="{4E30AE71-8383-4D68-992F-A356261564EF}" destId="{15A22A56-27F4-49E6-811F-765CDBF66437}" srcOrd="0" destOrd="0" presId="urn:microsoft.com/office/officeart/2005/8/layout/chevron1"/>
    <dgm:cxn modelId="{0E0BF7C9-179E-45AA-A0D2-32E71F430749}" type="presOf" srcId="{F9046349-62F7-432E-B8F0-E00DDBF13256}" destId="{19D11876-6F17-424D-BACB-47A96D3DF1F7}" srcOrd="0" destOrd="0" presId="urn:microsoft.com/office/officeart/2005/8/layout/chevron1"/>
    <dgm:cxn modelId="{09226881-8F0D-4A9F-A507-BAD659FB3B65}" type="presOf" srcId="{F93CB5D6-FFB9-45DF-85D1-4A43A3B3706E}" destId="{CC7E943C-5B99-4E6C-A20B-FB7FC34C73F8}" srcOrd="0" destOrd="0" presId="urn:microsoft.com/office/officeart/2005/8/layout/chevron1"/>
    <dgm:cxn modelId="{F4E4308A-54F2-42BA-9F68-7D96635B5656}" srcId="{F9046349-62F7-432E-B8F0-E00DDBF13256}" destId="{4E30AE71-8383-4D68-992F-A356261564EF}" srcOrd="1" destOrd="0" parTransId="{67272E9A-7472-4875-BD45-227D4B4C5A80}" sibTransId="{B7A50BC0-8C76-4B2A-9C6B-1541A3173249}"/>
    <dgm:cxn modelId="{44F9563D-73D7-489A-804F-099F73B92543}" srcId="{F9046349-62F7-432E-B8F0-E00DDBF13256}" destId="{F1363C03-C904-4BB6-BB98-3B538AB53AF6}" srcOrd="4" destOrd="0" parTransId="{445E1530-6511-4CA8-9BF3-A89BD4EE5682}" sibTransId="{536AFEF9-63C2-4CD4-96E8-D53E4303A05B}"/>
    <dgm:cxn modelId="{B584E784-DACB-471B-8E10-EEEB2EB344C7}" type="presOf" srcId="{AB5F5A55-B810-4191-8F4D-F3A0CE580E86}" destId="{871D47C1-8C4F-47D0-BD4A-A1F1F552FCDB}" srcOrd="0" destOrd="0" presId="urn:microsoft.com/office/officeart/2005/8/layout/chevron1"/>
    <dgm:cxn modelId="{14E8AD83-3514-401E-B9BC-39BFF80D95AF}" type="presParOf" srcId="{19D11876-6F17-424D-BACB-47A96D3DF1F7}" destId="{898F294B-C69B-4765-8B71-3FCD29A9BD4D}" srcOrd="0" destOrd="0" presId="urn:microsoft.com/office/officeart/2005/8/layout/chevron1"/>
    <dgm:cxn modelId="{3E898130-8526-462C-BE45-CA515C7833BC}" type="presParOf" srcId="{19D11876-6F17-424D-BACB-47A96D3DF1F7}" destId="{B45D67BA-99D6-4D19-A494-EE22F606F710}" srcOrd="1" destOrd="0" presId="urn:microsoft.com/office/officeart/2005/8/layout/chevron1"/>
    <dgm:cxn modelId="{3F6E2D6F-2691-43F4-803B-A6D85F7DA893}" type="presParOf" srcId="{19D11876-6F17-424D-BACB-47A96D3DF1F7}" destId="{15A22A56-27F4-49E6-811F-765CDBF66437}" srcOrd="2" destOrd="0" presId="urn:microsoft.com/office/officeart/2005/8/layout/chevron1"/>
    <dgm:cxn modelId="{57FD05E2-BE65-47D7-962B-F6C82A997DCA}" type="presParOf" srcId="{19D11876-6F17-424D-BACB-47A96D3DF1F7}" destId="{579C0A74-1A66-4381-BE22-34522C7F433A}" srcOrd="3" destOrd="0" presId="urn:microsoft.com/office/officeart/2005/8/layout/chevron1"/>
    <dgm:cxn modelId="{12C4F7FF-4E19-40CC-A009-E234A1503721}" type="presParOf" srcId="{19D11876-6F17-424D-BACB-47A96D3DF1F7}" destId="{70AA1FA7-D9C0-469C-A8F4-479E3B1B0DAE}" srcOrd="4" destOrd="0" presId="urn:microsoft.com/office/officeart/2005/8/layout/chevron1"/>
    <dgm:cxn modelId="{A64EFBBB-063D-4F31-81EB-7D4591027B02}" type="presParOf" srcId="{19D11876-6F17-424D-BACB-47A96D3DF1F7}" destId="{2FD98737-B4C7-4782-8864-56CEC1F6A441}" srcOrd="5" destOrd="0" presId="urn:microsoft.com/office/officeart/2005/8/layout/chevron1"/>
    <dgm:cxn modelId="{DDC5BF28-13C4-41AF-8A1F-8937B4DCD193}" type="presParOf" srcId="{19D11876-6F17-424D-BACB-47A96D3DF1F7}" destId="{871D47C1-8C4F-47D0-BD4A-A1F1F552FCDB}" srcOrd="6" destOrd="0" presId="urn:microsoft.com/office/officeart/2005/8/layout/chevron1"/>
    <dgm:cxn modelId="{CDF3DDE7-02AF-45F9-91D5-4316AA21270A}" type="presParOf" srcId="{19D11876-6F17-424D-BACB-47A96D3DF1F7}" destId="{5131CFDF-27E5-4DFE-839B-CB5ED272495E}" srcOrd="7" destOrd="0" presId="urn:microsoft.com/office/officeart/2005/8/layout/chevron1"/>
    <dgm:cxn modelId="{BFA08A15-670E-46CF-8325-B8881B0FCE8F}" type="presParOf" srcId="{19D11876-6F17-424D-BACB-47A96D3DF1F7}" destId="{08D4D8F1-6210-43CD-9D6D-E2B207FF2C23}" srcOrd="8" destOrd="0" presId="urn:microsoft.com/office/officeart/2005/8/layout/chevron1"/>
    <dgm:cxn modelId="{2992BC84-F82D-43E1-9A17-2DC17BB8EFE8}" type="presParOf" srcId="{19D11876-6F17-424D-BACB-47A96D3DF1F7}" destId="{E5BC56AB-137A-4BCC-ACC9-026E73F6772B}" srcOrd="9" destOrd="0" presId="urn:microsoft.com/office/officeart/2005/8/layout/chevron1"/>
    <dgm:cxn modelId="{B5D02B94-F7EC-4AEA-9BDE-7BD120167CFA}" type="presParOf" srcId="{19D11876-6F17-424D-BACB-47A96D3DF1F7}" destId="{3A07515E-7050-4DDA-AFBB-EDDA4F2854E7}" srcOrd="10" destOrd="0" presId="urn:microsoft.com/office/officeart/2005/8/layout/chevron1"/>
    <dgm:cxn modelId="{374AA5B5-96A3-416F-ABDF-F8F628780F0B}" type="presParOf" srcId="{19D11876-6F17-424D-BACB-47A96D3DF1F7}" destId="{8B871D5A-3B86-4F5C-917F-8D2A1E7453BD}" srcOrd="11" destOrd="0" presId="urn:microsoft.com/office/officeart/2005/8/layout/chevron1"/>
    <dgm:cxn modelId="{614477F8-C5E8-4E2D-8688-3704BDD04FD1}" type="presParOf" srcId="{19D11876-6F17-424D-BACB-47A96D3DF1F7}" destId="{6AA2FB66-E4AC-4BB6-A23B-A128E702F3BD}" srcOrd="12" destOrd="0" presId="urn:microsoft.com/office/officeart/2005/8/layout/chevron1"/>
    <dgm:cxn modelId="{1672A081-5C40-429C-8763-3F9407E7C45A}" type="presParOf" srcId="{19D11876-6F17-424D-BACB-47A96D3DF1F7}" destId="{859FCA16-63AC-4AFC-911B-61CB0DC0F735}" srcOrd="13" destOrd="0" presId="urn:microsoft.com/office/officeart/2005/8/layout/chevron1"/>
    <dgm:cxn modelId="{A062BCF4-138A-4B73-AB7C-E3BE07F13EAC}" type="presParOf" srcId="{19D11876-6F17-424D-BACB-47A96D3DF1F7}" destId="{CC7E943C-5B99-4E6C-A20B-FB7FC34C73F8}" srcOrd="1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046349-62F7-432E-B8F0-E00DDBF13256}" type="doc">
      <dgm:prSet loTypeId="urn:microsoft.com/office/officeart/2005/8/layout/chevron1" loCatId="process" qsTypeId="urn:microsoft.com/office/officeart/2005/8/quickstyle/simple1" qsCatId="simple" csTypeId="urn:microsoft.com/office/officeart/2005/8/colors/accent1_2" csCatId="accent1" phldr="1"/>
      <dgm:spPr/>
    </dgm:pt>
    <dgm:pt modelId="{E1562295-F7B7-4EFF-9135-7EC4AAC899B3}">
      <dgm:prSet phldrT="[Text]" custT="1"/>
      <dgm:spPr/>
      <dgm:t>
        <a:bodyPr/>
        <a:lstStyle/>
        <a:p>
          <a:r>
            <a:rPr lang="en-US" sz="1600" dirty="0"/>
            <a:t>1.Prefill</a:t>
          </a:r>
        </a:p>
      </dgm:t>
    </dgm:pt>
    <dgm:pt modelId="{5BB9F75F-A65B-4F77-A0F8-F47C755CCF29}" type="parTrans" cxnId="{184CB7D9-BB00-4A62-81FE-A9CAA3226A01}">
      <dgm:prSet/>
      <dgm:spPr/>
      <dgm:t>
        <a:bodyPr/>
        <a:lstStyle/>
        <a:p>
          <a:endParaRPr lang="en-US" sz="6000"/>
        </a:p>
      </dgm:t>
    </dgm:pt>
    <dgm:pt modelId="{76D79678-0460-454C-A35F-E923ADD787AA}" type="sibTrans" cxnId="{184CB7D9-BB00-4A62-81FE-A9CAA3226A01}">
      <dgm:prSet/>
      <dgm:spPr/>
      <dgm:t>
        <a:bodyPr/>
        <a:lstStyle/>
        <a:p>
          <a:endParaRPr lang="en-US" sz="6000"/>
        </a:p>
      </dgm:t>
    </dgm:pt>
    <dgm:pt modelId="{E0D30344-939B-4B50-8F94-866DF243B2F7}">
      <dgm:prSet phldrT="[Text]" custT="1"/>
      <dgm:spPr/>
      <dgm:t>
        <a:bodyPr/>
        <a:lstStyle/>
        <a:p>
          <a:r>
            <a:rPr lang="en-US" sz="1600" dirty="0" err="1" smtClean="0"/>
            <a:t>Codelists</a:t>
          </a:r>
          <a:r>
            <a:rPr lang="en-US" sz="1600" dirty="0" smtClean="0"/>
            <a:t> </a:t>
          </a:r>
          <a:r>
            <a:rPr lang="en-US" sz="1600" dirty="0" smtClean="0"/>
            <a:t>(edit, change Identifiers)</a:t>
          </a:r>
          <a:endParaRPr lang="en-US" sz="1600" dirty="0"/>
        </a:p>
      </dgm:t>
    </dgm:pt>
    <dgm:pt modelId="{9D795A23-24D7-4EBE-B923-A3539D159624}" type="parTrans" cxnId="{4FFA3608-BF13-4BCB-B4B2-3F4E8F37812F}">
      <dgm:prSet/>
      <dgm:spPr/>
      <dgm:t>
        <a:bodyPr/>
        <a:lstStyle/>
        <a:p>
          <a:endParaRPr lang="en-US" sz="6000"/>
        </a:p>
      </dgm:t>
    </dgm:pt>
    <dgm:pt modelId="{15F7724E-3207-4719-B034-2158214F3A38}" type="sibTrans" cxnId="{4FFA3608-BF13-4BCB-B4B2-3F4E8F37812F}">
      <dgm:prSet/>
      <dgm:spPr/>
      <dgm:t>
        <a:bodyPr/>
        <a:lstStyle/>
        <a:p>
          <a:endParaRPr lang="en-US" sz="6000"/>
        </a:p>
      </dgm:t>
    </dgm:pt>
    <dgm:pt modelId="{F93CB5D6-FFB9-45DF-85D1-4A43A3B3706E}">
      <dgm:prSet phldrT="[Text]" custT="1"/>
      <dgm:spPr/>
      <dgm:t>
        <a:bodyPr/>
        <a:lstStyle/>
        <a:p>
          <a:r>
            <a:rPr lang="en-US" sz="1600" dirty="0"/>
            <a:t>7.Generate SDMX</a:t>
          </a:r>
        </a:p>
      </dgm:t>
    </dgm:pt>
    <dgm:pt modelId="{D43C181C-4FAC-4F9F-A26C-05BDA1E460FE}" type="parTrans" cxnId="{5559C55A-84FA-4D62-A38D-BB616E5D8D41}">
      <dgm:prSet/>
      <dgm:spPr/>
      <dgm:t>
        <a:bodyPr/>
        <a:lstStyle/>
        <a:p>
          <a:endParaRPr lang="en-US" sz="5400"/>
        </a:p>
      </dgm:t>
    </dgm:pt>
    <dgm:pt modelId="{B8165244-73CB-4D83-A32B-0EED6E6031FA}" type="sibTrans" cxnId="{5559C55A-84FA-4D62-A38D-BB616E5D8D41}">
      <dgm:prSet/>
      <dgm:spPr/>
      <dgm:t>
        <a:bodyPr/>
        <a:lstStyle/>
        <a:p>
          <a:endParaRPr lang="en-US" sz="5400"/>
        </a:p>
      </dgm:t>
    </dgm:pt>
    <dgm:pt modelId="{A156CCBC-2190-4B3B-AA5B-926932676E0A}">
      <dgm:prSet phldrT="[Text]" custT="1"/>
      <dgm:spPr/>
      <dgm:t>
        <a:bodyPr/>
        <a:lstStyle/>
        <a:p>
          <a:r>
            <a:rPr lang="en-US" sz="1600" dirty="0" smtClean="0"/>
            <a:t>Update artefact identifiers </a:t>
          </a:r>
          <a:endParaRPr lang="en-US" sz="1600" dirty="0"/>
        </a:p>
      </dgm:t>
    </dgm:pt>
    <dgm:pt modelId="{40761BE0-8DAF-4C50-BED9-DE52888F05F6}" type="parTrans" cxnId="{42FBC066-9342-419E-9ADB-06F02107ACD6}">
      <dgm:prSet/>
      <dgm:spPr/>
      <dgm:t>
        <a:bodyPr/>
        <a:lstStyle/>
        <a:p>
          <a:endParaRPr lang="en-US" sz="1600"/>
        </a:p>
      </dgm:t>
    </dgm:pt>
    <dgm:pt modelId="{0E370449-3C0D-462F-8E7B-05E873B0397F}" type="sibTrans" cxnId="{42FBC066-9342-419E-9ADB-06F02107ACD6}">
      <dgm:prSet/>
      <dgm:spPr/>
      <dgm:t>
        <a:bodyPr/>
        <a:lstStyle/>
        <a:p>
          <a:endParaRPr lang="en-US" sz="1600"/>
        </a:p>
      </dgm:t>
    </dgm:pt>
    <dgm:pt modelId="{35FCA027-20E0-4C22-8FA3-FCB642C0C051}">
      <dgm:prSet phldrT="[Text]" custT="1"/>
      <dgm:spPr/>
      <dgm:t>
        <a:bodyPr/>
        <a:lstStyle/>
        <a:p>
          <a:r>
            <a:rPr lang="en-US" sz="1600" dirty="0" smtClean="0"/>
            <a:t>DSD (change identifier)</a:t>
          </a:r>
          <a:endParaRPr lang="en-US" sz="1600" dirty="0"/>
        </a:p>
      </dgm:t>
    </dgm:pt>
    <dgm:pt modelId="{3E3B6578-A123-46D4-A0FD-BB258650647E}" type="parTrans" cxnId="{5107774F-7F93-4A2F-BF40-6515B440D504}">
      <dgm:prSet/>
      <dgm:spPr/>
      <dgm:t>
        <a:bodyPr/>
        <a:lstStyle/>
        <a:p>
          <a:endParaRPr lang="en-US"/>
        </a:p>
      </dgm:t>
    </dgm:pt>
    <dgm:pt modelId="{5500A8D2-2DA0-4230-82E7-93E3534670CD}" type="sibTrans" cxnId="{5107774F-7F93-4A2F-BF40-6515B440D504}">
      <dgm:prSet/>
      <dgm:spPr/>
      <dgm:t>
        <a:bodyPr/>
        <a:lstStyle/>
        <a:p>
          <a:endParaRPr lang="en-US"/>
        </a:p>
      </dgm:t>
    </dgm:pt>
    <dgm:pt modelId="{19D11876-6F17-424D-BACB-47A96D3DF1F7}" type="pres">
      <dgm:prSet presAssocID="{F9046349-62F7-432E-B8F0-E00DDBF13256}" presName="Name0" presStyleCnt="0">
        <dgm:presLayoutVars>
          <dgm:dir/>
          <dgm:animLvl val="lvl"/>
          <dgm:resizeHandles val="exact"/>
        </dgm:presLayoutVars>
      </dgm:prSet>
      <dgm:spPr/>
    </dgm:pt>
    <dgm:pt modelId="{898F294B-C69B-4765-8B71-3FCD29A9BD4D}" type="pres">
      <dgm:prSet presAssocID="{E1562295-F7B7-4EFF-9135-7EC4AAC899B3}" presName="parTxOnly" presStyleLbl="node1" presStyleIdx="0" presStyleCnt="5" custScaleX="109726">
        <dgm:presLayoutVars>
          <dgm:chMax val="0"/>
          <dgm:chPref val="0"/>
          <dgm:bulletEnabled val="1"/>
        </dgm:presLayoutVars>
      </dgm:prSet>
      <dgm:spPr/>
      <dgm:t>
        <a:bodyPr/>
        <a:lstStyle/>
        <a:p>
          <a:endParaRPr lang="en-US"/>
        </a:p>
      </dgm:t>
    </dgm:pt>
    <dgm:pt modelId="{B45D67BA-99D6-4D19-A494-EE22F606F710}" type="pres">
      <dgm:prSet presAssocID="{76D79678-0460-454C-A35F-E923ADD787AA}" presName="parTxOnlySpace" presStyleCnt="0"/>
      <dgm:spPr/>
    </dgm:pt>
    <dgm:pt modelId="{3A07515E-7050-4DDA-AFBB-EDDA4F2854E7}" type="pres">
      <dgm:prSet presAssocID="{E0D30344-939B-4B50-8F94-866DF243B2F7}" presName="parTxOnly" presStyleLbl="node1" presStyleIdx="1" presStyleCnt="5">
        <dgm:presLayoutVars>
          <dgm:chMax val="0"/>
          <dgm:chPref val="0"/>
          <dgm:bulletEnabled val="1"/>
        </dgm:presLayoutVars>
      </dgm:prSet>
      <dgm:spPr/>
      <dgm:t>
        <a:bodyPr/>
        <a:lstStyle/>
        <a:p>
          <a:endParaRPr lang="en-US"/>
        </a:p>
      </dgm:t>
    </dgm:pt>
    <dgm:pt modelId="{8B871D5A-3B86-4F5C-917F-8D2A1E7453BD}" type="pres">
      <dgm:prSet presAssocID="{15F7724E-3207-4719-B034-2158214F3A38}" presName="parTxOnlySpace" presStyleCnt="0"/>
      <dgm:spPr/>
    </dgm:pt>
    <dgm:pt modelId="{3BEBA7DE-EE3D-47FE-AA84-5FDC98E37219}" type="pres">
      <dgm:prSet presAssocID="{35FCA027-20E0-4C22-8FA3-FCB642C0C051}" presName="parTxOnly" presStyleLbl="node1" presStyleIdx="2" presStyleCnt="5">
        <dgm:presLayoutVars>
          <dgm:chMax val="0"/>
          <dgm:chPref val="0"/>
          <dgm:bulletEnabled val="1"/>
        </dgm:presLayoutVars>
      </dgm:prSet>
      <dgm:spPr/>
      <dgm:t>
        <a:bodyPr/>
        <a:lstStyle/>
        <a:p>
          <a:endParaRPr lang="en-US"/>
        </a:p>
      </dgm:t>
    </dgm:pt>
    <dgm:pt modelId="{9C0C5E4C-AEE6-45F6-AAA8-2A5B826268E2}" type="pres">
      <dgm:prSet presAssocID="{5500A8D2-2DA0-4230-82E7-93E3534670CD}" presName="parTxOnlySpace" presStyleCnt="0"/>
      <dgm:spPr/>
    </dgm:pt>
    <dgm:pt modelId="{D38AA053-A835-4969-B8C4-D06D038D399B}" type="pres">
      <dgm:prSet presAssocID="{A156CCBC-2190-4B3B-AA5B-926932676E0A}" presName="parTxOnly" presStyleLbl="node1" presStyleIdx="3" presStyleCnt="5">
        <dgm:presLayoutVars>
          <dgm:chMax val="0"/>
          <dgm:chPref val="0"/>
          <dgm:bulletEnabled val="1"/>
        </dgm:presLayoutVars>
      </dgm:prSet>
      <dgm:spPr/>
      <dgm:t>
        <a:bodyPr/>
        <a:lstStyle/>
        <a:p>
          <a:endParaRPr lang="en-US"/>
        </a:p>
      </dgm:t>
    </dgm:pt>
    <dgm:pt modelId="{9D88053C-FB7B-410C-94A4-A8190A3C50C1}" type="pres">
      <dgm:prSet presAssocID="{0E370449-3C0D-462F-8E7B-05E873B0397F}" presName="parTxOnlySpace" presStyleCnt="0"/>
      <dgm:spPr/>
    </dgm:pt>
    <dgm:pt modelId="{CC7E943C-5B99-4E6C-A20B-FB7FC34C73F8}" type="pres">
      <dgm:prSet presAssocID="{F93CB5D6-FFB9-45DF-85D1-4A43A3B3706E}" presName="parTxOnly" presStyleLbl="node1" presStyleIdx="4" presStyleCnt="5">
        <dgm:presLayoutVars>
          <dgm:chMax val="0"/>
          <dgm:chPref val="0"/>
          <dgm:bulletEnabled val="1"/>
        </dgm:presLayoutVars>
      </dgm:prSet>
      <dgm:spPr/>
      <dgm:t>
        <a:bodyPr/>
        <a:lstStyle/>
        <a:p>
          <a:endParaRPr lang="en-US"/>
        </a:p>
      </dgm:t>
    </dgm:pt>
  </dgm:ptLst>
  <dgm:cxnLst>
    <dgm:cxn modelId="{184CB7D9-BB00-4A62-81FE-A9CAA3226A01}" srcId="{F9046349-62F7-432E-B8F0-E00DDBF13256}" destId="{E1562295-F7B7-4EFF-9135-7EC4AAC899B3}" srcOrd="0" destOrd="0" parTransId="{5BB9F75F-A65B-4F77-A0F8-F47C755CCF29}" sibTransId="{76D79678-0460-454C-A35F-E923ADD787AA}"/>
    <dgm:cxn modelId="{83C6E31D-DA29-4107-B0C8-30554155D151}" type="presOf" srcId="{E1562295-F7B7-4EFF-9135-7EC4AAC899B3}" destId="{898F294B-C69B-4765-8B71-3FCD29A9BD4D}" srcOrd="0" destOrd="0" presId="urn:microsoft.com/office/officeart/2005/8/layout/chevron1"/>
    <dgm:cxn modelId="{4FFA3608-BF13-4BCB-B4B2-3F4E8F37812F}" srcId="{F9046349-62F7-432E-B8F0-E00DDBF13256}" destId="{E0D30344-939B-4B50-8F94-866DF243B2F7}" srcOrd="1" destOrd="0" parTransId="{9D795A23-24D7-4EBE-B923-A3539D159624}" sibTransId="{15F7724E-3207-4719-B034-2158214F3A38}"/>
    <dgm:cxn modelId="{F2B4CFE0-1F00-485D-A0F6-2AE0BD5E1ABD}" type="presOf" srcId="{A156CCBC-2190-4B3B-AA5B-926932676E0A}" destId="{D38AA053-A835-4969-B8C4-D06D038D399B}" srcOrd="0" destOrd="0" presId="urn:microsoft.com/office/officeart/2005/8/layout/chevron1"/>
    <dgm:cxn modelId="{5559C55A-84FA-4D62-A38D-BB616E5D8D41}" srcId="{F9046349-62F7-432E-B8F0-E00DDBF13256}" destId="{F93CB5D6-FFB9-45DF-85D1-4A43A3B3706E}" srcOrd="4" destOrd="0" parTransId="{D43C181C-4FAC-4F9F-A26C-05BDA1E460FE}" sibTransId="{B8165244-73CB-4D83-A32B-0EED6E6031FA}"/>
    <dgm:cxn modelId="{42FBC066-9342-419E-9ADB-06F02107ACD6}" srcId="{F9046349-62F7-432E-B8F0-E00DDBF13256}" destId="{A156CCBC-2190-4B3B-AA5B-926932676E0A}" srcOrd="3" destOrd="0" parTransId="{40761BE0-8DAF-4C50-BED9-DE52888F05F6}" sibTransId="{0E370449-3C0D-462F-8E7B-05E873B0397F}"/>
    <dgm:cxn modelId="{EF260A53-4FF6-42EC-AC94-ECA90AB8A5D2}" type="presOf" srcId="{E0D30344-939B-4B50-8F94-866DF243B2F7}" destId="{3A07515E-7050-4DDA-AFBB-EDDA4F2854E7}" srcOrd="0" destOrd="0" presId="urn:microsoft.com/office/officeart/2005/8/layout/chevron1"/>
    <dgm:cxn modelId="{723FE56F-FFB7-488B-8D74-3B8AE71E0CC8}" type="presOf" srcId="{35FCA027-20E0-4C22-8FA3-FCB642C0C051}" destId="{3BEBA7DE-EE3D-47FE-AA84-5FDC98E37219}" srcOrd="0" destOrd="0" presId="urn:microsoft.com/office/officeart/2005/8/layout/chevron1"/>
    <dgm:cxn modelId="{0E0BF7C9-179E-45AA-A0D2-32E71F430749}" type="presOf" srcId="{F9046349-62F7-432E-B8F0-E00DDBF13256}" destId="{19D11876-6F17-424D-BACB-47A96D3DF1F7}" srcOrd="0" destOrd="0" presId="urn:microsoft.com/office/officeart/2005/8/layout/chevron1"/>
    <dgm:cxn modelId="{09226881-8F0D-4A9F-A507-BAD659FB3B65}" type="presOf" srcId="{F93CB5D6-FFB9-45DF-85D1-4A43A3B3706E}" destId="{CC7E943C-5B99-4E6C-A20B-FB7FC34C73F8}" srcOrd="0" destOrd="0" presId="urn:microsoft.com/office/officeart/2005/8/layout/chevron1"/>
    <dgm:cxn modelId="{5107774F-7F93-4A2F-BF40-6515B440D504}" srcId="{F9046349-62F7-432E-B8F0-E00DDBF13256}" destId="{35FCA027-20E0-4C22-8FA3-FCB642C0C051}" srcOrd="2" destOrd="0" parTransId="{3E3B6578-A123-46D4-A0FD-BB258650647E}" sibTransId="{5500A8D2-2DA0-4230-82E7-93E3534670CD}"/>
    <dgm:cxn modelId="{14E8AD83-3514-401E-B9BC-39BFF80D95AF}" type="presParOf" srcId="{19D11876-6F17-424D-BACB-47A96D3DF1F7}" destId="{898F294B-C69B-4765-8B71-3FCD29A9BD4D}" srcOrd="0" destOrd="0" presId="urn:microsoft.com/office/officeart/2005/8/layout/chevron1"/>
    <dgm:cxn modelId="{3E898130-8526-462C-BE45-CA515C7833BC}" type="presParOf" srcId="{19D11876-6F17-424D-BACB-47A96D3DF1F7}" destId="{B45D67BA-99D6-4D19-A494-EE22F606F710}" srcOrd="1" destOrd="0" presId="urn:microsoft.com/office/officeart/2005/8/layout/chevron1"/>
    <dgm:cxn modelId="{B5D02B94-F7EC-4AEA-9BDE-7BD120167CFA}" type="presParOf" srcId="{19D11876-6F17-424D-BACB-47A96D3DF1F7}" destId="{3A07515E-7050-4DDA-AFBB-EDDA4F2854E7}" srcOrd="2" destOrd="0" presId="urn:microsoft.com/office/officeart/2005/8/layout/chevron1"/>
    <dgm:cxn modelId="{374AA5B5-96A3-416F-ABDF-F8F628780F0B}" type="presParOf" srcId="{19D11876-6F17-424D-BACB-47A96D3DF1F7}" destId="{8B871D5A-3B86-4F5C-917F-8D2A1E7453BD}" srcOrd="3" destOrd="0" presId="urn:microsoft.com/office/officeart/2005/8/layout/chevron1"/>
    <dgm:cxn modelId="{1F8A9317-6AF3-40A4-BD3E-A4252D79E047}" type="presParOf" srcId="{19D11876-6F17-424D-BACB-47A96D3DF1F7}" destId="{3BEBA7DE-EE3D-47FE-AA84-5FDC98E37219}" srcOrd="4" destOrd="0" presId="urn:microsoft.com/office/officeart/2005/8/layout/chevron1"/>
    <dgm:cxn modelId="{13CA4D4D-CB58-4BC6-AAB9-16BAA1E0E937}" type="presParOf" srcId="{19D11876-6F17-424D-BACB-47A96D3DF1F7}" destId="{9C0C5E4C-AEE6-45F6-AAA8-2A5B826268E2}" srcOrd="5" destOrd="0" presId="urn:microsoft.com/office/officeart/2005/8/layout/chevron1"/>
    <dgm:cxn modelId="{5BCAFA92-44B4-4B96-A3BA-8F7EB5878ADA}" type="presParOf" srcId="{19D11876-6F17-424D-BACB-47A96D3DF1F7}" destId="{D38AA053-A835-4969-B8C4-D06D038D399B}" srcOrd="6" destOrd="0" presId="urn:microsoft.com/office/officeart/2005/8/layout/chevron1"/>
    <dgm:cxn modelId="{98151455-B96B-444F-8B8F-24482C0F8088}" type="presParOf" srcId="{19D11876-6F17-424D-BACB-47A96D3DF1F7}" destId="{9D88053C-FB7B-410C-94A4-A8190A3C50C1}" srcOrd="7" destOrd="0" presId="urn:microsoft.com/office/officeart/2005/8/layout/chevron1"/>
    <dgm:cxn modelId="{A062BCF4-138A-4B73-AB7C-E3BE07F13EAC}" type="presParOf" srcId="{19D11876-6F17-424D-BACB-47A96D3DF1F7}" destId="{CC7E943C-5B99-4E6C-A20B-FB7FC34C73F8}"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046349-62F7-432E-B8F0-E00DDBF13256}" type="doc">
      <dgm:prSet loTypeId="urn:microsoft.com/office/officeart/2005/8/layout/chevron1" loCatId="process" qsTypeId="urn:microsoft.com/office/officeart/2005/8/quickstyle/simple1" qsCatId="simple" csTypeId="urn:microsoft.com/office/officeart/2005/8/colors/accent1_2" csCatId="accent1" phldr="1"/>
      <dgm:spPr/>
    </dgm:pt>
    <dgm:pt modelId="{E1562295-F7B7-4EFF-9135-7EC4AAC899B3}">
      <dgm:prSet phldrT="[Text]" custT="1"/>
      <dgm:spPr/>
      <dgm:t>
        <a:bodyPr/>
        <a:lstStyle/>
        <a:p>
          <a:r>
            <a:rPr lang="en-US" sz="2400"/>
            <a:t>1.Prefill</a:t>
          </a:r>
        </a:p>
      </dgm:t>
    </dgm:pt>
    <dgm:pt modelId="{5BB9F75F-A65B-4F77-A0F8-F47C755CCF29}" type="parTrans" cxnId="{184CB7D9-BB00-4A62-81FE-A9CAA3226A01}">
      <dgm:prSet/>
      <dgm:spPr/>
      <dgm:t>
        <a:bodyPr/>
        <a:lstStyle/>
        <a:p>
          <a:endParaRPr lang="en-US" sz="6600"/>
        </a:p>
      </dgm:t>
    </dgm:pt>
    <dgm:pt modelId="{76D79678-0460-454C-A35F-E923ADD787AA}" type="sibTrans" cxnId="{184CB7D9-BB00-4A62-81FE-A9CAA3226A01}">
      <dgm:prSet/>
      <dgm:spPr/>
      <dgm:t>
        <a:bodyPr/>
        <a:lstStyle/>
        <a:p>
          <a:endParaRPr lang="en-US" sz="6600"/>
        </a:p>
      </dgm:t>
    </dgm:pt>
    <dgm:pt modelId="{E0D30344-939B-4B50-8F94-866DF243B2F7}">
      <dgm:prSet phldrT="[Text]" custT="1"/>
      <dgm:spPr/>
      <dgm:t>
        <a:bodyPr/>
        <a:lstStyle/>
        <a:p>
          <a:r>
            <a:rPr lang="en-US" sz="2400" dirty="0" err="1" smtClean="0"/>
            <a:t>Codelists</a:t>
          </a:r>
          <a:r>
            <a:rPr lang="en-US" sz="2400" dirty="0" smtClean="0"/>
            <a:t> (Edit)</a:t>
          </a:r>
          <a:endParaRPr lang="en-US" sz="2400" dirty="0"/>
        </a:p>
      </dgm:t>
    </dgm:pt>
    <dgm:pt modelId="{9D795A23-24D7-4EBE-B923-A3539D159624}" type="parTrans" cxnId="{4FFA3608-BF13-4BCB-B4B2-3F4E8F37812F}">
      <dgm:prSet/>
      <dgm:spPr/>
      <dgm:t>
        <a:bodyPr/>
        <a:lstStyle/>
        <a:p>
          <a:endParaRPr lang="en-US" sz="6600"/>
        </a:p>
      </dgm:t>
    </dgm:pt>
    <dgm:pt modelId="{15F7724E-3207-4719-B034-2158214F3A38}" type="sibTrans" cxnId="{4FFA3608-BF13-4BCB-B4B2-3F4E8F37812F}">
      <dgm:prSet/>
      <dgm:spPr/>
      <dgm:t>
        <a:bodyPr/>
        <a:lstStyle/>
        <a:p>
          <a:endParaRPr lang="en-US" sz="6600"/>
        </a:p>
      </dgm:t>
    </dgm:pt>
    <dgm:pt modelId="{F93CB5D6-FFB9-45DF-85D1-4A43A3B3706E}">
      <dgm:prSet phldrT="[Text]" custT="1"/>
      <dgm:spPr/>
      <dgm:t>
        <a:bodyPr/>
        <a:lstStyle/>
        <a:p>
          <a:r>
            <a:rPr lang="en-US" sz="2400"/>
            <a:t>7.Generate SDMX</a:t>
          </a:r>
        </a:p>
      </dgm:t>
    </dgm:pt>
    <dgm:pt modelId="{D43C181C-4FAC-4F9F-A26C-05BDA1E460FE}" type="parTrans" cxnId="{5559C55A-84FA-4D62-A38D-BB616E5D8D41}">
      <dgm:prSet/>
      <dgm:spPr/>
      <dgm:t>
        <a:bodyPr/>
        <a:lstStyle/>
        <a:p>
          <a:endParaRPr lang="en-US" sz="6000"/>
        </a:p>
      </dgm:t>
    </dgm:pt>
    <dgm:pt modelId="{B8165244-73CB-4D83-A32B-0EED6E6031FA}" type="sibTrans" cxnId="{5559C55A-84FA-4D62-A38D-BB616E5D8D41}">
      <dgm:prSet/>
      <dgm:spPr/>
      <dgm:t>
        <a:bodyPr/>
        <a:lstStyle/>
        <a:p>
          <a:endParaRPr lang="en-US" sz="6000"/>
        </a:p>
      </dgm:t>
    </dgm:pt>
    <dgm:pt modelId="{19D11876-6F17-424D-BACB-47A96D3DF1F7}" type="pres">
      <dgm:prSet presAssocID="{F9046349-62F7-432E-B8F0-E00DDBF13256}" presName="Name0" presStyleCnt="0">
        <dgm:presLayoutVars>
          <dgm:dir/>
          <dgm:animLvl val="lvl"/>
          <dgm:resizeHandles val="exact"/>
        </dgm:presLayoutVars>
      </dgm:prSet>
      <dgm:spPr/>
    </dgm:pt>
    <dgm:pt modelId="{898F294B-C69B-4765-8B71-3FCD29A9BD4D}" type="pres">
      <dgm:prSet presAssocID="{E1562295-F7B7-4EFF-9135-7EC4AAC899B3}" presName="parTxOnly" presStyleLbl="node1" presStyleIdx="0" presStyleCnt="3" custScaleX="109726">
        <dgm:presLayoutVars>
          <dgm:chMax val="0"/>
          <dgm:chPref val="0"/>
          <dgm:bulletEnabled val="1"/>
        </dgm:presLayoutVars>
      </dgm:prSet>
      <dgm:spPr/>
      <dgm:t>
        <a:bodyPr/>
        <a:lstStyle/>
        <a:p>
          <a:endParaRPr lang="en-US"/>
        </a:p>
      </dgm:t>
    </dgm:pt>
    <dgm:pt modelId="{B45D67BA-99D6-4D19-A494-EE22F606F710}" type="pres">
      <dgm:prSet presAssocID="{76D79678-0460-454C-A35F-E923ADD787AA}" presName="parTxOnlySpace" presStyleCnt="0"/>
      <dgm:spPr/>
    </dgm:pt>
    <dgm:pt modelId="{3A07515E-7050-4DDA-AFBB-EDDA4F2854E7}" type="pres">
      <dgm:prSet presAssocID="{E0D30344-939B-4B50-8F94-866DF243B2F7}" presName="parTxOnly" presStyleLbl="node1" presStyleIdx="1" presStyleCnt="3">
        <dgm:presLayoutVars>
          <dgm:chMax val="0"/>
          <dgm:chPref val="0"/>
          <dgm:bulletEnabled val="1"/>
        </dgm:presLayoutVars>
      </dgm:prSet>
      <dgm:spPr/>
      <dgm:t>
        <a:bodyPr/>
        <a:lstStyle/>
        <a:p>
          <a:endParaRPr lang="en-US"/>
        </a:p>
      </dgm:t>
    </dgm:pt>
    <dgm:pt modelId="{8B871D5A-3B86-4F5C-917F-8D2A1E7453BD}" type="pres">
      <dgm:prSet presAssocID="{15F7724E-3207-4719-B034-2158214F3A38}" presName="parTxOnlySpace" presStyleCnt="0"/>
      <dgm:spPr/>
    </dgm:pt>
    <dgm:pt modelId="{CC7E943C-5B99-4E6C-A20B-FB7FC34C73F8}" type="pres">
      <dgm:prSet presAssocID="{F93CB5D6-FFB9-45DF-85D1-4A43A3B3706E}" presName="parTxOnly" presStyleLbl="node1" presStyleIdx="2" presStyleCnt="3">
        <dgm:presLayoutVars>
          <dgm:chMax val="0"/>
          <dgm:chPref val="0"/>
          <dgm:bulletEnabled val="1"/>
        </dgm:presLayoutVars>
      </dgm:prSet>
      <dgm:spPr/>
      <dgm:t>
        <a:bodyPr/>
        <a:lstStyle/>
        <a:p>
          <a:endParaRPr lang="en-US"/>
        </a:p>
      </dgm:t>
    </dgm:pt>
  </dgm:ptLst>
  <dgm:cxnLst>
    <dgm:cxn modelId="{184CB7D9-BB00-4A62-81FE-A9CAA3226A01}" srcId="{F9046349-62F7-432E-B8F0-E00DDBF13256}" destId="{E1562295-F7B7-4EFF-9135-7EC4AAC899B3}" srcOrd="0" destOrd="0" parTransId="{5BB9F75F-A65B-4F77-A0F8-F47C755CCF29}" sibTransId="{76D79678-0460-454C-A35F-E923ADD787AA}"/>
    <dgm:cxn modelId="{09226881-8F0D-4A9F-A507-BAD659FB3B65}" type="presOf" srcId="{F93CB5D6-FFB9-45DF-85D1-4A43A3B3706E}" destId="{CC7E943C-5B99-4E6C-A20B-FB7FC34C73F8}" srcOrd="0" destOrd="0" presId="urn:microsoft.com/office/officeart/2005/8/layout/chevron1"/>
    <dgm:cxn modelId="{5559C55A-84FA-4D62-A38D-BB616E5D8D41}" srcId="{F9046349-62F7-432E-B8F0-E00DDBF13256}" destId="{F93CB5D6-FFB9-45DF-85D1-4A43A3B3706E}" srcOrd="2" destOrd="0" parTransId="{D43C181C-4FAC-4F9F-A26C-05BDA1E460FE}" sibTransId="{B8165244-73CB-4D83-A32B-0EED6E6031FA}"/>
    <dgm:cxn modelId="{0E0BF7C9-179E-45AA-A0D2-32E71F430749}" type="presOf" srcId="{F9046349-62F7-432E-B8F0-E00DDBF13256}" destId="{19D11876-6F17-424D-BACB-47A96D3DF1F7}" srcOrd="0" destOrd="0" presId="urn:microsoft.com/office/officeart/2005/8/layout/chevron1"/>
    <dgm:cxn modelId="{EF260A53-4FF6-42EC-AC94-ECA90AB8A5D2}" type="presOf" srcId="{E0D30344-939B-4B50-8F94-866DF243B2F7}" destId="{3A07515E-7050-4DDA-AFBB-EDDA4F2854E7}" srcOrd="0" destOrd="0" presId="urn:microsoft.com/office/officeart/2005/8/layout/chevron1"/>
    <dgm:cxn modelId="{83C6E31D-DA29-4107-B0C8-30554155D151}" type="presOf" srcId="{E1562295-F7B7-4EFF-9135-7EC4AAC899B3}" destId="{898F294B-C69B-4765-8B71-3FCD29A9BD4D}" srcOrd="0" destOrd="0" presId="urn:microsoft.com/office/officeart/2005/8/layout/chevron1"/>
    <dgm:cxn modelId="{4FFA3608-BF13-4BCB-B4B2-3F4E8F37812F}" srcId="{F9046349-62F7-432E-B8F0-E00DDBF13256}" destId="{E0D30344-939B-4B50-8F94-866DF243B2F7}" srcOrd="1" destOrd="0" parTransId="{9D795A23-24D7-4EBE-B923-A3539D159624}" sibTransId="{15F7724E-3207-4719-B034-2158214F3A38}"/>
    <dgm:cxn modelId="{14E8AD83-3514-401E-B9BC-39BFF80D95AF}" type="presParOf" srcId="{19D11876-6F17-424D-BACB-47A96D3DF1F7}" destId="{898F294B-C69B-4765-8B71-3FCD29A9BD4D}" srcOrd="0" destOrd="0" presId="urn:microsoft.com/office/officeart/2005/8/layout/chevron1"/>
    <dgm:cxn modelId="{3E898130-8526-462C-BE45-CA515C7833BC}" type="presParOf" srcId="{19D11876-6F17-424D-BACB-47A96D3DF1F7}" destId="{B45D67BA-99D6-4D19-A494-EE22F606F710}" srcOrd="1" destOrd="0" presId="urn:microsoft.com/office/officeart/2005/8/layout/chevron1"/>
    <dgm:cxn modelId="{B5D02B94-F7EC-4AEA-9BDE-7BD120167CFA}" type="presParOf" srcId="{19D11876-6F17-424D-BACB-47A96D3DF1F7}" destId="{3A07515E-7050-4DDA-AFBB-EDDA4F2854E7}" srcOrd="2" destOrd="0" presId="urn:microsoft.com/office/officeart/2005/8/layout/chevron1"/>
    <dgm:cxn modelId="{374AA5B5-96A3-416F-ABDF-F8F628780F0B}" type="presParOf" srcId="{19D11876-6F17-424D-BACB-47A96D3DF1F7}" destId="{8B871D5A-3B86-4F5C-917F-8D2A1E7453BD}" srcOrd="3" destOrd="0" presId="urn:microsoft.com/office/officeart/2005/8/layout/chevron1"/>
    <dgm:cxn modelId="{A062BCF4-138A-4B73-AB7C-E3BE07F13EAC}" type="presParOf" srcId="{19D11876-6F17-424D-BACB-47A96D3DF1F7}" destId="{CC7E943C-5B99-4E6C-A20B-FB7FC34C73F8}"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9046349-62F7-432E-B8F0-E00DDBF13256}" type="doc">
      <dgm:prSet loTypeId="urn:microsoft.com/office/officeart/2005/8/layout/chevron1" loCatId="process" qsTypeId="urn:microsoft.com/office/officeart/2005/8/quickstyle/simple1" qsCatId="simple" csTypeId="urn:microsoft.com/office/officeart/2005/8/colors/accent1_2" csCatId="accent1" phldr="1"/>
      <dgm:spPr/>
    </dgm:pt>
    <dgm:pt modelId="{E1562295-F7B7-4EFF-9135-7EC4AAC899B3}">
      <dgm:prSet phldrT="[Text]" custT="1"/>
      <dgm:spPr/>
      <dgm:t>
        <a:bodyPr/>
        <a:lstStyle/>
        <a:p>
          <a:r>
            <a:rPr lang="en-US" sz="2400"/>
            <a:t>1.Prefill</a:t>
          </a:r>
        </a:p>
      </dgm:t>
    </dgm:pt>
    <dgm:pt modelId="{5BB9F75F-A65B-4F77-A0F8-F47C755CCF29}" type="parTrans" cxnId="{184CB7D9-BB00-4A62-81FE-A9CAA3226A01}">
      <dgm:prSet/>
      <dgm:spPr/>
      <dgm:t>
        <a:bodyPr/>
        <a:lstStyle/>
        <a:p>
          <a:endParaRPr lang="en-US" sz="6600"/>
        </a:p>
      </dgm:t>
    </dgm:pt>
    <dgm:pt modelId="{76D79678-0460-454C-A35F-E923ADD787AA}" type="sibTrans" cxnId="{184CB7D9-BB00-4A62-81FE-A9CAA3226A01}">
      <dgm:prSet/>
      <dgm:spPr/>
      <dgm:t>
        <a:bodyPr/>
        <a:lstStyle/>
        <a:p>
          <a:endParaRPr lang="en-US" sz="6600"/>
        </a:p>
      </dgm:t>
    </dgm:pt>
    <dgm:pt modelId="{E0D30344-939B-4B50-8F94-866DF243B2F7}">
      <dgm:prSet phldrT="[Text]" custT="1"/>
      <dgm:spPr/>
      <dgm:t>
        <a:bodyPr/>
        <a:lstStyle/>
        <a:p>
          <a:r>
            <a:rPr lang="en-US" sz="2400" dirty="0" err="1" smtClean="0"/>
            <a:t>Codelists</a:t>
          </a:r>
          <a:r>
            <a:rPr lang="en-US" sz="2400" dirty="0" smtClean="0"/>
            <a:t> </a:t>
          </a:r>
          <a:r>
            <a:rPr lang="en-US" sz="2400" dirty="0" smtClean="0"/>
            <a:t>(edit</a:t>
          </a:r>
          <a:r>
            <a:rPr lang="en-US" sz="2400" dirty="0" smtClean="0"/>
            <a:t>)</a:t>
          </a:r>
          <a:endParaRPr lang="en-US" sz="2400" dirty="0"/>
        </a:p>
      </dgm:t>
    </dgm:pt>
    <dgm:pt modelId="{9D795A23-24D7-4EBE-B923-A3539D159624}" type="parTrans" cxnId="{4FFA3608-BF13-4BCB-B4B2-3F4E8F37812F}">
      <dgm:prSet/>
      <dgm:spPr/>
      <dgm:t>
        <a:bodyPr/>
        <a:lstStyle/>
        <a:p>
          <a:endParaRPr lang="en-US" sz="6600"/>
        </a:p>
      </dgm:t>
    </dgm:pt>
    <dgm:pt modelId="{15F7724E-3207-4719-B034-2158214F3A38}" type="sibTrans" cxnId="{4FFA3608-BF13-4BCB-B4B2-3F4E8F37812F}">
      <dgm:prSet/>
      <dgm:spPr/>
      <dgm:t>
        <a:bodyPr/>
        <a:lstStyle/>
        <a:p>
          <a:endParaRPr lang="en-US" sz="6600"/>
        </a:p>
      </dgm:t>
    </dgm:pt>
    <dgm:pt modelId="{F93CB5D6-FFB9-45DF-85D1-4A43A3B3706E}">
      <dgm:prSet phldrT="[Text]" custT="1"/>
      <dgm:spPr/>
      <dgm:t>
        <a:bodyPr/>
        <a:lstStyle/>
        <a:p>
          <a:r>
            <a:rPr lang="en-US" sz="2400"/>
            <a:t>7.Generate SDMX</a:t>
          </a:r>
        </a:p>
      </dgm:t>
    </dgm:pt>
    <dgm:pt modelId="{D43C181C-4FAC-4F9F-A26C-05BDA1E460FE}" type="parTrans" cxnId="{5559C55A-84FA-4D62-A38D-BB616E5D8D41}">
      <dgm:prSet/>
      <dgm:spPr/>
      <dgm:t>
        <a:bodyPr/>
        <a:lstStyle/>
        <a:p>
          <a:endParaRPr lang="en-US" sz="6000"/>
        </a:p>
      </dgm:t>
    </dgm:pt>
    <dgm:pt modelId="{B8165244-73CB-4D83-A32B-0EED6E6031FA}" type="sibTrans" cxnId="{5559C55A-84FA-4D62-A38D-BB616E5D8D41}">
      <dgm:prSet/>
      <dgm:spPr/>
      <dgm:t>
        <a:bodyPr/>
        <a:lstStyle/>
        <a:p>
          <a:endParaRPr lang="en-US" sz="6000"/>
        </a:p>
      </dgm:t>
    </dgm:pt>
    <dgm:pt modelId="{19D11876-6F17-424D-BACB-47A96D3DF1F7}" type="pres">
      <dgm:prSet presAssocID="{F9046349-62F7-432E-B8F0-E00DDBF13256}" presName="Name0" presStyleCnt="0">
        <dgm:presLayoutVars>
          <dgm:dir/>
          <dgm:animLvl val="lvl"/>
          <dgm:resizeHandles val="exact"/>
        </dgm:presLayoutVars>
      </dgm:prSet>
      <dgm:spPr/>
    </dgm:pt>
    <dgm:pt modelId="{898F294B-C69B-4765-8B71-3FCD29A9BD4D}" type="pres">
      <dgm:prSet presAssocID="{E1562295-F7B7-4EFF-9135-7EC4AAC899B3}" presName="parTxOnly" presStyleLbl="node1" presStyleIdx="0" presStyleCnt="3" custScaleX="109726">
        <dgm:presLayoutVars>
          <dgm:chMax val="0"/>
          <dgm:chPref val="0"/>
          <dgm:bulletEnabled val="1"/>
        </dgm:presLayoutVars>
      </dgm:prSet>
      <dgm:spPr/>
      <dgm:t>
        <a:bodyPr/>
        <a:lstStyle/>
        <a:p>
          <a:endParaRPr lang="en-US"/>
        </a:p>
      </dgm:t>
    </dgm:pt>
    <dgm:pt modelId="{B45D67BA-99D6-4D19-A494-EE22F606F710}" type="pres">
      <dgm:prSet presAssocID="{76D79678-0460-454C-A35F-E923ADD787AA}" presName="parTxOnlySpace" presStyleCnt="0"/>
      <dgm:spPr/>
    </dgm:pt>
    <dgm:pt modelId="{3A07515E-7050-4DDA-AFBB-EDDA4F2854E7}" type="pres">
      <dgm:prSet presAssocID="{E0D30344-939B-4B50-8F94-866DF243B2F7}" presName="parTxOnly" presStyleLbl="node1" presStyleIdx="1" presStyleCnt="3">
        <dgm:presLayoutVars>
          <dgm:chMax val="0"/>
          <dgm:chPref val="0"/>
          <dgm:bulletEnabled val="1"/>
        </dgm:presLayoutVars>
      </dgm:prSet>
      <dgm:spPr/>
      <dgm:t>
        <a:bodyPr/>
        <a:lstStyle/>
        <a:p>
          <a:endParaRPr lang="en-US"/>
        </a:p>
      </dgm:t>
    </dgm:pt>
    <dgm:pt modelId="{8B871D5A-3B86-4F5C-917F-8D2A1E7453BD}" type="pres">
      <dgm:prSet presAssocID="{15F7724E-3207-4719-B034-2158214F3A38}" presName="parTxOnlySpace" presStyleCnt="0"/>
      <dgm:spPr/>
    </dgm:pt>
    <dgm:pt modelId="{CC7E943C-5B99-4E6C-A20B-FB7FC34C73F8}" type="pres">
      <dgm:prSet presAssocID="{F93CB5D6-FFB9-45DF-85D1-4A43A3B3706E}" presName="parTxOnly" presStyleLbl="node1" presStyleIdx="2" presStyleCnt="3">
        <dgm:presLayoutVars>
          <dgm:chMax val="0"/>
          <dgm:chPref val="0"/>
          <dgm:bulletEnabled val="1"/>
        </dgm:presLayoutVars>
      </dgm:prSet>
      <dgm:spPr/>
      <dgm:t>
        <a:bodyPr/>
        <a:lstStyle/>
        <a:p>
          <a:endParaRPr lang="en-US"/>
        </a:p>
      </dgm:t>
    </dgm:pt>
  </dgm:ptLst>
  <dgm:cxnLst>
    <dgm:cxn modelId="{184CB7D9-BB00-4A62-81FE-A9CAA3226A01}" srcId="{F9046349-62F7-432E-B8F0-E00DDBF13256}" destId="{E1562295-F7B7-4EFF-9135-7EC4AAC899B3}" srcOrd="0" destOrd="0" parTransId="{5BB9F75F-A65B-4F77-A0F8-F47C755CCF29}" sibTransId="{76D79678-0460-454C-A35F-E923ADD787AA}"/>
    <dgm:cxn modelId="{09226881-8F0D-4A9F-A507-BAD659FB3B65}" type="presOf" srcId="{F93CB5D6-FFB9-45DF-85D1-4A43A3B3706E}" destId="{CC7E943C-5B99-4E6C-A20B-FB7FC34C73F8}" srcOrd="0" destOrd="0" presId="urn:microsoft.com/office/officeart/2005/8/layout/chevron1"/>
    <dgm:cxn modelId="{5559C55A-84FA-4D62-A38D-BB616E5D8D41}" srcId="{F9046349-62F7-432E-B8F0-E00DDBF13256}" destId="{F93CB5D6-FFB9-45DF-85D1-4A43A3B3706E}" srcOrd="2" destOrd="0" parTransId="{D43C181C-4FAC-4F9F-A26C-05BDA1E460FE}" sibTransId="{B8165244-73CB-4D83-A32B-0EED6E6031FA}"/>
    <dgm:cxn modelId="{0E0BF7C9-179E-45AA-A0D2-32E71F430749}" type="presOf" srcId="{F9046349-62F7-432E-B8F0-E00DDBF13256}" destId="{19D11876-6F17-424D-BACB-47A96D3DF1F7}" srcOrd="0" destOrd="0" presId="urn:microsoft.com/office/officeart/2005/8/layout/chevron1"/>
    <dgm:cxn modelId="{EF260A53-4FF6-42EC-AC94-ECA90AB8A5D2}" type="presOf" srcId="{E0D30344-939B-4B50-8F94-866DF243B2F7}" destId="{3A07515E-7050-4DDA-AFBB-EDDA4F2854E7}" srcOrd="0" destOrd="0" presId="urn:microsoft.com/office/officeart/2005/8/layout/chevron1"/>
    <dgm:cxn modelId="{83C6E31D-DA29-4107-B0C8-30554155D151}" type="presOf" srcId="{E1562295-F7B7-4EFF-9135-7EC4AAC899B3}" destId="{898F294B-C69B-4765-8B71-3FCD29A9BD4D}" srcOrd="0" destOrd="0" presId="urn:microsoft.com/office/officeart/2005/8/layout/chevron1"/>
    <dgm:cxn modelId="{4FFA3608-BF13-4BCB-B4B2-3F4E8F37812F}" srcId="{F9046349-62F7-432E-B8F0-E00DDBF13256}" destId="{E0D30344-939B-4B50-8F94-866DF243B2F7}" srcOrd="1" destOrd="0" parTransId="{9D795A23-24D7-4EBE-B923-A3539D159624}" sibTransId="{15F7724E-3207-4719-B034-2158214F3A38}"/>
    <dgm:cxn modelId="{14E8AD83-3514-401E-B9BC-39BFF80D95AF}" type="presParOf" srcId="{19D11876-6F17-424D-BACB-47A96D3DF1F7}" destId="{898F294B-C69B-4765-8B71-3FCD29A9BD4D}" srcOrd="0" destOrd="0" presId="urn:microsoft.com/office/officeart/2005/8/layout/chevron1"/>
    <dgm:cxn modelId="{3E898130-8526-462C-BE45-CA515C7833BC}" type="presParOf" srcId="{19D11876-6F17-424D-BACB-47A96D3DF1F7}" destId="{B45D67BA-99D6-4D19-A494-EE22F606F710}" srcOrd="1" destOrd="0" presId="urn:microsoft.com/office/officeart/2005/8/layout/chevron1"/>
    <dgm:cxn modelId="{B5D02B94-F7EC-4AEA-9BDE-7BD120167CFA}" type="presParOf" srcId="{19D11876-6F17-424D-BACB-47A96D3DF1F7}" destId="{3A07515E-7050-4DDA-AFBB-EDDA4F2854E7}" srcOrd="2" destOrd="0" presId="urn:microsoft.com/office/officeart/2005/8/layout/chevron1"/>
    <dgm:cxn modelId="{374AA5B5-96A3-416F-ABDF-F8F628780F0B}" type="presParOf" srcId="{19D11876-6F17-424D-BACB-47A96D3DF1F7}" destId="{8B871D5A-3B86-4F5C-917F-8D2A1E7453BD}" srcOrd="3" destOrd="0" presId="urn:microsoft.com/office/officeart/2005/8/layout/chevron1"/>
    <dgm:cxn modelId="{A062BCF4-138A-4B73-AB7C-E3BE07F13EAC}" type="presParOf" srcId="{19D11876-6F17-424D-BACB-47A96D3DF1F7}" destId="{CC7E943C-5B99-4E6C-A20B-FB7FC34C73F8}"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2F150F-0411-49DD-8AC7-13B69B973642}">
      <dsp:nvSpPr>
        <dsp:cNvPr id="0" name=""/>
        <dsp:cNvSpPr/>
      </dsp:nvSpPr>
      <dsp:spPr>
        <a:xfrm>
          <a:off x="3207" y="0"/>
          <a:ext cx="3908154" cy="99752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t>Copy </a:t>
          </a:r>
          <a:r>
            <a:rPr lang="en-US" sz="2400" b="1" kern="1200" dirty="0" smtClean="0"/>
            <a:t>New CL Template </a:t>
          </a:r>
          <a:r>
            <a:rPr lang="en-US" sz="2400" b="0" kern="1200" dirty="0" smtClean="0"/>
            <a:t>for each Codelist</a:t>
          </a:r>
          <a:endParaRPr lang="en-US" sz="2400" b="0" kern="1200" dirty="0"/>
        </a:p>
      </dsp:txBody>
      <dsp:txXfrm>
        <a:off x="501970" y="0"/>
        <a:ext cx="2910628" cy="997526"/>
      </dsp:txXfrm>
    </dsp:sp>
    <dsp:sp modelId="{3A07515E-7050-4DDA-AFBB-EDDA4F2854E7}">
      <dsp:nvSpPr>
        <dsp:cNvPr id="0" name=""/>
        <dsp:cNvSpPr/>
      </dsp:nvSpPr>
      <dsp:spPr>
        <a:xfrm>
          <a:off x="3520546" y="0"/>
          <a:ext cx="3908154" cy="99752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t>Fill </a:t>
          </a:r>
          <a:r>
            <a:rPr lang="en-US" sz="2400" kern="1200" dirty="0" err="1" smtClean="0"/>
            <a:t>Codelists</a:t>
          </a:r>
          <a:endParaRPr lang="en-US" sz="2400" kern="1200" dirty="0"/>
        </a:p>
      </dsp:txBody>
      <dsp:txXfrm>
        <a:off x="4019309" y="0"/>
        <a:ext cx="2910628" cy="997526"/>
      </dsp:txXfrm>
    </dsp:sp>
    <dsp:sp modelId="{CC7E943C-5B99-4E6C-A20B-FB7FC34C73F8}">
      <dsp:nvSpPr>
        <dsp:cNvPr id="0" name=""/>
        <dsp:cNvSpPr/>
      </dsp:nvSpPr>
      <dsp:spPr>
        <a:xfrm>
          <a:off x="6907993" y="0"/>
          <a:ext cx="3908154" cy="99752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a:t>7.Generate </a:t>
          </a:r>
          <a:r>
            <a:rPr lang="en-US" sz="2400" kern="1200" dirty="0" smtClean="0"/>
            <a:t>SDMX (</a:t>
          </a:r>
          <a:r>
            <a:rPr lang="en-US" sz="2400" kern="1200" dirty="0" err="1" smtClean="0"/>
            <a:t>Codelists</a:t>
          </a:r>
          <a:r>
            <a:rPr lang="en-US" sz="2400" kern="1200" dirty="0" smtClean="0"/>
            <a:t>)</a:t>
          </a:r>
          <a:endParaRPr lang="en-US" sz="2400" kern="1200" dirty="0"/>
        </a:p>
      </dsp:txBody>
      <dsp:txXfrm>
        <a:off x="7406756" y="0"/>
        <a:ext cx="2910628" cy="9975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F294B-C69B-4765-8B71-3FCD29A9BD4D}">
      <dsp:nvSpPr>
        <dsp:cNvPr id="0" name=""/>
        <dsp:cNvSpPr/>
      </dsp:nvSpPr>
      <dsp:spPr>
        <a:xfrm>
          <a:off x="7104" y="843191"/>
          <a:ext cx="1622030" cy="591302"/>
        </a:xfrm>
        <a:prstGeom prst="chevron">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a:t>2.Decompose indicators</a:t>
          </a:r>
        </a:p>
      </dsp:txBody>
      <dsp:txXfrm>
        <a:off x="302755" y="843191"/>
        <a:ext cx="1030728" cy="591302"/>
      </dsp:txXfrm>
    </dsp:sp>
    <dsp:sp modelId="{15A22A56-27F4-49E6-811F-765CDBF66437}">
      <dsp:nvSpPr>
        <dsp:cNvPr id="0" name=""/>
        <dsp:cNvSpPr/>
      </dsp:nvSpPr>
      <dsp:spPr>
        <a:xfrm>
          <a:off x="1481309" y="843191"/>
          <a:ext cx="1478255" cy="59130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a:t>3.Concept Scheme</a:t>
          </a:r>
        </a:p>
      </dsp:txBody>
      <dsp:txXfrm>
        <a:off x="1776960" y="843191"/>
        <a:ext cx="886953" cy="591302"/>
      </dsp:txXfrm>
    </dsp:sp>
    <dsp:sp modelId="{70AA1FA7-D9C0-469C-A8F4-479E3B1B0DAE}">
      <dsp:nvSpPr>
        <dsp:cNvPr id="0" name=""/>
        <dsp:cNvSpPr/>
      </dsp:nvSpPr>
      <dsp:spPr>
        <a:xfrm>
          <a:off x="2811738" y="843191"/>
          <a:ext cx="1478255" cy="59130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a:t>4.DSD-Concept Matrix</a:t>
          </a:r>
        </a:p>
      </dsp:txBody>
      <dsp:txXfrm>
        <a:off x="3107389" y="843191"/>
        <a:ext cx="886953" cy="591302"/>
      </dsp:txXfrm>
    </dsp:sp>
    <dsp:sp modelId="{871D47C1-8C4F-47D0-BD4A-A1F1F552FCDB}">
      <dsp:nvSpPr>
        <dsp:cNvPr id="0" name=""/>
        <dsp:cNvSpPr/>
      </dsp:nvSpPr>
      <dsp:spPr>
        <a:xfrm>
          <a:off x="4142168" y="843191"/>
          <a:ext cx="1478255" cy="59130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a:t>5.DSDs</a:t>
          </a:r>
        </a:p>
      </dsp:txBody>
      <dsp:txXfrm>
        <a:off x="4437819" y="843191"/>
        <a:ext cx="886953" cy="591302"/>
      </dsp:txXfrm>
    </dsp:sp>
    <dsp:sp modelId="{08D4D8F1-6210-43CD-9D6D-E2B207FF2C23}">
      <dsp:nvSpPr>
        <dsp:cNvPr id="0" name=""/>
        <dsp:cNvSpPr/>
      </dsp:nvSpPr>
      <dsp:spPr>
        <a:xfrm>
          <a:off x="5472598" y="843191"/>
          <a:ext cx="1478255" cy="59130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a:t>6.Dataflows</a:t>
          </a:r>
        </a:p>
      </dsp:txBody>
      <dsp:txXfrm>
        <a:off x="5768249" y="843191"/>
        <a:ext cx="886953" cy="591302"/>
      </dsp:txXfrm>
    </dsp:sp>
    <dsp:sp modelId="{3A07515E-7050-4DDA-AFBB-EDDA4F2854E7}">
      <dsp:nvSpPr>
        <dsp:cNvPr id="0" name=""/>
        <dsp:cNvSpPr/>
      </dsp:nvSpPr>
      <dsp:spPr>
        <a:xfrm>
          <a:off x="6803028" y="843191"/>
          <a:ext cx="1478255" cy="59130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a:t>Codelists</a:t>
          </a:r>
        </a:p>
      </dsp:txBody>
      <dsp:txXfrm>
        <a:off x="7098679" y="843191"/>
        <a:ext cx="886953" cy="591302"/>
      </dsp:txXfrm>
    </dsp:sp>
    <dsp:sp modelId="{6AA2FB66-E4AC-4BB6-A23B-A128E702F3BD}">
      <dsp:nvSpPr>
        <dsp:cNvPr id="0" name=""/>
        <dsp:cNvSpPr/>
      </dsp:nvSpPr>
      <dsp:spPr>
        <a:xfrm>
          <a:off x="8133457" y="843191"/>
          <a:ext cx="1478255" cy="59130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a:t>Constraints</a:t>
          </a:r>
        </a:p>
      </dsp:txBody>
      <dsp:txXfrm>
        <a:off x="8429108" y="843191"/>
        <a:ext cx="886953" cy="591302"/>
      </dsp:txXfrm>
    </dsp:sp>
    <dsp:sp modelId="{CC7E943C-5B99-4E6C-A20B-FB7FC34C73F8}">
      <dsp:nvSpPr>
        <dsp:cNvPr id="0" name=""/>
        <dsp:cNvSpPr/>
      </dsp:nvSpPr>
      <dsp:spPr>
        <a:xfrm>
          <a:off x="9463887" y="843191"/>
          <a:ext cx="1478255" cy="59130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a:t>7.Generate </a:t>
          </a:r>
          <a:r>
            <a:rPr lang="en-US" sz="1200" kern="1200" dirty="0" smtClean="0"/>
            <a:t>SDMX (all artefacts)</a:t>
          </a:r>
          <a:endParaRPr lang="en-US" sz="1200" kern="1200" dirty="0"/>
        </a:p>
      </dsp:txBody>
      <dsp:txXfrm>
        <a:off x="9759538" y="843191"/>
        <a:ext cx="886953" cy="5913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F294B-C69B-4765-8B71-3FCD29A9BD4D}">
      <dsp:nvSpPr>
        <dsp:cNvPr id="0" name=""/>
        <dsp:cNvSpPr/>
      </dsp:nvSpPr>
      <dsp:spPr>
        <a:xfrm>
          <a:off x="5230" y="273303"/>
          <a:ext cx="2133229" cy="77765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1.Prefill</a:t>
          </a:r>
        </a:p>
      </dsp:txBody>
      <dsp:txXfrm>
        <a:off x="394058" y="273303"/>
        <a:ext cx="1355573" cy="777656"/>
      </dsp:txXfrm>
    </dsp:sp>
    <dsp:sp modelId="{3A07515E-7050-4DDA-AFBB-EDDA4F2854E7}">
      <dsp:nvSpPr>
        <dsp:cNvPr id="0" name=""/>
        <dsp:cNvSpPr/>
      </dsp:nvSpPr>
      <dsp:spPr>
        <a:xfrm>
          <a:off x="1944045" y="273303"/>
          <a:ext cx="1944141" cy="77765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err="1" smtClean="0"/>
            <a:t>Codelists</a:t>
          </a:r>
          <a:r>
            <a:rPr lang="en-US" sz="1600" kern="1200" dirty="0" smtClean="0"/>
            <a:t> </a:t>
          </a:r>
          <a:r>
            <a:rPr lang="en-US" sz="1600" kern="1200" dirty="0" smtClean="0"/>
            <a:t>(edit, change Identifiers)</a:t>
          </a:r>
          <a:endParaRPr lang="en-US" sz="1600" kern="1200" dirty="0"/>
        </a:p>
      </dsp:txBody>
      <dsp:txXfrm>
        <a:off x="2332873" y="273303"/>
        <a:ext cx="1166485" cy="777656"/>
      </dsp:txXfrm>
    </dsp:sp>
    <dsp:sp modelId="{3BEBA7DE-EE3D-47FE-AA84-5FDC98E37219}">
      <dsp:nvSpPr>
        <dsp:cNvPr id="0" name=""/>
        <dsp:cNvSpPr/>
      </dsp:nvSpPr>
      <dsp:spPr>
        <a:xfrm>
          <a:off x="3693773" y="273303"/>
          <a:ext cx="1944141" cy="77765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DSD (change identifier)</a:t>
          </a:r>
          <a:endParaRPr lang="en-US" sz="1600" kern="1200" dirty="0"/>
        </a:p>
      </dsp:txBody>
      <dsp:txXfrm>
        <a:off x="4082601" y="273303"/>
        <a:ext cx="1166485" cy="777656"/>
      </dsp:txXfrm>
    </dsp:sp>
    <dsp:sp modelId="{D38AA053-A835-4969-B8C4-D06D038D399B}">
      <dsp:nvSpPr>
        <dsp:cNvPr id="0" name=""/>
        <dsp:cNvSpPr/>
      </dsp:nvSpPr>
      <dsp:spPr>
        <a:xfrm>
          <a:off x="5443500" y="273303"/>
          <a:ext cx="1944141" cy="77765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Update artefact identifiers </a:t>
          </a:r>
          <a:endParaRPr lang="en-US" sz="1600" kern="1200" dirty="0"/>
        </a:p>
      </dsp:txBody>
      <dsp:txXfrm>
        <a:off x="5832328" y="273303"/>
        <a:ext cx="1166485" cy="777656"/>
      </dsp:txXfrm>
    </dsp:sp>
    <dsp:sp modelId="{CC7E943C-5B99-4E6C-A20B-FB7FC34C73F8}">
      <dsp:nvSpPr>
        <dsp:cNvPr id="0" name=""/>
        <dsp:cNvSpPr/>
      </dsp:nvSpPr>
      <dsp:spPr>
        <a:xfrm>
          <a:off x="7193228" y="273303"/>
          <a:ext cx="1944141" cy="77765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7.Generate SDMX</a:t>
          </a:r>
        </a:p>
      </dsp:txBody>
      <dsp:txXfrm>
        <a:off x="7582056" y="273303"/>
        <a:ext cx="1166485" cy="7776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F294B-C69B-4765-8B71-3FCD29A9BD4D}">
      <dsp:nvSpPr>
        <dsp:cNvPr id="0" name=""/>
        <dsp:cNvSpPr/>
      </dsp:nvSpPr>
      <dsp:spPr>
        <a:xfrm>
          <a:off x="5165" y="101881"/>
          <a:ext cx="3157942" cy="115121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a:t>1.Prefill</a:t>
          </a:r>
        </a:p>
      </dsp:txBody>
      <dsp:txXfrm>
        <a:off x="580770" y="101881"/>
        <a:ext cx="2006732" cy="1151210"/>
      </dsp:txXfrm>
    </dsp:sp>
    <dsp:sp modelId="{3A07515E-7050-4DDA-AFBB-EDDA4F2854E7}">
      <dsp:nvSpPr>
        <dsp:cNvPr id="0" name=""/>
        <dsp:cNvSpPr/>
      </dsp:nvSpPr>
      <dsp:spPr>
        <a:xfrm>
          <a:off x="2875305" y="101881"/>
          <a:ext cx="2878025" cy="115121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err="1" smtClean="0"/>
            <a:t>Codelists</a:t>
          </a:r>
          <a:r>
            <a:rPr lang="en-US" sz="2400" kern="1200" dirty="0" smtClean="0"/>
            <a:t> (Edit)</a:t>
          </a:r>
          <a:endParaRPr lang="en-US" sz="2400" kern="1200" dirty="0"/>
        </a:p>
      </dsp:txBody>
      <dsp:txXfrm>
        <a:off x="3450910" y="101881"/>
        <a:ext cx="1726815" cy="1151210"/>
      </dsp:txXfrm>
    </dsp:sp>
    <dsp:sp modelId="{CC7E943C-5B99-4E6C-A20B-FB7FC34C73F8}">
      <dsp:nvSpPr>
        <dsp:cNvPr id="0" name=""/>
        <dsp:cNvSpPr/>
      </dsp:nvSpPr>
      <dsp:spPr>
        <a:xfrm>
          <a:off x="5465529" y="101881"/>
          <a:ext cx="2878025" cy="115121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a:t>7.Generate SDMX</a:t>
          </a:r>
        </a:p>
      </dsp:txBody>
      <dsp:txXfrm>
        <a:off x="6041134" y="101881"/>
        <a:ext cx="1726815" cy="11512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F294B-C69B-4765-8B71-3FCD29A9BD4D}">
      <dsp:nvSpPr>
        <dsp:cNvPr id="0" name=""/>
        <dsp:cNvSpPr/>
      </dsp:nvSpPr>
      <dsp:spPr>
        <a:xfrm>
          <a:off x="5165" y="101881"/>
          <a:ext cx="3157942" cy="115121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a:t>1.Prefill</a:t>
          </a:r>
        </a:p>
      </dsp:txBody>
      <dsp:txXfrm>
        <a:off x="580770" y="101881"/>
        <a:ext cx="2006732" cy="1151210"/>
      </dsp:txXfrm>
    </dsp:sp>
    <dsp:sp modelId="{3A07515E-7050-4DDA-AFBB-EDDA4F2854E7}">
      <dsp:nvSpPr>
        <dsp:cNvPr id="0" name=""/>
        <dsp:cNvSpPr/>
      </dsp:nvSpPr>
      <dsp:spPr>
        <a:xfrm>
          <a:off x="2875305" y="101881"/>
          <a:ext cx="2878025" cy="115121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err="1" smtClean="0"/>
            <a:t>Codelists</a:t>
          </a:r>
          <a:r>
            <a:rPr lang="en-US" sz="2400" kern="1200" dirty="0" smtClean="0"/>
            <a:t> </a:t>
          </a:r>
          <a:r>
            <a:rPr lang="en-US" sz="2400" kern="1200" dirty="0" smtClean="0"/>
            <a:t>(edit</a:t>
          </a:r>
          <a:r>
            <a:rPr lang="en-US" sz="2400" kern="1200" dirty="0" smtClean="0"/>
            <a:t>)</a:t>
          </a:r>
          <a:endParaRPr lang="en-US" sz="2400" kern="1200" dirty="0"/>
        </a:p>
      </dsp:txBody>
      <dsp:txXfrm>
        <a:off x="3450910" y="101881"/>
        <a:ext cx="1726815" cy="1151210"/>
      </dsp:txXfrm>
    </dsp:sp>
    <dsp:sp modelId="{CC7E943C-5B99-4E6C-A20B-FB7FC34C73F8}">
      <dsp:nvSpPr>
        <dsp:cNvPr id="0" name=""/>
        <dsp:cNvSpPr/>
      </dsp:nvSpPr>
      <dsp:spPr>
        <a:xfrm>
          <a:off x="5465529" y="101881"/>
          <a:ext cx="2878025" cy="115121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a:t>7.Generate SDMX</a:t>
          </a:r>
        </a:p>
      </dsp:txBody>
      <dsp:txXfrm>
        <a:off x="6041134" y="101881"/>
        <a:ext cx="1726815" cy="115121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de-D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de-DE"/>
          </a:p>
        </p:txBody>
      </p:sp>
      <p:sp>
        <p:nvSpPr>
          <p:cNvPr id="4" name="Date Placeholder 3"/>
          <p:cNvSpPr>
            <a:spLocks noGrp="1"/>
          </p:cNvSpPr>
          <p:nvPr>
            <p:ph type="dt" sz="half" idx="10"/>
          </p:nvPr>
        </p:nvSpPr>
        <p:spPr/>
        <p:txBody>
          <a:bodyPr/>
          <a:lstStyle/>
          <a:p>
            <a:fld id="{92318C2D-4A4F-4C4D-AEA4-5E6CBF993B13}" type="datetimeFigureOut">
              <a:rPr lang="de-DE" smtClean="0"/>
              <a:t>12.06.2020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2816331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92318C2D-4A4F-4C4D-AEA4-5E6CBF993B13}" type="datetimeFigureOut">
              <a:rPr lang="de-DE" smtClean="0"/>
              <a:t>12.06.2020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3324971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92318C2D-4A4F-4C4D-AEA4-5E6CBF993B13}" type="datetimeFigureOut">
              <a:rPr lang="de-DE" smtClean="0"/>
              <a:t>12.06.2020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1541908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92318C2D-4A4F-4C4D-AEA4-5E6CBF993B13}" type="datetimeFigureOut">
              <a:rPr lang="de-DE" smtClean="0"/>
              <a:t>12.06.2020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371796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2318C2D-4A4F-4C4D-AEA4-5E6CBF993B13}" type="datetimeFigureOut">
              <a:rPr lang="de-DE" smtClean="0"/>
              <a:t>12.06.2020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2285224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e Placeholder 4"/>
          <p:cNvSpPr>
            <a:spLocks noGrp="1"/>
          </p:cNvSpPr>
          <p:nvPr>
            <p:ph type="dt" sz="half" idx="10"/>
          </p:nvPr>
        </p:nvSpPr>
        <p:spPr/>
        <p:txBody>
          <a:bodyPr/>
          <a:lstStyle/>
          <a:p>
            <a:fld id="{92318C2D-4A4F-4C4D-AEA4-5E6CBF993B13}" type="datetimeFigureOut">
              <a:rPr lang="de-DE" smtClean="0"/>
              <a:t>12.06.2020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3916997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e Placeholder 6"/>
          <p:cNvSpPr>
            <a:spLocks noGrp="1"/>
          </p:cNvSpPr>
          <p:nvPr>
            <p:ph type="dt" sz="half" idx="10"/>
          </p:nvPr>
        </p:nvSpPr>
        <p:spPr/>
        <p:txBody>
          <a:bodyPr/>
          <a:lstStyle/>
          <a:p>
            <a:fld id="{92318C2D-4A4F-4C4D-AEA4-5E6CBF993B13}" type="datetimeFigureOut">
              <a:rPr lang="de-DE" smtClean="0"/>
              <a:t>12.06.2020</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60546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Date Placeholder 2"/>
          <p:cNvSpPr>
            <a:spLocks noGrp="1"/>
          </p:cNvSpPr>
          <p:nvPr>
            <p:ph type="dt" sz="half" idx="10"/>
          </p:nvPr>
        </p:nvSpPr>
        <p:spPr/>
        <p:txBody>
          <a:bodyPr/>
          <a:lstStyle/>
          <a:p>
            <a:fld id="{92318C2D-4A4F-4C4D-AEA4-5E6CBF993B13}" type="datetimeFigureOut">
              <a:rPr lang="de-DE" smtClean="0"/>
              <a:t>12.06.2020</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3723818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318C2D-4A4F-4C4D-AEA4-5E6CBF993B13}" type="datetimeFigureOut">
              <a:rPr lang="de-DE" smtClean="0"/>
              <a:t>12.06.2020</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3228794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318C2D-4A4F-4C4D-AEA4-5E6CBF993B13}" type="datetimeFigureOut">
              <a:rPr lang="de-DE" smtClean="0"/>
              <a:t>12.06.2020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939882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318C2D-4A4F-4C4D-AEA4-5E6CBF993B13}" type="datetimeFigureOut">
              <a:rPr lang="de-DE" smtClean="0"/>
              <a:t>12.06.2020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3236066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de-D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318C2D-4A4F-4C4D-AEA4-5E6CBF993B13}" type="datetimeFigureOut">
              <a:rPr lang="de-DE" smtClean="0"/>
              <a:t>12.06.2020</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FA75B4-EE9B-4CF4-B17D-3A432397FE5B}" type="slidenum">
              <a:rPr lang="de-DE" smtClean="0"/>
              <a:t>‹#›</a:t>
            </a:fld>
            <a:endParaRPr lang="de-DE"/>
          </a:p>
        </p:txBody>
      </p:sp>
    </p:spTree>
    <p:extLst>
      <p:ext uri="{BB962C8B-B14F-4D97-AF65-F5344CB8AC3E}">
        <p14:creationId xmlns:p14="http://schemas.microsoft.com/office/powerpoint/2010/main" val="823042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dmx.org/wp-content/uploads/SDMX_Glossary_Version_2_0_October_2018.docx" TargetMode="External"/><Relationship Id="rId2" Type="http://schemas.openxmlformats.org/officeDocument/2006/relationships/hyperlink" Target="https://en.wikipedia.org/wiki/List_of_ISO_639-1_cod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List_of_ISO_639-1_cod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dmx.org/wp-content/uploads/Modelling-statistical-domains-in-SDMX-v2-201806.doc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hyperlink" Target="https://registry.sdmx.org/ws/public/sdmxapi/rest/schema/datastructure/IAEG-SDGs/SDG/1.0/?format=sdmx-2.1&amp;references=all" TargetMode="Externa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cap="all" dirty="0"/>
              <a:t>SDMX Matrix Generator User </a:t>
            </a:r>
            <a:r>
              <a:rPr lang="en-US" cap="all" dirty="0" smtClean="0"/>
              <a:t>Guide</a:t>
            </a:r>
            <a:endParaRPr lang="de-DE" dirty="0"/>
          </a:p>
        </p:txBody>
      </p:sp>
      <p:sp>
        <p:nvSpPr>
          <p:cNvPr id="3" name="Subtitle 2"/>
          <p:cNvSpPr>
            <a:spLocks noGrp="1"/>
          </p:cNvSpPr>
          <p:nvPr>
            <p:ph type="subTitle" idx="1"/>
          </p:nvPr>
        </p:nvSpPr>
        <p:spPr/>
        <p:txBody>
          <a:bodyPr/>
          <a:lstStyle/>
          <a:p>
            <a:r>
              <a:rPr lang="en-GB" dirty="0" smtClean="0"/>
              <a:t>Example workflows</a:t>
            </a:r>
          </a:p>
          <a:p>
            <a:r>
              <a:rPr lang="en-GB" dirty="0" smtClean="0"/>
              <a:t>Worksheet descriptions </a:t>
            </a:r>
            <a:endParaRPr lang="de-DE" dirty="0"/>
          </a:p>
        </p:txBody>
      </p:sp>
    </p:spTree>
    <p:extLst>
      <p:ext uri="{BB962C8B-B14F-4D97-AF65-F5344CB8AC3E}">
        <p14:creationId xmlns:p14="http://schemas.microsoft.com/office/powerpoint/2010/main" val="7610262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Description of each </a:t>
            </a:r>
            <a:r>
              <a:rPr lang="en-US" b="1" dirty="0" smtClean="0"/>
              <a:t>Worksheet</a:t>
            </a:r>
            <a:endParaRPr lang="de-DE" dirty="0"/>
          </a:p>
        </p:txBody>
      </p:sp>
      <p:sp>
        <p:nvSpPr>
          <p:cNvPr id="5" name="Text Placeholder 4"/>
          <p:cNvSpPr>
            <a:spLocks noGrp="1"/>
          </p:cNvSpPr>
          <p:nvPr>
            <p:ph type="body" idx="1"/>
          </p:nvPr>
        </p:nvSpPr>
        <p:spPr/>
        <p:txBody>
          <a:bodyPr/>
          <a:lstStyle/>
          <a:p>
            <a:r>
              <a:rPr lang="en-GB" dirty="0" smtClean="0"/>
              <a:t>This section details how to use each worksheet in the SDMX Matrix Generator</a:t>
            </a:r>
            <a:endParaRPr lang="de-DE" dirty="0"/>
          </a:p>
        </p:txBody>
      </p:sp>
    </p:spTree>
    <p:extLst>
      <p:ext uri="{BB962C8B-B14F-4D97-AF65-F5344CB8AC3E}">
        <p14:creationId xmlns:p14="http://schemas.microsoft.com/office/powerpoint/2010/main" val="8379613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1. Prefill</a:t>
            </a:r>
            <a:endParaRPr lang="de-DE" dirty="0"/>
          </a:p>
        </p:txBody>
      </p:sp>
      <p:sp>
        <p:nvSpPr>
          <p:cNvPr id="5" name="Content Placeholder 4"/>
          <p:cNvSpPr>
            <a:spLocks noGrp="1"/>
          </p:cNvSpPr>
          <p:nvPr>
            <p:ph idx="1"/>
          </p:nvPr>
        </p:nvSpPr>
        <p:spPr/>
        <p:txBody>
          <a:bodyPr>
            <a:normAutofit fontScale="70000" lnSpcReduction="20000"/>
          </a:bodyPr>
          <a:lstStyle/>
          <a:p>
            <a:pPr marL="0" indent="0">
              <a:buNone/>
            </a:pPr>
            <a:r>
              <a:rPr lang="en-US" dirty="0"/>
              <a:t>This step </a:t>
            </a:r>
            <a:r>
              <a:rPr lang="en-US" dirty="0" smtClean="0"/>
              <a:t>is </a:t>
            </a:r>
            <a:r>
              <a:rPr lang="en-US" dirty="0"/>
              <a:t>used to prefill </a:t>
            </a:r>
            <a:r>
              <a:rPr lang="en-US" dirty="0" smtClean="0"/>
              <a:t>the SDMX matrix </a:t>
            </a:r>
            <a:r>
              <a:rPr lang="en-US" dirty="0"/>
              <a:t>generator from existing SDMX-ML. </a:t>
            </a:r>
            <a:r>
              <a:rPr lang="en-US" dirty="0" smtClean="0"/>
              <a:t>It can </a:t>
            </a:r>
            <a:r>
              <a:rPr lang="en-US" dirty="0"/>
              <a:t>be used to update existing SDMX artefacts, </a:t>
            </a:r>
            <a:r>
              <a:rPr lang="en-US" dirty="0" smtClean="0"/>
              <a:t>migrate </a:t>
            </a:r>
            <a:r>
              <a:rPr lang="en-US" dirty="0"/>
              <a:t>from older versions of the matrix </a:t>
            </a:r>
            <a:r>
              <a:rPr lang="en-US" dirty="0" smtClean="0"/>
              <a:t>generator, or to create new structures by copying existing ones. </a:t>
            </a:r>
            <a:r>
              <a:rPr lang="en-US" dirty="0"/>
              <a:t>To </a:t>
            </a:r>
            <a:r>
              <a:rPr lang="en-US" dirty="0" smtClean="0"/>
              <a:t>prefill:</a:t>
            </a:r>
          </a:p>
          <a:p>
            <a:pPr marL="457200" indent="-457200">
              <a:buFont typeface="+mj-lt"/>
              <a:buAutoNum type="arabicPeriod"/>
            </a:pPr>
            <a:r>
              <a:rPr lang="en-US" dirty="0" smtClean="0"/>
              <a:t>Either:</a:t>
            </a:r>
          </a:p>
          <a:p>
            <a:pPr lvl="1"/>
            <a:r>
              <a:rPr lang="en-US" dirty="0" smtClean="0"/>
              <a:t>enter </a:t>
            </a:r>
            <a:r>
              <a:rPr lang="en-US" dirty="0"/>
              <a:t>the </a:t>
            </a:r>
            <a:r>
              <a:rPr lang="en-US" b="1" dirty="0"/>
              <a:t>File path </a:t>
            </a:r>
            <a:r>
              <a:rPr lang="en-US" dirty="0"/>
              <a:t>containing the SDMX-ML </a:t>
            </a:r>
            <a:r>
              <a:rPr lang="en-US" dirty="0" smtClean="0"/>
              <a:t>structures, or:</a:t>
            </a:r>
          </a:p>
          <a:p>
            <a:pPr lvl="1"/>
            <a:r>
              <a:rPr lang="en-US" dirty="0" smtClean="0"/>
              <a:t>enter the REST API URL which should be a valid SDMX Structural Metadata query</a:t>
            </a:r>
          </a:p>
          <a:p>
            <a:pPr marL="514350" indent="-514350">
              <a:buFont typeface="+mj-lt"/>
              <a:buAutoNum type="arabicPeriod"/>
            </a:pPr>
            <a:r>
              <a:rPr lang="en-US" dirty="0" smtClean="0"/>
              <a:t>Click </a:t>
            </a:r>
            <a:r>
              <a:rPr lang="en-US" dirty="0"/>
              <a:t>the button </a:t>
            </a:r>
            <a:r>
              <a:rPr lang="en-US" b="1" dirty="0"/>
              <a:t>Prefill </a:t>
            </a:r>
            <a:r>
              <a:rPr lang="en-US" b="1" dirty="0" smtClean="0"/>
              <a:t>SDMX</a:t>
            </a:r>
            <a:r>
              <a:rPr lang="en-US" dirty="0" smtClean="0"/>
              <a:t>. Note that the Excel workbook is hidden during the Prefill process</a:t>
            </a:r>
            <a:endParaRPr lang="de-DE" dirty="0"/>
          </a:p>
          <a:p>
            <a:pPr marL="0" indent="0">
              <a:buNone/>
            </a:pPr>
            <a:r>
              <a:rPr lang="en-US" b="1" dirty="0" smtClean="0"/>
              <a:t>Notes:</a:t>
            </a:r>
          </a:p>
          <a:p>
            <a:r>
              <a:rPr lang="en-US" dirty="0" smtClean="0"/>
              <a:t>The </a:t>
            </a:r>
            <a:r>
              <a:rPr lang="en-US" b="1" dirty="0" smtClean="0"/>
              <a:t>2.Decompose indicators</a:t>
            </a:r>
            <a:r>
              <a:rPr lang="en-US" dirty="0" smtClean="0"/>
              <a:t>, </a:t>
            </a:r>
            <a:r>
              <a:rPr lang="en-US" b="1" dirty="0" smtClean="0"/>
              <a:t>4.DSD-Concept Matrix</a:t>
            </a:r>
            <a:r>
              <a:rPr lang="en-US" dirty="0" smtClean="0"/>
              <a:t>, and all </a:t>
            </a:r>
            <a:r>
              <a:rPr lang="en-US" b="1" dirty="0" err="1" smtClean="0"/>
              <a:t>Codelists</a:t>
            </a:r>
            <a:r>
              <a:rPr lang="en-US" dirty="0" smtClean="0"/>
              <a:t>, are reset during prefill. </a:t>
            </a:r>
          </a:p>
          <a:p>
            <a:r>
              <a:rPr lang="en-US" dirty="0" smtClean="0"/>
              <a:t>Prefilling </a:t>
            </a:r>
            <a:r>
              <a:rPr lang="en-US" dirty="0"/>
              <a:t>certain artefacts is dependent on others being prefilled. For example, </a:t>
            </a:r>
            <a:endParaRPr lang="en-US" dirty="0" smtClean="0"/>
          </a:p>
          <a:p>
            <a:pPr lvl="1"/>
            <a:r>
              <a:rPr lang="en-US" b="1" dirty="0" smtClean="0"/>
              <a:t>Constraints</a:t>
            </a:r>
            <a:r>
              <a:rPr lang="en-US" dirty="0" smtClean="0"/>
              <a:t> </a:t>
            </a:r>
            <a:r>
              <a:rPr lang="en-US" dirty="0"/>
              <a:t>require compatible </a:t>
            </a:r>
            <a:r>
              <a:rPr lang="en-US" b="1" dirty="0" err="1"/>
              <a:t>Codelists</a:t>
            </a:r>
            <a:r>
              <a:rPr lang="en-US" dirty="0"/>
              <a:t>, </a:t>
            </a:r>
            <a:r>
              <a:rPr lang="en-US" b="1" dirty="0"/>
              <a:t>Dataflows</a:t>
            </a:r>
            <a:r>
              <a:rPr lang="en-US" dirty="0"/>
              <a:t>, and </a:t>
            </a:r>
            <a:r>
              <a:rPr lang="en-US" dirty="0" smtClean="0"/>
              <a:t>a </a:t>
            </a:r>
            <a:r>
              <a:rPr lang="en-US" b="1" dirty="0" smtClean="0"/>
              <a:t>Concept Scheme</a:t>
            </a:r>
          </a:p>
          <a:p>
            <a:pPr lvl="1"/>
            <a:r>
              <a:rPr lang="en-US" b="1" dirty="0" smtClean="0"/>
              <a:t>DSDs </a:t>
            </a:r>
            <a:r>
              <a:rPr lang="en-US" dirty="0"/>
              <a:t>require compatible </a:t>
            </a:r>
            <a:r>
              <a:rPr lang="en-US" b="1" dirty="0" err="1"/>
              <a:t>Codelists</a:t>
            </a:r>
            <a:r>
              <a:rPr lang="en-US" dirty="0"/>
              <a:t> and </a:t>
            </a:r>
            <a:r>
              <a:rPr lang="en-US" dirty="0" smtClean="0"/>
              <a:t>a </a:t>
            </a:r>
            <a:r>
              <a:rPr lang="en-US" b="1" dirty="0" smtClean="0"/>
              <a:t>Concept Scheme</a:t>
            </a:r>
          </a:p>
          <a:p>
            <a:pPr lvl="1"/>
            <a:r>
              <a:rPr lang="en-US" b="1" dirty="0" err="1" smtClean="0"/>
              <a:t>Categorisations</a:t>
            </a:r>
            <a:r>
              <a:rPr lang="en-US" b="1" dirty="0" smtClean="0"/>
              <a:t> </a:t>
            </a:r>
            <a:r>
              <a:rPr lang="en-US" dirty="0"/>
              <a:t>require compatible </a:t>
            </a:r>
            <a:r>
              <a:rPr lang="en-US" b="1" dirty="0"/>
              <a:t>Dataflows</a:t>
            </a:r>
            <a:r>
              <a:rPr lang="en-US" dirty="0"/>
              <a:t>.</a:t>
            </a:r>
            <a:endParaRPr lang="de-DE" dirty="0"/>
          </a:p>
          <a:p>
            <a:r>
              <a:rPr lang="en-US" dirty="0" smtClean="0"/>
              <a:t>When loading from a file, the </a:t>
            </a:r>
            <a:r>
              <a:rPr lang="en-US" dirty="0"/>
              <a:t>XML file </a:t>
            </a:r>
            <a:r>
              <a:rPr lang="en-US" dirty="0" smtClean="0"/>
              <a:t>must not </a:t>
            </a:r>
            <a:r>
              <a:rPr lang="en-US" dirty="0"/>
              <a:t>have reserved namespaces such as XML.</a:t>
            </a:r>
            <a:endParaRPr lang="de-DE" dirty="0"/>
          </a:p>
          <a:p>
            <a:r>
              <a:rPr lang="en-US" dirty="0"/>
              <a:t>The matrix generator supports only one Concept Scheme at a time.</a:t>
            </a:r>
            <a:endParaRPr lang="de-DE" dirty="0"/>
          </a:p>
          <a:p>
            <a:pPr marL="0" indent="0">
              <a:buNone/>
            </a:pPr>
            <a:endParaRPr lang="de-DE" dirty="0"/>
          </a:p>
        </p:txBody>
      </p:sp>
    </p:spTree>
    <p:extLst>
      <p:ext uri="{BB962C8B-B14F-4D97-AF65-F5344CB8AC3E}">
        <p14:creationId xmlns:p14="http://schemas.microsoft.com/office/powerpoint/2010/main" val="10289865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b="1" dirty="0" smtClean="0"/>
              <a:t>2.Decompose </a:t>
            </a:r>
            <a:r>
              <a:rPr lang="en-US" b="1" dirty="0"/>
              <a:t>indicators</a:t>
            </a:r>
            <a:endParaRPr lang="de-DE" b="1" dirty="0"/>
          </a:p>
        </p:txBody>
      </p:sp>
      <p:sp>
        <p:nvSpPr>
          <p:cNvPr id="5" name="Content Placeholder 4"/>
          <p:cNvSpPr>
            <a:spLocks noGrp="1"/>
          </p:cNvSpPr>
          <p:nvPr>
            <p:ph idx="1"/>
          </p:nvPr>
        </p:nvSpPr>
        <p:spPr/>
        <p:txBody>
          <a:bodyPr>
            <a:normAutofit fontScale="62500" lnSpcReduction="20000"/>
          </a:bodyPr>
          <a:lstStyle/>
          <a:p>
            <a:pPr marL="0" indent="0">
              <a:buNone/>
            </a:pPr>
            <a:r>
              <a:rPr lang="en-GB" dirty="0" smtClean="0"/>
              <a:t>This worksheet is used when working from an existing set of indicators that are composed of multiple characteristics. It is optional, but it can help when creating the Concept Scheme, which is the next step. </a:t>
            </a:r>
          </a:p>
          <a:p>
            <a:pPr marL="0" indent="0">
              <a:buNone/>
            </a:pPr>
            <a:r>
              <a:rPr lang="en-GB" dirty="0" smtClean="0"/>
              <a:t>In order to improve operations such as query, filter, search, and connecting other data it is usually better to separate or decompose the characteristics </a:t>
            </a:r>
            <a:r>
              <a:rPr lang="en-GB" dirty="0"/>
              <a:t>of each indicator into orthogonal concepts. </a:t>
            </a:r>
            <a:r>
              <a:rPr lang="en-GB" dirty="0" smtClean="0"/>
              <a:t>The resulting Concepts </a:t>
            </a:r>
            <a:r>
              <a:rPr lang="en-GB" dirty="0"/>
              <a:t>are typically Measure (the entity being measured), the Unit of Measure (a named division of a quantity of the Measure), </a:t>
            </a:r>
            <a:r>
              <a:rPr lang="en-GB" dirty="0" smtClean="0"/>
              <a:t>and possible breakdowns. These are the steps:</a:t>
            </a:r>
          </a:p>
          <a:p>
            <a:pPr marL="514350" indent="-514350">
              <a:buFont typeface="+mj-lt"/>
              <a:buAutoNum type="arabicPeriod"/>
            </a:pPr>
            <a:r>
              <a:rPr lang="en-GB" dirty="0" smtClean="0"/>
              <a:t>List your existing </a:t>
            </a:r>
            <a:r>
              <a:rPr lang="en-GB" dirty="0"/>
              <a:t>indicators </a:t>
            </a:r>
            <a:r>
              <a:rPr lang="en-GB" dirty="0" smtClean="0"/>
              <a:t>vertically in </a:t>
            </a:r>
            <a:r>
              <a:rPr lang="en-GB" dirty="0"/>
              <a:t>the </a:t>
            </a:r>
            <a:r>
              <a:rPr lang="en-GB" b="1" dirty="0"/>
              <a:t>Existing indicators </a:t>
            </a:r>
            <a:r>
              <a:rPr lang="en-GB" dirty="0" smtClean="0"/>
              <a:t>column</a:t>
            </a:r>
          </a:p>
          <a:p>
            <a:pPr marL="514350" indent="-514350">
              <a:buFont typeface="+mj-lt"/>
              <a:buAutoNum type="arabicPeriod"/>
            </a:pPr>
            <a:r>
              <a:rPr lang="en-GB" dirty="0" smtClean="0"/>
              <a:t>Examine each indicator and add its </a:t>
            </a:r>
            <a:r>
              <a:rPr lang="en-GB" dirty="0"/>
              <a:t>orthogonal characteristics (for example, SEX, AGE) </a:t>
            </a:r>
            <a:r>
              <a:rPr lang="en-GB" dirty="0" smtClean="0"/>
              <a:t>as Concepts on the </a:t>
            </a:r>
            <a:r>
              <a:rPr lang="en-GB" b="1" dirty="0" smtClean="0"/>
              <a:t>Concepts-</a:t>
            </a:r>
            <a:r>
              <a:rPr lang="en-GB" b="1" dirty="0"/>
              <a:t>&gt;</a:t>
            </a:r>
            <a:r>
              <a:rPr lang="en-GB" dirty="0"/>
              <a:t> </a:t>
            </a:r>
            <a:r>
              <a:rPr lang="en-GB" dirty="0" smtClean="0"/>
              <a:t>row</a:t>
            </a:r>
          </a:p>
          <a:p>
            <a:pPr marL="514350" indent="-514350">
              <a:buFont typeface="+mj-lt"/>
              <a:buAutoNum type="arabicPeriod"/>
            </a:pPr>
            <a:r>
              <a:rPr lang="en-GB" dirty="0" smtClean="0"/>
              <a:t>In the row of each </a:t>
            </a:r>
            <a:r>
              <a:rPr lang="en-GB" b="1" dirty="0" smtClean="0"/>
              <a:t>Existing indicator</a:t>
            </a:r>
            <a:r>
              <a:rPr lang="en-GB" dirty="0" smtClean="0"/>
              <a:t>, set each relevant Concept to the relevant value following </a:t>
            </a:r>
            <a:r>
              <a:rPr lang="en-GB" dirty="0"/>
              <a:t>the MATRIX LEGEND. In the </a:t>
            </a:r>
            <a:r>
              <a:rPr lang="en-GB" dirty="0" smtClean="0"/>
              <a:t>example provided, all indicators may use any </a:t>
            </a:r>
            <a:r>
              <a:rPr lang="en-GB" dirty="0"/>
              <a:t>REF_AREA (Reference area) </a:t>
            </a:r>
            <a:r>
              <a:rPr lang="en-GB" dirty="0" smtClean="0"/>
              <a:t>therefore </a:t>
            </a:r>
            <a:r>
              <a:rPr lang="en-GB" dirty="0"/>
              <a:t># is </a:t>
            </a:r>
            <a:r>
              <a:rPr lang="en-GB" dirty="0" smtClean="0"/>
              <a:t>entered. </a:t>
            </a:r>
            <a:r>
              <a:rPr lang="en-GB" dirty="0"/>
              <a:t>If only a subset of REF_AREA codes were allowed, the % symbol would have been </a:t>
            </a:r>
            <a:r>
              <a:rPr lang="en-GB" dirty="0" smtClean="0"/>
              <a:t>entered. If only one value of REF_AREA is allowed, then that value would have been entered.</a:t>
            </a:r>
          </a:p>
          <a:p>
            <a:pPr marL="514350" indent="-514350">
              <a:buFont typeface="+mj-lt"/>
              <a:buAutoNum type="arabicPeriod"/>
            </a:pPr>
            <a:r>
              <a:rPr lang="en-GB" dirty="0" smtClean="0"/>
              <a:t>Once the indicators have been </a:t>
            </a:r>
            <a:r>
              <a:rPr lang="en-GB" dirty="0" err="1" smtClean="0"/>
              <a:t>decompsoed</a:t>
            </a:r>
            <a:r>
              <a:rPr lang="en-GB" dirty="0" smtClean="0"/>
              <a:t>, click the button </a:t>
            </a:r>
            <a:r>
              <a:rPr lang="en-GB" b="1" dirty="0" smtClean="0"/>
              <a:t>Update Concept Scheme</a:t>
            </a:r>
            <a:r>
              <a:rPr lang="en-GB" dirty="0" smtClean="0"/>
              <a:t>… which will add the Concepts from this step to the </a:t>
            </a:r>
            <a:r>
              <a:rPr lang="en-GB" b="1" dirty="0" smtClean="0"/>
              <a:t>3.Concept Scheme</a:t>
            </a:r>
            <a:r>
              <a:rPr lang="en-GB" dirty="0" smtClean="0"/>
              <a:t> worksheet and go there.</a:t>
            </a:r>
          </a:p>
          <a:p>
            <a:pPr marL="0" indent="0">
              <a:buNone/>
            </a:pPr>
            <a:r>
              <a:rPr lang="en-GB" dirty="0" smtClean="0"/>
              <a:t>The </a:t>
            </a:r>
            <a:r>
              <a:rPr lang="en-GB" b="1" dirty="0"/>
              <a:t>Source</a:t>
            </a:r>
            <a:r>
              <a:rPr lang="en-GB" dirty="0"/>
              <a:t> column is optional and may contain a handy reference to the original data structure.</a:t>
            </a:r>
            <a:endParaRPr lang="de-DE" dirty="0"/>
          </a:p>
          <a:p>
            <a:pPr marL="0" indent="0">
              <a:buNone/>
            </a:pPr>
            <a:endParaRPr lang="de-DE" dirty="0"/>
          </a:p>
        </p:txBody>
      </p:sp>
    </p:spTree>
    <p:extLst>
      <p:ext uri="{BB962C8B-B14F-4D97-AF65-F5344CB8AC3E}">
        <p14:creationId xmlns:p14="http://schemas.microsoft.com/office/powerpoint/2010/main" val="35647290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b="1" dirty="0" smtClean="0"/>
              <a:t>3.Concept Scheme</a:t>
            </a:r>
            <a:endParaRPr lang="de-DE" b="1" dirty="0"/>
          </a:p>
        </p:txBody>
      </p:sp>
      <p:sp>
        <p:nvSpPr>
          <p:cNvPr id="5" name="Content Placeholder 4"/>
          <p:cNvSpPr>
            <a:spLocks noGrp="1"/>
          </p:cNvSpPr>
          <p:nvPr>
            <p:ph idx="1"/>
          </p:nvPr>
        </p:nvSpPr>
        <p:spPr/>
        <p:txBody>
          <a:bodyPr>
            <a:normAutofit fontScale="55000" lnSpcReduction="20000"/>
          </a:bodyPr>
          <a:lstStyle/>
          <a:p>
            <a:pPr marL="0" indent="0">
              <a:buNone/>
            </a:pPr>
            <a:r>
              <a:rPr lang="en-GB" dirty="0"/>
              <a:t>This worksheet is used to define a Concept Scheme. It has two sections: The </a:t>
            </a:r>
            <a:r>
              <a:rPr lang="en-GB" b="1" dirty="0"/>
              <a:t>CONCEPT SCHEME ARTEFACT INFORMATION </a:t>
            </a:r>
            <a:r>
              <a:rPr lang="en-GB" dirty="0"/>
              <a:t>which is the "header" information for the Codelist, and the </a:t>
            </a:r>
            <a:r>
              <a:rPr lang="en-GB" b="1" dirty="0"/>
              <a:t>CONCEPTS </a:t>
            </a:r>
            <a:r>
              <a:rPr lang="en-GB" dirty="0"/>
              <a:t>section</a:t>
            </a:r>
            <a:r>
              <a:rPr lang="en-GB" b="1" dirty="0"/>
              <a:t> </a:t>
            </a:r>
            <a:r>
              <a:rPr lang="en-GB" dirty="0"/>
              <a:t>which is used to define each Concept on a row. Required fields are marked with a </a:t>
            </a:r>
            <a:r>
              <a:rPr lang="en-GB" dirty="0" smtClean="0"/>
              <a:t>*</a:t>
            </a:r>
            <a:r>
              <a:rPr lang="en-GB" dirty="0"/>
              <a:t/>
            </a:r>
            <a:br>
              <a:rPr lang="en-GB" dirty="0"/>
            </a:br>
            <a:endParaRPr lang="en-GB" dirty="0" smtClean="0"/>
          </a:p>
          <a:p>
            <a:pPr marL="514350" indent="-514350">
              <a:buFont typeface="+mj-lt"/>
              <a:buAutoNum type="arabicPeriod"/>
            </a:pPr>
            <a:r>
              <a:rPr lang="en-GB" dirty="0"/>
              <a:t>Complete the </a:t>
            </a:r>
            <a:r>
              <a:rPr lang="en-GB" b="1" dirty="0"/>
              <a:t>CONCEPT SCHEME ARTEFACT INFORMATION </a:t>
            </a:r>
            <a:r>
              <a:rPr lang="en-GB" dirty="0" smtClean="0"/>
              <a:t>details (</a:t>
            </a:r>
            <a:r>
              <a:rPr lang="en-GB" b="1" dirty="0" smtClean="0"/>
              <a:t>Agency Id, Version, Id, Is final?</a:t>
            </a:r>
            <a:r>
              <a:rPr lang="en-GB" dirty="0" smtClean="0"/>
              <a:t> The </a:t>
            </a:r>
            <a:r>
              <a:rPr lang="en-GB" dirty="0"/>
              <a:t>localised Name and Description of the Codelist requires a </a:t>
            </a:r>
            <a:r>
              <a:rPr lang="en-GB" b="1" dirty="0"/>
              <a:t>Language</a:t>
            </a:r>
            <a:r>
              <a:rPr lang="en-GB" dirty="0"/>
              <a:t>, </a:t>
            </a:r>
            <a:r>
              <a:rPr lang="en-GB" b="1" dirty="0"/>
              <a:t>Name </a:t>
            </a:r>
            <a:r>
              <a:rPr lang="en-GB" dirty="0"/>
              <a:t>and </a:t>
            </a:r>
            <a:r>
              <a:rPr lang="en-GB" b="1" dirty="0"/>
              <a:t>Description</a:t>
            </a:r>
            <a:r>
              <a:rPr lang="en-GB" dirty="0"/>
              <a:t>. More languages can be added by adding </a:t>
            </a:r>
            <a:r>
              <a:rPr lang="en-GB" dirty="0" smtClean="0"/>
              <a:t>those </a:t>
            </a:r>
            <a:r>
              <a:rPr lang="en-GB" dirty="0"/>
              <a:t>3 fields</a:t>
            </a:r>
            <a:r>
              <a:rPr lang="en-GB" dirty="0" smtClean="0"/>
              <a:t>. The </a:t>
            </a:r>
            <a:r>
              <a:rPr lang="en-GB" b="1" dirty="0"/>
              <a:t>Language </a:t>
            </a:r>
            <a:r>
              <a:rPr lang="en-GB" dirty="0" smtClean="0"/>
              <a:t>drop-down lists </a:t>
            </a:r>
            <a:r>
              <a:rPr lang="en-GB" dirty="0"/>
              <a:t>the ISO 639-1 codes, </a:t>
            </a:r>
            <a:r>
              <a:rPr lang="en-GB" dirty="0" smtClean="0"/>
              <a:t>and the </a:t>
            </a:r>
            <a:r>
              <a:rPr lang="en-GB" u="sng" dirty="0" smtClean="0">
                <a:hlinkClick r:id="rId2"/>
              </a:rPr>
              <a:t>Language</a:t>
            </a:r>
            <a:r>
              <a:rPr lang="en-GB" dirty="0" smtClean="0"/>
              <a:t> link shows their descriptions. </a:t>
            </a:r>
          </a:p>
          <a:p>
            <a:pPr marL="514350" indent="-514350">
              <a:buFont typeface="+mj-lt"/>
              <a:buAutoNum type="arabicPeriod"/>
            </a:pPr>
            <a:r>
              <a:rPr lang="en-GB" dirty="0" smtClean="0"/>
              <a:t>Fill </a:t>
            </a:r>
            <a:r>
              <a:rPr lang="en-GB" dirty="0"/>
              <a:t>the </a:t>
            </a:r>
            <a:r>
              <a:rPr lang="en-GB" b="1" dirty="0"/>
              <a:t>CONCEPTS</a:t>
            </a:r>
            <a:r>
              <a:rPr lang="en-GB" dirty="0"/>
              <a:t> </a:t>
            </a:r>
            <a:r>
              <a:rPr lang="en-GB" dirty="0" smtClean="0"/>
              <a:t>section. </a:t>
            </a:r>
          </a:p>
          <a:p>
            <a:pPr marL="971550" lvl="1" indent="-514350">
              <a:buFont typeface="+mj-lt"/>
              <a:buAutoNum type="arabicPeriod"/>
            </a:pPr>
            <a:r>
              <a:rPr lang="en-GB" dirty="0" smtClean="0"/>
              <a:t>Commonly </a:t>
            </a:r>
            <a:r>
              <a:rPr lang="en-GB" dirty="0"/>
              <a:t>used concepts are already included, remove those that are not required. </a:t>
            </a:r>
            <a:endParaRPr lang="en-GB" dirty="0" smtClean="0"/>
          </a:p>
          <a:p>
            <a:pPr marL="971550" lvl="1" indent="-514350">
              <a:buFont typeface="+mj-lt"/>
              <a:buAutoNum type="arabicPeriod"/>
            </a:pPr>
            <a:r>
              <a:rPr lang="en-GB" dirty="0" smtClean="0"/>
              <a:t>If </a:t>
            </a:r>
            <a:r>
              <a:rPr lang="en-GB" dirty="0"/>
              <a:t>you have completed step </a:t>
            </a:r>
            <a:r>
              <a:rPr lang="en-GB" b="1" dirty="0"/>
              <a:t>2. Decompose indicators</a:t>
            </a:r>
            <a:r>
              <a:rPr lang="en-GB" dirty="0"/>
              <a:t> </a:t>
            </a:r>
            <a:r>
              <a:rPr lang="en-GB" dirty="0" smtClean="0"/>
              <a:t>those Concepts may have been already added, or you </a:t>
            </a:r>
            <a:r>
              <a:rPr lang="en-GB" dirty="0"/>
              <a:t>may use the button on the left to </a:t>
            </a:r>
            <a:r>
              <a:rPr lang="en-GB" dirty="0" smtClean="0"/>
              <a:t>add the </a:t>
            </a:r>
            <a:r>
              <a:rPr lang="en-GB" b="1" dirty="0"/>
              <a:t>CONCEPTS</a:t>
            </a:r>
            <a:r>
              <a:rPr lang="en-GB" dirty="0"/>
              <a:t> section from that worksheet. </a:t>
            </a:r>
            <a:endParaRPr lang="en-GB" dirty="0" smtClean="0"/>
          </a:p>
          <a:p>
            <a:pPr marL="971550" lvl="1" indent="-514350">
              <a:buFont typeface="+mj-lt"/>
              <a:buAutoNum type="arabicPeriod"/>
            </a:pPr>
            <a:r>
              <a:rPr lang="en-GB" dirty="0" smtClean="0"/>
              <a:t>Add </a:t>
            </a:r>
            <a:r>
              <a:rPr lang="en-GB" dirty="0"/>
              <a:t>any additional concepts required; aligning the concept IDs and definitions with the </a:t>
            </a:r>
            <a:r>
              <a:rPr lang="en-GB" u="sng" dirty="0">
                <a:hlinkClick r:id="rId3"/>
              </a:rPr>
              <a:t>SDMX </a:t>
            </a:r>
            <a:r>
              <a:rPr lang="en-GB" u="sng" dirty="0" smtClean="0">
                <a:hlinkClick r:id="rId3"/>
              </a:rPr>
              <a:t>Glossary</a:t>
            </a:r>
            <a:endParaRPr lang="en-GB" dirty="0"/>
          </a:p>
          <a:p>
            <a:pPr marL="971550" lvl="1" indent="-514350">
              <a:buFont typeface="+mj-lt"/>
              <a:buAutoNum type="arabicPeriod"/>
            </a:pPr>
            <a:r>
              <a:rPr lang="en-GB" dirty="0" smtClean="0"/>
              <a:t>Choose whether the Concept is a </a:t>
            </a:r>
            <a:r>
              <a:rPr lang="en-GB" b="1" dirty="0" smtClean="0"/>
              <a:t>Dimension, Attribute, or Measure </a:t>
            </a:r>
            <a:r>
              <a:rPr lang="en-GB" dirty="0" smtClean="0"/>
              <a:t>in the first column. That column contains several types of attribute attachment level and optionality</a:t>
            </a:r>
          </a:p>
          <a:p>
            <a:pPr marL="971550" lvl="1" indent="-514350">
              <a:buFont typeface="+mj-lt"/>
              <a:buAutoNum type="arabicPeriod"/>
            </a:pPr>
            <a:r>
              <a:rPr lang="en-GB" dirty="0" smtClean="0"/>
              <a:t>To </a:t>
            </a:r>
            <a:r>
              <a:rPr lang="en-GB" dirty="0"/>
              <a:t>include several languages for the Concepts, add </a:t>
            </a:r>
            <a:r>
              <a:rPr lang="en-GB" b="1" dirty="0"/>
              <a:t>Concept Name:&lt;language&gt;</a:t>
            </a:r>
            <a:r>
              <a:rPr lang="en-GB" dirty="0"/>
              <a:t> and </a:t>
            </a:r>
            <a:r>
              <a:rPr lang="en-GB" b="1" dirty="0"/>
              <a:t>Concept Description:&lt;language&gt;</a:t>
            </a:r>
            <a:r>
              <a:rPr lang="en-GB" dirty="0"/>
              <a:t> columns to the Concepts </a:t>
            </a:r>
            <a:r>
              <a:rPr lang="en-GB" dirty="0" smtClean="0"/>
              <a:t>table</a:t>
            </a:r>
          </a:p>
          <a:p>
            <a:pPr marL="971550" lvl="1" indent="-514350">
              <a:buFont typeface="+mj-lt"/>
              <a:buAutoNum type="arabicPeriod"/>
            </a:pPr>
            <a:r>
              <a:rPr lang="en-GB" dirty="0" smtClean="0"/>
              <a:t>For </a:t>
            </a:r>
            <a:r>
              <a:rPr lang="en-GB" dirty="0"/>
              <a:t>each coded concept, add its Codelist ID into column </a:t>
            </a:r>
            <a:r>
              <a:rPr lang="en-GB" b="1" dirty="0" smtClean="0"/>
              <a:t>Code List…</a:t>
            </a:r>
            <a:r>
              <a:rPr lang="en-GB" dirty="0" smtClean="0"/>
              <a:t>; </a:t>
            </a:r>
            <a:r>
              <a:rPr lang="en-GB" dirty="0"/>
              <a:t>for </a:t>
            </a:r>
            <a:r>
              <a:rPr lang="en-GB" dirty="0" err="1"/>
              <a:t>uncoded</a:t>
            </a:r>
            <a:r>
              <a:rPr lang="en-GB" dirty="0"/>
              <a:t> concepts, enter "</a:t>
            </a:r>
            <a:r>
              <a:rPr lang="en-GB" dirty="0" err="1"/>
              <a:t>Uncoded</a:t>
            </a:r>
            <a:r>
              <a:rPr lang="en-GB" dirty="0"/>
              <a:t>" </a:t>
            </a:r>
            <a:r>
              <a:rPr lang="en-GB" dirty="0" smtClean="0"/>
              <a:t>into </a:t>
            </a:r>
            <a:r>
              <a:rPr lang="en-GB" dirty="0"/>
              <a:t>the </a:t>
            </a:r>
            <a:r>
              <a:rPr lang="en-GB" b="1" dirty="0"/>
              <a:t>Code List...</a:t>
            </a:r>
            <a:r>
              <a:rPr lang="en-GB" dirty="0"/>
              <a:t> </a:t>
            </a:r>
            <a:r>
              <a:rPr lang="en-GB" dirty="0" smtClean="0"/>
              <a:t>Column</a:t>
            </a:r>
          </a:p>
          <a:p>
            <a:pPr marL="971550" lvl="1" indent="-514350">
              <a:buFont typeface="+mj-lt"/>
              <a:buAutoNum type="arabicPeriod"/>
            </a:pPr>
            <a:r>
              <a:rPr lang="en-GB" dirty="0" smtClean="0"/>
              <a:t>For </a:t>
            </a:r>
            <a:r>
              <a:rPr lang="en-GB" dirty="0" err="1" smtClean="0"/>
              <a:t>Uncoded</a:t>
            </a:r>
            <a:r>
              <a:rPr lang="en-GB" dirty="0" smtClean="0"/>
              <a:t> concepts, </a:t>
            </a:r>
            <a:r>
              <a:rPr lang="en-GB" dirty="0"/>
              <a:t>choose the </a:t>
            </a:r>
            <a:r>
              <a:rPr lang="en-GB" dirty="0" smtClean="0"/>
              <a:t>datatype </a:t>
            </a:r>
            <a:r>
              <a:rPr lang="en-GB" dirty="0"/>
              <a:t>from the </a:t>
            </a:r>
            <a:r>
              <a:rPr lang="en-GB" b="1" dirty="0" smtClean="0"/>
              <a:t>Type</a:t>
            </a:r>
            <a:r>
              <a:rPr lang="en-GB" dirty="0" smtClean="0"/>
              <a:t> </a:t>
            </a:r>
            <a:r>
              <a:rPr lang="en-GB" dirty="0"/>
              <a:t>column drop-down </a:t>
            </a:r>
            <a:r>
              <a:rPr lang="en-GB" dirty="0" smtClean="0"/>
              <a:t>list. </a:t>
            </a:r>
            <a:r>
              <a:rPr lang="en-GB" dirty="0"/>
              <a:t>The drop-down list is empty for </a:t>
            </a:r>
            <a:r>
              <a:rPr lang="en-GB" dirty="0" err="1" smtClean="0"/>
              <a:t>Codelists</a:t>
            </a:r>
            <a:endParaRPr lang="en-GB" dirty="0" smtClean="0"/>
          </a:p>
          <a:p>
            <a:pPr marL="971550" lvl="1" indent="-514350">
              <a:buFont typeface="+mj-lt"/>
              <a:buAutoNum type="arabicPeriod"/>
            </a:pPr>
            <a:r>
              <a:rPr lang="en-GB" dirty="0" smtClean="0"/>
              <a:t>Click the button </a:t>
            </a:r>
            <a:r>
              <a:rPr lang="en-GB" b="1" dirty="0" smtClean="0"/>
              <a:t>Update DSD matrix…</a:t>
            </a:r>
            <a:r>
              <a:rPr lang="en-GB" dirty="0" smtClean="0"/>
              <a:t> which will prepare and go to the </a:t>
            </a:r>
            <a:r>
              <a:rPr lang="en-GB" b="1" dirty="0" smtClean="0"/>
              <a:t>4.DSD-Concept Matrix</a:t>
            </a:r>
            <a:r>
              <a:rPr lang="en-GB" dirty="0" smtClean="0"/>
              <a:t>, and generate the </a:t>
            </a:r>
            <a:r>
              <a:rPr lang="en-GB" b="1" dirty="0" smtClean="0"/>
              <a:t>Codelist</a:t>
            </a:r>
            <a:r>
              <a:rPr lang="en-GB" dirty="0" smtClean="0"/>
              <a:t> worksheets.</a:t>
            </a:r>
            <a:endParaRPr lang="en-GB" b="1" dirty="0" smtClean="0"/>
          </a:p>
          <a:p>
            <a:pPr marL="0" indent="0">
              <a:buNone/>
            </a:pPr>
            <a:endParaRPr lang="en-GB" dirty="0" smtClean="0"/>
          </a:p>
          <a:p>
            <a:pPr marL="0" indent="0">
              <a:buNone/>
            </a:pPr>
            <a:r>
              <a:rPr lang="en-GB" dirty="0" smtClean="0"/>
              <a:t>Note that the Concept Scheme generates a </a:t>
            </a:r>
            <a:r>
              <a:rPr lang="en-GB" dirty="0" err="1" smtClean="0"/>
              <a:t>CoreRepresentation</a:t>
            </a:r>
            <a:r>
              <a:rPr lang="en-GB" dirty="0" smtClean="0"/>
              <a:t> that is referenced by all DSDs in the SDMX Matrix Generator. </a:t>
            </a:r>
            <a:endParaRPr lang="de-DE" dirty="0"/>
          </a:p>
        </p:txBody>
      </p:sp>
    </p:spTree>
    <p:extLst>
      <p:ext uri="{BB962C8B-B14F-4D97-AF65-F5344CB8AC3E}">
        <p14:creationId xmlns:p14="http://schemas.microsoft.com/office/powerpoint/2010/main" val="626809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4.DSD-Concept Matrix</a:t>
            </a:r>
            <a:endParaRPr lang="de-DE" dirty="0"/>
          </a:p>
        </p:txBody>
      </p:sp>
      <p:sp>
        <p:nvSpPr>
          <p:cNvPr id="3" name="Content Placeholder 2"/>
          <p:cNvSpPr>
            <a:spLocks noGrp="1"/>
          </p:cNvSpPr>
          <p:nvPr>
            <p:ph idx="1"/>
          </p:nvPr>
        </p:nvSpPr>
        <p:spPr/>
        <p:txBody>
          <a:bodyPr>
            <a:normAutofit fontScale="62500" lnSpcReduction="20000"/>
          </a:bodyPr>
          <a:lstStyle/>
          <a:p>
            <a:pPr marL="0" indent="0">
              <a:buNone/>
            </a:pPr>
            <a:r>
              <a:rPr lang="en-GB" dirty="0" smtClean="0"/>
              <a:t>The DSD-Concept Matrix is used for several things and is required to create DSDs and Dataflows:</a:t>
            </a:r>
          </a:p>
          <a:p>
            <a:r>
              <a:rPr lang="en-GB" dirty="0" smtClean="0"/>
              <a:t>It relates each DSD to a set of Concepts</a:t>
            </a:r>
          </a:p>
          <a:p>
            <a:r>
              <a:rPr lang="en-GB" dirty="0"/>
              <a:t>It relates each Dataflow to a DSD</a:t>
            </a:r>
          </a:p>
          <a:p>
            <a:r>
              <a:rPr lang="en-GB" dirty="0" smtClean="0"/>
              <a:t>It shows if and how each Dataflow is Constrained (though further details are specified in the </a:t>
            </a:r>
            <a:r>
              <a:rPr lang="en-GB" b="1" dirty="0" smtClean="0"/>
              <a:t>Codelist </a:t>
            </a:r>
            <a:r>
              <a:rPr lang="en-GB" dirty="0" smtClean="0"/>
              <a:t>worksheets)</a:t>
            </a:r>
          </a:p>
          <a:p>
            <a:pPr marL="514350" indent="-514350">
              <a:buFont typeface="+mj-lt"/>
              <a:buAutoNum type="arabicPeriod"/>
            </a:pPr>
            <a:r>
              <a:rPr lang="en-GB" dirty="0" smtClean="0"/>
              <a:t>The </a:t>
            </a:r>
            <a:r>
              <a:rPr lang="en-GB" b="1" dirty="0" smtClean="0"/>
              <a:t>Concepts-&gt;</a:t>
            </a:r>
            <a:r>
              <a:rPr lang="en-GB" dirty="0" smtClean="0"/>
              <a:t> columns should be prefilled from the </a:t>
            </a:r>
            <a:r>
              <a:rPr lang="en-GB" b="1" dirty="0" smtClean="0"/>
              <a:t>3.Concept Scheme </a:t>
            </a:r>
            <a:r>
              <a:rPr lang="en-GB" dirty="0" smtClean="0"/>
              <a:t>worksheet with the button </a:t>
            </a:r>
            <a:r>
              <a:rPr lang="en-GB" b="1" dirty="0" smtClean="0"/>
              <a:t>Update DSD Matrix</a:t>
            </a:r>
            <a:r>
              <a:rPr lang="en-GB" dirty="0" smtClean="0"/>
              <a:t>…</a:t>
            </a:r>
          </a:p>
          <a:p>
            <a:pPr marL="514350" indent="-514350">
              <a:buFont typeface="+mj-lt"/>
              <a:buAutoNum type="arabicPeriod"/>
            </a:pPr>
            <a:r>
              <a:rPr lang="en-GB" dirty="0"/>
              <a:t>For each </a:t>
            </a:r>
            <a:r>
              <a:rPr lang="en-GB" dirty="0" smtClean="0"/>
              <a:t>Data flow, enter a </a:t>
            </a:r>
            <a:r>
              <a:rPr lang="en-GB" b="1" dirty="0" smtClean="0"/>
              <a:t>Data flow Id</a:t>
            </a:r>
            <a:r>
              <a:rPr lang="en-GB" dirty="0" smtClean="0"/>
              <a:t> and in that row mark </a:t>
            </a:r>
            <a:r>
              <a:rPr lang="en-GB" dirty="0"/>
              <a:t>how the Concepts are used for it using the MATRIX </a:t>
            </a:r>
            <a:r>
              <a:rPr lang="en-GB" dirty="0" smtClean="0"/>
              <a:t>LEGEND:</a:t>
            </a:r>
          </a:p>
          <a:p>
            <a:pPr marL="971550" lvl="1" indent="-514350">
              <a:buFont typeface="+mj-lt"/>
              <a:buAutoNum type="arabicPeriod"/>
            </a:pPr>
            <a:r>
              <a:rPr lang="en-GB" dirty="0" smtClean="0"/>
              <a:t>When </a:t>
            </a:r>
            <a:r>
              <a:rPr lang="en-GB" dirty="0"/>
              <a:t>specifying one allowed value for a Concept, you must indicate the Code, a </a:t>
            </a:r>
            <a:r>
              <a:rPr lang="en-GB" b="1" dirty="0"/>
              <a:t>Test Dataflow </a:t>
            </a:r>
            <a:r>
              <a:rPr lang="en-GB" dirty="0"/>
              <a:t>example is included where FREQ is set to </a:t>
            </a:r>
            <a:r>
              <a:rPr lang="en-GB" dirty="0" smtClean="0"/>
              <a:t>A:Annual</a:t>
            </a:r>
          </a:p>
          <a:p>
            <a:pPr marL="971550" lvl="1" indent="-514350">
              <a:buFont typeface="+mj-lt"/>
              <a:buAutoNum type="arabicPeriod"/>
            </a:pPr>
            <a:r>
              <a:rPr lang="en-GB" dirty="0" smtClean="0"/>
              <a:t>The </a:t>
            </a:r>
            <a:r>
              <a:rPr lang="en-GB" dirty="0"/>
              <a:t>Concepts are hyperlinks that open the relevant Codelist which is helpful when to lookup the Codes when single-code fixing</a:t>
            </a:r>
            <a:r>
              <a:rPr lang="en-GB" dirty="0" smtClean="0"/>
              <a:t>.</a:t>
            </a:r>
          </a:p>
          <a:p>
            <a:pPr marL="514350" indent="-514350">
              <a:buFont typeface="+mj-lt"/>
              <a:buAutoNum type="arabicPeriod"/>
            </a:pPr>
            <a:r>
              <a:rPr lang="en-GB" dirty="0" smtClean="0"/>
              <a:t>Allocate </a:t>
            </a:r>
            <a:r>
              <a:rPr lang="en-GB" dirty="0"/>
              <a:t>Data flows to DSDs by </a:t>
            </a:r>
            <a:r>
              <a:rPr lang="en-GB" dirty="0" smtClean="0"/>
              <a:t>entering a </a:t>
            </a:r>
            <a:r>
              <a:rPr lang="en-GB" b="1" dirty="0"/>
              <a:t>DSD </a:t>
            </a:r>
            <a:r>
              <a:rPr lang="en-GB" b="1" dirty="0" smtClean="0"/>
              <a:t>Id </a:t>
            </a:r>
            <a:r>
              <a:rPr lang="en-GB" dirty="0" smtClean="0"/>
              <a:t>in </a:t>
            </a:r>
            <a:r>
              <a:rPr lang="en-GB" dirty="0"/>
              <a:t>the </a:t>
            </a:r>
            <a:r>
              <a:rPr lang="en-GB" dirty="0" smtClean="0"/>
              <a:t>column</a:t>
            </a:r>
            <a:r>
              <a:rPr lang="en-GB" dirty="0"/>
              <a:t>. </a:t>
            </a:r>
            <a:r>
              <a:rPr lang="en-GB" dirty="0" smtClean="0"/>
              <a:t>Note that all </a:t>
            </a:r>
            <a:r>
              <a:rPr lang="en-GB" dirty="0"/>
              <a:t>Data flows </a:t>
            </a:r>
            <a:r>
              <a:rPr lang="en-GB" dirty="0" smtClean="0"/>
              <a:t>using </a:t>
            </a:r>
            <a:r>
              <a:rPr lang="en-GB" dirty="0"/>
              <a:t>the DSD must use the same Concepts. For guidance and best practice on how to do this, refer to the </a:t>
            </a:r>
            <a:r>
              <a:rPr lang="en-GB" b="1" u="sng" dirty="0"/>
              <a:t>Modelling Statistical Domains in SDMX</a:t>
            </a:r>
            <a:r>
              <a:rPr lang="en-GB" b="1" u="sng" dirty="0" smtClean="0"/>
              <a:t>.</a:t>
            </a:r>
          </a:p>
          <a:p>
            <a:pPr marL="514350" indent="-514350">
              <a:buFont typeface="+mj-lt"/>
              <a:buAutoNum type="arabicPeriod"/>
            </a:pPr>
            <a:r>
              <a:rPr lang="en-GB" dirty="0"/>
              <a:t>Move to the next step by clicking the button </a:t>
            </a:r>
            <a:r>
              <a:rPr lang="en-GB" b="1" dirty="0"/>
              <a:t>Go to </a:t>
            </a:r>
            <a:r>
              <a:rPr lang="en-GB" b="1" dirty="0" smtClean="0"/>
              <a:t>DSDs</a:t>
            </a:r>
            <a:endParaRPr lang="en-GB" dirty="0"/>
          </a:p>
          <a:p>
            <a:pPr marL="514350" indent="-514350">
              <a:buFont typeface="+mj-lt"/>
              <a:buAutoNum type="arabicPeriod"/>
            </a:pPr>
            <a:endParaRPr lang="en-GB" dirty="0"/>
          </a:p>
          <a:p>
            <a:pPr marL="514350" indent="-514350">
              <a:buFont typeface="+mj-lt"/>
              <a:buAutoNum type="arabicPeriod"/>
            </a:pPr>
            <a:endParaRPr lang="en-GB" b="1" dirty="0" smtClean="0"/>
          </a:p>
          <a:p>
            <a:pPr marL="0" indent="0">
              <a:buNone/>
            </a:pPr>
            <a:endParaRPr lang="de-DE" dirty="0"/>
          </a:p>
        </p:txBody>
      </p:sp>
    </p:spTree>
    <p:extLst>
      <p:ext uri="{BB962C8B-B14F-4D97-AF65-F5344CB8AC3E}">
        <p14:creationId xmlns:p14="http://schemas.microsoft.com/office/powerpoint/2010/main" val="16066290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5.DSDs</a:t>
            </a:r>
            <a:endParaRPr lang="de-DE" dirty="0"/>
          </a:p>
        </p:txBody>
      </p:sp>
      <p:sp>
        <p:nvSpPr>
          <p:cNvPr id="3" name="Content Placeholder 2"/>
          <p:cNvSpPr>
            <a:spLocks noGrp="1"/>
          </p:cNvSpPr>
          <p:nvPr>
            <p:ph idx="1"/>
          </p:nvPr>
        </p:nvSpPr>
        <p:spPr/>
        <p:txBody>
          <a:bodyPr>
            <a:normAutofit lnSpcReduction="10000"/>
          </a:bodyPr>
          <a:lstStyle/>
          <a:p>
            <a:pPr marL="0" indent="0">
              <a:buNone/>
            </a:pPr>
            <a:r>
              <a:rPr lang="en-GB" dirty="0"/>
              <a:t>This worksheet is used to fully define Data Structure Definitions. </a:t>
            </a:r>
            <a:endParaRPr lang="en-GB" dirty="0" smtClean="0"/>
          </a:p>
          <a:p>
            <a:pPr marL="0" indent="0">
              <a:buNone/>
            </a:pPr>
            <a:r>
              <a:rPr lang="en-GB" dirty="0" smtClean="0"/>
              <a:t>Each </a:t>
            </a:r>
            <a:r>
              <a:rPr lang="en-GB" dirty="0"/>
              <a:t>row defines one DSD, the </a:t>
            </a:r>
            <a:r>
              <a:rPr lang="en-GB" b="1" dirty="0" smtClean="0"/>
              <a:t>Id</a:t>
            </a:r>
            <a:r>
              <a:rPr lang="en-GB" dirty="0" smtClean="0"/>
              <a:t> column </a:t>
            </a:r>
            <a:r>
              <a:rPr lang="en-GB" dirty="0"/>
              <a:t>is pre-filled from the DSD-Concept Matrix. </a:t>
            </a:r>
            <a:endParaRPr lang="en-GB" dirty="0" smtClean="0"/>
          </a:p>
          <a:p>
            <a:pPr marL="0" indent="0">
              <a:buNone/>
            </a:pPr>
            <a:r>
              <a:rPr lang="en-GB" dirty="0"/>
              <a:t>The required fields are marked with a *. </a:t>
            </a:r>
            <a:endParaRPr lang="en-GB" dirty="0" smtClean="0"/>
          </a:p>
          <a:p>
            <a:pPr marL="0" indent="0">
              <a:buNone/>
            </a:pPr>
            <a:r>
              <a:rPr lang="en-GB" dirty="0"/>
              <a:t>To add a name and description language, add new columns for the required </a:t>
            </a:r>
            <a:r>
              <a:rPr lang="en-GB" b="1" dirty="0"/>
              <a:t>Name:&lt;language&gt; </a:t>
            </a:r>
            <a:r>
              <a:rPr lang="en-GB" dirty="0"/>
              <a:t>and </a:t>
            </a:r>
            <a:r>
              <a:rPr lang="en-GB" b="1" dirty="0"/>
              <a:t>Description:&lt;language&gt;</a:t>
            </a:r>
            <a:r>
              <a:rPr lang="en-GB" dirty="0"/>
              <a:t>, where &lt;language&gt; is a code from ISO </a:t>
            </a:r>
            <a:r>
              <a:rPr lang="en-GB" dirty="0" smtClean="0"/>
              <a:t>639-1.</a:t>
            </a:r>
          </a:p>
          <a:p>
            <a:pPr marL="0" indent="0">
              <a:buNone/>
            </a:pPr>
            <a:r>
              <a:rPr lang="en-GB" dirty="0" smtClean="0"/>
              <a:t>Note that the </a:t>
            </a:r>
            <a:r>
              <a:rPr lang="en-GB" dirty="0" err="1" smtClean="0"/>
              <a:t>LocalRepresentation</a:t>
            </a:r>
            <a:r>
              <a:rPr lang="en-GB" dirty="0" smtClean="0"/>
              <a:t> for each DSD is derived from the </a:t>
            </a:r>
            <a:r>
              <a:rPr lang="en-GB" b="1" dirty="0" smtClean="0"/>
              <a:t>3.Concept Scheme</a:t>
            </a:r>
            <a:r>
              <a:rPr lang="en-GB" dirty="0" smtClean="0"/>
              <a:t> worksheet.</a:t>
            </a:r>
          </a:p>
          <a:p>
            <a:pPr marL="0" indent="0">
              <a:buNone/>
            </a:pPr>
            <a:r>
              <a:rPr lang="en-GB" dirty="0" smtClean="0"/>
              <a:t>Move to the next step by clicking the button </a:t>
            </a:r>
            <a:r>
              <a:rPr lang="en-GB" b="1" dirty="0" smtClean="0"/>
              <a:t>Go to Dataflows </a:t>
            </a:r>
            <a:endParaRPr lang="en-GB" dirty="0"/>
          </a:p>
          <a:p>
            <a:pPr marL="514350" indent="-514350">
              <a:buFont typeface="+mj-lt"/>
              <a:buAutoNum type="arabicPeriod"/>
            </a:pPr>
            <a:endParaRPr lang="en-GB" b="1" dirty="0" smtClean="0"/>
          </a:p>
          <a:p>
            <a:pPr marL="0" indent="0">
              <a:buNone/>
            </a:pPr>
            <a:endParaRPr lang="de-DE" dirty="0"/>
          </a:p>
        </p:txBody>
      </p:sp>
    </p:spTree>
    <p:extLst>
      <p:ext uri="{BB962C8B-B14F-4D97-AF65-F5344CB8AC3E}">
        <p14:creationId xmlns:p14="http://schemas.microsoft.com/office/powerpoint/2010/main" val="37612980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6.Dataflows</a:t>
            </a:r>
            <a:endParaRPr lang="de-DE" dirty="0"/>
          </a:p>
        </p:txBody>
      </p:sp>
      <p:sp>
        <p:nvSpPr>
          <p:cNvPr id="3" name="Content Placeholder 2"/>
          <p:cNvSpPr>
            <a:spLocks noGrp="1"/>
          </p:cNvSpPr>
          <p:nvPr>
            <p:ph idx="1"/>
          </p:nvPr>
        </p:nvSpPr>
        <p:spPr/>
        <p:txBody>
          <a:bodyPr>
            <a:noAutofit/>
          </a:bodyPr>
          <a:lstStyle/>
          <a:p>
            <a:pPr marL="0" indent="0">
              <a:buNone/>
            </a:pPr>
            <a:r>
              <a:rPr lang="en-GB" sz="1400" dirty="0"/>
              <a:t>This worksheet is used to fully define Data </a:t>
            </a:r>
            <a:r>
              <a:rPr lang="en-GB" sz="1400" dirty="0" smtClean="0"/>
              <a:t>flows. </a:t>
            </a:r>
            <a:endParaRPr lang="en-GB" sz="1400" dirty="0" smtClean="0"/>
          </a:p>
          <a:p>
            <a:pPr marL="0" indent="0">
              <a:buNone/>
            </a:pPr>
            <a:r>
              <a:rPr lang="en-GB" sz="1400" dirty="0" smtClean="0"/>
              <a:t>Each </a:t>
            </a:r>
            <a:r>
              <a:rPr lang="en-GB" sz="1400" dirty="0"/>
              <a:t>row defines one </a:t>
            </a:r>
            <a:r>
              <a:rPr lang="en-GB" sz="1400" dirty="0" smtClean="0"/>
              <a:t>Dataflow, </a:t>
            </a:r>
            <a:r>
              <a:rPr lang="en-GB" sz="1400" dirty="0"/>
              <a:t>the </a:t>
            </a:r>
            <a:r>
              <a:rPr lang="en-GB" sz="1400" b="1" dirty="0" smtClean="0"/>
              <a:t>Id</a:t>
            </a:r>
            <a:r>
              <a:rPr lang="en-GB" sz="1400" dirty="0" smtClean="0"/>
              <a:t> column </a:t>
            </a:r>
            <a:r>
              <a:rPr lang="en-GB" sz="1400" dirty="0"/>
              <a:t>is pre-filled from the DSD-Concept Matrix. </a:t>
            </a:r>
            <a:r>
              <a:rPr lang="en-GB" sz="1400" dirty="0" smtClean="0"/>
              <a:t>The </a:t>
            </a:r>
            <a:r>
              <a:rPr lang="en-GB" sz="1400" dirty="0"/>
              <a:t>required fields are marked with a *. </a:t>
            </a:r>
            <a:endParaRPr lang="en-GB" sz="1400" dirty="0" smtClean="0"/>
          </a:p>
          <a:p>
            <a:pPr marL="0" indent="0">
              <a:buNone/>
            </a:pPr>
            <a:r>
              <a:rPr lang="en-GB" sz="1400" dirty="0" smtClean="0"/>
              <a:t>The </a:t>
            </a:r>
            <a:r>
              <a:rPr lang="en-GB" sz="1400" b="1" dirty="0" smtClean="0"/>
              <a:t>Category </a:t>
            </a:r>
            <a:r>
              <a:rPr lang="en-GB" sz="1400" dirty="0" smtClean="0"/>
              <a:t>fields (starting with Cat.) are only required when generating Categorisations. </a:t>
            </a:r>
            <a:r>
              <a:rPr lang="en-GB" sz="1400" dirty="0" smtClean="0"/>
              <a:t>The </a:t>
            </a:r>
            <a:r>
              <a:rPr lang="en-GB" sz="1400" dirty="0"/>
              <a:t>Category Scheme </a:t>
            </a:r>
            <a:r>
              <a:rPr lang="en-GB" sz="1400" dirty="0" smtClean="0"/>
              <a:t>itself is </a:t>
            </a:r>
            <a:r>
              <a:rPr lang="en-GB" sz="1400" dirty="0"/>
              <a:t>defined </a:t>
            </a:r>
            <a:r>
              <a:rPr lang="en-GB" sz="1400" dirty="0" smtClean="0"/>
              <a:t>externally.</a:t>
            </a:r>
          </a:p>
          <a:p>
            <a:pPr marL="0" indent="0">
              <a:buNone/>
            </a:pPr>
            <a:r>
              <a:rPr lang="en-GB" sz="1400" dirty="0"/>
              <a:t>To add a name and description language, add new columns for the required </a:t>
            </a:r>
            <a:r>
              <a:rPr lang="en-GB" sz="1400" b="1" dirty="0"/>
              <a:t>Name:&lt;language&gt; </a:t>
            </a:r>
            <a:r>
              <a:rPr lang="en-GB" sz="1400" dirty="0"/>
              <a:t>and </a:t>
            </a:r>
            <a:r>
              <a:rPr lang="en-GB" sz="1400" b="1" dirty="0"/>
              <a:t>Description:&lt;language&gt;</a:t>
            </a:r>
            <a:r>
              <a:rPr lang="en-GB" sz="1400" dirty="0"/>
              <a:t>, where &lt;language&gt; is a code from ISO </a:t>
            </a:r>
            <a:r>
              <a:rPr lang="en-GB" sz="1400" dirty="0" smtClean="0"/>
              <a:t>639-1.</a:t>
            </a:r>
          </a:p>
          <a:p>
            <a:pPr marL="0" indent="0">
              <a:buNone/>
            </a:pPr>
            <a:r>
              <a:rPr lang="en-GB" sz="1400" dirty="0"/>
              <a:t>The annotation columns, e.g. LAYOUT_ROW, </a:t>
            </a:r>
            <a:r>
              <a:rPr lang="en-GB" sz="1400" dirty="0" smtClean="0"/>
              <a:t>NOT_DISPLAYED, </a:t>
            </a:r>
            <a:r>
              <a:rPr lang="en-GB" sz="1400" dirty="0"/>
              <a:t>are for assigning specific behaviour to Concepts </a:t>
            </a:r>
            <a:r>
              <a:rPr lang="en-GB" sz="1400" dirty="0" smtClean="0"/>
              <a:t>if </a:t>
            </a:r>
            <a:r>
              <a:rPr lang="en-GB" sz="1400" dirty="0"/>
              <a:t>supported by the </a:t>
            </a:r>
            <a:r>
              <a:rPr lang="en-GB" sz="1400" dirty="0" smtClean="0"/>
              <a:t>platform:</a:t>
            </a:r>
          </a:p>
          <a:p>
            <a:r>
              <a:rPr lang="en-GB" sz="1400" dirty="0" smtClean="0"/>
              <a:t>Annotations are optional and are listed to the right of the </a:t>
            </a:r>
            <a:r>
              <a:rPr lang="en-GB" sz="1400" b="1" dirty="0" smtClean="0"/>
              <a:t>Category</a:t>
            </a:r>
            <a:r>
              <a:rPr lang="en-GB" sz="1400" dirty="0" smtClean="0"/>
              <a:t> field, and several default ones are provided. More Annotations may be added by adding them horizontally in the </a:t>
            </a:r>
            <a:r>
              <a:rPr lang="en-GB" sz="1400" dirty="0" smtClean="0"/>
              <a:t>header</a:t>
            </a:r>
            <a:endParaRPr lang="en-GB" sz="1400" dirty="0" smtClean="0"/>
          </a:p>
          <a:p>
            <a:r>
              <a:rPr lang="en-GB" sz="1400" dirty="0" smtClean="0"/>
              <a:t>For a Data flow to use an Annotation, enter a value in the row for the Data flow underneath the Annotation </a:t>
            </a:r>
            <a:r>
              <a:rPr lang="en-GB" sz="1400" dirty="0" smtClean="0"/>
              <a:t>column</a:t>
            </a:r>
            <a:r>
              <a:rPr lang="en-GB" sz="1400" dirty="0" smtClean="0"/>
              <a:t>, otherwise an Annotation is not generated</a:t>
            </a:r>
            <a:endParaRPr lang="en-GB" sz="1400" dirty="0" smtClean="0"/>
          </a:p>
          <a:p>
            <a:r>
              <a:rPr lang="en-GB" sz="1400" dirty="0" smtClean="0"/>
              <a:t>The meaning of the Annotation is in the header comments (hover over the red triangle). If adding an Annotation, also add a comments to explain it</a:t>
            </a:r>
          </a:p>
          <a:p>
            <a:r>
              <a:rPr lang="en-GB" sz="1400" dirty="0" smtClean="0"/>
              <a:t>Multiple </a:t>
            </a:r>
            <a:r>
              <a:rPr lang="en-GB" sz="1400" dirty="0"/>
              <a:t>concepts in one cell are comma-separated, e.g. FREQ,REF_AREA.  If an annotation value is blank, it is not created</a:t>
            </a:r>
            <a:r>
              <a:rPr lang="en-GB" sz="1400" dirty="0" smtClean="0"/>
              <a:t>.</a:t>
            </a:r>
          </a:p>
          <a:p>
            <a:r>
              <a:rPr lang="en-GB" sz="1400" dirty="0" smtClean="0"/>
              <a:t>The </a:t>
            </a:r>
            <a:r>
              <a:rPr lang="en-GB" sz="1400" dirty="0"/>
              <a:t>Annotation header </a:t>
            </a:r>
            <a:r>
              <a:rPr lang="en-GB" sz="1400" dirty="0" smtClean="0"/>
              <a:t>is generated as the </a:t>
            </a:r>
            <a:r>
              <a:rPr lang="en-GB" sz="1400" b="1" dirty="0" err="1" smtClean="0"/>
              <a:t>AnnotationType</a:t>
            </a:r>
            <a:r>
              <a:rPr lang="en-GB" sz="1400" dirty="0" smtClean="0"/>
              <a:t>, and the cell value is the </a:t>
            </a:r>
            <a:r>
              <a:rPr lang="en-GB" sz="1400" b="1" dirty="0" err="1" smtClean="0"/>
              <a:t>AnnotationTitle</a:t>
            </a:r>
            <a:endParaRPr lang="en-GB" sz="1400" b="1" dirty="0" smtClean="0"/>
          </a:p>
          <a:p>
            <a:pPr marL="0" indent="0">
              <a:buNone/>
            </a:pPr>
            <a:r>
              <a:rPr lang="en-GB" sz="1400" dirty="0"/>
              <a:t>Move to the next step by clicking the button </a:t>
            </a:r>
            <a:r>
              <a:rPr lang="en-GB" sz="1400" b="1" dirty="0" smtClean="0"/>
              <a:t>Update Constraints Go to </a:t>
            </a:r>
            <a:r>
              <a:rPr lang="en-GB" sz="1400" b="1" dirty="0" err="1" smtClean="0"/>
              <a:t>Codelists</a:t>
            </a:r>
            <a:endParaRPr lang="en-GB" sz="1400" dirty="0"/>
          </a:p>
        </p:txBody>
      </p:sp>
    </p:spTree>
    <p:extLst>
      <p:ext uri="{BB962C8B-B14F-4D97-AF65-F5344CB8AC3E}">
        <p14:creationId xmlns:p14="http://schemas.microsoft.com/office/powerpoint/2010/main" val="8201733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7.</a:t>
            </a:r>
            <a:r>
              <a:rPr lang="en-GB" b="1" dirty="0" smtClean="0"/>
              <a:t>Generate SDMX</a:t>
            </a:r>
            <a:endParaRPr lang="de-DE" dirty="0"/>
          </a:p>
        </p:txBody>
      </p:sp>
      <p:sp>
        <p:nvSpPr>
          <p:cNvPr id="3" name="Content Placeholder 2"/>
          <p:cNvSpPr>
            <a:spLocks noGrp="1"/>
          </p:cNvSpPr>
          <p:nvPr>
            <p:ph idx="1"/>
          </p:nvPr>
        </p:nvSpPr>
        <p:spPr/>
        <p:txBody>
          <a:bodyPr>
            <a:normAutofit fontScale="85000" lnSpcReduction="20000"/>
          </a:bodyPr>
          <a:lstStyle/>
          <a:p>
            <a:pPr marL="0" indent="0">
              <a:buNone/>
            </a:pPr>
            <a:r>
              <a:rPr lang="en-GB" dirty="0"/>
              <a:t>This worksheet is used to generate SDMX from the structures defined in preceding steps and Codelist worksheets. </a:t>
            </a:r>
            <a:endParaRPr lang="en-GB" dirty="0" smtClean="0"/>
          </a:p>
          <a:p>
            <a:pPr marL="0" indent="0">
              <a:buNone/>
            </a:pPr>
            <a:r>
              <a:rPr lang="en-GB" dirty="0" smtClean="0"/>
              <a:t>To </a:t>
            </a:r>
            <a:r>
              <a:rPr lang="en-GB" dirty="0"/>
              <a:t>generate the </a:t>
            </a:r>
            <a:r>
              <a:rPr lang="en-GB" dirty="0" smtClean="0"/>
              <a:t>artefacts:</a:t>
            </a:r>
          </a:p>
          <a:p>
            <a:pPr marL="514350" indent="-514350">
              <a:buFont typeface="+mj-lt"/>
              <a:buAutoNum type="arabicPeriod"/>
            </a:pPr>
            <a:r>
              <a:rPr lang="en-GB" dirty="0" smtClean="0"/>
              <a:t>Enter </a:t>
            </a:r>
            <a:r>
              <a:rPr lang="en-GB" b="1" dirty="0"/>
              <a:t>1</a:t>
            </a:r>
            <a:r>
              <a:rPr lang="en-GB" dirty="0"/>
              <a:t> in the </a:t>
            </a:r>
            <a:r>
              <a:rPr lang="en-GB" b="1" dirty="0"/>
              <a:t>Generate?</a:t>
            </a:r>
            <a:r>
              <a:rPr lang="en-GB" dirty="0"/>
              <a:t> column next to the artefact </a:t>
            </a:r>
            <a:r>
              <a:rPr lang="en-GB" dirty="0" smtClean="0"/>
              <a:t>type(s) required</a:t>
            </a:r>
          </a:p>
          <a:p>
            <a:pPr marL="514350" indent="-514350">
              <a:buFont typeface="+mj-lt"/>
              <a:buAutoNum type="arabicPeriod"/>
            </a:pPr>
            <a:r>
              <a:rPr lang="en-GB" dirty="0" smtClean="0"/>
              <a:t>Set </a:t>
            </a:r>
            <a:r>
              <a:rPr lang="en-GB" dirty="0"/>
              <a:t>the </a:t>
            </a:r>
            <a:r>
              <a:rPr lang="en-GB" b="1" dirty="0"/>
              <a:t>Parameters</a:t>
            </a:r>
            <a:r>
              <a:rPr lang="en-GB" dirty="0"/>
              <a:t> as </a:t>
            </a:r>
            <a:r>
              <a:rPr lang="en-GB" dirty="0" smtClean="0"/>
              <a:t>required</a:t>
            </a:r>
          </a:p>
          <a:p>
            <a:pPr marL="514350" indent="-514350">
              <a:buFont typeface="+mj-lt"/>
              <a:buAutoNum type="arabicPeriod"/>
            </a:pPr>
            <a:r>
              <a:rPr lang="en-GB" dirty="0" smtClean="0"/>
              <a:t>Click </a:t>
            </a:r>
            <a:r>
              <a:rPr lang="en-GB" dirty="0"/>
              <a:t>the button </a:t>
            </a:r>
            <a:r>
              <a:rPr lang="en-GB" b="1" dirty="0"/>
              <a:t>Generate SDMX </a:t>
            </a:r>
            <a:r>
              <a:rPr lang="en-GB" b="1" dirty="0" smtClean="0"/>
              <a:t>Artefacts</a:t>
            </a:r>
            <a:r>
              <a:rPr lang="en-GB" dirty="0" smtClean="0"/>
              <a:t>. </a:t>
            </a:r>
            <a:r>
              <a:rPr lang="en-US" dirty="0"/>
              <a:t>Note that the Excel workbook is hidden during the </a:t>
            </a:r>
            <a:r>
              <a:rPr lang="en-US" dirty="0" smtClean="0"/>
              <a:t>Generate </a:t>
            </a:r>
            <a:r>
              <a:rPr lang="en-US" dirty="0"/>
              <a:t>process</a:t>
            </a:r>
            <a:endParaRPr lang="en-GB" b="1" dirty="0" smtClean="0"/>
          </a:p>
          <a:p>
            <a:pPr marL="514350" indent="-514350">
              <a:buFont typeface="+mj-lt"/>
              <a:buAutoNum type="arabicPeriod"/>
            </a:pPr>
            <a:r>
              <a:rPr lang="en-GB" dirty="0" smtClean="0"/>
              <a:t>Check the result of the generation in the </a:t>
            </a:r>
            <a:r>
              <a:rPr lang="en-GB" b="1" dirty="0" smtClean="0"/>
              <a:t>Output</a:t>
            </a:r>
            <a:r>
              <a:rPr lang="en-GB" dirty="0" smtClean="0"/>
              <a:t> section and/or the </a:t>
            </a:r>
            <a:r>
              <a:rPr lang="en-GB" b="1" dirty="0" smtClean="0"/>
              <a:t>Log file</a:t>
            </a:r>
          </a:p>
          <a:p>
            <a:pPr marL="0" indent="0">
              <a:buNone/>
            </a:pPr>
            <a:r>
              <a:rPr lang="en-GB" dirty="0" smtClean="0"/>
              <a:t>Note that it is possible to output to a file, directly to an SDMX </a:t>
            </a:r>
            <a:r>
              <a:rPr lang="en-GB" dirty="0" err="1" smtClean="0"/>
              <a:t>Webservice</a:t>
            </a:r>
            <a:r>
              <a:rPr lang="en-GB" dirty="0" smtClean="0"/>
              <a:t>, or both.	</a:t>
            </a:r>
          </a:p>
          <a:p>
            <a:pPr marL="0" indent="0">
              <a:buNone/>
            </a:pPr>
            <a:r>
              <a:rPr lang="en-GB" dirty="0" smtClean="0"/>
              <a:t>On this worksheet there are also “Helper” actions to help update all artefact’s </a:t>
            </a:r>
            <a:r>
              <a:rPr lang="en-GB" b="1" dirty="0" smtClean="0"/>
              <a:t>Final Status </a:t>
            </a:r>
            <a:r>
              <a:rPr lang="en-GB" dirty="0" smtClean="0"/>
              <a:t>to True or False, or set all the </a:t>
            </a:r>
            <a:r>
              <a:rPr lang="en-GB" b="1" dirty="0" smtClean="0"/>
              <a:t>Agency </a:t>
            </a:r>
            <a:r>
              <a:rPr lang="en-GB" dirty="0" smtClean="0"/>
              <a:t>fields to the specified value.</a:t>
            </a:r>
          </a:p>
        </p:txBody>
      </p:sp>
    </p:spTree>
    <p:extLst>
      <p:ext uri="{BB962C8B-B14F-4D97-AF65-F5344CB8AC3E}">
        <p14:creationId xmlns:p14="http://schemas.microsoft.com/office/powerpoint/2010/main" val="19693249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Codelist worksheets (CL_...): Creating</a:t>
            </a:r>
            <a:endParaRPr lang="de-DE" dirty="0"/>
          </a:p>
        </p:txBody>
      </p:sp>
      <p:sp>
        <p:nvSpPr>
          <p:cNvPr id="3" name="Content Placeholder 2"/>
          <p:cNvSpPr>
            <a:spLocks noGrp="1"/>
          </p:cNvSpPr>
          <p:nvPr>
            <p:ph idx="1"/>
          </p:nvPr>
        </p:nvSpPr>
        <p:spPr/>
        <p:txBody>
          <a:bodyPr>
            <a:normAutofit fontScale="70000" lnSpcReduction="20000"/>
          </a:bodyPr>
          <a:lstStyle/>
          <a:p>
            <a:pPr marL="0" indent="0">
              <a:buNone/>
            </a:pPr>
            <a:r>
              <a:rPr lang="en-GB" dirty="0" smtClean="0"/>
              <a:t>There is one worksheet for each Codelist. A Codelist worksheet must have the Id of the Codelist CL_&lt;</a:t>
            </a:r>
            <a:r>
              <a:rPr lang="en-GB" i="1" dirty="0" smtClean="0"/>
              <a:t>Concept</a:t>
            </a:r>
            <a:r>
              <a:rPr lang="en-GB" dirty="0" smtClean="0"/>
              <a:t>&gt;.</a:t>
            </a:r>
          </a:p>
          <a:p>
            <a:pPr marL="0" indent="0">
              <a:buNone/>
            </a:pPr>
            <a:r>
              <a:rPr lang="en-GB" dirty="0" smtClean="0"/>
              <a:t>A Codelist worksheet may be created in the following ways:</a:t>
            </a:r>
          </a:p>
          <a:p>
            <a:r>
              <a:rPr lang="en-GB" dirty="0" smtClean="0"/>
              <a:t>Prefilling existing </a:t>
            </a:r>
            <a:r>
              <a:rPr lang="en-GB" dirty="0" err="1" smtClean="0"/>
              <a:t>Codelists</a:t>
            </a:r>
            <a:endParaRPr lang="en-GB" dirty="0" smtClean="0"/>
          </a:p>
          <a:p>
            <a:r>
              <a:rPr lang="en-GB" dirty="0" smtClean="0"/>
              <a:t>On the Concept Scheme, click the button </a:t>
            </a:r>
            <a:r>
              <a:rPr lang="en-US" b="1" dirty="0" smtClean="0"/>
              <a:t>Update DSD matrix, </a:t>
            </a:r>
            <a:r>
              <a:rPr lang="en-US" b="1" dirty="0" err="1" smtClean="0"/>
              <a:t>Codelists</a:t>
            </a:r>
            <a:r>
              <a:rPr lang="en-US" b="1" dirty="0" smtClean="0"/>
              <a:t> from Concept Scheme…</a:t>
            </a:r>
            <a:endParaRPr lang="en-US" b="1" dirty="0"/>
          </a:p>
          <a:p>
            <a:r>
              <a:rPr lang="en-GB" dirty="0" smtClean="0"/>
              <a:t>By manually copying the worksheet </a:t>
            </a:r>
            <a:r>
              <a:rPr lang="en-GB" b="1" dirty="0" smtClean="0"/>
              <a:t>New CL Template</a:t>
            </a:r>
            <a:r>
              <a:rPr lang="en-GB" dirty="0" smtClean="0"/>
              <a:t> and renaming it to CL_&lt;</a:t>
            </a:r>
            <a:r>
              <a:rPr lang="en-GB" i="1" dirty="0" smtClean="0"/>
              <a:t>Concept</a:t>
            </a:r>
            <a:r>
              <a:rPr lang="en-GB" dirty="0" smtClean="0"/>
              <a:t>&gt;.</a:t>
            </a:r>
          </a:p>
          <a:p>
            <a:pPr marL="0" indent="0">
              <a:buNone/>
            </a:pPr>
            <a:r>
              <a:rPr lang="en-GB" dirty="0" smtClean="0">
                <a:solidFill>
                  <a:schemeClr val="dk1"/>
                </a:solidFill>
              </a:rPr>
              <a:t>The worksheet has </a:t>
            </a:r>
            <a:r>
              <a:rPr lang="en-GB" dirty="0">
                <a:solidFill>
                  <a:schemeClr val="dk1"/>
                </a:solidFill>
              </a:rPr>
              <a:t>three main sections: The </a:t>
            </a:r>
            <a:r>
              <a:rPr lang="en-GB" b="1" dirty="0">
                <a:solidFill>
                  <a:schemeClr val="dk1"/>
                </a:solidFill>
              </a:rPr>
              <a:t>CODELIST ARTEFACT INFORMATION </a:t>
            </a:r>
            <a:r>
              <a:rPr lang="en-GB" dirty="0">
                <a:solidFill>
                  <a:schemeClr val="dk1"/>
                </a:solidFill>
              </a:rPr>
              <a:t>which is the "header" information for the Codelist; the </a:t>
            </a:r>
            <a:r>
              <a:rPr lang="en-GB" b="1" dirty="0">
                <a:solidFill>
                  <a:schemeClr val="dk1"/>
                </a:solidFill>
              </a:rPr>
              <a:t>CODELIST ITEMS </a:t>
            </a:r>
            <a:r>
              <a:rPr lang="en-GB" dirty="0">
                <a:solidFill>
                  <a:schemeClr val="dk1"/>
                </a:solidFill>
              </a:rPr>
              <a:t>which is used to define each Code on a row; and the </a:t>
            </a:r>
            <a:r>
              <a:rPr lang="en-GB" b="1" dirty="0">
                <a:solidFill>
                  <a:schemeClr val="dk1"/>
                </a:solidFill>
              </a:rPr>
              <a:t>CONSTRAINTS </a:t>
            </a:r>
            <a:r>
              <a:rPr lang="en-GB" dirty="0">
                <a:solidFill>
                  <a:schemeClr val="dk1"/>
                </a:solidFill>
              </a:rPr>
              <a:t>section used to specify which Codes are in a constraint for a Data flow</a:t>
            </a:r>
            <a:endParaRPr lang="en-GB" dirty="0" smtClean="0"/>
          </a:p>
          <a:p>
            <a:pPr marL="0" indent="0">
              <a:buNone/>
            </a:pPr>
            <a:r>
              <a:rPr lang="en-GB" dirty="0"/>
              <a:t>Complete the </a:t>
            </a:r>
            <a:r>
              <a:rPr lang="en-GB" b="1" dirty="0">
                <a:solidFill>
                  <a:schemeClr val="dk1"/>
                </a:solidFill>
              </a:rPr>
              <a:t>CODELIST </a:t>
            </a:r>
            <a:r>
              <a:rPr lang="en-GB" b="1" dirty="0" smtClean="0"/>
              <a:t>ARTEFACT </a:t>
            </a:r>
            <a:r>
              <a:rPr lang="en-GB" b="1" dirty="0"/>
              <a:t>INFORMATION </a:t>
            </a:r>
            <a:r>
              <a:rPr lang="en-GB" dirty="0"/>
              <a:t>details (</a:t>
            </a:r>
            <a:r>
              <a:rPr lang="en-GB" b="1" dirty="0"/>
              <a:t>Agency Id, Version, Id, Is final?</a:t>
            </a:r>
            <a:r>
              <a:rPr lang="en-GB" dirty="0"/>
              <a:t> The localised Name and Description of the Codelist requires a </a:t>
            </a:r>
            <a:r>
              <a:rPr lang="en-GB" b="1" dirty="0"/>
              <a:t>Language</a:t>
            </a:r>
            <a:r>
              <a:rPr lang="en-GB" dirty="0"/>
              <a:t>, </a:t>
            </a:r>
            <a:r>
              <a:rPr lang="en-GB" b="1" dirty="0"/>
              <a:t>Name </a:t>
            </a:r>
            <a:r>
              <a:rPr lang="en-GB" dirty="0"/>
              <a:t>and </a:t>
            </a:r>
            <a:r>
              <a:rPr lang="en-GB" b="1" dirty="0"/>
              <a:t>Description</a:t>
            </a:r>
            <a:r>
              <a:rPr lang="en-GB" dirty="0"/>
              <a:t>. More languages can be added by adding those 3 fields. The </a:t>
            </a:r>
            <a:r>
              <a:rPr lang="en-GB" b="1" dirty="0"/>
              <a:t>Language </a:t>
            </a:r>
            <a:r>
              <a:rPr lang="en-GB" dirty="0"/>
              <a:t>drop-down lists the ISO 639-1 codes, and the </a:t>
            </a:r>
            <a:r>
              <a:rPr lang="en-GB" u="sng" dirty="0">
                <a:hlinkClick r:id="rId2"/>
              </a:rPr>
              <a:t>Language</a:t>
            </a:r>
            <a:r>
              <a:rPr lang="en-GB" dirty="0"/>
              <a:t> link shows their descriptions. </a:t>
            </a:r>
            <a:endParaRPr lang="en-GB" dirty="0" smtClean="0"/>
          </a:p>
          <a:p>
            <a:pPr marL="0" indent="0">
              <a:buNone/>
            </a:pPr>
            <a:r>
              <a:rPr lang="en-GB" dirty="0"/>
              <a:t>Continued…</a:t>
            </a:r>
          </a:p>
          <a:p>
            <a:pPr marL="0" indent="0">
              <a:buNone/>
            </a:pPr>
            <a:endParaRPr lang="en-GB" dirty="0" smtClean="0"/>
          </a:p>
        </p:txBody>
      </p:sp>
    </p:spTree>
    <p:extLst>
      <p:ext uri="{BB962C8B-B14F-4D97-AF65-F5344CB8AC3E}">
        <p14:creationId xmlns:p14="http://schemas.microsoft.com/office/powerpoint/2010/main" val="26750170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Codelist worksheets (CL_...): Codes</a:t>
            </a:r>
            <a:endParaRPr lang="de-DE" dirty="0"/>
          </a:p>
        </p:txBody>
      </p:sp>
      <p:sp>
        <p:nvSpPr>
          <p:cNvPr id="3" name="Content Placeholder 2"/>
          <p:cNvSpPr>
            <a:spLocks noGrp="1"/>
          </p:cNvSpPr>
          <p:nvPr>
            <p:ph idx="1"/>
          </p:nvPr>
        </p:nvSpPr>
        <p:spPr/>
        <p:txBody>
          <a:bodyPr>
            <a:normAutofit fontScale="70000" lnSpcReduction="20000"/>
          </a:bodyPr>
          <a:lstStyle/>
          <a:p>
            <a:pPr marL="0" indent="0">
              <a:buNone/>
            </a:pPr>
            <a:r>
              <a:rPr lang="en-GB" dirty="0"/>
              <a:t>The </a:t>
            </a:r>
            <a:r>
              <a:rPr lang="en-GB" b="1" dirty="0"/>
              <a:t>CODELIST ITEMS </a:t>
            </a:r>
            <a:r>
              <a:rPr lang="en-GB" dirty="0"/>
              <a:t>section is used to define the codes, one on each row:</a:t>
            </a:r>
          </a:p>
          <a:p>
            <a:r>
              <a:rPr lang="en-GB" dirty="0"/>
              <a:t>The </a:t>
            </a:r>
            <a:r>
              <a:rPr lang="en-GB" b="1" dirty="0" err="1"/>
              <a:t>ParentCode</a:t>
            </a:r>
            <a:r>
              <a:rPr lang="en-GB" b="1" dirty="0"/>
              <a:t> </a:t>
            </a:r>
            <a:r>
              <a:rPr lang="en-GB" dirty="0"/>
              <a:t>is used to define a hierarchy by indicating the parent Code for this code; if the Code is at the top level or if the Codelist has no hierarchy, leave it blank</a:t>
            </a:r>
          </a:p>
          <a:p>
            <a:r>
              <a:rPr lang="en-GB" dirty="0"/>
              <a:t>The </a:t>
            </a:r>
            <a:r>
              <a:rPr lang="en-GB" b="1" dirty="0"/>
              <a:t>Order:&lt;language&gt; </a:t>
            </a:r>
            <a:r>
              <a:rPr lang="en-GB" dirty="0"/>
              <a:t>column is used to specify the localised order of the Code in the Codelist relative to the Code's siblings (the Order restarts on each new branch). It is useful to leave a gap in the order number in case it is required to add a code, using 10s for example</a:t>
            </a:r>
          </a:p>
          <a:p>
            <a:r>
              <a:rPr lang="en-GB" dirty="0" smtClean="0"/>
              <a:t>The </a:t>
            </a:r>
            <a:r>
              <a:rPr lang="en-GB" b="1" dirty="0"/>
              <a:t>Annotations</a:t>
            </a:r>
            <a:r>
              <a:rPr lang="en-GB" dirty="0"/>
              <a:t> column may be used to associate one or a collection of code-based Annotations. The full SDMX Annotation model is supported, the syntax is JSON-based and is: [{"</a:t>
            </a:r>
            <a:r>
              <a:rPr lang="en-GB" b="1" dirty="0"/>
              <a:t>Id</a:t>
            </a:r>
            <a:r>
              <a:rPr lang="en-GB" dirty="0"/>
              <a:t>":"id1","</a:t>
            </a:r>
            <a:r>
              <a:rPr lang="en-GB" b="1" dirty="0"/>
              <a:t>Title</a:t>
            </a:r>
            <a:r>
              <a:rPr lang="en-GB" dirty="0"/>
              <a:t>":"title1","</a:t>
            </a:r>
            <a:r>
              <a:rPr lang="en-GB" b="1" dirty="0"/>
              <a:t>Type</a:t>
            </a:r>
            <a:r>
              <a:rPr lang="en-GB" dirty="0"/>
              <a:t>":"type1","</a:t>
            </a:r>
            <a:r>
              <a:rPr lang="en-GB" b="1" dirty="0"/>
              <a:t>URL</a:t>
            </a:r>
            <a:r>
              <a:rPr lang="en-GB" dirty="0"/>
              <a:t>":"http://1.org","</a:t>
            </a:r>
            <a:r>
              <a:rPr lang="en-GB" b="1" dirty="0"/>
              <a:t>Text</a:t>
            </a:r>
            <a:r>
              <a:rPr lang="en-GB" dirty="0"/>
              <a:t>":[{"</a:t>
            </a:r>
            <a:r>
              <a:rPr lang="en-GB" b="1" dirty="0"/>
              <a:t>Locale</a:t>
            </a:r>
            <a:r>
              <a:rPr lang="en-GB" dirty="0"/>
              <a:t>":"</a:t>
            </a:r>
            <a:r>
              <a:rPr lang="en-GB" dirty="0" err="1"/>
              <a:t>en</a:t>
            </a:r>
            <a:r>
              <a:rPr lang="en-GB" dirty="0"/>
              <a:t>","</a:t>
            </a:r>
            <a:r>
              <a:rPr lang="en-GB" b="1" dirty="0"/>
              <a:t>Label</a:t>
            </a:r>
            <a:r>
              <a:rPr lang="en-GB" dirty="0"/>
              <a:t>":"</a:t>
            </a:r>
            <a:r>
              <a:rPr lang="en-GB" dirty="0" err="1"/>
              <a:t>textEn</a:t>
            </a:r>
            <a:r>
              <a:rPr lang="en-GB" dirty="0"/>
              <a:t>"}]}]. The keywords are in bold, the values (to replace) are in green. Note that certain elements are optional such as Id, Title and URL. An example is included with multiple </a:t>
            </a:r>
            <a:r>
              <a:rPr lang="en-GB" dirty="0" smtClean="0"/>
              <a:t>languages</a:t>
            </a:r>
          </a:p>
          <a:p>
            <a:r>
              <a:rPr lang="en-GB" dirty="0"/>
              <a:t>A code may have multiple </a:t>
            </a:r>
            <a:r>
              <a:rPr lang="en-GB" dirty="0" smtClean="0"/>
              <a:t>sets of </a:t>
            </a:r>
            <a:r>
              <a:rPr lang="en-GB" b="1" dirty="0" smtClean="0"/>
              <a:t>Name</a:t>
            </a:r>
            <a:r>
              <a:rPr lang="en-GB" dirty="0" smtClean="0"/>
              <a:t> </a:t>
            </a:r>
            <a:r>
              <a:rPr lang="en-GB" dirty="0"/>
              <a:t>and </a:t>
            </a:r>
            <a:r>
              <a:rPr lang="en-GB" b="1" dirty="0"/>
              <a:t>Description</a:t>
            </a:r>
            <a:r>
              <a:rPr lang="en-GB" dirty="0"/>
              <a:t>. To add another language, insert two new columns for the required </a:t>
            </a:r>
            <a:r>
              <a:rPr lang="en-GB" b="1" dirty="0"/>
              <a:t>Name</a:t>
            </a:r>
            <a:r>
              <a:rPr lang="en-GB" dirty="0"/>
              <a:t>:&lt;language&gt; and </a:t>
            </a:r>
            <a:r>
              <a:rPr lang="en-GB" b="1" dirty="0"/>
              <a:t>Description</a:t>
            </a:r>
            <a:r>
              <a:rPr lang="en-GB" dirty="0"/>
              <a:t>:&lt;language&gt;, where &lt;language&gt; is a code from ISO 639-1</a:t>
            </a:r>
            <a:r>
              <a:rPr lang="en-GB" dirty="0" smtClean="0"/>
              <a:t>.</a:t>
            </a:r>
          </a:p>
          <a:p>
            <a:pPr marL="0" indent="0">
              <a:buNone/>
            </a:pPr>
            <a:r>
              <a:rPr lang="en-GB" dirty="0" smtClean="0"/>
              <a:t>Continued…</a:t>
            </a:r>
          </a:p>
        </p:txBody>
      </p:sp>
    </p:spTree>
    <p:extLst>
      <p:ext uri="{BB962C8B-B14F-4D97-AF65-F5344CB8AC3E}">
        <p14:creationId xmlns:p14="http://schemas.microsoft.com/office/powerpoint/2010/main" val="1316346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lstStyle/>
          <a:p>
            <a:r>
              <a:rPr lang="en-GB" sz="4000" b="1" dirty="0"/>
              <a:t>Introduction</a:t>
            </a:r>
            <a:endParaRPr lang="de-DE" sz="4000" b="1" dirty="0"/>
          </a:p>
        </p:txBody>
      </p:sp>
      <p:sp>
        <p:nvSpPr>
          <p:cNvPr id="3" name="Content Placeholder 2"/>
          <p:cNvSpPr>
            <a:spLocks noGrp="1"/>
          </p:cNvSpPr>
          <p:nvPr>
            <p:ph idx="1"/>
          </p:nvPr>
        </p:nvSpPr>
        <p:spPr>
          <a:xfrm>
            <a:off x="838200" y="1168920"/>
            <a:ext cx="10515600" cy="4351338"/>
          </a:xfrm>
        </p:spPr>
        <p:txBody>
          <a:bodyPr>
            <a:normAutofit/>
          </a:bodyPr>
          <a:lstStyle/>
          <a:p>
            <a:r>
              <a:rPr lang="en-US" dirty="0"/>
              <a:t>The SDMX Matrix Generator is designed to ease the creation and maintenance of the main SDMX structures that are required for data management. The tool allows to view and design the links between the structures in a tabular </a:t>
            </a:r>
            <a:r>
              <a:rPr lang="en-US" dirty="0" smtClean="0"/>
              <a:t>format </a:t>
            </a:r>
            <a:endParaRPr lang="de-DE" dirty="0"/>
          </a:p>
          <a:p>
            <a:r>
              <a:rPr lang="en-US" dirty="0"/>
              <a:t>The interface design was inspired by the SDMX Global DSDs workbooks and the structural design method. </a:t>
            </a:r>
            <a:r>
              <a:rPr lang="en-US" dirty="0" smtClean="0"/>
              <a:t>Excel is used because </a:t>
            </a:r>
            <a:r>
              <a:rPr lang="en-US" dirty="0"/>
              <a:t>many data managers are already familiar with its </a:t>
            </a:r>
            <a:r>
              <a:rPr lang="en-US" dirty="0" smtClean="0"/>
              <a:t>interface which fits well with working with table-like structural metadata</a:t>
            </a:r>
            <a:endParaRPr lang="de-DE" dirty="0"/>
          </a:p>
          <a:p>
            <a:pPr marL="0" indent="0">
              <a:buNone/>
            </a:pPr>
            <a:endParaRPr lang="de-DE" dirty="0"/>
          </a:p>
        </p:txBody>
      </p:sp>
    </p:spTree>
    <p:extLst>
      <p:ext uri="{BB962C8B-B14F-4D97-AF65-F5344CB8AC3E}">
        <p14:creationId xmlns:p14="http://schemas.microsoft.com/office/powerpoint/2010/main" val="35538284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Codelist worksheets (CL_...): Constraints</a:t>
            </a:r>
            <a:endParaRPr lang="de-DE" dirty="0"/>
          </a:p>
        </p:txBody>
      </p:sp>
      <p:sp>
        <p:nvSpPr>
          <p:cNvPr id="3" name="Content Placeholder 2"/>
          <p:cNvSpPr>
            <a:spLocks noGrp="1"/>
          </p:cNvSpPr>
          <p:nvPr>
            <p:ph idx="1"/>
          </p:nvPr>
        </p:nvSpPr>
        <p:spPr>
          <a:xfrm>
            <a:off x="838200" y="1825625"/>
            <a:ext cx="10515600" cy="2363990"/>
          </a:xfrm>
        </p:spPr>
        <p:txBody>
          <a:bodyPr>
            <a:normAutofit fontScale="55000" lnSpcReduction="20000"/>
          </a:bodyPr>
          <a:lstStyle/>
          <a:p>
            <a:pPr marL="0" indent="0">
              <a:buNone/>
            </a:pPr>
            <a:r>
              <a:rPr lang="en-GB" dirty="0" smtClean="0"/>
              <a:t>The </a:t>
            </a:r>
            <a:r>
              <a:rPr lang="en-GB" b="1" dirty="0" smtClean="0"/>
              <a:t>CONSTRAINTS</a:t>
            </a:r>
            <a:r>
              <a:rPr lang="en-GB" dirty="0" smtClean="0"/>
              <a:t> section is </a:t>
            </a:r>
            <a:r>
              <a:rPr lang="en-GB" dirty="0" smtClean="0">
                <a:solidFill>
                  <a:schemeClr val="dk1"/>
                </a:solidFill>
              </a:rPr>
              <a:t>used </a:t>
            </a:r>
            <a:r>
              <a:rPr lang="en-GB" dirty="0">
                <a:solidFill>
                  <a:schemeClr val="dk1"/>
                </a:solidFill>
              </a:rPr>
              <a:t>to </a:t>
            </a:r>
            <a:r>
              <a:rPr lang="en-GB" dirty="0" smtClean="0">
                <a:solidFill>
                  <a:schemeClr val="dk1"/>
                </a:solidFill>
              </a:rPr>
              <a:t>define the Constraints for Data flows. </a:t>
            </a:r>
          </a:p>
          <a:p>
            <a:r>
              <a:rPr lang="en-GB" dirty="0" smtClean="0">
                <a:solidFill>
                  <a:schemeClr val="dk1"/>
                </a:solidFill>
              </a:rPr>
              <a:t>T</a:t>
            </a:r>
            <a:r>
              <a:rPr lang="en-GB" dirty="0" smtClean="0"/>
              <a:t>his section should have been prefilled by </a:t>
            </a:r>
            <a:r>
              <a:rPr lang="en-GB" dirty="0"/>
              <a:t>clicking the button </a:t>
            </a:r>
            <a:r>
              <a:rPr lang="en-GB" b="1" dirty="0"/>
              <a:t>Update </a:t>
            </a:r>
            <a:r>
              <a:rPr lang="en-GB" b="1" dirty="0" smtClean="0"/>
              <a:t>Constraints... </a:t>
            </a:r>
            <a:r>
              <a:rPr lang="en-GB" dirty="0"/>
              <a:t>on the </a:t>
            </a:r>
            <a:r>
              <a:rPr lang="en-GB" b="1" dirty="0" smtClean="0"/>
              <a:t>6.Dataflows </a:t>
            </a:r>
            <a:r>
              <a:rPr lang="en-GB" dirty="0" smtClean="0"/>
              <a:t>worksheet</a:t>
            </a:r>
          </a:p>
          <a:p>
            <a:r>
              <a:rPr lang="en-GB" dirty="0" smtClean="0">
                <a:solidFill>
                  <a:schemeClr val="dk1"/>
                </a:solidFill>
              </a:rPr>
              <a:t>The Constraint needs to be manually completed when the DSD-Concept matrix shows that a Concept for a Dataflow is constrained to a subset (%). In this case, for each % Concept:</a:t>
            </a:r>
          </a:p>
          <a:p>
            <a:pPr marL="914400" lvl="1" indent="-457200">
              <a:buFont typeface="+mj-lt"/>
              <a:buAutoNum type="arabicPeriod"/>
            </a:pPr>
            <a:r>
              <a:rPr lang="en-GB" dirty="0" smtClean="0">
                <a:solidFill>
                  <a:schemeClr val="dk1"/>
                </a:solidFill>
              </a:rPr>
              <a:t>Go to the Codelist worksheet for the constrained Concept, e.g. Go to CL_TOURISM_DIRECTION for the TOURISM_DIRECTION Concept</a:t>
            </a:r>
          </a:p>
          <a:p>
            <a:pPr marL="914400" lvl="1" indent="-457200">
              <a:buFont typeface="+mj-lt"/>
              <a:buAutoNum type="arabicPeriod"/>
            </a:pPr>
            <a:r>
              <a:rPr lang="en-GB" dirty="0" smtClean="0">
                <a:solidFill>
                  <a:schemeClr val="dk1"/>
                </a:solidFill>
              </a:rPr>
              <a:t>In the </a:t>
            </a:r>
            <a:r>
              <a:rPr lang="en-GB" b="1" dirty="0" smtClean="0">
                <a:solidFill>
                  <a:schemeClr val="dk1"/>
                </a:solidFill>
              </a:rPr>
              <a:t>CONSTRAINTS </a:t>
            </a:r>
            <a:r>
              <a:rPr lang="en-GB" dirty="0" smtClean="0">
                <a:solidFill>
                  <a:schemeClr val="dk1"/>
                </a:solidFill>
              </a:rPr>
              <a:t>section, find the Dataflow and Concept Id column (it should be prefilled)</a:t>
            </a:r>
          </a:p>
          <a:p>
            <a:pPr marL="914400" lvl="1" indent="-457200">
              <a:buFont typeface="+mj-lt"/>
              <a:buAutoNum type="arabicPeriod"/>
            </a:pPr>
            <a:r>
              <a:rPr lang="en-GB" dirty="0" smtClean="0">
                <a:solidFill>
                  <a:schemeClr val="dk1"/>
                </a:solidFill>
              </a:rPr>
              <a:t>For each Code in the Dataflow/Concept column that is valid in the Dataflow, enter 1</a:t>
            </a:r>
          </a:p>
          <a:p>
            <a:pPr marL="0" indent="0">
              <a:buNone/>
            </a:pPr>
            <a:r>
              <a:rPr lang="en-GB" dirty="0" smtClean="0">
                <a:solidFill>
                  <a:schemeClr val="dk1"/>
                </a:solidFill>
              </a:rPr>
              <a:t>See the example below which shows how the Constraint information appears in the DSD-Concept Matrix and the CL_TOURISM_DIRECTION Codelist on the right. The top 3 Dataflows have, for the TOURISM_DIRECTION Concept, a single Code in the Constraint. The DF_INOUT_TOURISM Dataflow has more than one code in the Constraint (the % symbol), and the relevant Codes must be chosen in the Codelist. You can see that this has been done has been done (I and O).</a:t>
            </a:r>
          </a:p>
          <a:p>
            <a:pPr marL="0" indent="0">
              <a:buNone/>
            </a:pPr>
            <a:endParaRPr lang="en-GB" dirty="0" smtClean="0"/>
          </a:p>
          <a:p>
            <a:endParaRPr lang="en-GB" dirty="0" smtClean="0"/>
          </a:p>
        </p:txBody>
      </p:sp>
      <p:pic>
        <p:nvPicPr>
          <p:cNvPr id="8" name="Picture 7"/>
          <p:cNvPicPr>
            <a:picLocks noChangeAspect="1"/>
          </p:cNvPicPr>
          <p:nvPr/>
        </p:nvPicPr>
        <p:blipFill>
          <a:blip r:embed="rId2"/>
          <a:stretch>
            <a:fillRect/>
          </a:stretch>
        </p:blipFill>
        <p:spPr>
          <a:xfrm>
            <a:off x="185045" y="4686701"/>
            <a:ext cx="3938068" cy="2066698"/>
          </a:xfrm>
          <a:prstGeom prst="rect">
            <a:avLst/>
          </a:prstGeom>
        </p:spPr>
      </p:pic>
      <p:pic>
        <p:nvPicPr>
          <p:cNvPr id="9" name="Picture 8"/>
          <p:cNvPicPr>
            <a:picLocks noChangeAspect="1"/>
          </p:cNvPicPr>
          <p:nvPr/>
        </p:nvPicPr>
        <p:blipFill>
          <a:blip r:embed="rId3"/>
          <a:stretch>
            <a:fillRect/>
          </a:stretch>
        </p:blipFill>
        <p:spPr>
          <a:xfrm>
            <a:off x="4312660" y="4686701"/>
            <a:ext cx="7757420" cy="1089487"/>
          </a:xfrm>
          <a:prstGeom prst="rect">
            <a:avLst/>
          </a:prstGeom>
        </p:spPr>
      </p:pic>
      <p:sp>
        <p:nvSpPr>
          <p:cNvPr id="10" name="Rounded Rectangle 9"/>
          <p:cNvSpPr/>
          <p:nvPr/>
        </p:nvSpPr>
        <p:spPr>
          <a:xfrm>
            <a:off x="3832167" y="4563686"/>
            <a:ext cx="365760" cy="2261062"/>
          </a:xfrm>
          <a:prstGeom prst="roundRect">
            <a:avLst/>
          </a:prstGeom>
          <a:noFill/>
          <a:ln w="38100" cap="flat" cmpd="sng" algn="ctr">
            <a:solidFill>
              <a:schemeClr val="accent2"/>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de-DE"/>
          </a:p>
        </p:txBody>
      </p:sp>
      <p:sp>
        <p:nvSpPr>
          <p:cNvPr id="11" name="Rounded Rectangle 10"/>
          <p:cNvSpPr/>
          <p:nvPr/>
        </p:nvSpPr>
        <p:spPr>
          <a:xfrm rot="5400000">
            <a:off x="9027441" y="2733551"/>
            <a:ext cx="984593" cy="5100682"/>
          </a:xfrm>
          <a:prstGeom prst="roundRect">
            <a:avLst/>
          </a:prstGeom>
          <a:noFill/>
          <a:ln w="38100" cap="flat" cmpd="sng" algn="ctr">
            <a:solidFill>
              <a:schemeClr val="accent2"/>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de-DE"/>
          </a:p>
        </p:txBody>
      </p:sp>
    </p:spTree>
    <p:extLst>
      <p:ext uri="{BB962C8B-B14F-4D97-AF65-F5344CB8AC3E}">
        <p14:creationId xmlns:p14="http://schemas.microsoft.com/office/powerpoint/2010/main" val="350504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Constraints Summary</a:t>
            </a:r>
            <a:endParaRPr lang="de-DE" dirty="0"/>
          </a:p>
        </p:txBody>
      </p:sp>
      <p:sp>
        <p:nvSpPr>
          <p:cNvPr id="3" name="Content Placeholder 2"/>
          <p:cNvSpPr>
            <a:spLocks noGrp="1"/>
          </p:cNvSpPr>
          <p:nvPr>
            <p:ph idx="1"/>
          </p:nvPr>
        </p:nvSpPr>
        <p:spPr/>
        <p:txBody>
          <a:bodyPr>
            <a:normAutofit/>
          </a:bodyPr>
          <a:lstStyle/>
          <a:p>
            <a:pPr marL="0" indent="0">
              <a:buNone/>
            </a:pPr>
            <a:r>
              <a:rPr lang="en-GB" dirty="0" smtClean="0"/>
              <a:t>This worksheet is a compact read-only display of the Dataflow Constraints. In each row it shows how the Dataflow is constrained for each Concept. </a:t>
            </a:r>
          </a:p>
          <a:p>
            <a:pPr marL="0" indent="0">
              <a:buNone/>
            </a:pPr>
            <a:r>
              <a:rPr lang="en-GB" dirty="0" smtClean="0"/>
              <a:t>It is useful because a </a:t>
            </a:r>
            <a:r>
              <a:rPr lang="en-GB" dirty="0" err="1" smtClean="0"/>
              <a:t>Dataflow’s</a:t>
            </a:r>
            <a:r>
              <a:rPr lang="en-GB" dirty="0" smtClean="0"/>
              <a:t> Constraints are specified in each Codelist worksheet (because the Codes are there – see the slide on </a:t>
            </a:r>
            <a:r>
              <a:rPr lang="en-GB" b="1" dirty="0" err="1" smtClean="0"/>
              <a:t>Codelists</a:t>
            </a:r>
            <a:r>
              <a:rPr lang="en-GB" dirty="0" smtClean="0"/>
              <a:t>), so it can be difficult to quickly see exactly how a Dataflow is Constrained.</a:t>
            </a:r>
          </a:p>
          <a:p>
            <a:pPr marL="0" indent="0">
              <a:buNone/>
            </a:pPr>
            <a:r>
              <a:rPr lang="en-GB" dirty="0" smtClean="0"/>
              <a:t>Note that this worksheet </a:t>
            </a:r>
            <a:r>
              <a:rPr lang="en-GB" dirty="0"/>
              <a:t>is only updated when constraints are generated or with the "Remove all Constraints" </a:t>
            </a:r>
            <a:r>
              <a:rPr lang="en-GB" dirty="0" smtClean="0"/>
              <a:t>action.</a:t>
            </a:r>
            <a:endParaRPr lang="de-DE" dirty="0"/>
          </a:p>
          <a:p>
            <a:pPr marL="0" indent="0">
              <a:buNone/>
            </a:pPr>
            <a:endParaRPr lang="en-GB" dirty="0" smtClean="0"/>
          </a:p>
        </p:txBody>
      </p:sp>
    </p:spTree>
    <p:extLst>
      <p:ext uri="{BB962C8B-B14F-4D97-AF65-F5344CB8AC3E}">
        <p14:creationId xmlns:p14="http://schemas.microsoft.com/office/powerpoint/2010/main" val="542616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lstStyle/>
          <a:p>
            <a:r>
              <a:rPr lang="en-GB" sz="4000" b="1" dirty="0"/>
              <a:t>Introduction</a:t>
            </a:r>
            <a:endParaRPr lang="de-DE" sz="4000" b="1" dirty="0"/>
          </a:p>
        </p:txBody>
      </p:sp>
      <p:sp>
        <p:nvSpPr>
          <p:cNvPr id="3" name="Content Placeholder 2"/>
          <p:cNvSpPr>
            <a:spLocks noGrp="1"/>
          </p:cNvSpPr>
          <p:nvPr>
            <p:ph idx="1"/>
          </p:nvPr>
        </p:nvSpPr>
        <p:spPr>
          <a:xfrm>
            <a:off x="838200" y="1168920"/>
            <a:ext cx="10515600" cy="4351338"/>
          </a:xfrm>
        </p:spPr>
        <p:txBody>
          <a:bodyPr>
            <a:normAutofit/>
          </a:bodyPr>
          <a:lstStyle/>
          <a:p>
            <a:r>
              <a:rPr lang="en-US" dirty="0" smtClean="0"/>
              <a:t>It </a:t>
            </a:r>
            <a:r>
              <a:rPr lang="en-US" dirty="0" smtClean="0"/>
              <a:t>can be </a:t>
            </a:r>
            <a:r>
              <a:rPr lang="en-US" dirty="0"/>
              <a:t>used to author Concept Schemes, DSDs, Dataflow, </a:t>
            </a:r>
            <a:r>
              <a:rPr lang="en-US" dirty="0" err="1"/>
              <a:t>Codelists</a:t>
            </a:r>
            <a:r>
              <a:rPr lang="en-US" dirty="0"/>
              <a:t>, </a:t>
            </a:r>
            <a:r>
              <a:rPr lang="en-US" dirty="0" smtClean="0"/>
              <a:t>Constraints and </a:t>
            </a:r>
            <a:r>
              <a:rPr lang="en-US" dirty="0" err="1"/>
              <a:t>Categorisations</a:t>
            </a:r>
            <a:r>
              <a:rPr lang="en-US" dirty="0"/>
              <a:t>. It is designed around a step-by-step “wizard” approach </a:t>
            </a:r>
            <a:r>
              <a:rPr lang="en-US" dirty="0" smtClean="0"/>
              <a:t>which follows the </a:t>
            </a:r>
            <a:r>
              <a:rPr lang="en-US" b="1" dirty="0" smtClean="0">
                <a:hlinkClick r:id="rId2"/>
              </a:rPr>
              <a:t>Modelling </a:t>
            </a:r>
            <a:r>
              <a:rPr lang="en-US" b="1" dirty="0">
                <a:hlinkClick r:id="rId2"/>
              </a:rPr>
              <a:t>Statistical Domains in </a:t>
            </a:r>
            <a:r>
              <a:rPr lang="en-US" b="1" dirty="0" smtClean="0">
                <a:hlinkClick r:id="rId2"/>
              </a:rPr>
              <a:t>SDMX</a:t>
            </a:r>
            <a:endParaRPr lang="de-DE" dirty="0"/>
          </a:p>
          <a:p>
            <a:r>
              <a:rPr lang="en-US" dirty="0"/>
              <a:t>Some steps are optional, such as Prefilling as it only applies if you have existing SDMX, and others may not be needed if you are not creating those artefacts. For example, if you wish to create </a:t>
            </a:r>
            <a:r>
              <a:rPr lang="en-US" dirty="0" err="1"/>
              <a:t>Codelists</a:t>
            </a:r>
            <a:r>
              <a:rPr lang="en-US" dirty="0"/>
              <a:t> then you only have to fill the </a:t>
            </a:r>
            <a:r>
              <a:rPr lang="en-US" dirty="0" err="1"/>
              <a:t>Codelists</a:t>
            </a:r>
            <a:r>
              <a:rPr lang="en-US" dirty="0"/>
              <a:t> </a:t>
            </a:r>
            <a:r>
              <a:rPr lang="en-US" dirty="0" smtClean="0"/>
              <a:t>sheets</a:t>
            </a:r>
            <a:endParaRPr lang="de-DE" dirty="0"/>
          </a:p>
          <a:p>
            <a:pPr marL="0" indent="0">
              <a:buNone/>
            </a:pPr>
            <a:endParaRPr lang="de-DE" dirty="0"/>
          </a:p>
        </p:txBody>
      </p:sp>
    </p:spTree>
    <p:extLst>
      <p:ext uri="{BB962C8B-B14F-4D97-AF65-F5344CB8AC3E}">
        <p14:creationId xmlns:p14="http://schemas.microsoft.com/office/powerpoint/2010/main" val="20661315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7093"/>
          </a:xfrm>
        </p:spPr>
        <p:txBody>
          <a:bodyPr/>
          <a:lstStyle/>
          <a:p>
            <a:r>
              <a:rPr lang="en-GB" sz="4000" b="1" dirty="0" smtClean="0"/>
              <a:t>Prerequisites</a:t>
            </a:r>
            <a:endParaRPr lang="de-DE" sz="4000" b="1" dirty="0"/>
          </a:p>
        </p:txBody>
      </p:sp>
      <p:sp>
        <p:nvSpPr>
          <p:cNvPr id="3" name="Content Placeholder 2"/>
          <p:cNvSpPr>
            <a:spLocks noGrp="1"/>
          </p:cNvSpPr>
          <p:nvPr>
            <p:ph idx="1"/>
          </p:nvPr>
        </p:nvSpPr>
        <p:spPr>
          <a:xfrm>
            <a:off x="838200" y="1202170"/>
            <a:ext cx="11015749" cy="4351338"/>
          </a:xfrm>
        </p:spPr>
        <p:txBody>
          <a:bodyPr>
            <a:normAutofit/>
          </a:bodyPr>
          <a:lstStyle/>
          <a:p>
            <a:pPr marL="0" indent="0">
              <a:buNone/>
            </a:pPr>
            <a:r>
              <a:rPr lang="en-US" dirty="0" smtClean="0"/>
              <a:t>The latest version of the tool has these requirements:</a:t>
            </a:r>
          </a:p>
          <a:p>
            <a:r>
              <a:rPr lang="en-US" dirty="0" smtClean="0"/>
              <a:t>The DSDs must use reference one Concept Scheme</a:t>
            </a:r>
          </a:p>
          <a:p>
            <a:r>
              <a:rPr lang="en-US" dirty="0" smtClean="0"/>
              <a:t>The DSD’s Concept Scheme must be in </a:t>
            </a:r>
            <a:r>
              <a:rPr lang="en-US" dirty="0" smtClean="0"/>
              <a:t>the </a:t>
            </a:r>
            <a:r>
              <a:rPr lang="en-US" b="1" dirty="0" smtClean="0"/>
              <a:t>3.Concept </a:t>
            </a:r>
            <a:r>
              <a:rPr lang="en-US" b="1" dirty="0" smtClean="0"/>
              <a:t>Scheme</a:t>
            </a:r>
            <a:r>
              <a:rPr lang="en-US" dirty="0" smtClean="0"/>
              <a:t> worksheet</a:t>
            </a:r>
          </a:p>
          <a:p>
            <a:r>
              <a:rPr lang="en-US" dirty="0" smtClean="0"/>
              <a:t>A DSD’s Local Representation is not directly editable, it is derived from the Concept Scheme</a:t>
            </a:r>
          </a:p>
          <a:p>
            <a:r>
              <a:rPr lang="en-US" dirty="0" smtClean="0"/>
              <a:t>The DSD’s </a:t>
            </a:r>
            <a:r>
              <a:rPr lang="en-US" dirty="0" err="1" smtClean="0"/>
              <a:t>Codelists</a:t>
            </a:r>
            <a:r>
              <a:rPr lang="en-US" dirty="0" smtClean="0"/>
              <a:t> </a:t>
            </a:r>
            <a:r>
              <a:rPr lang="en-US" dirty="0"/>
              <a:t>must be in the </a:t>
            </a:r>
            <a:r>
              <a:rPr lang="en-US" dirty="0" smtClean="0"/>
              <a:t>Codelist </a:t>
            </a:r>
            <a:r>
              <a:rPr lang="en-US" b="1" dirty="0" smtClean="0"/>
              <a:t>CL_</a:t>
            </a:r>
            <a:r>
              <a:rPr lang="en-US" dirty="0" smtClean="0"/>
              <a:t> </a:t>
            </a:r>
            <a:r>
              <a:rPr lang="en-US" dirty="0" smtClean="0"/>
              <a:t>worksheets</a:t>
            </a:r>
          </a:p>
          <a:p>
            <a:pPr marL="0" indent="0">
              <a:buNone/>
            </a:pPr>
            <a:endParaRPr lang="de-DE" dirty="0"/>
          </a:p>
        </p:txBody>
      </p:sp>
    </p:spTree>
    <p:extLst>
      <p:ext uri="{BB962C8B-B14F-4D97-AF65-F5344CB8AC3E}">
        <p14:creationId xmlns:p14="http://schemas.microsoft.com/office/powerpoint/2010/main" val="832977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Example Design Workflows</a:t>
            </a:r>
            <a:endParaRPr lang="de-DE" dirty="0"/>
          </a:p>
        </p:txBody>
      </p:sp>
      <p:sp>
        <p:nvSpPr>
          <p:cNvPr id="5" name="Text Placeholder 4"/>
          <p:cNvSpPr>
            <a:spLocks noGrp="1"/>
          </p:cNvSpPr>
          <p:nvPr>
            <p:ph type="body" idx="1"/>
          </p:nvPr>
        </p:nvSpPr>
        <p:spPr/>
        <p:txBody>
          <a:bodyPr/>
          <a:lstStyle/>
          <a:p>
            <a:r>
              <a:rPr lang="en-GB" dirty="0" smtClean="0"/>
              <a:t>This section shows some typical </a:t>
            </a:r>
            <a:r>
              <a:rPr lang="en-GB" dirty="0" smtClean="0"/>
              <a:t>use cases that apply to </a:t>
            </a:r>
            <a:r>
              <a:rPr lang="en-GB" dirty="0" smtClean="0"/>
              <a:t>using the SDMX Matrix Generator. See the later section on </a:t>
            </a:r>
            <a:r>
              <a:rPr lang="en-GB" b="1" dirty="0" smtClean="0"/>
              <a:t>Description of each worksheet</a:t>
            </a:r>
            <a:r>
              <a:rPr lang="en-GB" dirty="0" smtClean="0"/>
              <a:t> for more details of each step.</a:t>
            </a:r>
            <a:endParaRPr lang="de-DE" dirty="0"/>
          </a:p>
        </p:txBody>
      </p:sp>
    </p:spTree>
    <p:extLst>
      <p:ext uri="{BB962C8B-B14F-4D97-AF65-F5344CB8AC3E}">
        <p14:creationId xmlns:p14="http://schemas.microsoft.com/office/powerpoint/2010/main" val="23683066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9028"/>
          </a:xfrm>
        </p:spPr>
        <p:txBody>
          <a:bodyPr>
            <a:normAutofit fontScale="90000"/>
          </a:bodyPr>
          <a:lstStyle/>
          <a:p>
            <a:r>
              <a:rPr lang="en-US" b="1" dirty="0" smtClean="0"/>
              <a:t>Create </a:t>
            </a:r>
            <a:r>
              <a:rPr lang="en-US" b="1" dirty="0" err="1" smtClean="0"/>
              <a:t>Codelists</a:t>
            </a:r>
            <a:endParaRPr lang="de-DE" b="1" dirty="0"/>
          </a:p>
        </p:txBody>
      </p:sp>
      <p:sp>
        <p:nvSpPr>
          <p:cNvPr id="3" name="Content Placeholder 2"/>
          <p:cNvSpPr>
            <a:spLocks noGrp="1"/>
          </p:cNvSpPr>
          <p:nvPr>
            <p:ph idx="1"/>
          </p:nvPr>
        </p:nvSpPr>
        <p:spPr>
          <a:xfrm>
            <a:off x="838200" y="1113905"/>
            <a:ext cx="10515600" cy="5063058"/>
          </a:xfrm>
        </p:spPr>
        <p:txBody>
          <a:bodyPr/>
          <a:lstStyle/>
          <a:p>
            <a:pPr marL="0" indent="0">
              <a:buNone/>
            </a:pPr>
            <a:r>
              <a:rPr lang="en-GB" sz="2400" dirty="0" smtClean="0"/>
              <a:t>If you want to create </a:t>
            </a:r>
            <a:r>
              <a:rPr lang="en-GB" sz="2400" dirty="0" err="1" smtClean="0"/>
              <a:t>Codelists</a:t>
            </a:r>
            <a:r>
              <a:rPr lang="en-GB" sz="2400" dirty="0" smtClean="0"/>
              <a:t> only then follow these steps:</a:t>
            </a:r>
          </a:p>
          <a:p>
            <a:pPr marL="457200" indent="-457200">
              <a:buFont typeface="+mj-lt"/>
              <a:buAutoNum type="arabicPeriod"/>
            </a:pPr>
            <a:r>
              <a:rPr lang="en-GB" sz="2400" dirty="0"/>
              <a:t>Create a copy of the Worksheet </a:t>
            </a:r>
            <a:r>
              <a:rPr lang="en-GB" sz="2400" b="1" dirty="0"/>
              <a:t>New CL Template </a:t>
            </a:r>
            <a:r>
              <a:rPr lang="en-GB" sz="2400" dirty="0"/>
              <a:t>and rename it to the Id of your desired Codelist (e.g. CL_MEASURE)</a:t>
            </a:r>
            <a:endParaRPr lang="de-DE" sz="2400" dirty="0"/>
          </a:p>
          <a:p>
            <a:pPr marL="514350" indent="-514350">
              <a:buFont typeface="+mj-lt"/>
              <a:buAutoNum type="arabicPeriod"/>
            </a:pPr>
            <a:r>
              <a:rPr lang="en-GB" sz="2400" dirty="0"/>
              <a:t>Fill the new Codelist worksheet as required (see the Codelist Worksheet slide)</a:t>
            </a:r>
          </a:p>
          <a:p>
            <a:pPr marL="514350" indent="-514350">
              <a:buFont typeface="+mj-lt"/>
              <a:buAutoNum type="arabicPeriod"/>
            </a:pPr>
            <a:r>
              <a:rPr lang="en-GB" sz="2400" dirty="0"/>
              <a:t>Go to </a:t>
            </a:r>
            <a:r>
              <a:rPr lang="en-GB" sz="2400" b="1" dirty="0"/>
              <a:t>7. Generate SDMX </a:t>
            </a:r>
            <a:r>
              <a:rPr lang="en-GB" sz="2400" dirty="0"/>
              <a:t>and </a:t>
            </a:r>
            <a:r>
              <a:rPr lang="en-GB" sz="2400" dirty="0" smtClean="0"/>
              <a:t>enable </a:t>
            </a:r>
            <a:r>
              <a:rPr lang="en-GB" sz="2400" dirty="0" err="1"/>
              <a:t>Codelists</a:t>
            </a:r>
            <a:r>
              <a:rPr lang="en-GB" sz="2400" dirty="0"/>
              <a:t> in the Generate? </a:t>
            </a:r>
            <a:r>
              <a:rPr lang="en-GB" sz="2400" dirty="0" smtClean="0"/>
              <a:t>Section, disable other artefacts, and </a:t>
            </a:r>
            <a:r>
              <a:rPr lang="en-GB" sz="2400" b="1" dirty="0" smtClean="0"/>
              <a:t>Generate SDMX Artefacts</a:t>
            </a:r>
          </a:p>
        </p:txBody>
      </p:sp>
      <p:graphicFrame>
        <p:nvGraphicFramePr>
          <p:cNvPr id="4" name="Diagram 3"/>
          <p:cNvGraphicFramePr/>
          <p:nvPr>
            <p:extLst>
              <p:ext uri="{D42A27DB-BD31-4B8C-83A1-F6EECF244321}">
                <p14:modId xmlns:p14="http://schemas.microsoft.com/office/powerpoint/2010/main" val="73177669"/>
              </p:ext>
            </p:extLst>
          </p:nvPr>
        </p:nvGraphicFramePr>
        <p:xfrm>
          <a:off x="704504" y="4405746"/>
          <a:ext cx="10949247" cy="9975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8137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9028"/>
          </a:xfrm>
        </p:spPr>
        <p:txBody>
          <a:bodyPr>
            <a:normAutofit fontScale="90000"/>
          </a:bodyPr>
          <a:lstStyle/>
          <a:p>
            <a:r>
              <a:rPr lang="en-US" b="1" dirty="0"/>
              <a:t>Create all artefacts from scratch</a:t>
            </a:r>
            <a:endParaRPr lang="de-DE" b="1" dirty="0"/>
          </a:p>
        </p:txBody>
      </p:sp>
      <p:sp>
        <p:nvSpPr>
          <p:cNvPr id="3" name="Content Placeholder 2"/>
          <p:cNvSpPr>
            <a:spLocks noGrp="1"/>
          </p:cNvSpPr>
          <p:nvPr>
            <p:ph idx="1"/>
          </p:nvPr>
        </p:nvSpPr>
        <p:spPr>
          <a:xfrm>
            <a:off x="838200" y="1113905"/>
            <a:ext cx="10515600" cy="5063058"/>
          </a:xfrm>
        </p:spPr>
        <p:txBody>
          <a:bodyPr/>
          <a:lstStyle/>
          <a:p>
            <a:pPr marL="0" indent="0">
              <a:buNone/>
            </a:pPr>
            <a:r>
              <a:rPr lang="en-US" sz="2400" dirty="0" smtClean="0"/>
              <a:t>When creating a </a:t>
            </a:r>
            <a:r>
              <a:rPr lang="en-US" sz="2400" dirty="0"/>
              <a:t>Concept Scheme, DSDs, Dataflows, </a:t>
            </a:r>
            <a:r>
              <a:rPr lang="en-US" sz="2400" dirty="0" err="1"/>
              <a:t>Codelists</a:t>
            </a:r>
            <a:r>
              <a:rPr lang="en-US" sz="2400" dirty="0"/>
              <a:t>, Constraints and </a:t>
            </a:r>
            <a:r>
              <a:rPr lang="en-US" sz="2400" dirty="0" err="1" smtClean="0"/>
              <a:t>Categorisations</a:t>
            </a:r>
            <a:r>
              <a:rPr lang="en-US" sz="2400" dirty="0" smtClean="0"/>
              <a:t>, follow </a:t>
            </a:r>
            <a:r>
              <a:rPr lang="en-US" sz="2400" dirty="0"/>
              <a:t>this order in the tool. </a:t>
            </a:r>
            <a:endParaRPr lang="en-US" sz="2400" dirty="0" smtClean="0"/>
          </a:p>
          <a:p>
            <a:pPr marL="0" indent="0">
              <a:buNone/>
            </a:pPr>
            <a:r>
              <a:rPr lang="en-US" sz="2400" b="1" dirty="0" smtClean="0"/>
              <a:t>Decompose </a:t>
            </a:r>
            <a:r>
              <a:rPr lang="en-US" sz="2400" b="1" dirty="0"/>
              <a:t>indicators</a:t>
            </a:r>
            <a:r>
              <a:rPr lang="en-US" sz="2400" dirty="0"/>
              <a:t> is an </a:t>
            </a:r>
            <a:r>
              <a:rPr lang="en-US" sz="2400" dirty="0">
                <a:solidFill>
                  <a:srgbClr val="92D050"/>
                </a:solidFill>
              </a:rPr>
              <a:t>optional step </a:t>
            </a:r>
            <a:r>
              <a:rPr lang="en-US" sz="2400" dirty="0"/>
              <a:t>that allows to you to “unpack” information that is often bound-up in “Indicators” into separate Concepts, and make it easier to create the Concept Scheme</a:t>
            </a:r>
            <a:r>
              <a:rPr lang="en-US" sz="2400" dirty="0" smtClean="0"/>
              <a:t>. </a:t>
            </a:r>
          </a:p>
          <a:p>
            <a:pPr marL="0" indent="0">
              <a:buNone/>
            </a:pPr>
            <a:r>
              <a:rPr lang="en-US" sz="2400" dirty="0" smtClean="0"/>
              <a:t>During the design process there will often be iteration between the steps, especially </a:t>
            </a:r>
            <a:r>
              <a:rPr lang="en-US" sz="2400" b="1" dirty="0" smtClean="0"/>
              <a:t>4. DSD-Concept Matrix</a:t>
            </a:r>
            <a:r>
              <a:rPr lang="en-US" sz="2400" dirty="0" smtClean="0"/>
              <a:t> and the later stages while the designer is experimenting with grouping Dataflows into DSDs, filling details of </a:t>
            </a:r>
            <a:r>
              <a:rPr lang="en-US" sz="2400" dirty="0" err="1" smtClean="0"/>
              <a:t>Codelists</a:t>
            </a:r>
            <a:r>
              <a:rPr lang="en-US" sz="2400" dirty="0" smtClean="0"/>
              <a:t>, and creating Constraints.</a:t>
            </a:r>
            <a:endParaRPr lang="de-DE" sz="2400" dirty="0"/>
          </a:p>
          <a:p>
            <a:pPr marL="0" indent="0">
              <a:buNone/>
            </a:pPr>
            <a:endParaRPr lang="de-DE" dirty="0"/>
          </a:p>
        </p:txBody>
      </p:sp>
      <p:graphicFrame>
        <p:nvGraphicFramePr>
          <p:cNvPr id="4" name="Diagram 3"/>
          <p:cNvGraphicFramePr/>
          <p:nvPr>
            <p:extLst>
              <p:ext uri="{D42A27DB-BD31-4B8C-83A1-F6EECF244321}">
                <p14:modId xmlns:p14="http://schemas.microsoft.com/office/powerpoint/2010/main" val="78170819"/>
              </p:ext>
            </p:extLst>
          </p:nvPr>
        </p:nvGraphicFramePr>
        <p:xfrm>
          <a:off x="838200" y="3782292"/>
          <a:ext cx="10949247" cy="2277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Curved Up Arrow 10"/>
          <p:cNvSpPr/>
          <p:nvPr/>
        </p:nvSpPr>
        <p:spPr>
          <a:xfrm flipH="1">
            <a:off x="4680064" y="5245331"/>
            <a:ext cx="448887" cy="24106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2" name="Curved Up Arrow 11"/>
          <p:cNvSpPr/>
          <p:nvPr/>
        </p:nvSpPr>
        <p:spPr>
          <a:xfrm flipH="1">
            <a:off x="4566454" y="5245330"/>
            <a:ext cx="720439" cy="34082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3" name="Curved Up Arrow 12"/>
          <p:cNvSpPr/>
          <p:nvPr/>
        </p:nvSpPr>
        <p:spPr>
          <a:xfrm flipH="1">
            <a:off x="4289367" y="5245329"/>
            <a:ext cx="2252748" cy="50707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5" name="Curved Up Arrow 14"/>
          <p:cNvSpPr/>
          <p:nvPr/>
        </p:nvSpPr>
        <p:spPr>
          <a:xfrm flipH="1">
            <a:off x="4002577" y="5245328"/>
            <a:ext cx="3844638" cy="60683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Curved Up Arrow 15"/>
          <p:cNvSpPr/>
          <p:nvPr/>
        </p:nvSpPr>
        <p:spPr>
          <a:xfrm flipH="1">
            <a:off x="3582785" y="5245327"/>
            <a:ext cx="5810597" cy="75646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2349527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3966"/>
          </a:xfrm>
        </p:spPr>
        <p:txBody>
          <a:bodyPr>
            <a:normAutofit/>
          </a:bodyPr>
          <a:lstStyle/>
          <a:p>
            <a:r>
              <a:rPr lang="en-US" sz="4000" b="1" dirty="0" err="1"/>
              <a:t>Customise</a:t>
            </a:r>
            <a:r>
              <a:rPr lang="en-US" sz="4000" b="1" dirty="0"/>
              <a:t> a DSD</a:t>
            </a:r>
            <a:endParaRPr lang="de-DE" sz="4000" b="1" dirty="0"/>
          </a:p>
        </p:txBody>
      </p:sp>
      <p:sp>
        <p:nvSpPr>
          <p:cNvPr id="3" name="Content Placeholder 2"/>
          <p:cNvSpPr>
            <a:spLocks noGrp="1"/>
          </p:cNvSpPr>
          <p:nvPr>
            <p:ph idx="1"/>
          </p:nvPr>
        </p:nvSpPr>
        <p:spPr>
          <a:xfrm>
            <a:off x="838200" y="1039092"/>
            <a:ext cx="10515600" cy="4351338"/>
          </a:xfrm>
        </p:spPr>
        <p:txBody>
          <a:bodyPr>
            <a:normAutofit/>
          </a:bodyPr>
          <a:lstStyle/>
          <a:p>
            <a:pPr marL="0" indent="0">
              <a:buNone/>
            </a:pPr>
            <a:r>
              <a:rPr lang="en-US" sz="2000" dirty="0" smtClean="0"/>
              <a:t>To </a:t>
            </a:r>
            <a:r>
              <a:rPr lang="en-US" sz="2000" dirty="0" smtClean="0"/>
              <a:t>customize a DSD, for example extend a global DSD to include local codes, do the following:</a:t>
            </a:r>
          </a:p>
          <a:p>
            <a:pPr marL="514350" indent="-514350">
              <a:buFont typeface="+mj-lt"/>
              <a:buAutoNum type="arabicPeriod"/>
            </a:pPr>
            <a:r>
              <a:rPr lang="en-US" sz="2000" dirty="0" smtClean="0"/>
              <a:t>Use the </a:t>
            </a:r>
            <a:r>
              <a:rPr lang="en-US" sz="2000" b="1" dirty="0" smtClean="0"/>
              <a:t>1.Prefill</a:t>
            </a:r>
            <a:r>
              <a:rPr lang="en-US" sz="2000" dirty="0" smtClean="0"/>
              <a:t> worksheet to populate the matrix generator with the DSD. If the DSD is stored in </a:t>
            </a:r>
            <a:r>
              <a:rPr lang="en-US" sz="2000" dirty="0" smtClean="0"/>
              <a:t>a system with an SDMX REST API such as the Global Registry, put a query in the </a:t>
            </a:r>
            <a:r>
              <a:rPr lang="en-US" sz="2000" b="1" dirty="0" smtClean="0"/>
              <a:t>REST </a:t>
            </a:r>
            <a:r>
              <a:rPr lang="en-US" sz="2000" b="1" dirty="0" smtClean="0"/>
              <a:t>API URL </a:t>
            </a:r>
            <a:r>
              <a:rPr lang="en-US" sz="2000" dirty="0" smtClean="0"/>
              <a:t>box such as </a:t>
            </a:r>
            <a:r>
              <a:rPr lang="de-DE" sz="2000" dirty="0">
                <a:hlinkClick r:id="rId2"/>
              </a:rPr>
              <a:t>https://registry.sdmx.org/ws/public/sdmxapi/rest/schema/datastructure/IAEG-SDGs/SDG/1.0/?</a:t>
            </a:r>
            <a:r>
              <a:rPr lang="de-DE" sz="2000" dirty="0" smtClean="0">
                <a:hlinkClick r:id="rId2"/>
              </a:rPr>
              <a:t>format=sdmx-2.1&amp;references=all</a:t>
            </a:r>
            <a:r>
              <a:rPr lang="de-DE" sz="2000" dirty="0" smtClean="0"/>
              <a:t> and </a:t>
            </a:r>
            <a:r>
              <a:rPr lang="de-DE" sz="2000" dirty="0" err="1" smtClean="0"/>
              <a:t>click</a:t>
            </a:r>
            <a:r>
              <a:rPr lang="de-DE" sz="2000" dirty="0" smtClean="0"/>
              <a:t> </a:t>
            </a:r>
            <a:r>
              <a:rPr lang="de-DE" sz="2000" b="1" dirty="0" err="1" smtClean="0"/>
              <a:t>Prefill</a:t>
            </a:r>
            <a:r>
              <a:rPr lang="de-DE" sz="2000" b="1" dirty="0" smtClean="0"/>
              <a:t> </a:t>
            </a:r>
            <a:r>
              <a:rPr lang="de-DE" sz="2000" b="1" dirty="0" err="1" smtClean="0"/>
              <a:t>from</a:t>
            </a:r>
            <a:r>
              <a:rPr lang="de-DE" sz="2000" b="1" dirty="0" smtClean="0"/>
              <a:t> REST API…</a:t>
            </a:r>
            <a:endParaRPr lang="en-US" sz="2000" b="1" dirty="0"/>
          </a:p>
          <a:p>
            <a:pPr marL="514350" indent="-514350">
              <a:buFont typeface="+mj-lt"/>
              <a:buAutoNum type="arabicPeriod"/>
            </a:pPr>
            <a:r>
              <a:rPr lang="en-US" sz="2000" dirty="0" smtClean="0"/>
              <a:t>Edit the required </a:t>
            </a:r>
            <a:r>
              <a:rPr lang="en-US" sz="2000" b="1" dirty="0" smtClean="0"/>
              <a:t>CL_... </a:t>
            </a:r>
            <a:r>
              <a:rPr lang="en-US" sz="2000" dirty="0" smtClean="0"/>
              <a:t>worksheets to add new codes</a:t>
            </a:r>
          </a:p>
          <a:p>
            <a:pPr marL="514350" indent="-514350">
              <a:buFont typeface="+mj-lt"/>
              <a:buAutoNum type="arabicPeriod"/>
            </a:pPr>
            <a:r>
              <a:rPr lang="en-US" sz="2000" dirty="0" smtClean="0"/>
              <a:t>Change the </a:t>
            </a:r>
            <a:r>
              <a:rPr lang="en-US" sz="2000" dirty="0" smtClean="0"/>
              <a:t>Codelist and DSD identifiers (</a:t>
            </a:r>
            <a:r>
              <a:rPr lang="en-US" sz="2000" b="1" dirty="0" smtClean="0"/>
              <a:t>Id</a:t>
            </a:r>
            <a:r>
              <a:rPr lang="en-US" sz="2000" dirty="0" smtClean="0"/>
              <a:t>, </a:t>
            </a:r>
            <a:r>
              <a:rPr lang="en-US" sz="2000" b="1" dirty="0" smtClean="0"/>
              <a:t>Agency</a:t>
            </a:r>
            <a:r>
              <a:rPr lang="en-US" sz="2000" dirty="0" smtClean="0"/>
              <a:t>, </a:t>
            </a:r>
            <a:r>
              <a:rPr lang="en-US" sz="2000" b="1" dirty="0" smtClean="0"/>
              <a:t>Version</a:t>
            </a:r>
            <a:r>
              <a:rPr lang="en-US" sz="2000" dirty="0" smtClean="0"/>
              <a:t> and </a:t>
            </a:r>
            <a:r>
              <a:rPr lang="en-US" sz="2000" b="1" dirty="0" err="1" smtClean="0"/>
              <a:t>isFinal</a:t>
            </a:r>
            <a:r>
              <a:rPr lang="en-US" sz="2000" dirty="0" smtClean="0"/>
              <a:t> </a:t>
            </a:r>
            <a:r>
              <a:rPr lang="en-US" sz="2000" dirty="0" smtClean="0"/>
              <a:t>fields) to </a:t>
            </a:r>
            <a:r>
              <a:rPr lang="en-US" sz="2000" dirty="0" smtClean="0"/>
              <a:t>reflect that you have taken ownership of the artefacts</a:t>
            </a:r>
          </a:p>
          <a:p>
            <a:pPr marL="514350" indent="-514350">
              <a:buFont typeface="+mj-lt"/>
              <a:buAutoNum type="arabicPeriod"/>
            </a:pPr>
            <a:r>
              <a:rPr lang="en-GB" sz="2000" dirty="0"/>
              <a:t>Go to </a:t>
            </a:r>
            <a:r>
              <a:rPr lang="en-GB" sz="2000" b="1" dirty="0"/>
              <a:t>7. Generate SDMX </a:t>
            </a:r>
            <a:r>
              <a:rPr lang="en-GB" sz="2000" dirty="0"/>
              <a:t>and </a:t>
            </a:r>
            <a:r>
              <a:rPr lang="en-GB" sz="2000" dirty="0" smtClean="0"/>
              <a:t>generate all artefacts required by choosing them in </a:t>
            </a:r>
            <a:r>
              <a:rPr lang="en-GB" sz="2000" dirty="0"/>
              <a:t>the </a:t>
            </a:r>
            <a:r>
              <a:rPr lang="en-GB" sz="2000" b="1" dirty="0"/>
              <a:t>Generate?</a:t>
            </a:r>
            <a:r>
              <a:rPr lang="en-GB" sz="2000" dirty="0"/>
              <a:t> </a:t>
            </a:r>
            <a:r>
              <a:rPr lang="en-GB" sz="2000" dirty="0" smtClean="0"/>
              <a:t>Section</a:t>
            </a:r>
            <a:endParaRPr lang="en-GB" sz="2000" b="1" dirty="0"/>
          </a:p>
          <a:p>
            <a:pPr marL="0" indent="0">
              <a:buNone/>
            </a:pPr>
            <a:endParaRPr lang="en-US" sz="2000" dirty="0" smtClean="0"/>
          </a:p>
          <a:p>
            <a:pPr marL="514350" indent="-514350">
              <a:buFont typeface="+mj-lt"/>
              <a:buAutoNum type="arabicPeriod"/>
            </a:pPr>
            <a:endParaRPr lang="en-US" sz="2000" dirty="0" smtClean="0"/>
          </a:p>
          <a:p>
            <a:pPr marL="0" indent="0">
              <a:buNone/>
            </a:pPr>
            <a:endParaRPr lang="de-DE" sz="2000" dirty="0"/>
          </a:p>
          <a:p>
            <a:pPr marL="0" indent="0">
              <a:buNone/>
            </a:pPr>
            <a:endParaRPr lang="de-DE" sz="2000" dirty="0"/>
          </a:p>
        </p:txBody>
      </p:sp>
      <p:graphicFrame>
        <p:nvGraphicFramePr>
          <p:cNvPr id="5" name="Diagram 3"/>
          <p:cNvGraphicFramePr/>
          <p:nvPr>
            <p:extLst>
              <p:ext uri="{D42A27DB-BD31-4B8C-83A1-F6EECF244321}">
                <p14:modId xmlns:p14="http://schemas.microsoft.com/office/powerpoint/2010/main" val="4015708159"/>
              </p:ext>
            </p:extLst>
          </p:nvPr>
        </p:nvGraphicFramePr>
        <p:xfrm>
          <a:off x="1996454" y="4987636"/>
          <a:ext cx="9142601" cy="1324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5799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t>Update existing artefacts</a:t>
            </a:r>
            <a:endParaRPr lang="de-DE" sz="4000" b="1" dirty="0"/>
          </a:p>
        </p:txBody>
      </p:sp>
      <p:sp>
        <p:nvSpPr>
          <p:cNvPr id="3" name="Content Placeholder 2"/>
          <p:cNvSpPr>
            <a:spLocks noGrp="1"/>
          </p:cNvSpPr>
          <p:nvPr>
            <p:ph idx="1"/>
          </p:nvPr>
        </p:nvSpPr>
        <p:spPr/>
        <p:txBody>
          <a:bodyPr/>
          <a:lstStyle/>
          <a:p>
            <a:pPr marL="0" indent="0">
              <a:buNone/>
            </a:pPr>
            <a:r>
              <a:rPr lang="en-US" dirty="0"/>
              <a:t>If you wish to change or copy existing structures you can prefill the matrix generator with existing SDMX/ML. For example, to add a new code to a Codelist the </a:t>
            </a:r>
            <a:r>
              <a:rPr lang="en-US" dirty="0" smtClean="0"/>
              <a:t>worksheets do the following:</a:t>
            </a:r>
          </a:p>
          <a:p>
            <a:pPr marL="514350" indent="-514350">
              <a:buFont typeface="+mj-lt"/>
              <a:buAutoNum type="arabicPeriod"/>
            </a:pPr>
            <a:r>
              <a:rPr lang="en-US" dirty="0" smtClean="0"/>
              <a:t>Use the 1.Prefill worksheet to populate the worksheets</a:t>
            </a:r>
          </a:p>
          <a:p>
            <a:pPr marL="514350" indent="-514350">
              <a:buFont typeface="+mj-lt"/>
              <a:buAutoNum type="arabicPeriod"/>
            </a:pPr>
            <a:r>
              <a:rPr lang="en-US" dirty="0" smtClean="0"/>
              <a:t>Edit the required CL_... worksheet to add a new code</a:t>
            </a:r>
          </a:p>
          <a:p>
            <a:pPr marL="514350" indent="-514350">
              <a:buFont typeface="+mj-lt"/>
              <a:buAutoNum type="arabicPeriod"/>
            </a:pPr>
            <a:r>
              <a:rPr lang="en-GB" dirty="0"/>
              <a:t>Go to </a:t>
            </a:r>
            <a:r>
              <a:rPr lang="en-GB" b="1" dirty="0"/>
              <a:t>7. Generate SDMX </a:t>
            </a:r>
            <a:r>
              <a:rPr lang="en-GB" dirty="0"/>
              <a:t>and enable </a:t>
            </a:r>
            <a:r>
              <a:rPr lang="en-GB" dirty="0" err="1"/>
              <a:t>Codelists</a:t>
            </a:r>
            <a:r>
              <a:rPr lang="en-GB" dirty="0"/>
              <a:t> in the Generate? Section, disable other artefacts, and </a:t>
            </a:r>
            <a:r>
              <a:rPr lang="en-GB" b="1" dirty="0"/>
              <a:t>Generate SDMX Artefacts</a:t>
            </a:r>
          </a:p>
          <a:p>
            <a:pPr marL="0" indent="0">
              <a:buNone/>
            </a:pPr>
            <a:endParaRPr lang="en-US" dirty="0" smtClean="0"/>
          </a:p>
          <a:p>
            <a:pPr marL="514350" indent="-514350">
              <a:buFont typeface="+mj-lt"/>
              <a:buAutoNum type="arabicPeriod"/>
            </a:pPr>
            <a:endParaRPr lang="en-US" dirty="0" smtClean="0"/>
          </a:p>
          <a:p>
            <a:pPr marL="0" indent="0">
              <a:buNone/>
            </a:pPr>
            <a:endParaRPr lang="de-DE" dirty="0"/>
          </a:p>
          <a:p>
            <a:pPr marL="0" indent="0">
              <a:buNone/>
            </a:pPr>
            <a:endParaRPr lang="de-DE" dirty="0"/>
          </a:p>
        </p:txBody>
      </p:sp>
      <p:graphicFrame>
        <p:nvGraphicFramePr>
          <p:cNvPr id="4" name="Diagram 3"/>
          <p:cNvGraphicFramePr/>
          <p:nvPr>
            <p:extLst>
              <p:ext uri="{D42A27DB-BD31-4B8C-83A1-F6EECF244321}">
                <p14:modId xmlns:p14="http://schemas.microsoft.com/office/powerpoint/2010/main" val="3858005571"/>
              </p:ext>
            </p:extLst>
          </p:nvPr>
        </p:nvGraphicFramePr>
        <p:xfrm>
          <a:off x="1659804" y="5079076"/>
          <a:ext cx="8348721" cy="1354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3"/>
          <p:cNvGraphicFramePr/>
          <p:nvPr>
            <p:extLst>
              <p:ext uri="{D42A27DB-BD31-4B8C-83A1-F6EECF244321}">
                <p14:modId xmlns:p14="http://schemas.microsoft.com/office/powerpoint/2010/main" val="679976754"/>
              </p:ext>
            </p:extLst>
          </p:nvPr>
        </p:nvGraphicFramePr>
        <p:xfrm>
          <a:off x="1659804" y="5079076"/>
          <a:ext cx="8348721" cy="135497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143543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19E1A0713893144A00CC00F214B71AE" ma:contentTypeVersion="12" ma:contentTypeDescription="Crée un document." ma:contentTypeScope="" ma:versionID="f320d9b6cd89c9e2792e99ba94d6db05">
  <xsd:schema xmlns:xsd="http://www.w3.org/2001/XMLSchema" xmlns:xs="http://www.w3.org/2001/XMLSchema" xmlns:p="http://schemas.microsoft.com/office/2006/metadata/properties" xmlns:ns3="626d4039-44a3-4f34-a939-9e74c9a193d1" xmlns:ns4="607381c3-0f53-441d-8dd9-b46e64774622" targetNamespace="http://schemas.microsoft.com/office/2006/metadata/properties" ma:root="true" ma:fieldsID="535494a8f95013fed6ea1b4d445252b0" ns3:_="" ns4:_="">
    <xsd:import namespace="626d4039-44a3-4f34-a939-9e74c9a193d1"/>
    <xsd:import namespace="607381c3-0f53-441d-8dd9-b46e6477462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6d4039-44a3-4f34-a939-9e74c9a193d1"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Partagé avec détails" ma:internalName="SharedWithDetails" ma:readOnly="true">
      <xsd:simpleType>
        <xsd:restriction base="dms:Note">
          <xsd:maxLength value="255"/>
        </xsd:restriction>
      </xsd:simpleType>
    </xsd:element>
    <xsd:element name="SharingHintHash" ma:index="10" nillable="true" ma:displayName="Partage du hachage d’indicateu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7381c3-0f53-441d-8dd9-b46e6477462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E6498F-712E-43F2-B17E-0E50CB30D5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6d4039-44a3-4f34-a939-9e74c9a193d1"/>
    <ds:schemaRef ds:uri="607381c3-0f53-441d-8dd9-b46e647746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AC980C5-8878-4068-AFEA-A29CB527EB66}">
  <ds:schemaRefs>
    <ds:schemaRef ds:uri="http://schemas.microsoft.com/office/2006/documentManagement/types"/>
    <ds:schemaRef ds:uri="626d4039-44a3-4f34-a939-9e74c9a193d1"/>
    <ds:schemaRef ds:uri="http://purl.org/dc/elements/1.1/"/>
    <ds:schemaRef ds:uri="http://schemas.microsoft.com/office/2006/metadata/properties"/>
    <ds:schemaRef ds:uri="http://purl.org/dc/terms/"/>
    <ds:schemaRef ds:uri="607381c3-0f53-441d-8dd9-b46e64774622"/>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3EF0B64-D188-4030-9FB6-D7F408416CE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2965</Words>
  <Application>Microsoft Office PowerPoint</Application>
  <PresentationFormat>Widescreen</PresentationFormat>
  <Paragraphs>169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SDMX Matrix Generator User Guide</vt:lpstr>
      <vt:lpstr>Introduction</vt:lpstr>
      <vt:lpstr>Introduction</vt:lpstr>
      <vt:lpstr>Prerequisites</vt:lpstr>
      <vt:lpstr>Example Design Workflows</vt:lpstr>
      <vt:lpstr>Create Codelists</vt:lpstr>
      <vt:lpstr>Create all artefacts from scratch</vt:lpstr>
      <vt:lpstr>Customise a DSD</vt:lpstr>
      <vt:lpstr>Update existing artefacts</vt:lpstr>
      <vt:lpstr>Description of each Worksheet</vt:lpstr>
      <vt:lpstr>1. Prefill</vt:lpstr>
      <vt:lpstr>2.Decompose indicators</vt:lpstr>
      <vt:lpstr>3.Concept Scheme</vt:lpstr>
      <vt:lpstr>4.DSD-Concept Matrix</vt:lpstr>
      <vt:lpstr>5.DSDs</vt:lpstr>
      <vt:lpstr>6.Dataflows</vt:lpstr>
      <vt:lpstr>7.Generate SDMX</vt:lpstr>
      <vt:lpstr>Codelist worksheets (CL_...): Creating</vt:lpstr>
      <vt:lpstr>Codelist worksheets (CL_...): Codes</vt:lpstr>
      <vt:lpstr>Codelist worksheets (CL_...): Constraints</vt:lpstr>
      <vt:lpstr>Constraints Summary</vt:lpstr>
    </vt:vector>
  </TitlesOfParts>
  <Company>OECD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BARRACLOUGH David, SDD/SDPS</dc:creator>
  <cp:lastModifiedBy>BARRACLOUGH David, SDD/SDPS</cp:lastModifiedBy>
  <cp:revision>61</cp:revision>
  <dcterms:created xsi:type="dcterms:W3CDTF">2020-06-06T19:58:47Z</dcterms:created>
  <dcterms:modified xsi:type="dcterms:W3CDTF">2020-06-12T14:43:25Z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0x010100B19E1A0713893144A00CC00F214B71AE</vt:lpwstr>
  </property>
</Properties>
</file>