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80" r:id="rId2"/>
    <p:sldId id="270" r:id="rId3"/>
    <p:sldId id="257" r:id="rId4"/>
    <p:sldId id="258" r:id="rId5"/>
    <p:sldId id="262" r:id="rId6"/>
    <p:sldId id="263" r:id="rId7"/>
    <p:sldId id="290" r:id="rId8"/>
    <p:sldId id="291" r:id="rId9"/>
    <p:sldId id="292" r:id="rId10"/>
    <p:sldId id="297" r:id="rId11"/>
    <p:sldId id="298" r:id="rId12"/>
    <p:sldId id="299" r:id="rId13"/>
    <p:sldId id="300" r:id="rId14"/>
    <p:sldId id="301" r:id="rId15"/>
    <p:sldId id="302" r:id="rId16"/>
    <p:sldId id="281" r:id="rId17"/>
    <p:sldId id="286" r:id="rId18"/>
    <p:sldId id="287" r:id="rId19"/>
    <p:sldId id="288" r:id="rId20"/>
    <p:sldId id="289" r:id="rId21"/>
    <p:sldId id="293" r:id="rId22"/>
    <p:sldId id="294" r:id="rId23"/>
    <p:sldId id="295" r:id="rId24"/>
    <p:sldId id="296" r:id="rId25"/>
    <p:sldId id="259" r:id="rId26"/>
    <p:sldId id="271" r:id="rId27"/>
    <p:sldId id="272" r:id="rId28"/>
    <p:sldId id="273" r:id="rId29"/>
    <p:sldId id="274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E2CB"/>
    <a:srgbClr val="8CE3C2"/>
    <a:srgbClr val="6FB399"/>
    <a:srgbClr val="9DFFD9"/>
    <a:srgbClr val="90E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CBFB4-DFB5-D147-96C7-1A138513DC99}" type="datetimeFigureOut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84565-D131-E848-8812-DEC7E89056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758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E20B99AA-3851-3A0C-5642-693D11F36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550253"/>
            <a:ext cx="10515600" cy="178181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44A3F6-8ABD-DD56-2A9B-FADD2779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AFFBC-72C7-6342-91C9-5058E67245FA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2E82B8-FB0A-6C7E-1583-2D4E3396C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C3DCFE-0BDE-405E-02D9-78DAD086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F6EE8550-CD2B-3779-4A2D-FF0E98D8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8171"/>
            <a:ext cx="10515600" cy="724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F1FFC43-5918-E99A-0A3F-BA99721968A8}"/>
              </a:ext>
            </a:extLst>
          </p:cNvPr>
          <p:cNvSpPr/>
          <p:nvPr userDrawn="1"/>
        </p:nvSpPr>
        <p:spPr>
          <a:xfrm>
            <a:off x="838200" y="2422172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88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D0512-73EC-85D2-4243-68D6350E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BA2849-EFE7-7FBE-016D-4D694E37F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3A8BAF-FEA4-EA97-907A-E73B45AD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EFD8D-F31C-A14E-871B-246CC3DDD766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3FCA28-C62B-FA91-EE0F-AFBD3E17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016DC5-EC9A-8AED-AD81-BA6EA9E7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78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7DB56C-4512-4202-2A47-77E58CA3A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2FBFB7-F38D-928A-7860-DF970578A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AEC8AD-7EB8-5CBB-43BF-2EBE5FFE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CB9A4-DA05-7246-8E7F-2486E873B0B4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92B4DA-229C-5210-C2D6-D646579CA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79220-585F-4F26-6B53-A5983615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00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8420D-6274-562F-4DAD-D8BADFFE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09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AC3D9A-C52F-B867-B0D7-BA4377CF1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000"/>
            <a:ext cx="10515600" cy="486396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AA9CBF-3BF5-B74E-19AB-F6F509DD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C886-C738-4F4E-BEB9-CDC76A4DF400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9CAD09-F3C3-D18E-C1D0-F5A41E676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AE01E8-FEC3-648A-58AE-D6AC20669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A46B0C9-2ADE-B00D-9EFF-C392ED71509F}"/>
              </a:ext>
            </a:extLst>
          </p:cNvPr>
          <p:cNvSpPr/>
          <p:nvPr userDrawn="1"/>
        </p:nvSpPr>
        <p:spPr>
          <a:xfrm>
            <a:off x="838200" y="1084218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48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AF2745-99D6-EE8B-2930-1E5AFEFC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904C84-A2A9-57DA-56DB-63DE572FE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52063"/>
            <a:ext cx="10515600" cy="24375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E6025D-B9FE-9B5D-0360-8B6E65399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0AC47-0861-4043-9704-5C1065CFAFE2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D7726C-A54C-1405-ECC9-8DED4F086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71B39-943B-1155-A963-B76F5B84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0A1EED-7924-24A9-7F6D-4EEB10BF32E5}"/>
              </a:ext>
            </a:extLst>
          </p:cNvPr>
          <p:cNvSpPr/>
          <p:nvPr userDrawn="1"/>
        </p:nvSpPr>
        <p:spPr>
          <a:xfrm>
            <a:off x="831850" y="3429000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67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64836-4462-C877-3F01-307C6B5D56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63040"/>
            <a:ext cx="5181600" cy="471392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2C0881-D056-5019-6F15-E2A7D882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63040"/>
            <a:ext cx="5181600" cy="471392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DCC35A-29A3-D5D3-EB92-952FE572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29C74-9877-044B-B427-A2C6B7AEB44B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AA00A8-A167-9CE1-500D-55F03AECB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41624F-6573-45BD-A99D-F46AF090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C572442C-56A7-AFEC-2974-A6CA50D0281B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71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HGMaruGothicMPRO" panose="020F0600000000000000" pitchFamily="34" charset="-128"/>
                <a:ea typeface="HGMaruGothicMPRO" panose="020F0600000000000000" pitchFamily="34" charset="-128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E41007D-B4AE-877C-16A0-103D693AED7C}"/>
              </a:ext>
            </a:extLst>
          </p:cNvPr>
          <p:cNvSpPr/>
          <p:nvPr userDrawn="1"/>
        </p:nvSpPr>
        <p:spPr>
          <a:xfrm>
            <a:off x="838200" y="1084218"/>
            <a:ext cx="10515600" cy="59008"/>
          </a:xfrm>
          <a:prstGeom prst="rect">
            <a:avLst/>
          </a:prstGeom>
          <a:solidFill>
            <a:srgbClr val="90E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86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FC70E3-EA5A-0EB7-1E90-361313D8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9AF9D5-BC02-C2B9-EC27-697F4BE4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D79BF1-73E7-9926-7B3A-A1BE590BA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48406E-1D55-CE8F-AD90-DC5A0C23A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A5B1E2-6D02-2BAA-38BB-575FCDBA1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16B917-DBD6-637B-556D-FC47A96FC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0C151-44B3-8B43-AE75-19B907FC2FB4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2E87D8F-9B4C-A949-58E4-BA905FD3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A45720-7646-4A97-1A4C-DADB06C1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09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C88A0-AE84-B439-6BDA-3BDD90F3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88AE63-E612-DBF2-B772-D8C7F445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2104C-2005-D246-9C99-F6F33C3A45D3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26A7D8-2DE8-A202-35D5-F5124400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A80119-B290-B6C3-4A48-E2084BDBA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57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5C58A41-5C86-C9F7-3A33-A9B118F4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AA83E-38DA-A941-B2B6-45ADB3553483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4AB621D-DAF9-672A-6E2F-574ABC108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721B1B-E5BD-4187-B956-08BD00075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26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8B0ED1-543A-A860-B61B-3F379338B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D45E2F-7DB5-124B-6171-0EA6BCD3A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846D21-42D2-CCCA-764C-829C349DE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9B3C29-0E51-DBF4-F57C-FBF19814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F9E90-FBD2-284D-9F29-DCA32E634455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F817B8-99AD-A229-E867-575504FD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EF976F-B37B-1475-D053-802813C5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50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B37E3-5CCC-7D0A-6DE7-25303C43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F3B4B9-C77B-2327-3C9F-D8926D730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F3271C-8B58-A50D-D07E-80CED63F6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46269D-6EBA-7AE7-BE89-B6C85141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DD36-2E92-5343-9757-8BE5E786BF65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B1EB48-3143-1DF2-B99D-7A564060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86BB70-018E-A499-756C-07019DDA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0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B3924C-718F-4127-C3BE-F53D6F9DC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6005A6-D132-31D5-4417-CF406117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8C4D16-0C16-A5EF-E967-1F5D5E1A8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DF9D3-6C03-CF4D-B406-5865A731B699}" type="datetime1">
              <a:rPr kumimoji="1" lang="ja-JP" altLang="en-US" smtClean="0"/>
              <a:t>2022/11/9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772E64-A1CC-B96D-57AE-E7B92388D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516806-4E6E-E7AB-3F56-04B6E788C3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940F8-A56B-4D5A-A8B8-B6C0D0A0309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フレーム 10">
            <a:extLst>
              <a:ext uri="{FF2B5EF4-FFF2-40B4-BE49-F238E27FC236}">
                <a16:creationId xmlns:a16="http://schemas.microsoft.com/office/drawing/2014/main" id="{94F5861E-4845-30D4-C8FF-C0A4D287AE3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frame">
            <a:avLst>
              <a:gd name="adj1" fmla="val 725"/>
            </a:avLst>
          </a:prstGeom>
          <a:solidFill>
            <a:srgbClr val="B6E2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HGMaruGothicMPRO" panose="020F0600000000000000" pitchFamily="34" charset="-128"/>
          <a:ea typeface="HGMaruGothicMPRO" panose="020F06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77E19E6D-8962-4387-46E5-AE104C6A2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プログラミングサークル</a:t>
            </a:r>
          </a:p>
          <a:p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E47DAC3D-6A38-2A27-1B0E-0D26E44B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OPC</a:t>
            </a:r>
            <a:r>
              <a:rPr kumimoji="1" lang="en-US" altLang="ja-JP"/>
              <a:t>_000 </a:t>
            </a:r>
            <a:r>
              <a:rPr kumimoji="1" lang="ja-JP" altLang="en-US"/>
              <a:t>プログラム実装問題</a:t>
            </a:r>
          </a:p>
        </p:txBody>
      </p:sp>
    </p:spTree>
    <p:extLst>
      <p:ext uri="{BB962C8B-B14F-4D97-AF65-F5344CB8AC3E}">
        <p14:creationId xmlns:p14="http://schemas.microsoft.com/office/powerpoint/2010/main" val="229179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c.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670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c. 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46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実行例</a:t>
            </a:r>
            <a:r>
              <a:rPr kumimoji="1" lang="en-US" altLang="ja-JP" dirty="0"/>
              <a:t>1</a:t>
            </a:r>
            <a:endParaRPr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実行例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362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d.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55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d. 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11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d.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実行例</a:t>
            </a:r>
            <a:r>
              <a:rPr kumimoji="1" lang="en-US" altLang="ja-JP" dirty="0"/>
              <a:t>1</a:t>
            </a:r>
            <a:endParaRPr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実行例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416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Ex. Twitter</a:t>
            </a:r>
            <a:r>
              <a:rPr lang="ja-JP" altLang="en-US"/>
              <a:t>向け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50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kumimoji="1" lang="en-US" altLang="ja-JP" dirty="0" err="1"/>
              <a:t>Ex_a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331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ja-JP" altLang="en-US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18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719662"/>
                  </p:ext>
                </p:extLst>
              </p:nvPr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en-US" altLang="ja-JP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719662"/>
                  </p:ext>
                </p:extLst>
              </p:nvPr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6" r="-156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743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( )</a:t>
            </a:r>
          </a:p>
          <a:p>
            <a:r>
              <a:rPr kumimoji="1" lang="ja-JP" altLang="en-US"/>
              <a:t>実行例１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19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8683985"/>
                  </p:ext>
                </p:extLst>
              </p:nvPr>
            </p:nvGraphicFramePr>
            <p:xfrm>
              <a:off x="1072035" y="1778052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8683985"/>
                  </p:ext>
                </p:extLst>
              </p:nvPr>
            </p:nvGraphicFramePr>
            <p:xfrm>
              <a:off x="1072035" y="1778052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6" t="-3333" r="-156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31173"/>
                  </p:ext>
                </p:extLst>
              </p:nvPr>
            </p:nvGraphicFramePr>
            <p:xfrm>
              <a:off x="1585256" y="3429000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31173"/>
                  </p:ext>
                </p:extLst>
              </p:nvPr>
            </p:nvGraphicFramePr>
            <p:xfrm>
              <a:off x="1585256" y="3429000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1961" r="-862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2275"/>
                  </p:ext>
                </p:extLst>
              </p:nvPr>
            </p:nvGraphicFramePr>
            <p:xfrm>
              <a:off x="1585255" y="4536872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2275"/>
                  </p:ext>
                </p:extLst>
              </p:nvPr>
            </p:nvGraphicFramePr>
            <p:xfrm>
              <a:off x="1585255" y="4536872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3333" r="-862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952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a.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294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実行例</a:t>
            </a:r>
            <a:r>
              <a:rPr lang="en-US" altLang="ja-JP" dirty="0"/>
              <a:t>2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20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667476"/>
                  </p:ext>
                </p:extLst>
              </p:nvPr>
            </p:nvGraphicFramePr>
            <p:xfrm>
              <a:off x="1585253" y="218540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7667476"/>
                  </p:ext>
                </p:extLst>
              </p:nvPr>
            </p:nvGraphicFramePr>
            <p:xfrm>
              <a:off x="1585253" y="218540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t="-1961" r="-1361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39803"/>
                  </p:ext>
                </p:extLst>
              </p:nvPr>
            </p:nvGraphicFramePr>
            <p:xfrm>
              <a:off x="1585253" y="3243580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39803"/>
                  </p:ext>
                </p:extLst>
              </p:nvPr>
            </p:nvGraphicFramePr>
            <p:xfrm>
              <a:off x="1585253" y="3243580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3333" r="-1361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7934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kumimoji="1" lang="en-US" altLang="ja-JP" dirty="0" err="1"/>
              <a:t>Ex_b</a:t>
            </a:r>
            <a:r>
              <a:rPr kumimoji="1" lang="en-US" altLang="ja-JP" dirty="0"/>
              <a:t>.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1E1F4A-D83A-886D-C7FB-F4B00300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088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Ex_b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ja-JP" altLang="en-US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marL="457200" lvl="1" indent="0">
                  <a:buNone/>
                </a:pP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22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en-US" altLang="ja-JP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3C6611E8-450B-B040-7EEE-737528C599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56796" y="5129168"/>
              <a:ext cx="8128000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56" r="-156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2690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Ex_b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( )</a:t>
            </a:r>
          </a:p>
          <a:p>
            <a:r>
              <a:rPr kumimoji="1" lang="ja-JP" altLang="en-US"/>
              <a:t>実行例１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23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2035" y="1778052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5">
                <a:extLst>
                  <a:ext uri="{FF2B5EF4-FFF2-40B4-BE49-F238E27FC236}">
                    <a16:creationId xmlns:a16="http://schemas.microsoft.com/office/drawing/2014/main" id="{8D3F20DF-75A0-3E74-B86D-69F0044671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72035" y="1778052"/>
              <a:ext cx="8128000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128000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l="-156" t="-3333" r="-156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6" y="3429000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6" y="3429000"/>
              <a:ext cx="1459155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1961" r="-862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5" y="4536872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5" y="4536872"/>
              <a:ext cx="1459155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59155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t="-3333" r="-862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7501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Ex_a</a:t>
            </a:r>
            <a:r>
              <a:rPr lang="en-US" altLang="ja-JP" dirty="0"/>
              <a:t>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実行例</a:t>
            </a:r>
            <a:r>
              <a:rPr lang="en-US" altLang="ja-JP" dirty="0"/>
              <a:t>2</a:t>
            </a:r>
            <a:endParaRPr kumimoji="1"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  <a:p>
            <a:pPr lvl="1"/>
            <a:r>
              <a:rPr kumimoji="1" lang="ja-JP" altLang="en-US"/>
              <a:t>出力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9A4B8C-19F2-4CBF-11D8-1C6F42FA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24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3" y="218540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en-US" altLang="ja-JP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29B9F02-78AC-07E0-A4A1-D70C615AB8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3" y="2185404"/>
              <a:ext cx="1852889" cy="6400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2"/>
                          <a:stretch>
                            <a:fillRect t="-1961" r="-1361" b="-3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3" y="3243580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a:fld id="{825F15A7-03F4-43D7-82C5-3E23DA2F108C}" type="mathplaceholder">
                                  <a:rPr kumimoji="1" lang="ja-JP" altLang="en-US" i="1" smtClean="0">
                                    <a:latin typeface="Cambria Math" panose="02040503050406030204" pitchFamily="18" charset="0"/>
                                  </a:rPr>
                                  <a:t>ここに数式を入力します。</a:t>
                                </a:fld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表 7">
                <a:extLst>
                  <a:ext uri="{FF2B5EF4-FFF2-40B4-BE49-F238E27FC236}">
                    <a16:creationId xmlns:a16="http://schemas.microsoft.com/office/drawing/2014/main" id="{D53CCCC6-06CC-D1DF-C1ED-13E8C8BC5C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5253" y="3243580"/>
              <a:ext cx="1852889" cy="3708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52889">
                      <a:extLst>
                        <a:ext uri="{9D8B030D-6E8A-4147-A177-3AD203B41FA5}">
                          <a16:colId xmlns:a16="http://schemas.microsoft.com/office/drawing/2014/main" val="351006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t="-3333" r="-1361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7315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255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789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〜</a:t>
                </a:r>
                <a:r>
                  <a:rPr kumimoji="1" lang="ja-JP" altLang="en-US"/>
                  <a:t>が与えられます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kumimoji="1" lang="ja-JP" altLang="en-US">
                    <a:highlight>
                      <a:srgbClr val="FFFF00"/>
                    </a:highlight>
                  </a:rPr>
                  <a:t>文字列</a:t>
                </a:r>
                <a:r>
                  <a:rPr kumimoji="1" lang="ja-JP" altLang="en-US" dirty="0">
                    <a:highlight>
                      <a:srgbClr val="FFFF00"/>
                    </a:highlight>
                  </a:rPr>
                  <a:t>からなる名前</a:t>
                </a:r>
                <a14:m>
                  <m:oMath xmlns:m="http://schemas.openxmlformats.org/officeDocument/2006/math">
                    <m:r>
                      <a:rPr lang="en-US" altLang="ja-JP" b="0" i="0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ja-JP" b="0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b="1" u="sng" dirty="0"/>
                  <a:t>与えられます</a:t>
                </a:r>
                <a:r>
                  <a:rPr kumimoji="1" lang="ja-JP" altLang="en-US" dirty="0"/>
                  <a:t>。あいさつ文の後に名前を呼んでください。つまり、</a:t>
                </a:r>
                <a:r>
                  <a:rPr kumimoji="1" lang="en-US" altLang="ja-JP" dirty="0"/>
                  <a:t>”Hello”</a:t>
                </a:r>
                <a14:m>
                  <m:oMath xmlns:m="http://schemas.openxmlformats.org/officeDocument/2006/math">
                    <m:r>
                      <a:rPr kumimoji="1"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/>
                  <a:t>と出力</a:t>
                </a:r>
                <a:r>
                  <a:rPr kumimoji="1" lang="ja-JP" altLang="en-US" dirty="0"/>
                  <a:t>して</a:t>
                </a:r>
                <a:r>
                  <a:rPr kumimoji="1" lang="ja-JP" altLang="en-US"/>
                  <a:t>ください。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標準入力から何かしらの値が入力される事を意味する。</a:t>
                </a:r>
                <a:endParaRPr kumimoji="1" lang="en-US" altLang="ja-JP" dirty="0"/>
              </a:p>
              <a:p>
                <a:pPr lvl="1"/>
                <a:r>
                  <a:rPr lang="ja-JP" altLang="en-US"/>
                  <a:t>原則は、標準入力から入力される</a:t>
                </a:r>
                <a:r>
                  <a:rPr lang="en-US" altLang="ja-JP" dirty="0"/>
                  <a:t>(std::</a:t>
                </a:r>
                <a:r>
                  <a:rPr lang="en-US" altLang="ja-JP" dirty="0" err="1"/>
                  <a:t>cin</a:t>
                </a:r>
                <a:r>
                  <a:rPr lang="ja-JP" altLang="en-US"/>
                  <a:t>、</a:t>
                </a:r>
                <a:r>
                  <a:rPr lang="en-US" altLang="ja-JP" dirty="0"/>
                  <a:t>input()</a:t>
                </a:r>
                <a:r>
                  <a:rPr lang="ja-JP" altLang="en-US"/>
                  <a:t>等</a:t>
                </a:r>
                <a:r>
                  <a:rPr lang="en-US" altLang="ja-JP" dirty="0"/>
                  <a:t>)</a:t>
                </a:r>
              </a:p>
              <a:p>
                <a:pPr lvl="1"/>
                <a:r>
                  <a:rPr lang="ja-JP" altLang="en-US"/>
                  <a:t>ここでは</a:t>
                </a:r>
                <a:r>
                  <a:rPr lang="ja-JP" altLang="en-US" b="1" u="sng"/>
                  <a:t>文字列</a:t>
                </a:r>
                <a:r>
                  <a:rPr lang="ja-JP" altLang="en-US"/>
                  <a:t>が入力される</a:t>
                </a:r>
                <a:r>
                  <a:rPr lang="en-US" altLang="ja-JP" dirty="0"/>
                  <a:t>(= string</a:t>
                </a:r>
                <a:r>
                  <a:rPr lang="ja-JP" altLang="en-US"/>
                  <a:t>等で受け取る</a:t>
                </a:r>
                <a:r>
                  <a:rPr lang="en-US" altLang="ja-JP" dirty="0"/>
                  <a:t>)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884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ja-JP" dirty="0"/>
                  <a:t>〜</a:t>
                </a:r>
                <a:r>
                  <a:rPr kumimoji="1" lang="ja-JP" altLang="en-US"/>
                  <a:t>が与えられます</a:t>
                </a:r>
                <a:endParaRPr kumimoji="1" lang="en-US" altLang="ja-JP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lang="ja-JP" altLang="en-US" dirty="0"/>
                  <a:t>足し算を行うプログラムを作っています。</a:t>
                </a:r>
                <a:r>
                  <a:rPr lang="ja-JP" altLang="en-US" dirty="0">
                    <a:highlight>
                      <a:srgbClr val="FFFF00"/>
                    </a:highlight>
                  </a:rPr>
                  <a:t>整数</a:t>
                </a:r>
                <a14:m>
                  <m:oMath xmlns:m="http://schemas.openxmlformats.org/officeDocument/2006/math">
                    <m:r>
                      <a:rPr lang="en-US" altLang="ja-JP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ja-JP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ja-JP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u="sng" dirty="0"/>
                  <a:t>が</a:t>
                </a:r>
                <a:r>
                  <a:rPr lang="ja-JP" altLang="en-US" b="1" u="sng" dirty="0"/>
                  <a:t>与えられます</a:t>
                </a:r>
                <a:r>
                  <a:rPr lang="ja-JP" altLang="en-US" dirty="0"/>
                  <a:t>ので、足し算を行った結果を出力してください。具体的には、</a:t>
                </a:r>
                <a14:m>
                  <m:oMath xmlns:m="http://schemas.openxmlformats.org/officeDocument/2006/math">
                    <m:r>
                      <a:rPr lang="en-US" altLang="ja-JP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dirty="0"/>
                  <a:t>の結果を出力して</a:t>
                </a:r>
                <a:r>
                  <a:rPr lang="ja-JP" altLang="en-US"/>
                  <a:t>ください。</a:t>
                </a:r>
                <a:endParaRPr lang="en-US" altLang="ja-JP" dirty="0"/>
              </a:p>
              <a:p>
                <a:pPr lvl="1"/>
                <a:r>
                  <a:rPr lang="ja-JP" altLang="en-US"/>
                  <a:t>ここでは</a:t>
                </a:r>
                <a:r>
                  <a:rPr lang="ja-JP" altLang="en-US" b="1" u="sng"/>
                  <a:t>数値</a:t>
                </a:r>
                <a:r>
                  <a:rPr lang="ja-JP" altLang="en-US"/>
                  <a:t>が入力される</a:t>
                </a:r>
                <a:r>
                  <a:rPr lang="en-US" altLang="ja-JP" dirty="0"/>
                  <a:t>(= int</a:t>
                </a:r>
                <a:r>
                  <a:rPr lang="ja-JP" altLang="en-US"/>
                  <a:t>等で受け取る</a:t>
                </a:r>
                <a:r>
                  <a:rPr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dirty="0"/>
                  <a:t>は</a:t>
                </a:r>
                <a:r>
                  <a:rPr kumimoji="1" lang="ja-JP" altLang="en-US"/>
                  <a:t>それぞれ整数</a:t>
                </a:r>
                <a:endParaRPr kumimoji="1" lang="en-US" altLang="ja-JP" dirty="0"/>
              </a:p>
              <a:p>
                <a:pPr lvl="2"/>
                <a:r>
                  <a:rPr kumimoji="1" lang="ja-JP" altLang="en-US"/>
                  <a:t>入力される位置</a:t>
                </a:r>
                <a:r>
                  <a:rPr kumimoji="1" lang="en-US" altLang="ja-JP" dirty="0"/>
                  <a:t>/</a:t>
                </a:r>
                <a:r>
                  <a:rPr kumimoji="1" lang="ja-JP" altLang="en-US"/>
                  <a:t>順番を表す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スペースで区切りされている</a:t>
                </a:r>
                <a:endParaRPr kumimoji="1" lang="en-US" altLang="ja-JP" dirty="0"/>
              </a:p>
              <a:p>
                <a:pPr lvl="2"/>
                <a:r>
                  <a:rPr kumimoji="1" lang="ja-JP" altLang="en-US"/>
                  <a:t>乗算された値ではない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04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b="0" dirty="0"/>
                  <a:t>(</a:t>
                </a:r>
                <a:r>
                  <a:rPr kumimoji="1" lang="ja-JP" altLang="en-US" b="0"/>
                  <a:t>または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en-US" altLang="ja-JP" b="0" dirty="0"/>
                  <a:t>)</a:t>
                </a:r>
                <a:r>
                  <a:rPr kumimoji="1" lang="ja-JP" altLang="en-US" b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ja-JP" b="0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生徒が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ja-JP" altLang="en-US"/>
                  <a:t>人います。生徒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/>
                  <a:t>の点数は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/>
                  <a:t>でした。平均点を求めてください。</a:t>
                </a:r>
                <a:endParaRPr lang="en-US" altLang="ja-JP" dirty="0"/>
              </a:p>
              <a:p>
                <a:pPr lvl="1"/>
                <a:r>
                  <a:rPr lang="ja-JP" altLang="en-US"/>
                  <a:t>生徒</a:t>
                </a:r>
                <a:r>
                  <a:rPr lang="en-US" altLang="ja-JP" dirty="0"/>
                  <a:t>3</a:t>
                </a:r>
                <a:r>
                  <a:rPr lang="ja-JP" altLang="en-US"/>
                  <a:t>人</a:t>
                </a:r>
                <a:r>
                  <a:rPr lang="en-US" altLang="ja-JP" dirty="0"/>
                  <a:t>(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ja-JP" dirty="0"/>
                  <a:t>)</a:t>
                </a:r>
                <a:r>
                  <a:rPr lang="ja-JP" altLang="en-US"/>
                  <a:t>で、生徒</a:t>
                </a:r>
                <a:r>
                  <a:rPr lang="en-US" altLang="ja-JP" dirty="0"/>
                  <a:t>2</a:t>
                </a:r>
                <a:r>
                  <a:rPr lang="ja-JP" altLang="en-US"/>
                  <a:t>の点数は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ja-JP" altLang="en-US"/>
                  <a:t>点</a:t>
                </a:r>
                <a:endParaRPr lang="en-US" altLang="ja-JP" dirty="0"/>
              </a:p>
              <a:p>
                <a:pPr lvl="1"/>
                <a:r>
                  <a:rPr lang="ja-JP" altLang="en-US"/>
                  <a:t>答えは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+ … +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b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/>
                  <a:t>番目の要素を示す</a:t>
                </a:r>
                <a:endParaRPr kumimoji="1" lang="en-US" altLang="ja-JP" dirty="0"/>
              </a:p>
              <a:p>
                <a:pPr lvl="2"/>
                <a:r>
                  <a:rPr kumimoji="1" lang="ja-JP" altLang="en-US"/>
                  <a:t>配列と同じ考え方</a:t>
                </a:r>
                <a:endParaRPr kumimoji="1" lang="en-US" altLang="ja-JP" dirty="0"/>
              </a:p>
              <a:p>
                <a:pPr lvl="3"/>
                <a:r>
                  <a:rPr kumimoji="1" lang="ja-JP" altLang="en-US" b="0"/>
                  <a:t>長さ</a:t>
                </a:r>
                <a:r>
                  <a:rPr kumimoji="1" lang="en-US" altLang="ja-JP" b="0" dirty="0"/>
                  <a:t>5</a:t>
                </a:r>
                <a:r>
                  <a:rPr kumimoji="1" lang="ja-JP" altLang="en-US" b="0"/>
                  <a:t>の配列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/>
                  <a:t>の時</a:t>
                </a:r>
                <a:br>
                  <a:rPr kumimoji="1" lang="en-US" altLang="ja-JP" dirty="0"/>
                </a:b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/>
                  <a:t>と表記</a:t>
                </a:r>
                <a:r>
                  <a:rPr kumimoji="1" lang="en-US" altLang="ja-JP" dirty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≤5−1</m:t>
                    </m:r>
                  </m:oMath>
                </a14:m>
                <a:r>
                  <a:rPr kumimoji="1" lang="en-US" altLang="ja-JP" dirty="0"/>
                  <a:t>)</a:t>
                </a:r>
              </a:p>
              <a:p>
                <a:pPr lvl="3"/>
                <a:r>
                  <a:rPr lang="ja-JP" altLang="en-US"/>
                  <a:t>長さ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の配列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…  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ja-JP" altLang="en-US"/>
                  <a:t>の時</a:t>
                </a:r>
                <a:br>
                  <a:rPr kumimoji="1" lang="en-US" altLang="ja-JP" dirty="0"/>
                </a:br>
                <a:r>
                  <a:rPr kumimoji="1" lang="ja-JP" altLang="en-US" dirty="0"/>
                  <a:t>同様に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dirty="0"/>
                  <a:t> (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/>
                  <a:t>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ja-JP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が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/>
                  <a:t>スタート、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ja-JP" altLang="en-US"/>
                  <a:t>スタートのパターンがあるので注意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6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1101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表記について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/>
                  <a:t>長さ</a:t>
                </a:r>
                <a:r>
                  <a:rPr lang="en-US" altLang="ja-JP" dirty="0"/>
                  <a:t>/</a:t>
                </a:r>
                <a:r>
                  <a:rPr lang="ja-JP" altLang="en-US"/>
                  <a:t>要素数を表す</a:t>
                </a:r>
                <a:endParaRPr lang="en-US" altLang="ja-JP" dirty="0"/>
              </a:p>
              <a:p>
                <a:pPr lvl="2"/>
                <a:r>
                  <a:rPr kumimoji="1" lang="ja-JP" altLang="en-US"/>
                  <a:t>文字列の場合は文字数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配列の場合は要素数</a:t>
                </a:r>
                <a:endParaRPr lang="en-US" altLang="ja-JP" dirty="0"/>
              </a:p>
              <a:p>
                <a:pPr lvl="1"/>
                <a:r>
                  <a:rPr kumimoji="1" lang="ja-JP" altLang="en-US"/>
                  <a:t>例</a:t>
                </a:r>
                <a:endParaRPr kumimoji="1" lang="en-US" altLang="ja-JP" dirty="0"/>
              </a:p>
              <a:p>
                <a:pPr lvl="2"/>
                <a:r>
                  <a:rPr lang="ja-JP" altLang="en-US"/>
                  <a:t>文字列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dirty="0"/>
                  <a:t>が</a:t>
                </a:r>
                <a:r>
                  <a:rPr kumimoji="1" lang="ja-JP" altLang="en-US"/>
                  <a:t>与えられます。</a:t>
                </a:r>
                <a:r>
                  <a:rPr kumimoji="1" lang="en-US" altLang="ja-JP" dirty="0"/>
                  <a:t>~(</a:t>
                </a:r>
                <a:r>
                  <a:rPr kumimoji="1" lang="ja-JP" altLang="en-US"/>
                  <a:t>以下省略</a:t>
                </a:r>
                <a:r>
                  <a:rPr kumimoji="1" lang="en-US" altLang="ja-JP" dirty="0"/>
                  <a:t>)~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1≤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kumimoji="1" lang="en-US" altLang="ja-JP" dirty="0"/>
              </a:p>
              <a:p>
                <a:pPr lvl="1"/>
                <a:r>
                  <a:rPr lang="ja-JP" altLang="en-US"/>
                  <a:t>文字列の文字数が</a:t>
                </a:r>
                <a:r>
                  <a:rPr lang="en-US" altLang="ja-JP" dirty="0"/>
                  <a:t>1</a:t>
                </a:r>
                <a:r>
                  <a:rPr lang="ja-JP" altLang="en-US"/>
                  <a:t>文字以上</a:t>
                </a:r>
                <a:r>
                  <a:rPr lang="en-US" altLang="ja-JP" dirty="0"/>
                  <a:t>10</a:t>
                </a:r>
                <a:r>
                  <a:rPr lang="ja-JP" altLang="en-US"/>
                  <a:t>文字以下である事を示す。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4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16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a. 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14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実行例</a:t>
            </a:r>
            <a:r>
              <a:rPr kumimoji="1" lang="en-US" altLang="ja-JP" dirty="0"/>
              <a:t>1</a:t>
            </a:r>
            <a:endParaRPr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実行例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091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/>
              <a:t>ヒント</a:t>
            </a:r>
            <a:r>
              <a:rPr lang="en-US" altLang="ja-JP" dirty="0"/>
              <a:t>]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52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[</a:t>
            </a:r>
            <a:r>
              <a:rPr kumimoji="1" lang="ja-JP" altLang="en-US"/>
              <a:t>ヒント</a:t>
            </a:r>
            <a:r>
              <a:rPr lang="en-US" altLang="ja-JP" dirty="0"/>
              <a:t>]</a:t>
            </a:r>
            <a:r>
              <a:rPr kumimoji="1" lang="ja-JP" altLang="en-US"/>
              <a:t>標準入出力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lang="en-US" altLang="ja-JP" dirty="0"/>
          </a:p>
          <a:p>
            <a:pPr lvl="1"/>
            <a:r>
              <a:rPr lang="ja-JP" altLang="en-US"/>
              <a:t>文字列の出力</a:t>
            </a:r>
            <a:r>
              <a:rPr lang="en-US" altLang="ja-JP" dirty="0"/>
              <a:t>(C++)</a:t>
            </a:r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B2B5F668-060F-8221-EACB-20DB6E2A3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13943"/>
              </p:ext>
            </p:extLst>
          </p:nvPr>
        </p:nvGraphicFramePr>
        <p:xfrm>
          <a:off x="838200" y="2334737"/>
          <a:ext cx="10515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294322377"/>
                    </a:ext>
                  </a:extLst>
                </a:gridCol>
              </a:tblGrid>
              <a:tr h="978505">
                <a:tc>
                  <a:txBody>
                    <a:bodyPr/>
                    <a:lstStyle/>
                    <a:p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#include</a:t>
                      </a: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&lt;bits/</a:t>
                      </a:r>
                      <a:r>
                        <a:rPr lang="en" altLang="ja-JP" b="0" dirty="0" err="1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stdc</a:t>
                      </a:r>
                      <a:r>
                        <a:rPr lang="en" altLang="ja-JP" b="0" dirty="0">
                          <a:solidFill>
                            <a:srgbClr val="A31515"/>
                          </a:solidFill>
                          <a:effectLst/>
                          <a:latin typeface="Menlo" panose="020B0609030804020204" pitchFamily="49" charset="0"/>
                        </a:rPr>
                        <a:t>++.h&gt;</a:t>
                      </a:r>
                      <a:endParaRPr lang="en" altLang="ja-JP" b="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using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namespace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267F99"/>
                          </a:solidFill>
                          <a:effectLst/>
                          <a:latin typeface="Menlo" panose="020B0609030804020204" pitchFamily="49" charset="0"/>
                        </a:rPr>
                        <a:t>std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0000FF"/>
                          </a:solidFill>
                          <a:effectLst/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main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()</a:t>
                      </a: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{</a:t>
                      </a:r>
                    </a:p>
                    <a:p>
                      <a:r>
                        <a:rPr lang="en" altLang="ja-JP" b="0" dirty="0">
                          <a:solidFill>
                            <a:srgbClr val="267F99"/>
                          </a:solidFill>
                          <a:effectLst/>
                          <a:latin typeface="Menlo" panose="020B0609030804020204" pitchFamily="49" charset="0"/>
                        </a:rPr>
                        <a:t>   string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   </a:t>
                      </a:r>
                      <a:r>
                        <a:rPr lang="en" altLang="ja-JP" b="0" dirty="0" err="1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cin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&gt;&gt;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endParaRPr lang="en" altLang="ja-JP" b="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  //</a:t>
                      </a:r>
                      <a:r>
                        <a:rPr lang="en" altLang="ja-JP" b="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endl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は改行</a:t>
                      </a:r>
                      <a:b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</a:b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  </a:t>
                      </a:r>
                      <a:r>
                        <a:rPr lang="en" altLang="ja-JP" b="0" dirty="0" err="1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cout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&lt;&lt;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0108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&lt;&lt;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 err="1">
                          <a:solidFill>
                            <a:srgbClr val="795E26"/>
                          </a:solidFill>
                          <a:effectLst/>
                          <a:latin typeface="Menlo" panose="020B0609030804020204" pitchFamily="49" charset="0"/>
                        </a:rPr>
                        <a:t>endl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 //</a:t>
                      </a:r>
                      <a:r>
                        <a:rPr lang="en" altLang="ja-JP" b="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cout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に</a:t>
                      </a:r>
                      <a:r>
                        <a:rPr lang="en-US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N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と</a:t>
                      </a:r>
                      <a:r>
                        <a:rPr lang="en-US" altLang="ja-JP" b="0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endl</a:t>
                      </a:r>
                      <a:r>
                        <a:rPr lang="ja-JP" altLang="en-US" b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を押し込む感じ</a:t>
                      </a:r>
                      <a:endParaRPr lang="en" altLang="ja-JP" b="0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  <a:p>
                      <a:r>
                        <a:rPr lang="en" altLang="ja-JP" b="0" dirty="0">
                          <a:solidFill>
                            <a:srgbClr val="AF00DB"/>
                          </a:solidFill>
                          <a:effectLst/>
                          <a:latin typeface="Menlo" panose="020B0609030804020204" pitchFamily="49" charset="0"/>
                        </a:rPr>
                        <a:t>   return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ja-JP" b="0" dirty="0">
                          <a:solidFill>
                            <a:srgbClr val="098658"/>
                          </a:solidFill>
                          <a:effectLst/>
                          <a:latin typeface="Menlo" panose="020B0609030804020204" pitchFamily="49" charset="0"/>
                        </a:rPr>
                        <a:t>0</a:t>
                      </a:r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;</a:t>
                      </a:r>
                    </a:p>
                    <a:p>
                      <a:r>
                        <a:rPr lang="en" altLang="ja-JP" b="0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}</a:t>
                      </a:r>
                    </a:p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92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450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0F1A8-C57B-3286-850E-BF2DA8B9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</p:spPr>
        <p:txBody>
          <a:bodyPr/>
          <a:lstStyle/>
          <a:p>
            <a:pPr algn="ctr"/>
            <a:r>
              <a:rPr lang="en-US" altLang="ja-JP" dirty="0"/>
              <a:t>b.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26379F-912F-ED86-C37D-3FD75945F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B4D041F-9E1F-E534-2BD3-37CC3E90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071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b. 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問題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制約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lang="en-US" altLang="ja-JP" dirty="0"/>
              </a:p>
              <a:p>
                <a:r>
                  <a:rPr kumimoji="1" lang="ja-JP" altLang="en-US" dirty="0"/>
                  <a:t>入力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a:fld id="{825F15A7-03F4-43D7-82C5-3E23DA2F108C}" type="mathplaceholder">
                      <a:rPr kumimoji="1" lang="en-US" altLang="ja-JP" i="1" smtClean="0">
                        <a:latin typeface="Cambria Math" panose="02040503050406030204" pitchFamily="18" charset="0"/>
                      </a:rPr>
                      <a:t>ここに数式を入力します。</a:t>
                    </a:fld>
                  </m:oMath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E1A4309C-219C-8BA9-4983-71C58CCB5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BB2C22-6C8D-D461-37C3-EA75C051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463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F9EA84-897F-2EC3-F3B8-F3BD97C7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b. 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4309C-219C-8BA9-4983-71C58CC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出力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実行例</a:t>
            </a:r>
            <a:r>
              <a:rPr kumimoji="1" lang="en-US" altLang="ja-JP" dirty="0"/>
              <a:t>1</a:t>
            </a:r>
            <a:endParaRPr lang="en-US" altLang="ja-JP" dirty="0"/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  <a:p>
            <a:pPr lvl="2"/>
            <a:endParaRPr lang="en-US" altLang="ja-JP" dirty="0"/>
          </a:p>
          <a:p>
            <a:pPr lvl="2"/>
            <a:endParaRPr lang="en-US" altLang="ja-JP" dirty="0"/>
          </a:p>
          <a:p>
            <a:r>
              <a:rPr lang="ja-JP" altLang="en-US" dirty="0"/>
              <a:t>実行例</a:t>
            </a:r>
            <a:r>
              <a:rPr lang="en-US" altLang="ja-JP" dirty="0"/>
              <a:t>2</a:t>
            </a:r>
          </a:p>
          <a:p>
            <a:pPr lvl="1"/>
            <a:r>
              <a:rPr lang="ja-JP" altLang="en-US"/>
              <a:t>入力</a:t>
            </a:r>
            <a:endParaRPr lang="en-US" altLang="ja-JP" dirty="0"/>
          </a:p>
          <a:p>
            <a:pPr lvl="1"/>
            <a:r>
              <a:rPr lang="ja-JP" altLang="en-US"/>
              <a:t>出力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496C44-3CC5-A049-9AA6-2B3C9BEB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940F8-A56B-4D5A-A8B8-B6C0D0A0309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95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{44EC3FBE-CDBA-044D-B025-1A441DACCF8D}tf10001072</Template>
  <TotalTime>1146</TotalTime>
  <Words>741</Words>
  <Application>Microsoft Macintosh PowerPoint</Application>
  <PresentationFormat>ワイド画面</PresentationFormat>
  <Paragraphs>220</Paragraphs>
  <Slides>29</Slides>
  <Notes>0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5" baseType="lpstr">
      <vt:lpstr>HGMaruGothicMPRO</vt:lpstr>
      <vt:lpstr>游ゴシック</vt:lpstr>
      <vt:lpstr>Arial</vt:lpstr>
      <vt:lpstr>Cambria Math</vt:lpstr>
      <vt:lpstr>Menlo</vt:lpstr>
      <vt:lpstr>Office テーマ</vt:lpstr>
      <vt:lpstr>OPC_000 プログラム実装問題</vt:lpstr>
      <vt:lpstr>a. </vt:lpstr>
      <vt:lpstr>a. </vt:lpstr>
      <vt:lpstr>a. </vt:lpstr>
      <vt:lpstr>[ヒント]</vt:lpstr>
      <vt:lpstr>[ヒント]標準入出力</vt:lpstr>
      <vt:lpstr>b. </vt:lpstr>
      <vt:lpstr>b. </vt:lpstr>
      <vt:lpstr>b. </vt:lpstr>
      <vt:lpstr>c. </vt:lpstr>
      <vt:lpstr>c. </vt:lpstr>
      <vt:lpstr>c. </vt:lpstr>
      <vt:lpstr>d. </vt:lpstr>
      <vt:lpstr>d. </vt:lpstr>
      <vt:lpstr>d. </vt:lpstr>
      <vt:lpstr>Ex. Twitter向け</vt:lpstr>
      <vt:lpstr>Ex_a. </vt:lpstr>
      <vt:lpstr>Ex_a. </vt:lpstr>
      <vt:lpstr>Ex_a. </vt:lpstr>
      <vt:lpstr>Ex_a. </vt:lpstr>
      <vt:lpstr>Ex_b. </vt:lpstr>
      <vt:lpstr>Ex_b. </vt:lpstr>
      <vt:lpstr>Ex_b. </vt:lpstr>
      <vt:lpstr>Ex_a. </vt:lpstr>
      <vt:lpstr>表記について</vt:lpstr>
      <vt:lpstr>表記について</vt:lpstr>
      <vt:lpstr>表記について</vt:lpstr>
      <vt:lpstr>表記について</vt:lpstr>
      <vt:lpstr>表記について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プログラム問題</dc:title>
  <dc:creator>南　李玖</dc:creator>
  <cp:lastModifiedBy>南　李玖</cp:lastModifiedBy>
  <cp:revision>19</cp:revision>
  <cp:lastPrinted>2022-06-03T09:44:33Z</cp:lastPrinted>
  <dcterms:created xsi:type="dcterms:W3CDTF">2022-05-31T16:29:17Z</dcterms:created>
  <dcterms:modified xsi:type="dcterms:W3CDTF">2022-11-09T05:41:03Z</dcterms:modified>
</cp:coreProperties>
</file>