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80" r:id="rId2"/>
    <p:sldId id="281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ECC6"/>
    <a:srgbClr val="9DFFD9"/>
    <a:srgbClr val="B6E2CB"/>
    <a:srgbClr val="8CE3C2"/>
    <a:srgbClr val="6FB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44" autoAdjust="0"/>
    <p:restoredTop sz="94660"/>
  </p:normalViewPr>
  <p:slideViewPr>
    <p:cSldViewPr snapToGrid="0">
      <p:cViewPr>
        <p:scale>
          <a:sx n="100" d="100"/>
          <a:sy n="100" d="100"/>
        </p:scale>
        <p:origin x="6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BFB4-DFB5-D147-96C7-1A138513DC99}" type="datetimeFigureOut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84565-D131-E848-8812-DEC7E8905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8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20B99AA-3851-3A0C-5642-693D11F36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50253"/>
            <a:ext cx="10515600" cy="1781812"/>
          </a:xfrm>
        </p:spPr>
        <p:txBody>
          <a:bodyPr>
            <a:normAutofit/>
          </a:bodyPr>
          <a:lstStyle>
            <a:lvl1pPr marL="0" indent="0" algn="r">
              <a:buNone/>
              <a:defRPr sz="21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4A3F6-8ABD-DD56-2A9B-FADD277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FFBC-72C7-6342-91C9-5058E67245FA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E82B8-FB0A-6C7E-1583-2D4E339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3DCFE-0BDE-405E-02D9-78DAD086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6EE8550-CD2B-3779-4A2D-FF0E98D8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1"/>
            <a:ext cx="10515600" cy="72400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1FFC43-5918-E99A-0A3F-BA99721968A8}"/>
              </a:ext>
            </a:extLst>
          </p:cNvPr>
          <p:cNvSpPr/>
          <p:nvPr userDrawn="1"/>
        </p:nvSpPr>
        <p:spPr>
          <a:xfrm>
            <a:off x="838200" y="2422172"/>
            <a:ext cx="54000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3FCE83B-61D7-CC72-0373-35E034765D6A}"/>
              </a:ext>
            </a:extLst>
          </p:cNvPr>
          <p:cNvCxnSpPr>
            <a:cxnSpLocks/>
          </p:cNvCxnSpPr>
          <p:nvPr userDrawn="1"/>
        </p:nvCxnSpPr>
        <p:spPr>
          <a:xfrm>
            <a:off x="838200" y="2422171"/>
            <a:ext cx="10515600" cy="0"/>
          </a:xfrm>
          <a:prstGeom prst="line">
            <a:avLst/>
          </a:prstGeom>
          <a:ln w="19050">
            <a:solidFill>
              <a:srgbClr val="90E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D0512-73EC-85D2-4243-68D6350E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BA2849-EFE7-7FBE-016D-4D694E37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3A8BAF-FEA4-EA97-907A-E73B45AD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FD8D-F31C-A14E-871B-246CC3DDD766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FCA28-C62B-FA91-EE0F-AFBD3E1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16DC5-EC9A-8AED-AD81-BA6EA9E7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7DB56C-4512-4202-2A47-77E58CA3A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FBFB7-F38D-928A-7860-DF970578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EC8AD-7EB8-5CBB-43BF-2EBE5FFE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B9A4-DA05-7246-8E7F-2486E873B0B4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2B4DA-229C-5210-C2D6-D646579C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9220-585F-4F26-6B53-A5983615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420D-6274-562F-4DAD-D8BADFFE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 anchor="b">
            <a:noAutofit/>
          </a:bodyPr>
          <a:lstStyle>
            <a:lvl1pPr>
              <a:defRPr sz="285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C3D9A-C52F-B867-B0D7-BA4377CF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000"/>
            <a:ext cx="10515600" cy="4863964"/>
          </a:xfrm>
        </p:spPr>
        <p:txBody>
          <a:bodyPr/>
          <a:lstStyle>
            <a:lvl1pPr marL="447675" indent="-447675">
              <a:buClr>
                <a:srgbClr val="8CE3C2"/>
              </a:buClr>
              <a:buFont typeface="Wingdings" panose="05000000000000000000" pitchFamily="2" charset="2"/>
              <a:buChar char="p"/>
              <a:defRPr sz="2250"/>
            </a:lvl1pPr>
            <a:lvl2pPr marL="809625" indent="-352425">
              <a:buClr>
                <a:srgbClr val="8CE3C2"/>
              </a:buClr>
              <a:buFont typeface="Wingdings" panose="05000000000000000000" pitchFamily="2" charset="2"/>
              <a:buChar char="n"/>
              <a:defRPr sz="1950"/>
            </a:lvl2pPr>
            <a:lvl3pPr marL="1257300" indent="-342900">
              <a:buClr>
                <a:srgbClr val="8CE3C2"/>
              </a:buClr>
              <a:buFont typeface="Wingdings" panose="05000000000000000000" pitchFamily="2" charset="2"/>
              <a:buChar char="p"/>
              <a:defRPr sz="1730"/>
            </a:lvl3pPr>
            <a:lvl4pPr marL="1619250" indent="-247650">
              <a:buClr>
                <a:srgbClr val="8CE3C2"/>
              </a:buClr>
              <a:buFont typeface="Wingdings" panose="05000000000000000000" pitchFamily="2" charset="2"/>
              <a:buChar char="n"/>
              <a:defRPr sz="1500"/>
            </a:lvl4pPr>
            <a:lvl5pPr marL="2152650" indent="-323850">
              <a:buClr>
                <a:srgbClr val="8CE3C2"/>
              </a:buClr>
              <a:buFont typeface="Wingdings" panose="05000000000000000000" pitchFamily="2" charset="2"/>
              <a:buChar char="p"/>
              <a:defRPr sz="15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A9CBF-3BF5-B74E-19AB-F6F509D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886-C738-4F4E-BEB9-CDC76A4DF400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CAD09-F3C3-D18E-C1D0-F5A41E67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E01E8-FEC3-648A-58AE-D6AC2066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97D1AA-A385-F25C-9253-A41D01EFC06E}"/>
              </a:ext>
            </a:extLst>
          </p:cNvPr>
          <p:cNvSpPr/>
          <p:nvPr userDrawn="1"/>
        </p:nvSpPr>
        <p:spPr>
          <a:xfrm>
            <a:off x="838200" y="1085399"/>
            <a:ext cx="54000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0FC02A9-16E2-45B6-E145-9088ED5E1C8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85398"/>
            <a:ext cx="10515600" cy="0"/>
          </a:xfrm>
          <a:prstGeom prst="line">
            <a:avLst/>
          </a:prstGeom>
          <a:ln w="19050">
            <a:solidFill>
              <a:srgbClr val="90E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4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F2745-99D6-EE8B-2930-1E5AFEFC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04C84-A2A9-57DA-56DB-63DE572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2063"/>
            <a:ext cx="10515600" cy="24375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6025D-B9FE-9B5D-0360-8B6E6539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AC47-0861-4043-9704-5C1065CFAFE2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D7726C-A54C-1405-ECC9-8DED4F08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71B39-943B-1155-A963-B76F5B8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1D7BAA-4870-389C-D3B8-F2069959BB25}"/>
              </a:ext>
            </a:extLst>
          </p:cNvPr>
          <p:cNvSpPr/>
          <p:nvPr userDrawn="1"/>
        </p:nvSpPr>
        <p:spPr>
          <a:xfrm>
            <a:off x="831850" y="3430201"/>
            <a:ext cx="54000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6A2AE27-81B0-18C6-489A-4180153F1F4C}"/>
              </a:ext>
            </a:extLst>
          </p:cNvPr>
          <p:cNvCxnSpPr>
            <a:cxnSpLocks/>
          </p:cNvCxnSpPr>
          <p:nvPr userDrawn="1"/>
        </p:nvCxnSpPr>
        <p:spPr>
          <a:xfrm>
            <a:off x="831850" y="3430200"/>
            <a:ext cx="10515600" cy="0"/>
          </a:xfrm>
          <a:prstGeom prst="line">
            <a:avLst/>
          </a:prstGeom>
          <a:ln w="19050">
            <a:solidFill>
              <a:srgbClr val="90E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6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64836-4462-C877-3F01-307C6B5D5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C0881-D056-5019-6F15-E2A7D882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CC35A-29A3-D5D3-EB92-952FE572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9C74-9877-044B-B427-A2C6B7AEB44B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A00A8-A167-9CE1-500D-55F03AEC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1624F-6573-45BD-A99D-F46AF090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C572442C-56A7-AFEC-2974-A6CA50D0281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71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1579F02-D319-58E6-E150-FDB53632BAC6}"/>
              </a:ext>
            </a:extLst>
          </p:cNvPr>
          <p:cNvSpPr/>
          <p:nvPr userDrawn="1"/>
        </p:nvSpPr>
        <p:spPr>
          <a:xfrm>
            <a:off x="838200" y="1084218"/>
            <a:ext cx="54000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8905527-7B27-8E52-4528-932F65CDBB8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84217"/>
            <a:ext cx="10515600" cy="0"/>
          </a:xfrm>
          <a:prstGeom prst="line">
            <a:avLst/>
          </a:prstGeom>
          <a:ln w="19050">
            <a:solidFill>
              <a:srgbClr val="90EC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8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C70E3-EA5A-0EB7-1E90-361313D8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AF9D5-BC02-C2B9-EC27-697F4BE4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D79BF1-73E7-9926-7B3A-A1BE590B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48406E-1D55-CE8F-AD90-DC5A0C23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A5B1E2-6D02-2BAA-38BB-575FCDBA1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6B917-DBD6-637B-556D-FC47A96F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151-44B3-8B43-AE75-19B907FC2FB4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E87D8F-9B4C-A949-58E4-BA905FD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A45720-7646-4A97-1A4C-DADB06C1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0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C88A0-AE84-B439-6BDA-3BDD90F3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8AE63-E612-DBF2-B772-D8C7F445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104C-2005-D246-9C99-F6F33C3A45D3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26A7D8-2DE8-A202-35D5-F5124400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A80119-B290-B6C3-4A48-E2084BDB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C58A41-5C86-C9F7-3A33-A9B118F4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A83E-38DA-A941-B2B6-45ADB3553483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AB621D-DAF9-672A-6E2F-574ABC10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721B1B-E5BD-4187-B956-08BD0007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2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B0ED1-543A-A860-B61B-3F379338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45E2F-7DB5-124B-6171-0EA6BCD3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846D21-42D2-CCCA-764C-829C349DE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9B3C29-0E51-DBF4-F57C-FBF19814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9E90-FBD2-284D-9F29-DCA32E634455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F817B8-99AD-A229-E867-575504FD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F976F-B37B-1475-D053-802813C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0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B37E3-5CCC-7D0A-6DE7-25303C43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F3B4B9-C77B-2327-3C9F-D8926D73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F3271C-8B58-A50D-D07E-80CED63F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6269D-6EBA-7AE7-BE89-B6C8514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D36-2E92-5343-9757-8BE5E786BF65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B1EB48-3143-1DF2-B99D-7A564060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6BB70-018E-A499-756C-07019DD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B3924C-718F-4127-C3BE-F53D6F9D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005A6-D132-31D5-4417-CF406117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C4D16-0C16-A5EF-E967-1F5D5E1A8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F9D3-6C03-CF4D-B406-5865A731B699}" type="datetime1">
              <a:rPr kumimoji="1" lang="ja-JP" altLang="en-US" smtClean="0"/>
              <a:t>2023/10/25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72E64-A1CC-B96D-57AE-E7B92388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16806-4E6E-E7AB-3F56-04B6E788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94F5861E-4845-30D4-C8FF-C0A4D287AE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25"/>
            </a:avLst>
          </a:prstGeom>
          <a:solidFill>
            <a:srgbClr val="B6E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5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3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77E19E6D-8962-4387-46E5-AE104C6A2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プログラミングサークル</a:t>
            </a:r>
          </a:p>
          <a:p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47DAC3D-6A38-2A27-1B0E-0D26E44B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Git/GitHub</a:t>
            </a:r>
            <a:r>
              <a:rPr kumimoji="1" lang="ja-JP" altLang="en-US" dirty="0"/>
              <a:t>の概要と使い方</a:t>
            </a:r>
          </a:p>
        </p:txBody>
      </p:sp>
    </p:spTree>
    <p:extLst>
      <p:ext uri="{BB962C8B-B14F-4D97-AF65-F5344CB8AC3E}">
        <p14:creationId xmlns:p14="http://schemas.microsoft.com/office/powerpoint/2010/main" val="229179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Git/GitHub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Git/GitHub</a:t>
            </a:r>
            <a:r>
              <a:rPr lang="ja-JP" altLang="en-US" dirty="0"/>
              <a:t>の用語</a:t>
            </a:r>
            <a:endParaRPr lang="en-US" altLang="ja-JP" dirty="0"/>
          </a:p>
          <a:p>
            <a:pPr lvl="1"/>
            <a:r>
              <a:rPr lang="ja-JP" altLang="en-US" dirty="0"/>
              <a:t>リポジトリ </a:t>
            </a:r>
            <a:r>
              <a:rPr lang="en-US" altLang="ja-JP" dirty="0"/>
              <a:t>– Repository: </a:t>
            </a:r>
            <a:r>
              <a:rPr lang="ja-JP" altLang="en-US" dirty="0"/>
              <a:t>管理対象のフォルダ</a:t>
            </a:r>
            <a:endParaRPr lang="en-US" altLang="ja-JP" dirty="0"/>
          </a:p>
          <a:p>
            <a:pPr lvl="2"/>
            <a:r>
              <a:rPr lang="en-US" altLang="ja-JP" dirty="0"/>
              <a:t>Visual Studio</a:t>
            </a:r>
            <a:r>
              <a:rPr lang="ja-JP" altLang="en-US" dirty="0"/>
              <a:t>等でいう「プロジェクト」の概念</a:t>
            </a:r>
            <a:endParaRPr lang="en-US" altLang="ja-JP" dirty="0"/>
          </a:p>
          <a:p>
            <a:pPr lvl="1"/>
            <a:r>
              <a:rPr lang="ja-JP" altLang="en-US" dirty="0"/>
              <a:t>ブランチ </a:t>
            </a:r>
            <a:r>
              <a:rPr lang="en-US" altLang="ja-JP" dirty="0"/>
              <a:t>– Branch: </a:t>
            </a:r>
            <a:r>
              <a:rPr lang="ja-JP" altLang="en-US" dirty="0"/>
              <a:t>ある時点でのバージョンから枝分かれさせる仕組み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Git/GitHub</a:t>
            </a:r>
            <a:r>
              <a:rPr lang="ja-JP" altLang="en-US" dirty="0"/>
              <a:t>での基本的なアクション</a:t>
            </a:r>
            <a:endParaRPr lang="en-US" altLang="ja-JP" dirty="0"/>
          </a:p>
          <a:p>
            <a:pPr lvl="1"/>
            <a:r>
              <a:rPr lang="ja-JP" altLang="en-US" dirty="0"/>
              <a:t>コミット </a:t>
            </a:r>
            <a:r>
              <a:rPr lang="en-US" altLang="ja-JP" dirty="0"/>
              <a:t>– Commit: </a:t>
            </a:r>
            <a:r>
              <a:rPr lang="ja-JP" altLang="en-US" dirty="0"/>
              <a:t>変更をコメントと共にローカル側に記録</a:t>
            </a:r>
            <a:endParaRPr lang="en-US" altLang="ja-JP" dirty="0"/>
          </a:p>
          <a:p>
            <a:pPr lvl="1"/>
            <a:r>
              <a:rPr lang="ja-JP" altLang="en-US" dirty="0"/>
              <a:t>プッシュ </a:t>
            </a:r>
            <a:r>
              <a:rPr lang="en-US" altLang="ja-JP" dirty="0"/>
              <a:t>- Push: </a:t>
            </a:r>
            <a:r>
              <a:rPr lang="ja-JP" altLang="en-US" dirty="0"/>
              <a:t>コミット履歴をリモートに反映</a:t>
            </a:r>
            <a:endParaRPr lang="en-US" altLang="ja-JP" dirty="0"/>
          </a:p>
          <a:p>
            <a:pPr lvl="1"/>
            <a:r>
              <a:rPr lang="ja-JP" altLang="en-US" dirty="0"/>
              <a:t>プル </a:t>
            </a:r>
            <a:r>
              <a:rPr lang="en-US" altLang="ja-JP" dirty="0"/>
              <a:t>- Pull: </a:t>
            </a:r>
            <a:r>
              <a:rPr lang="ja-JP" altLang="en-US" dirty="0"/>
              <a:t>リモートの最新履歴をローカルに反映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7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  <a:endParaRPr kumimoji="1" lang="en-US" altLang="ja-JP" dirty="0"/>
          </a:p>
          <a:p>
            <a:r>
              <a:rPr lang="ja-JP" altLang="en-US" dirty="0"/>
              <a:t>本日覚えること</a:t>
            </a:r>
            <a:endParaRPr kumimoji="1" lang="en-US" altLang="ja-JP" dirty="0"/>
          </a:p>
          <a:p>
            <a:r>
              <a:rPr kumimoji="1" lang="en-US" altLang="ja-JP" dirty="0"/>
              <a:t>Git/GitHub</a:t>
            </a:r>
            <a:r>
              <a:rPr kumimoji="1" lang="ja-JP" altLang="en-US" dirty="0"/>
              <a:t>の概要</a:t>
            </a:r>
            <a:endParaRPr kumimoji="1" lang="en-US" altLang="ja-JP" dirty="0"/>
          </a:p>
          <a:p>
            <a:r>
              <a:rPr lang="en-US" altLang="ja-JP" dirty="0"/>
              <a:t>GitHub</a:t>
            </a:r>
            <a:r>
              <a:rPr lang="ja-JP" altLang="en-US" dirty="0"/>
              <a:t>の使い方</a:t>
            </a:r>
            <a:endParaRPr lang="en-US" altLang="ja-JP" dirty="0"/>
          </a:p>
          <a:p>
            <a:r>
              <a:rPr lang="ja-JP" altLang="en-US" dirty="0"/>
              <a:t>まとめ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20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資料の流れと進め方</a:t>
            </a:r>
            <a:endParaRPr kumimoji="1" lang="en-US" altLang="ja-JP" dirty="0"/>
          </a:p>
          <a:p>
            <a:pPr lvl="1"/>
            <a:r>
              <a:rPr lang="ja-JP" altLang="en-US" dirty="0"/>
              <a:t>授業方式</a:t>
            </a:r>
            <a:endParaRPr lang="en-US" altLang="ja-JP" dirty="0"/>
          </a:p>
          <a:p>
            <a:pPr lvl="2"/>
            <a:r>
              <a:rPr kumimoji="1" lang="ja-JP" altLang="en-US" dirty="0"/>
              <a:t>対面・遠隔のどちらかで実施予定</a:t>
            </a:r>
            <a:endParaRPr kumimoji="1" lang="en-US" altLang="ja-JP" dirty="0"/>
          </a:p>
          <a:p>
            <a:pPr lvl="2"/>
            <a:r>
              <a:rPr lang="ja-JP" altLang="en-US" dirty="0"/>
              <a:t>資料のみでも学習できるように作成</a:t>
            </a:r>
            <a:endParaRPr lang="en-US" altLang="ja-JP" dirty="0"/>
          </a:p>
          <a:p>
            <a:pPr lvl="2"/>
            <a:r>
              <a:rPr kumimoji="1" lang="ja-JP" altLang="en-US" dirty="0"/>
              <a:t>手元でも確認できるように資料は公開</a:t>
            </a:r>
            <a:endParaRPr kumimoji="1" lang="en-US" altLang="ja-JP" dirty="0"/>
          </a:p>
          <a:p>
            <a:pPr lvl="1"/>
            <a:r>
              <a:rPr lang="ja-JP" altLang="en-US" dirty="0"/>
              <a:t>スタイル</a:t>
            </a:r>
            <a:endParaRPr lang="en-US" altLang="ja-JP" dirty="0"/>
          </a:p>
          <a:p>
            <a:pPr lvl="2"/>
            <a:r>
              <a:rPr kumimoji="1" lang="ja-JP" altLang="en-US" dirty="0"/>
              <a:t>講義＋実習</a:t>
            </a:r>
            <a:r>
              <a:rPr kumimoji="1" lang="en-US" altLang="ja-JP" dirty="0"/>
              <a:t>(</a:t>
            </a:r>
            <a:r>
              <a:rPr lang="ja-JP" altLang="en-US" dirty="0"/>
              <a:t>これが殆ど占める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資料について</a:t>
            </a:r>
            <a:endParaRPr lang="en-US" altLang="ja-JP" dirty="0"/>
          </a:p>
          <a:p>
            <a:pPr lvl="1"/>
            <a:r>
              <a:rPr kumimoji="1" lang="ja-JP" altLang="en-US" dirty="0"/>
              <a:t>学習用途以外での譲渡・公開・営利的利用は禁止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4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本日覚えること</a:t>
            </a:r>
            <a:br>
              <a:rPr kumimoji="1" lang="en-US" altLang="ja-JP" dirty="0"/>
            </a:br>
            <a:r>
              <a:rPr kumimoji="1" lang="ja-JP" altLang="en-US" dirty="0"/>
              <a:t>全体概要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Git/GitHub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lvl="1"/>
            <a:r>
              <a:rPr lang="ja-JP" altLang="en-US" dirty="0"/>
              <a:t>ソースコードを管理するツール・サービス</a:t>
            </a:r>
            <a:endParaRPr lang="en-US" altLang="ja-JP" dirty="0"/>
          </a:p>
          <a:p>
            <a:pPr lvl="1"/>
            <a:r>
              <a:rPr kumimoji="1" lang="ja-JP" altLang="en-US" dirty="0"/>
              <a:t>変更差分を検出し履歴を記録</a:t>
            </a:r>
            <a:endParaRPr kumimoji="1" lang="en-US" altLang="ja-JP" dirty="0"/>
          </a:p>
          <a:p>
            <a:pPr lvl="1"/>
            <a:r>
              <a:rPr lang="ja-JP" altLang="en-US" dirty="0"/>
              <a:t>複数人での開発においてはソースコードの共有，変更者の記録・追跡</a:t>
            </a:r>
            <a:endParaRPr lang="en-US" altLang="ja-JP" dirty="0"/>
          </a:p>
          <a:p>
            <a:r>
              <a:rPr kumimoji="1" lang="ja-JP" altLang="en-US" dirty="0"/>
              <a:t>使用の流れ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リポジトリ作成</a:t>
            </a:r>
            <a:endParaRPr kumimoji="1" lang="en-US" altLang="ja-JP" dirty="0"/>
          </a:p>
          <a:p>
            <a:pPr lvl="1"/>
            <a:r>
              <a:rPr lang="ja-JP" altLang="en-US" dirty="0"/>
              <a:t>コミット</a:t>
            </a:r>
            <a:endParaRPr lang="en-US" altLang="ja-JP" dirty="0"/>
          </a:p>
          <a:p>
            <a:pPr lvl="1"/>
            <a:r>
              <a:rPr kumimoji="1" lang="ja-JP" altLang="en-US" dirty="0"/>
              <a:t>プッシュ</a:t>
            </a:r>
            <a:endParaRPr kumimoji="1" lang="en-US" altLang="ja-JP" dirty="0"/>
          </a:p>
          <a:p>
            <a:pPr lvl="1"/>
            <a:r>
              <a:rPr lang="ja-JP" altLang="en-US" dirty="0"/>
              <a:t>プル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43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Git/GitHub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ソースコードの管理</a:t>
            </a:r>
            <a:endParaRPr kumimoji="1" lang="en-US" altLang="ja-JP" dirty="0"/>
          </a:p>
          <a:p>
            <a:pPr lvl="1"/>
            <a:r>
              <a:rPr lang="ja-JP" altLang="en-US" dirty="0"/>
              <a:t>過去の変更ってどう記録する？</a:t>
            </a:r>
            <a:endParaRPr lang="en-US" altLang="ja-JP" dirty="0"/>
          </a:p>
          <a:p>
            <a:pPr lvl="1"/>
            <a:r>
              <a:rPr kumimoji="1" lang="ja-JP" altLang="en-US" dirty="0"/>
              <a:t>どの部分をどのように変更した？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編集前の状態に戻したい時は？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052DC92-E1E5-45BC-E13B-68FB23D2DF95}"/>
              </a:ext>
            </a:extLst>
          </p:cNvPr>
          <p:cNvGrpSpPr/>
          <p:nvPr/>
        </p:nvGrpSpPr>
        <p:grpSpPr>
          <a:xfrm>
            <a:off x="1104900" y="3030297"/>
            <a:ext cx="9982200" cy="1429370"/>
            <a:chOff x="2190750" y="3030297"/>
            <a:chExt cx="9982200" cy="142937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4619A22-B8EB-E5BB-5A7E-9910C22BB995}"/>
                </a:ext>
              </a:extLst>
            </p:cNvPr>
            <p:cNvGrpSpPr/>
            <p:nvPr/>
          </p:nvGrpSpPr>
          <p:grpSpPr>
            <a:xfrm>
              <a:off x="2190750" y="3030297"/>
              <a:ext cx="9982200" cy="1429370"/>
              <a:chOff x="1047750" y="2777277"/>
              <a:chExt cx="9982200" cy="1429370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943A3A-5AC1-046E-FFB2-0939942247A4}"/>
                  </a:ext>
                </a:extLst>
              </p:cNvPr>
              <p:cNvSpPr txBox="1"/>
              <p:nvPr/>
            </p:nvSpPr>
            <p:spPr>
              <a:xfrm>
                <a:off x="1047750" y="3283317"/>
                <a:ext cx="2400300" cy="923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ソースコード</a:t>
                </a:r>
                <a:r>
                  <a:rPr kumimoji="1" lang="en-US" altLang="ja-JP" dirty="0"/>
                  <a:t>.</a:t>
                </a:r>
                <a:r>
                  <a:rPr kumimoji="1" lang="en-US" altLang="ja-JP" dirty="0" err="1"/>
                  <a:t>py</a:t>
                </a:r>
                <a:br>
                  <a:rPr lang="en-US" altLang="ja-JP" dirty="0"/>
                </a:br>
                <a:br>
                  <a:rPr kumimoji="1" lang="en-US" altLang="ja-JP" dirty="0"/>
                </a:br>
                <a:r>
                  <a:rPr kumimoji="1" lang="en-US" altLang="ja-JP" dirty="0" err="1"/>
                  <a:t>Abc</a:t>
                </a:r>
                <a:r>
                  <a:rPr kumimoji="1" lang="en-US" altLang="ja-JP" dirty="0"/>
                  <a:t>………….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C6CAC0-6FB6-9B80-ADD9-699DB606ACE0}"/>
                  </a:ext>
                </a:extLst>
              </p:cNvPr>
              <p:cNvSpPr txBox="1"/>
              <p:nvPr/>
            </p:nvSpPr>
            <p:spPr>
              <a:xfrm>
                <a:off x="4838700" y="3283317"/>
                <a:ext cx="2400300" cy="923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ソースコード</a:t>
                </a:r>
                <a:r>
                  <a:rPr kumimoji="1" lang="en-US" altLang="ja-JP" dirty="0"/>
                  <a:t>.</a:t>
                </a:r>
                <a:r>
                  <a:rPr kumimoji="1" lang="en-US" altLang="ja-JP" dirty="0" err="1"/>
                  <a:t>py</a:t>
                </a:r>
                <a:br>
                  <a:rPr lang="en-US" altLang="ja-JP" dirty="0"/>
                </a:br>
                <a:br>
                  <a:rPr kumimoji="1" lang="en-US" altLang="ja-JP" dirty="0"/>
                </a:br>
                <a:r>
                  <a:rPr kumimoji="1" lang="en-US" altLang="ja-JP" dirty="0" err="1"/>
                  <a:t>Abc</a:t>
                </a:r>
                <a:r>
                  <a:rPr kumimoji="1" lang="en-US" altLang="ja-JP" dirty="0"/>
                  <a:t>…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123</a:t>
                </a:r>
                <a:r>
                  <a:rPr kumimoji="1" lang="en-US" altLang="ja-JP" dirty="0"/>
                  <a:t>…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638E787-E6CF-5F20-CB4A-3E291E223B37}"/>
                  </a:ext>
                </a:extLst>
              </p:cNvPr>
              <p:cNvSpPr txBox="1"/>
              <p:nvPr/>
            </p:nvSpPr>
            <p:spPr>
              <a:xfrm>
                <a:off x="1047750" y="2777277"/>
                <a:ext cx="2400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元の状態</a:t>
                </a: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A9BE131-F495-C3AF-0830-CB330326547D}"/>
                  </a:ext>
                </a:extLst>
              </p:cNvPr>
              <p:cNvSpPr txBox="1"/>
              <p:nvPr/>
            </p:nvSpPr>
            <p:spPr>
              <a:xfrm>
                <a:off x="4838700" y="2777277"/>
                <a:ext cx="2400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前回</a:t>
                </a:r>
                <a:endParaRPr kumimoji="1" lang="ja-JP" altLang="en-US" dirty="0"/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8997443-4FDA-DEB1-E550-8D7A382B7D57}"/>
                  </a:ext>
                </a:extLst>
              </p:cNvPr>
              <p:cNvSpPr txBox="1"/>
              <p:nvPr/>
            </p:nvSpPr>
            <p:spPr>
              <a:xfrm>
                <a:off x="8629650" y="3283317"/>
                <a:ext cx="2400300" cy="923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ソースコード</a:t>
                </a:r>
                <a:r>
                  <a:rPr kumimoji="1" lang="en-US" altLang="ja-JP" dirty="0"/>
                  <a:t>.</a:t>
                </a:r>
                <a:r>
                  <a:rPr kumimoji="1" lang="en-US" altLang="ja-JP" dirty="0" err="1"/>
                  <a:t>py</a:t>
                </a:r>
                <a:br>
                  <a:rPr lang="en-US" altLang="ja-JP" dirty="0"/>
                </a:br>
                <a:br>
                  <a:rPr kumimoji="1" lang="en-US" altLang="ja-JP" dirty="0"/>
                </a:br>
                <a:r>
                  <a:rPr kumimoji="1" lang="en-US" altLang="ja-JP" dirty="0" err="1"/>
                  <a:t>Abc</a:t>
                </a:r>
                <a:r>
                  <a:rPr kumimoji="1" lang="en-US" altLang="ja-JP" dirty="0"/>
                  <a:t>………</a:t>
                </a:r>
                <a:r>
                  <a:rPr kumimoji="1" lang="en-US" altLang="ja-JP" dirty="0" err="1">
                    <a:solidFill>
                      <a:srgbClr val="FF0000"/>
                    </a:solidFill>
                  </a:rPr>
                  <a:t>xyz</a:t>
                </a:r>
                <a:r>
                  <a:rPr kumimoji="1" lang="en-US" altLang="ja-JP" dirty="0"/>
                  <a:t>….</a:t>
                </a:r>
                <a:endParaRPr kumimoji="1" lang="ja-JP" altLang="en-US" dirty="0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8FBB17E-296D-6931-C206-C37F1C7422DD}"/>
                  </a:ext>
                </a:extLst>
              </p:cNvPr>
              <p:cNvSpPr txBox="1"/>
              <p:nvPr/>
            </p:nvSpPr>
            <p:spPr>
              <a:xfrm>
                <a:off x="8629650" y="2777277"/>
                <a:ext cx="2400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今回</a:t>
                </a:r>
                <a:endParaRPr kumimoji="1" lang="ja-JP" altLang="en-US" dirty="0"/>
              </a:p>
            </p:txBody>
          </p:sp>
        </p:grpSp>
        <p:sp>
          <p:nvSpPr>
            <p:cNvPr id="13" name="矢印: 右 12">
              <a:extLst>
                <a:ext uri="{FF2B5EF4-FFF2-40B4-BE49-F238E27FC236}">
                  <a16:creationId xmlns:a16="http://schemas.microsoft.com/office/drawing/2014/main" id="{8E38B926-69E2-C35B-F825-50B00EA4BAC6}"/>
                </a:ext>
              </a:extLst>
            </p:cNvPr>
            <p:cNvSpPr/>
            <p:nvPr/>
          </p:nvSpPr>
          <p:spPr>
            <a:xfrm>
              <a:off x="4743450" y="3748815"/>
              <a:ext cx="1085850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矢印: 右 16">
              <a:extLst>
                <a:ext uri="{FF2B5EF4-FFF2-40B4-BE49-F238E27FC236}">
                  <a16:creationId xmlns:a16="http://schemas.microsoft.com/office/drawing/2014/main" id="{37922AC2-71B5-C3B3-C889-2F48CA1AB25F}"/>
                </a:ext>
              </a:extLst>
            </p:cNvPr>
            <p:cNvSpPr/>
            <p:nvPr/>
          </p:nvSpPr>
          <p:spPr>
            <a:xfrm>
              <a:off x="8534400" y="3748815"/>
              <a:ext cx="1085850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E5115CE9-8702-C910-3C0C-7A6D96EE2492}"/>
              </a:ext>
            </a:extLst>
          </p:cNvPr>
          <p:cNvSpPr/>
          <p:nvPr/>
        </p:nvSpPr>
        <p:spPr>
          <a:xfrm>
            <a:off x="5943600" y="4767838"/>
            <a:ext cx="4667250" cy="1442475"/>
          </a:xfrm>
          <a:prstGeom prst="cloudCallout">
            <a:avLst>
              <a:gd name="adj1" fmla="val 33306"/>
              <a:gd name="adj2" fmla="val -777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やっぱ，元に戻したいなぁ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en-US" altLang="ja-JP" dirty="0">
                <a:solidFill>
                  <a:schemeClr val="tx1"/>
                </a:solidFill>
              </a:rPr>
              <a:t>..</a:t>
            </a:r>
            <a:r>
              <a:rPr lang="ja-JP" altLang="en-US" dirty="0">
                <a:solidFill>
                  <a:schemeClr val="tx1"/>
                </a:solidFill>
              </a:rPr>
              <a:t>あれ，前回って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どこ変更したっけ</a:t>
            </a:r>
            <a:r>
              <a:rPr lang="en-US" altLang="ja-JP" dirty="0">
                <a:solidFill>
                  <a:schemeClr val="tx1"/>
                </a:solidFill>
              </a:rPr>
              <a:t>…</a:t>
            </a:r>
            <a:r>
              <a:rPr lang="ja-JP" altLang="en-US" dirty="0">
                <a:solidFill>
                  <a:schemeClr val="tx1"/>
                </a:solidFill>
              </a:rPr>
              <a:t>？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58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Git/GitHub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ソースコードの管理</a:t>
            </a:r>
            <a:endParaRPr kumimoji="1" lang="en-US" altLang="ja-JP" dirty="0"/>
          </a:p>
          <a:p>
            <a:pPr lvl="1"/>
            <a:r>
              <a:rPr lang="ja-JP" altLang="en-US" dirty="0"/>
              <a:t>ソースコードを共同で編集する際は？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6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5F193F7-B2F5-4926-1E9D-6ED4367B26D7}"/>
              </a:ext>
            </a:extLst>
          </p:cNvPr>
          <p:cNvGrpSpPr/>
          <p:nvPr/>
        </p:nvGrpSpPr>
        <p:grpSpPr>
          <a:xfrm>
            <a:off x="3333750" y="2249235"/>
            <a:ext cx="5524500" cy="2991493"/>
            <a:chOff x="3333750" y="2560479"/>
            <a:chExt cx="5524500" cy="2991493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4619A22-B8EB-E5BB-5A7E-9910C22BB995}"/>
                </a:ext>
              </a:extLst>
            </p:cNvPr>
            <p:cNvGrpSpPr/>
            <p:nvPr/>
          </p:nvGrpSpPr>
          <p:grpSpPr>
            <a:xfrm>
              <a:off x="3333750" y="4122602"/>
              <a:ext cx="5524500" cy="1429370"/>
              <a:chOff x="2190750" y="2777277"/>
              <a:chExt cx="5524500" cy="1429370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943A3A-5AC1-046E-FFB2-0939942247A4}"/>
                  </a:ext>
                </a:extLst>
              </p:cNvPr>
              <p:cNvSpPr txBox="1"/>
              <p:nvPr/>
            </p:nvSpPr>
            <p:spPr>
              <a:xfrm>
                <a:off x="2190750" y="3283317"/>
                <a:ext cx="2400300" cy="923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ソースコード</a:t>
                </a:r>
                <a:r>
                  <a:rPr kumimoji="1" lang="en-US" altLang="ja-JP" dirty="0"/>
                  <a:t>.</a:t>
                </a:r>
                <a:r>
                  <a:rPr kumimoji="1" lang="en-US" altLang="ja-JP" dirty="0" err="1"/>
                  <a:t>py</a:t>
                </a:r>
                <a:br>
                  <a:rPr lang="en-US" altLang="ja-JP" dirty="0"/>
                </a:br>
                <a:br>
                  <a:rPr kumimoji="1" lang="en-US" altLang="ja-JP" dirty="0"/>
                </a:br>
                <a:r>
                  <a:rPr kumimoji="1" lang="en-US" altLang="ja-JP" dirty="0" err="1"/>
                  <a:t>Abc</a:t>
                </a:r>
                <a:r>
                  <a:rPr kumimoji="1" lang="en-US" altLang="ja-JP" dirty="0"/>
                  <a:t>………….</a:t>
                </a:r>
                <a:endParaRPr kumimoji="1" lang="ja-JP" altLang="en-US" dirty="0"/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1C6CAC0-6FB6-9B80-ADD9-699DB606ACE0}"/>
                  </a:ext>
                </a:extLst>
              </p:cNvPr>
              <p:cNvSpPr txBox="1"/>
              <p:nvPr/>
            </p:nvSpPr>
            <p:spPr>
              <a:xfrm>
                <a:off x="5314950" y="3283317"/>
                <a:ext cx="2400300" cy="923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ソースコード</a:t>
                </a:r>
                <a:r>
                  <a:rPr kumimoji="1" lang="en-US" altLang="ja-JP" dirty="0"/>
                  <a:t>.</a:t>
                </a:r>
                <a:r>
                  <a:rPr kumimoji="1" lang="en-US" altLang="ja-JP" dirty="0" err="1"/>
                  <a:t>py</a:t>
                </a:r>
                <a:br>
                  <a:rPr lang="en-US" altLang="ja-JP" dirty="0"/>
                </a:br>
                <a:br>
                  <a:rPr kumimoji="1" lang="en-US" altLang="ja-JP" dirty="0"/>
                </a:br>
                <a:r>
                  <a:rPr kumimoji="1" lang="en-US" altLang="ja-JP" dirty="0" err="1"/>
                  <a:t>Abc</a:t>
                </a:r>
                <a:r>
                  <a:rPr kumimoji="1" lang="en-US" altLang="ja-JP" dirty="0"/>
                  <a:t>……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123</a:t>
                </a:r>
                <a:r>
                  <a:rPr kumimoji="1" lang="en-US" altLang="ja-JP" dirty="0"/>
                  <a:t>…….</a:t>
                </a:r>
                <a:endParaRPr kumimoji="1" lang="ja-JP" altLang="en-US" dirty="0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638E787-E6CF-5F20-CB4A-3E291E223B37}"/>
                  </a:ext>
                </a:extLst>
              </p:cNvPr>
              <p:cNvSpPr txBox="1"/>
              <p:nvPr/>
            </p:nvSpPr>
            <p:spPr>
              <a:xfrm>
                <a:off x="2190750" y="2777277"/>
                <a:ext cx="2400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A</a:t>
                </a:r>
                <a:r>
                  <a:rPr kumimoji="1" lang="ja-JP" altLang="en-US" dirty="0"/>
                  <a:t>さん</a:t>
                </a: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A9BE131-F495-C3AF-0830-CB330326547D}"/>
                  </a:ext>
                </a:extLst>
              </p:cNvPr>
              <p:cNvSpPr txBox="1"/>
              <p:nvPr/>
            </p:nvSpPr>
            <p:spPr>
              <a:xfrm>
                <a:off x="5314950" y="2777277"/>
                <a:ext cx="2400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dirty="0"/>
                  <a:t>B</a:t>
                </a:r>
                <a:r>
                  <a:rPr kumimoji="1" lang="ja-JP" altLang="en-US" dirty="0"/>
                  <a:t>さん</a:t>
                </a:r>
              </a:p>
            </p:txBody>
          </p:sp>
        </p:grpSp>
        <p:sp>
          <p:nvSpPr>
            <p:cNvPr id="10" name="思考の吹き出し: 雲形 9">
              <a:extLst>
                <a:ext uri="{FF2B5EF4-FFF2-40B4-BE49-F238E27FC236}">
                  <a16:creationId xmlns:a16="http://schemas.microsoft.com/office/drawing/2014/main" id="{9F3BF578-F642-0896-39DD-34D032C53A5B}"/>
                </a:ext>
              </a:extLst>
            </p:cNvPr>
            <p:cNvSpPr/>
            <p:nvPr/>
          </p:nvSpPr>
          <p:spPr>
            <a:xfrm>
              <a:off x="3571875" y="2560479"/>
              <a:ext cx="4648200" cy="1184503"/>
            </a:xfrm>
            <a:prstGeom prst="cloudCallout">
              <a:avLst>
                <a:gd name="adj1" fmla="val -20473"/>
                <a:gd name="adj2" fmla="val 9064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「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123</a:t>
              </a:r>
              <a:r>
                <a:rPr lang="ja-JP" altLang="en-US" dirty="0">
                  <a:solidFill>
                    <a:schemeClr val="tx1"/>
                  </a:solidFill>
                </a:rPr>
                <a:t>」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が追記された</a:t>
              </a:r>
              <a:r>
                <a:rPr kumimoji="1" lang="en-US" altLang="ja-JP" dirty="0">
                  <a:solidFill>
                    <a:schemeClr val="tx1"/>
                  </a:solidFill>
                </a:rPr>
                <a:t>..</a:t>
              </a:r>
              <a:r>
                <a:rPr kumimoji="1" lang="ja-JP" altLang="en-US" dirty="0">
                  <a:solidFill>
                    <a:schemeClr val="tx1"/>
                  </a:solidFill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131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Git/GitHub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バージョン管理ツール</a:t>
            </a:r>
            <a:endParaRPr kumimoji="1" lang="en-US" altLang="ja-JP" dirty="0"/>
          </a:p>
          <a:p>
            <a:pPr lvl="1"/>
            <a:r>
              <a:rPr lang="ja-JP" altLang="en-US" dirty="0"/>
              <a:t>ファイルの変更の履歴や差分を記録し，復元可能にするものがバージョン管理ツール</a:t>
            </a:r>
            <a:endParaRPr lang="en-US" altLang="ja-JP" dirty="0"/>
          </a:p>
          <a:p>
            <a:pPr lvl="1"/>
            <a:r>
              <a:rPr kumimoji="1" lang="ja-JP" altLang="en-US" dirty="0"/>
              <a:t>また，共同で編集する際にも変更者や変更場所の競合</a:t>
            </a:r>
            <a:r>
              <a:rPr kumimoji="1" lang="en-US" altLang="ja-JP" dirty="0"/>
              <a:t>(</a:t>
            </a:r>
            <a:r>
              <a:rPr kumimoji="1" lang="ja-JP" altLang="en-US" dirty="0"/>
              <a:t>変更被り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を見つけ解決する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7</a:t>
            </a:fld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071FC32B-0468-DC83-D833-D25D4A5DA50E}"/>
              </a:ext>
            </a:extLst>
          </p:cNvPr>
          <p:cNvGrpSpPr/>
          <p:nvPr/>
        </p:nvGrpSpPr>
        <p:grpSpPr>
          <a:xfrm>
            <a:off x="1104900" y="3030297"/>
            <a:ext cx="9982200" cy="1429370"/>
            <a:chOff x="2190750" y="3030297"/>
            <a:chExt cx="9982200" cy="142937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A88108BC-FB89-3073-8AF4-C63858314C54}"/>
                </a:ext>
              </a:extLst>
            </p:cNvPr>
            <p:cNvGrpSpPr/>
            <p:nvPr/>
          </p:nvGrpSpPr>
          <p:grpSpPr>
            <a:xfrm>
              <a:off x="2190750" y="3030297"/>
              <a:ext cx="9982200" cy="1429370"/>
              <a:chOff x="1047750" y="2777277"/>
              <a:chExt cx="9982200" cy="1429370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90E2CF7-E58D-53BF-AA15-48D9285B7D06}"/>
                  </a:ext>
                </a:extLst>
              </p:cNvPr>
              <p:cNvSpPr txBox="1"/>
              <p:nvPr/>
            </p:nvSpPr>
            <p:spPr>
              <a:xfrm>
                <a:off x="1047750" y="3283317"/>
                <a:ext cx="2400300" cy="923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ソースコード</a:t>
                </a:r>
                <a:r>
                  <a:rPr kumimoji="1" lang="en-US" altLang="ja-JP" dirty="0"/>
                  <a:t>.</a:t>
                </a:r>
                <a:r>
                  <a:rPr kumimoji="1" lang="en-US" altLang="ja-JP" dirty="0" err="1"/>
                  <a:t>py</a:t>
                </a:r>
                <a:br>
                  <a:rPr lang="en-US" altLang="ja-JP" dirty="0"/>
                </a:br>
                <a:br>
                  <a:rPr kumimoji="1" lang="en-US" altLang="ja-JP" dirty="0"/>
                </a:br>
                <a:r>
                  <a:rPr kumimoji="1" lang="en-US" altLang="ja-JP" dirty="0" err="1"/>
                  <a:t>Abc</a:t>
                </a:r>
                <a:r>
                  <a:rPr kumimoji="1" lang="en-US" altLang="ja-JP" dirty="0"/>
                  <a:t>………….</a:t>
                </a:r>
                <a:endParaRPr kumimoji="1" lang="ja-JP" altLang="en-US" dirty="0"/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F1DD5AF2-810F-58FF-EFC6-10AAA3B7401B}"/>
                  </a:ext>
                </a:extLst>
              </p:cNvPr>
              <p:cNvSpPr txBox="1"/>
              <p:nvPr/>
            </p:nvSpPr>
            <p:spPr>
              <a:xfrm>
                <a:off x="4838700" y="3283317"/>
                <a:ext cx="2400300" cy="923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ソースコード</a:t>
                </a:r>
                <a:r>
                  <a:rPr kumimoji="1" lang="en-US" altLang="ja-JP" dirty="0"/>
                  <a:t>.</a:t>
                </a:r>
                <a:r>
                  <a:rPr kumimoji="1" lang="en-US" altLang="ja-JP" dirty="0" err="1"/>
                  <a:t>py</a:t>
                </a:r>
                <a:br>
                  <a:rPr lang="en-US" altLang="ja-JP" dirty="0"/>
                </a:br>
                <a:br>
                  <a:rPr kumimoji="1" lang="en-US" altLang="ja-JP" dirty="0"/>
                </a:br>
                <a:r>
                  <a:rPr kumimoji="1" lang="en-US" altLang="ja-JP" dirty="0" err="1"/>
                  <a:t>Abc</a:t>
                </a:r>
                <a:r>
                  <a:rPr kumimoji="1" lang="en-US" altLang="ja-JP" dirty="0"/>
                  <a:t>…</a:t>
                </a:r>
                <a:r>
                  <a:rPr kumimoji="1" lang="en-US" altLang="ja-JP" dirty="0">
                    <a:solidFill>
                      <a:srgbClr val="FF0000"/>
                    </a:solidFill>
                  </a:rPr>
                  <a:t>123</a:t>
                </a:r>
                <a:r>
                  <a:rPr kumimoji="1" lang="en-US" altLang="ja-JP" dirty="0"/>
                  <a:t>…</a:t>
                </a:r>
                <a:endParaRPr kumimoji="1" lang="ja-JP" altLang="en-US" dirty="0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4CB0A54-A781-BADC-9A6B-6333936986C9}"/>
                  </a:ext>
                </a:extLst>
              </p:cNvPr>
              <p:cNvSpPr txBox="1"/>
              <p:nvPr/>
            </p:nvSpPr>
            <p:spPr>
              <a:xfrm>
                <a:off x="1047750" y="2777277"/>
                <a:ext cx="2400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元の状態</a:t>
                </a: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9897D721-2FCB-FF4A-5203-14C4CDDB3DD3}"/>
                  </a:ext>
                </a:extLst>
              </p:cNvPr>
              <p:cNvSpPr txBox="1"/>
              <p:nvPr/>
            </p:nvSpPr>
            <p:spPr>
              <a:xfrm>
                <a:off x="4838700" y="2777277"/>
                <a:ext cx="2400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前回</a:t>
                </a:r>
                <a:endParaRPr kumimoji="1" lang="ja-JP" altLang="en-US" dirty="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9CE5B56-A105-7C43-B315-0F401BDD47FA}"/>
                  </a:ext>
                </a:extLst>
              </p:cNvPr>
              <p:cNvSpPr txBox="1"/>
              <p:nvPr/>
            </p:nvSpPr>
            <p:spPr>
              <a:xfrm>
                <a:off x="8629650" y="3283317"/>
                <a:ext cx="2400300" cy="9233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ソースコード</a:t>
                </a:r>
                <a:r>
                  <a:rPr kumimoji="1" lang="en-US" altLang="ja-JP" dirty="0"/>
                  <a:t>.</a:t>
                </a:r>
                <a:r>
                  <a:rPr kumimoji="1" lang="en-US" altLang="ja-JP" dirty="0" err="1"/>
                  <a:t>py</a:t>
                </a:r>
                <a:br>
                  <a:rPr lang="en-US" altLang="ja-JP" dirty="0"/>
                </a:br>
                <a:br>
                  <a:rPr kumimoji="1" lang="en-US" altLang="ja-JP" dirty="0"/>
                </a:br>
                <a:r>
                  <a:rPr kumimoji="1" lang="en-US" altLang="ja-JP" dirty="0" err="1"/>
                  <a:t>Abc</a:t>
                </a:r>
                <a:r>
                  <a:rPr kumimoji="1" lang="en-US" altLang="ja-JP" dirty="0"/>
                  <a:t>………</a:t>
                </a:r>
                <a:r>
                  <a:rPr kumimoji="1" lang="en-US" altLang="ja-JP" dirty="0" err="1">
                    <a:solidFill>
                      <a:srgbClr val="FF0000"/>
                    </a:solidFill>
                  </a:rPr>
                  <a:t>xyz</a:t>
                </a:r>
                <a:r>
                  <a:rPr kumimoji="1" lang="en-US" altLang="ja-JP" dirty="0"/>
                  <a:t>….</a:t>
                </a:r>
                <a:endParaRPr kumimoji="1" lang="ja-JP" altLang="en-US" dirty="0"/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7B3402A-9C6D-CC8A-3CF8-1261B7CF009C}"/>
                  </a:ext>
                </a:extLst>
              </p:cNvPr>
              <p:cNvSpPr txBox="1"/>
              <p:nvPr/>
            </p:nvSpPr>
            <p:spPr>
              <a:xfrm>
                <a:off x="8629650" y="2777277"/>
                <a:ext cx="2400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/>
                  <a:t>今回</a:t>
                </a:r>
                <a:endParaRPr kumimoji="1" lang="ja-JP" altLang="en-US" dirty="0"/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72DF241-4ACF-B46F-AFDD-28D5ED9ED51F}"/>
                  </a:ext>
                </a:extLst>
              </p:cNvPr>
              <p:cNvSpPr txBox="1"/>
              <p:nvPr/>
            </p:nvSpPr>
            <p:spPr>
              <a:xfrm>
                <a:off x="3524250" y="3146609"/>
                <a:ext cx="1238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コミット</a:t>
                </a:r>
              </a:p>
            </p:txBody>
          </p:sp>
        </p:grp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55D0610C-C34F-3124-678D-BCE0888D6583}"/>
                </a:ext>
              </a:extLst>
            </p:cNvPr>
            <p:cNvSpPr/>
            <p:nvPr/>
          </p:nvSpPr>
          <p:spPr>
            <a:xfrm>
              <a:off x="4743450" y="3748815"/>
              <a:ext cx="1085850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2787AE34-01A2-AA2B-8844-4A2B8377D89A}"/>
                </a:ext>
              </a:extLst>
            </p:cNvPr>
            <p:cNvSpPr/>
            <p:nvPr/>
          </p:nvSpPr>
          <p:spPr>
            <a:xfrm>
              <a:off x="8534400" y="3748815"/>
              <a:ext cx="1085850" cy="369332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2264A42-E439-6500-882C-EA4D5892D367}"/>
              </a:ext>
            </a:extLst>
          </p:cNvPr>
          <p:cNvSpPr/>
          <p:nvPr/>
        </p:nvSpPr>
        <p:spPr>
          <a:xfrm>
            <a:off x="4848225" y="4946342"/>
            <a:ext cx="2047875" cy="1223927"/>
          </a:xfrm>
          <a:prstGeom prst="wedgeRectCallout">
            <a:avLst>
              <a:gd name="adj1" fmla="val 19007"/>
              <a:gd name="adj2" fmla="val -8823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変更履歴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rgbClr val="FF0000"/>
                </a:solidFill>
              </a:rPr>
              <a:t>〇行目</a:t>
            </a:r>
            <a:r>
              <a:rPr kumimoji="1" lang="en-US" altLang="ja-JP" dirty="0">
                <a:solidFill>
                  <a:srgbClr val="FF0000"/>
                </a:solidFill>
              </a:rPr>
              <a:t>: +123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□行目</a:t>
            </a:r>
            <a:r>
              <a:rPr lang="en-US" altLang="ja-JP" dirty="0">
                <a:solidFill>
                  <a:srgbClr val="FF0000"/>
                </a:solidFill>
              </a:rPr>
              <a:t>: -456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DC55272F-28E8-421F-A8B3-EA0D8716294D}"/>
              </a:ext>
            </a:extLst>
          </p:cNvPr>
          <p:cNvSpPr/>
          <p:nvPr/>
        </p:nvSpPr>
        <p:spPr>
          <a:xfrm>
            <a:off x="8858250" y="4953037"/>
            <a:ext cx="2047875" cy="1223927"/>
          </a:xfrm>
          <a:prstGeom prst="wedgeRectCallout">
            <a:avLst>
              <a:gd name="adj1" fmla="val 13427"/>
              <a:gd name="adj2" fmla="val -9057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変更履歴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〇行目</a:t>
            </a:r>
            <a:r>
              <a:rPr kumimoji="1" lang="en-US" altLang="ja-JP" dirty="0">
                <a:solidFill>
                  <a:schemeClr val="tx1"/>
                </a:solidFill>
              </a:rPr>
              <a:t>: +123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□行目</a:t>
            </a:r>
            <a:r>
              <a:rPr kumimoji="1" lang="en-US" altLang="ja-JP" dirty="0">
                <a:solidFill>
                  <a:schemeClr val="tx1"/>
                </a:solidFill>
              </a:rPr>
              <a:t>: -456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rgbClr val="FF0000"/>
                </a:solidFill>
              </a:rPr>
              <a:t>△行目</a:t>
            </a:r>
            <a:r>
              <a:rPr kumimoji="1" lang="en-US" altLang="ja-JP" dirty="0">
                <a:solidFill>
                  <a:srgbClr val="FF0000"/>
                </a:solidFill>
              </a:rPr>
              <a:t>: +</a:t>
            </a:r>
            <a:r>
              <a:rPr kumimoji="1" lang="en-US" altLang="ja-JP" dirty="0" err="1">
                <a:solidFill>
                  <a:srgbClr val="FF0000"/>
                </a:solidFill>
              </a:rPr>
              <a:t>xyz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487A47-DC87-F434-EC51-F8BAEE9AD257}"/>
              </a:ext>
            </a:extLst>
          </p:cNvPr>
          <p:cNvSpPr txBox="1"/>
          <p:nvPr/>
        </p:nvSpPr>
        <p:spPr>
          <a:xfrm>
            <a:off x="7372350" y="3399629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コミット</a:t>
            </a:r>
          </a:p>
        </p:txBody>
      </p:sp>
    </p:spTree>
    <p:extLst>
      <p:ext uri="{BB962C8B-B14F-4D97-AF65-F5344CB8AC3E}">
        <p14:creationId xmlns:p14="http://schemas.microsoft.com/office/powerpoint/2010/main" val="273048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Git/GitHub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</a:t>
            </a:r>
          </a:p>
          <a:p>
            <a:pPr lvl="1"/>
            <a:r>
              <a:rPr lang="ja-JP" altLang="en-US" dirty="0"/>
              <a:t>コピー・マージ方式のバージョン管理ツールの一つ</a:t>
            </a:r>
            <a:endParaRPr lang="en-US" altLang="ja-JP" dirty="0"/>
          </a:p>
          <a:p>
            <a:pPr lvl="1"/>
            <a:r>
              <a:rPr lang="ja-JP" altLang="en-US" dirty="0"/>
              <a:t>詳細は</a:t>
            </a:r>
            <a:r>
              <a:rPr lang="en-US" altLang="ja-JP" dirty="0"/>
              <a:t>wiki</a:t>
            </a:r>
            <a:r>
              <a:rPr lang="ja-JP" altLang="en-US" dirty="0"/>
              <a:t>等を参照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1026" name="Picture 2" descr="codelabo.net/wp-content/uploads/2019/05/git-log...">
            <a:extLst>
              <a:ext uri="{FF2B5EF4-FFF2-40B4-BE49-F238E27FC236}">
                <a16:creationId xmlns:a16="http://schemas.microsoft.com/office/drawing/2014/main" id="{03BFFFFC-6B92-E81E-9763-BE22EE50E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61" y="2829722"/>
            <a:ext cx="2715278" cy="271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6B2AF8-9B46-3BC8-1282-95B5318DD8C0}"/>
              </a:ext>
            </a:extLst>
          </p:cNvPr>
          <p:cNvSpPr txBox="1"/>
          <p:nvPr/>
        </p:nvSpPr>
        <p:spPr>
          <a:xfrm>
            <a:off x="928687" y="6356350"/>
            <a:ext cx="104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画像</a:t>
            </a:r>
            <a:r>
              <a:rPr kumimoji="1" lang="en-US" altLang="ja-JP" dirty="0"/>
              <a:t>: https://ja.wikipedia.org/wiki/Git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1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Git/GitHub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GitHub</a:t>
            </a:r>
          </a:p>
          <a:p>
            <a:pPr lvl="1"/>
            <a:r>
              <a:rPr lang="en-US" altLang="ja-JP" dirty="0"/>
              <a:t>Git</a:t>
            </a:r>
            <a:r>
              <a:rPr lang="ja-JP" altLang="en-US" dirty="0"/>
              <a:t>のリポジトリを公開・共有可能にした</a:t>
            </a:r>
            <a:r>
              <a:rPr lang="en-US" altLang="ja-JP" dirty="0"/>
              <a:t>Web</a:t>
            </a:r>
            <a:r>
              <a:rPr lang="ja-JP" altLang="en-US" dirty="0"/>
              <a:t>サービス</a:t>
            </a:r>
            <a:endParaRPr lang="en-US" altLang="ja-JP" dirty="0"/>
          </a:p>
          <a:p>
            <a:pPr lvl="1"/>
            <a:r>
              <a:rPr lang="ja-JP" altLang="en-US" dirty="0"/>
              <a:t>詳細は</a:t>
            </a:r>
            <a:r>
              <a:rPr lang="en-US" altLang="ja-JP" dirty="0"/>
              <a:t>wiki</a:t>
            </a:r>
            <a:r>
              <a:rPr lang="ja-JP" altLang="en-US" dirty="0"/>
              <a:t>等を参照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9</a:t>
            </a:fld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0F14E81-E601-E89A-EF0B-4340BDD7AB57}"/>
              </a:ext>
            </a:extLst>
          </p:cNvPr>
          <p:cNvGrpSpPr/>
          <p:nvPr/>
        </p:nvGrpSpPr>
        <p:grpSpPr>
          <a:xfrm>
            <a:off x="4328275" y="3744982"/>
            <a:ext cx="3535449" cy="785811"/>
            <a:chOff x="5229226" y="3429000"/>
            <a:chExt cx="3535449" cy="78581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AF269735-0F45-0201-67EF-B6F927333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1224" y="3429000"/>
              <a:ext cx="2773451" cy="785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8AF7DB1-4806-03B2-B392-4543176AC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26" y="3429000"/>
              <a:ext cx="761998" cy="785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96B2AF8-9B46-3BC8-1282-95B5318DD8C0}"/>
              </a:ext>
            </a:extLst>
          </p:cNvPr>
          <p:cNvSpPr txBox="1"/>
          <p:nvPr/>
        </p:nvSpPr>
        <p:spPr>
          <a:xfrm>
            <a:off x="928687" y="6356350"/>
            <a:ext cx="1042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画像</a:t>
            </a:r>
            <a:r>
              <a:rPr kumimoji="1" lang="en-US" altLang="ja-JP" dirty="0"/>
              <a:t>: https://ja.wikipedia.org/wiki/GitHub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781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{44EC3FBE-CDBA-044D-B025-1A441DACCF8D}tf10001072</Template>
  <TotalTime>1834</TotalTime>
  <Words>541</Words>
  <Application>Microsoft Office PowerPoint</Application>
  <PresentationFormat>ワイド画面</PresentationFormat>
  <Paragraphs>91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HGMaruGothicMPRO</vt:lpstr>
      <vt:lpstr>メイリオ</vt:lpstr>
      <vt:lpstr>游ゴシック</vt:lpstr>
      <vt:lpstr>Arial</vt:lpstr>
      <vt:lpstr>Calibri</vt:lpstr>
      <vt:lpstr>Wingdings</vt:lpstr>
      <vt:lpstr>Office テーマ</vt:lpstr>
      <vt:lpstr>Git/GitHubの概要と使い方</vt:lpstr>
      <vt:lpstr>目次</vt:lpstr>
      <vt:lpstr>はじめに</vt:lpstr>
      <vt:lpstr>本日覚えること 全体概要</vt:lpstr>
      <vt:lpstr>Git/GitHubの概要</vt:lpstr>
      <vt:lpstr>Git/GitHubの概要</vt:lpstr>
      <vt:lpstr>Git/GitHubの概要</vt:lpstr>
      <vt:lpstr>Git/GitHubの概要</vt:lpstr>
      <vt:lpstr>Git/GitHubの概要</vt:lpstr>
      <vt:lpstr>Git/GitHubの概要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プログラム問題</dc:title>
  <dc:creator>南　李玖</dc:creator>
  <cp:lastModifiedBy>南　李玖</cp:lastModifiedBy>
  <cp:revision>41</cp:revision>
  <cp:lastPrinted>2022-06-03T09:44:33Z</cp:lastPrinted>
  <dcterms:created xsi:type="dcterms:W3CDTF">2022-05-31T16:29:17Z</dcterms:created>
  <dcterms:modified xsi:type="dcterms:W3CDTF">2023-10-25T04:58:57Z</dcterms:modified>
</cp:coreProperties>
</file>