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6"/>
  </p:normalViewPr>
  <p:slideViewPr>
    <p:cSldViewPr snapToGrid="0">
      <p:cViewPr varScale="1">
        <p:scale>
          <a:sx n="147" d="100"/>
          <a:sy n="147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8F78-E8C0-B9EC-4097-18E9BEF2B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D1E96-A142-45EB-7D42-17AEE0D1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E704-5B12-63E4-F78C-93D0CB79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09A72-B169-409D-4E2C-0D82ACCC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6CC6-6229-2930-5181-C15C9933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5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B672-6AA9-C783-0DB1-8D157DEC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33B84-F822-02A0-3737-F9E719011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71A7-FAB9-81E8-04BE-0A3F6DEF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5D084-E1B8-2D0B-FAB5-39FC8E5A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7CC8-4528-7DBB-A5D5-89494F21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8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FDCD3-812A-8412-9B0E-D47A7F232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9B03B-AD29-36AD-FCE5-B00FB688D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F126A-5ADC-F924-8629-D4319027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130C-5CAA-D040-0575-EFDE6BA7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F7A2-02BF-852D-AC51-32C65E29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3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0E20-B3E8-939F-8F39-FC0DA05B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8E3D-A910-1763-0CE2-D80F1DA4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8544-AA0B-7528-3499-3C3F1A02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551F-61E5-7ED6-7B55-E19CDE4C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F2B83-98C6-A380-8A0C-40413453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0CDE-F3CE-A63B-B06B-2333D236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933F-17B6-1C7B-8268-756402C9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0BE1-F6F4-96A1-FC66-019B2975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5E65-ACAB-1FB9-7349-23252D6C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FB73-9E67-4D76-ACC0-196ADC4E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792B-0D58-221D-9759-3641F022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4983-72E1-B119-6C9E-BEA6D421E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828C7-5C2E-8D34-A505-6ED1A7C13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1DAA6-6D74-5673-9C70-85E9893A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2FC6C-F595-B741-6D3C-1E177BC8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6C7AA-4F7F-7AA0-C6EF-F7AC143C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DE09-FE46-ECA9-31E9-C20B6A6E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02D2-F356-080A-9464-A21DC125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80485-D905-99E5-C437-EFA648A1B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8D5F6-8A20-0E0D-4B17-6F1611FEE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443DD-266B-6959-E2D8-81CAEB9AD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9829F-CE4F-162C-F719-1ADF311C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FB093-2C3B-4FAA-3590-6ABF43E0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91968-8953-13D1-F180-DF95AB05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A0B5-FCBD-9E1E-5E27-AB4B9F82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C765E-78DC-109B-B821-66D46A47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22A2E-6499-D093-0C38-A01DACE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3710A-95A3-2366-FBAE-2B08A203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1126A-8F62-D00C-8F70-C82FB28A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42942-2C2A-D995-F276-383C8CF0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28C9D-D9AF-CD35-8C23-5B870149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6A0D-907C-9DE9-372A-C1B72D38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ABEC-C197-7CB1-33C2-6E97D851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8CB8C-3EE6-E313-32B6-377AF8D8D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8A69-987A-31FE-8130-68F0BF15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1CD98-CF31-20AB-CB77-504D0218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490F9-BF1F-9549-3D93-E06C2DC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EF0B-D60E-BB9A-BE86-1F03CAEF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196D0-859A-66EC-9E62-D26661274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7C298-AC29-763C-C584-6B60BF44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0B3C8-53E5-7642-197A-B3F1DD6E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9D41F-FA8E-531B-9FD7-CDFFDB21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3632A-5C72-BFFA-A1B1-9BD2F8A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7AF53-603D-B405-FA26-1A26B801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766BA-70E8-52A1-0BBA-48AA2D3FE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58C0A-7983-08B6-A458-1B384E548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DF9F6-DAA9-2B4A-AFA1-3158AE5DF51A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63571-022E-9362-1C3A-164B3177F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993E0-66AB-7ECE-5703-AEE7B453F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DDBB9-75F5-9A46-B271-0F789090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F93C-8EE5-143E-95E0-06D8E9AD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30" y="2001794"/>
            <a:ext cx="11046940" cy="3730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/>
              <a:t>Endüstri</a:t>
            </a:r>
            <a:r>
              <a:rPr lang="en-US" sz="3200" dirty="0"/>
              <a:t> </a:t>
            </a:r>
            <a:r>
              <a:rPr lang="en-US" sz="3200" dirty="0" err="1"/>
              <a:t>mühendisliği</a:t>
            </a:r>
            <a:r>
              <a:rPr lang="en-US" sz="3200" dirty="0"/>
              <a:t>, </a:t>
            </a:r>
            <a:r>
              <a:rPr lang="en-US" sz="3200" dirty="0" err="1"/>
              <a:t>insan</a:t>
            </a:r>
            <a:r>
              <a:rPr lang="en-US" sz="3200" dirty="0"/>
              <a:t>, </a:t>
            </a:r>
            <a:r>
              <a:rPr lang="en-US" sz="3200" dirty="0" err="1"/>
              <a:t>bilgi</a:t>
            </a:r>
            <a:r>
              <a:rPr lang="en-US" sz="3200" dirty="0"/>
              <a:t>, </a:t>
            </a:r>
            <a:r>
              <a:rPr lang="en-US" sz="3200" dirty="0" err="1"/>
              <a:t>malzeme</a:t>
            </a:r>
            <a:r>
              <a:rPr lang="en-US" sz="3200" dirty="0"/>
              <a:t>, </a:t>
            </a:r>
            <a:r>
              <a:rPr lang="en-US" sz="3200" dirty="0" err="1"/>
              <a:t>ekipman</a:t>
            </a:r>
            <a:r>
              <a:rPr lang="en-US" sz="3200" dirty="0"/>
              <a:t>, </a:t>
            </a:r>
            <a:r>
              <a:rPr lang="en-US" sz="3200" dirty="0" err="1"/>
              <a:t>enerji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en-US" sz="3200" dirty="0"/>
              <a:t> </a:t>
            </a:r>
            <a:r>
              <a:rPr lang="en-US" sz="3200" dirty="0" err="1"/>
              <a:t>parasal</a:t>
            </a:r>
            <a:r>
              <a:rPr lang="en-US" sz="3200" dirty="0"/>
              <a:t> </a:t>
            </a:r>
            <a:r>
              <a:rPr lang="en-US" sz="3200" dirty="0" err="1"/>
              <a:t>kaynaklardan</a:t>
            </a:r>
            <a:r>
              <a:rPr lang="en-US" sz="3200" dirty="0"/>
              <a:t> </a:t>
            </a:r>
            <a:r>
              <a:rPr lang="en-US" sz="3200" dirty="0" err="1"/>
              <a:t>oluşan</a:t>
            </a:r>
            <a:r>
              <a:rPr lang="en-US" sz="3200" dirty="0"/>
              <a:t> </a:t>
            </a:r>
            <a:r>
              <a:rPr lang="en-US" sz="3200" dirty="0" err="1"/>
              <a:t>sistemlerin</a:t>
            </a:r>
            <a:r>
              <a:rPr lang="en-US" sz="3200" dirty="0"/>
              <a:t> </a:t>
            </a:r>
            <a:r>
              <a:rPr lang="en-US" sz="3200" dirty="0" err="1"/>
              <a:t>tasarımı</a:t>
            </a:r>
            <a:r>
              <a:rPr lang="en-US" sz="3200" dirty="0"/>
              <a:t>, </a:t>
            </a:r>
            <a:r>
              <a:rPr lang="en-US" sz="3200" dirty="0" err="1"/>
              <a:t>kurulması</a:t>
            </a:r>
            <a:r>
              <a:rPr lang="en-US" sz="3200" dirty="0"/>
              <a:t>, </a:t>
            </a:r>
            <a:r>
              <a:rPr lang="en-US" sz="3200" dirty="0" err="1"/>
              <a:t>çalıştırılması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en-US" sz="3200" dirty="0"/>
              <a:t> </a:t>
            </a:r>
            <a:r>
              <a:rPr lang="en-US" sz="3200" dirty="0" err="1"/>
              <a:t>geliştirilmesi</a:t>
            </a:r>
            <a:r>
              <a:rPr lang="en-US" sz="3200" dirty="0"/>
              <a:t> </a:t>
            </a:r>
            <a:r>
              <a:rPr lang="en-US" sz="3200" dirty="0" err="1"/>
              <a:t>ile</a:t>
            </a:r>
            <a:r>
              <a:rPr lang="en-US" sz="3200" dirty="0"/>
              <a:t> </a:t>
            </a:r>
            <a:r>
              <a:rPr lang="en-US" sz="3200" dirty="0" err="1"/>
              <a:t>ilgili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mühendislik</a:t>
            </a:r>
            <a:r>
              <a:rPr lang="en-US" sz="3200" dirty="0"/>
              <a:t> </a:t>
            </a:r>
            <a:r>
              <a:rPr lang="en-US" sz="3200" dirty="0" err="1"/>
              <a:t>dalıdır</a:t>
            </a:r>
            <a:r>
              <a:rPr lang="en-US" sz="3200" dirty="0"/>
              <a:t>.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Sistemleri</a:t>
            </a:r>
            <a:r>
              <a:rPr lang="en-US" sz="3200" dirty="0"/>
              <a:t> </a:t>
            </a:r>
            <a:r>
              <a:rPr lang="en-US" sz="3200" dirty="0" err="1"/>
              <a:t>daha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İYİ, HIZLI, VERİMLİ, GÜVENLİ, KALİTELİ, AZ MALİYETLİ, KÂRLI</a:t>
            </a:r>
          </a:p>
          <a:p>
            <a:pPr marL="0" indent="0">
              <a:buNone/>
            </a:pPr>
            <a:r>
              <a:rPr lang="en-US" sz="3200" dirty="0" err="1"/>
              <a:t>yapmaya</a:t>
            </a:r>
            <a:r>
              <a:rPr lang="en-US" sz="3200" dirty="0"/>
              <a:t> </a:t>
            </a:r>
            <a:r>
              <a:rPr lang="en-US" sz="3200" dirty="0" err="1"/>
              <a:t>çalışırlar</a:t>
            </a:r>
            <a:r>
              <a:rPr lang="en-US" sz="3200" dirty="0"/>
              <a:t>.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C0A8B-AF24-2945-AAD5-ECA25700C38E}"/>
              </a:ext>
            </a:extLst>
          </p:cNvPr>
          <p:cNvSpPr/>
          <p:nvPr/>
        </p:nvSpPr>
        <p:spPr>
          <a:xfrm>
            <a:off x="231228" y="248107"/>
            <a:ext cx="11969483" cy="1176421"/>
          </a:xfrm>
          <a:prstGeom prst="rect">
            <a:avLst/>
          </a:prstGeom>
          <a:solidFill>
            <a:srgbClr val="B10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/>
              <a:t>Endüstri</a:t>
            </a:r>
            <a:r>
              <a:rPr lang="en-US" sz="5400" dirty="0"/>
              <a:t> </a:t>
            </a:r>
            <a:r>
              <a:rPr lang="en-US" sz="5400" dirty="0" err="1"/>
              <a:t>Mühendisliği</a:t>
            </a:r>
            <a:r>
              <a:rPr lang="en-US" sz="5400" dirty="0"/>
              <a:t> </a:t>
            </a:r>
            <a:r>
              <a:rPr lang="en-US" sz="5400" dirty="0" err="1"/>
              <a:t>Nedir</a:t>
            </a:r>
            <a:r>
              <a:rPr lang="en-US" sz="5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696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121B80C-1A2F-C31A-704A-6EF5ECA9FCC2}"/>
              </a:ext>
            </a:extLst>
          </p:cNvPr>
          <p:cNvSpPr txBox="1">
            <a:spLocks/>
          </p:cNvSpPr>
          <p:nvPr/>
        </p:nvSpPr>
        <p:spPr>
          <a:xfrm>
            <a:off x="231228" y="4242913"/>
            <a:ext cx="7651531" cy="28745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/>
              <a:t>Hizmet (Havacılık, Sağlık, Kamu, Lojistik, Bilişim…)</a:t>
            </a:r>
          </a:p>
          <a:p>
            <a:pPr lvl="1"/>
            <a:r>
              <a:rPr lang="tr-TR" sz="2000" dirty="0"/>
              <a:t> Süreç tasarımı, çizelgeleme, planlama</a:t>
            </a:r>
          </a:p>
          <a:p>
            <a:pPr lvl="1"/>
            <a:r>
              <a:rPr lang="tr-TR" sz="2000" dirty="0"/>
              <a:t> Maliyet optimizasyonu</a:t>
            </a:r>
          </a:p>
          <a:p>
            <a:pPr lvl="1"/>
            <a:r>
              <a:rPr lang="tr-TR" sz="2000" dirty="0"/>
              <a:t> Verimlilik </a:t>
            </a:r>
            <a:r>
              <a:rPr lang="tr-TR" sz="2000" dirty="0" err="1"/>
              <a:t>arttırımı</a:t>
            </a:r>
            <a:endParaRPr lang="tr-TR" sz="2000" dirty="0"/>
          </a:p>
          <a:p>
            <a:pPr lvl="1"/>
            <a:r>
              <a:rPr lang="tr-TR" sz="2000" dirty="0"/>
              <a:t> Müşteri </a:t>
            </a:r>
            <a:r>
              <a:rPr lang="en-US" sz="2000" dirty="0"/>
              <a:t>m</a:t>
            </a:r>
            <a:r>
              <a:rPr lang="tr-TR" sz="2000" dirty="0" err="1"/>
              <a:t>emnuniyeti</a:t>
            </a:r>
            <a:r>
              <a:rPr lang="tr-TR" sz="2000" dirty="0"/>
              <a:t> </a:t>
            </a:r>
            <a:r>
              <a:rPr lang="tr-TR" sz="2000" dirty="0" err="1"/>
              <a:t>arttırımı</a:t>
            </a:r>
            <a:endParaRPr lang="tr-TR" sz="2000" dirty="0"/>
          </a:p>
          <a:p>
            <a:pPr lvl="1"/>
            <a:r>
              <a:rPr lang="tr-TR" sz="2000" dirty="0"/>
              <a:t> Karar destek sistemleri tasarımı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2E6941F-B26F-5845-9DB8-ED7161A8E916}"/>
              </a:ext>
            </a:extLst>
          </p:cNvPr>
          <p:cNvSpPr txBox="1">
            <a:spLocks/>
          </p:cNvSpPr>
          <p:nvPr/>
        </p:nvSpPr>
        <p:spPr>
          <a:xfrm>
            <a:off x="6526925" y="2806270"/>
            <a:ext cx="5665075" cy="28745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/>
              <a:t>Finans</a:t>
            </a:r>
          </a:p>
          <a:p>
            <a:pPr lvl="1"/>
            <a:r>
              <a:rPr lang="tr-TR" sz="2000" dirty="0"/>
              <a:t> Portföy yönetimi</a:t>
            </a:r>
          </a:p>
          <a:p>
            <a:pPr lvl="1"/>
            <a:r>
              <a:rPr lang="tr-TR" sz="2000" dirty="0"/>
              <a:t> Ekonomi tahmini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tr-TR" sz="2000" dirty="0"/>
              <a:t> analizler</a:t>
            </a:r>
            <a:r>
              <a:rPr lang="en-US" sz="2000" dirty="0" err="1"/>
              <a:t>i</a:t>
            </a:r>
            <a:endParaRPr lang="tr-TR" sz="2000" dirty="0"/>
          </a:p>
          <a:p>
            <a:pPr lvl="1"/>
            <a:r>
              <a:rPr lang="tr-TR" sz="2000" dirty="0"/>
              <a:t> Finans market modelleri</a:t>
            </a:r>
          </a:p>
          <a:p>
            <a:pPr lvl="1"/>
            <a:r>
              <a:rPr lang="tr-TR" sz="2000" dirty="0"/>
              <a:t> Finans sistemleri simülasyonu </a:t>
            </a:r>
          </a:p>
          <a:p>
            <a:pPr lvl="1"/>
            <a:r>
              <a:rPr lang="tr-TR" sz="2000" dirty="0"/>
              <a:t> Yatırım araçları risk ve getiri optimizasyonu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C121E84-3278-D09A-FE9A-392F61BA07ED}"/>
              </a:ext>
            </a:extLst>
          </p:cNvPr>
          <p:cNvSpPr txBox="1">
            <a:spLocks/>
          </p:cNvSpPr>
          <p:nvPr/>
        </p:nvSpPr>
        <p:spPr>
          <a:xfrm>
            <a:off x="231228" y="1336828"/>
            <a:ext cx="6389120" cy="28745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2000" b="1" dirty="0"/>
          </a:p>
          <a:p>
            <a:pPr marL="0" indent="0">
              <a:buNone/>
            </a:pPr>
            <a:r>
              <a:rPr lang="tr-TR" sz="2000" b="1" dirty="0"/>
              <a:t>Üretim / İmalat</a:t>
            </a:r>
          </a:p>
          <a:p>
            <a:pPr lvl="1"/>
            <a:r>
              <a:rPr lang="tr-TR" sz="2000" dirty="0"/>
              <a:t> Tedarik zinciri yönetimi</a:t>
            </a:r>
          </a:p>
          <a:p>
            <a:pPr lvl="1"/>
            <a:r>
              <a:rPr lang="tr-TR" sz="2000" dirty="0"/>
              <a:t> Üretim planlama</a:t>
            </a:r>
          </a:p>
          <a:p>
            <a:pPr lvl="1"/>
            <a:r>
              <a:rPr lang="tr-TR" sz="2000" dirty="0"/>
              <a:t> Bakım onarım planlama</a:t>
            </a:r>
          </a:p>
          <a:p>
            <a:pPr lvl="1"/>
            <a:r>
              <a:rPr lang="tr-TR" sz="2000" dirty="0"/>
              <a:t> Montaj hattı tasarımı</a:t>
            </a:r>
          </a:p>
          <a:p>
            <a:pPr lvl="1"/>
            <a:r>
              <a:rPr lang="tr-TR" sz="2000" dirty="0"/>
              <a:t> Fabrika yeri / depo / satış noktası seçimi, yönetimi</a:t>
            </a:r>
          </a:p>
          <a:p>
            <a:pPr lvl="1"/>
            <a:endParaRPr lang="tr-TR" sz="2000" dirty="0"/>
          </a:p>
          <a:p>
            <a:pPr lvl="1"/>
            <a:endParaRPr lang="tr-TR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EEE3A-96A2-C0EF-82DE-03654C4A6B08}"/>
              </a:ext>
            </a:extLst>
          </p:cNvPr>
          <p:cNvSpPr/>
          <p:nvPr/>
        </p:nvSpPr>
        <p:spPr>
          <a:xfrm>
            <a:off x="231228" y="248107"/>
            <a:ext cx="11969483" cy="1176421"/>
          </a:xfrm>
          <a:prstGeom prst="rect">
            <a:avLst/>
          </a:prstGeom>
          <a:solidFill>
            <a:srgbClr val="B10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/>
              <a:t>Endüstri</a:t>
            </a:r>
            <a:r>
              <a:rPr lang="en-US" sz="5400" dirty="0"/>
              <a:t> </a:t>
            </a:r>
            <a:r>
              <a:rPr lang="en-US" sz="5400" dirty="0" err="1"/>
              <a:t>Mühendisliği</a:t>
            </a:r>
            <a:r>
              <a:rPr lang="en-US" sz="5400" dirty="0"/>
              <a:t> </a:t>
            </a:r>
            <a:r>
              <a:rPr lang="en-US" sz="5400" dirty="0" err="1"/>
              <a:t>Çalışma</a:t>
            </a:r>
            <a:r>
              <a:rPr lang="en-US" sz="5400" dirty="0"/>
              <a:t> </a:t>
            </a:r>
            <a:r>
              <a:rPr lang="en-US" sz="5400" dirty="0" err="1"/>
              <a:t>Alanları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798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121B80C-1A2F-C31A-704A-6EF5ECA9FCC2}"/>
              </a:ext>
            </a:extLst>
          </p:cNvPr>
          <p:cNvSpPr txBox="1">
            <a:spLocks/>
          </p:cNvSpPr>
          <p:nvPr/>
        </p:nvSpPr>
        <p:spPr>
          <a:xfrm>
            <a:off x="325820" y="1700692"/>
            <a:ext cx="7224158" cy="251197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/>
              <a:t>Optimizasyon</a:t>
            </a:r>
          </a:p>
          <a:p>
            <a:pPr lvl="1"/>
            <a:r>
              <a:rPr lang="tr-TR" sz="3100" dirty="0"/>
              <a:t>Uçuş ağı tasarımı </a:t>
            </a:r>
          </a:p>
          <a:p>
            <a:pPr lvl="1"/>
            <a:r>
              <a:rPr lang="tr-TR" sz="3100" dirty="0" err="1"/>
              <a:t>Overbooking</a:t>
            </a:r>
            <a:endParaRPr lang="en-US" sz="3100" dirty="0"/>
          </a:p>
          <a:p>
            <a:pPr lvl="1"/>
            <a:r>
              <a:rPr lang="tr-TR" sz="3100" dirty="0"/>
              <a:t>Gelir </a:t>
            </a:r>
            <a:r>
              <a:rPr lang="en-US" sz="3100" dirty="0"/>
              <a:t>y</a:t>
            </a:r>
            <a:r>
              <a:rPr lang="tr-TR" sz="3100" dirty="0" err="1"/>
              <a:t>önetimi</a:t>
            </a:r>
            <a:r>
              <a:rPr lang="tr-TR" sz="3100" dirty="0"/>
              <a:t> (bilet, rezervasyon fiyatlandırma)</a:t>
            </a:r>
          </a:p>
          <a:p>
            <a:pPr lvl="1"/>
            <a:r>
              <a:rPr lang="tr-TR" sz="3100" dirty="0"/>
              <a:t>Lojistik operasyonları</a:t>
            </a:r>
          </a:p>
          <a:p>
            <a:pPr lvl="1"/>
            <a:r>
              <a:rPr lang="tr-TR" sz="3100" dirty="0"/>
              <a:t>Envanter yönetimi (üretim, hastane, afet)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2B87F2A-5EDE-63B0-3408-16DC2EACA807}"/>
              </a:ext>
            </a:extLst>
          </p:cNvPr>
          <p:cNvSpPr txBox="1">
            <a:spLocks/>
          </p:cNvSpPr>
          <p:nvPr/>
        </p:nvSpPr>
        <p:spPr>
          <a:xfrm>
            <a:off x="325820" y="4319752"/>
            <a:ext cx="7651531" cy="2385847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/>
              <a:t>Çizelgeleme</a:t>
            </a:r>
          </a:p>
          <a:p>
            <a:pPr lvl="1"/>
            <a:r>
              <a:rPr lang="tr-TR" sz="3200" dirty="0"/>
              <a:t> Makine çizelgelemesi </a:t>
            </a:r>
          </a:p>
          <a:p>
            <a:pPr lvl="1"/>
            <a:r>
              <a:rPr lang="tr-TR" sz="3200" dirty="0"/>
              <a:t> Montaj hattı dengeleme </a:t>
            </a:r>
          </a:p>
          <a:p>
            <a:pPr lvl="1"/>
            <a:r>
              <a:rPr lang="tr-TR" sz="3200" dirty="0"/>
              <a:t> Uçak ve </a:t>
            </a:r>
            <a:r>
              <a:rPr lang="en-US" sz="3200" dirty="0"/>
              <a:t>e</a:t>
            </a:r>
            <a:r>
              <a:rPr lang="tr-TR" sz="3200" dirty="0"/>
              <a:t>kip planlaması</a:t>
            </a:r>
          </a:p>
          <a:p>
            <a:pPr lvl="1"/>
            <a:r>
              <a:rPr lang="tr-TR" sz="3200" dirty="0"/>
              <a:t> Vardiya yönetimi</a:t>
            </a:r>
          </a:p>
          <a:p>
            <a:pPr lvl="1"/>
            <a:r>
              <a:rPr lang="tr-TR" sz="3200" dirty="0"/>
              <a:t> Spor karşılaşması (turnuva) çizelgelemesi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A6CFAAE-E6BD-9066-1687-1F9AE4128B2F}"/>
              </a:ext>
            </a:extLst>
          </p:cNvPr>
          <p:cNvSpPr txBox="1">
            <a:spLocks/>
          </p:cNvSpPr>
          <p:nvPr/>
        </p:nvSpPr>
        <p:spPr>
          <a:xfrm>
            <a:off x="6757271" y="4331998"/>
            <a:ext cx="5434729" cy="165062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b="1" dirty="0"/>
              <a:t>Olasılık, İstatistik ve Simülasyon</a:t>
            </a:r>
          </a:p>
          <a:p>
            <a:pPr lvl="1"/>
            <a:r>
              <a:rPr lang="tr-TR" sz="3200" dirty="0"/>
              <a:t> Sıra yönetimi </a:t>
            </a:r>
          </a:p>
          <a:p>
            <a:pPr lvl="1"/>
            <a:r>
              <a:rPr lang="tr-TR" sz="3200" dirty="0"/>
              <a:t> Karar mekanizmaları </a:t>
            </a:r>
          </a:p>
          <a:p>
            <a:pPr lvl="1"/>
            <a:r>
              <a:rPr lang="tr-TR" sz="3200" dirty="0"/>
              <a:t> Kalite yönetimi </a:t>
            </a:r>
            <a:endParaRPr lang="tr-TR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0E9B2-7211-EE41-AEF5-04F8332528F7}"/>
              </a:ext>
            </a:extLst>
          </p:cNvPr>
          <p:cNvSpPr/>
          <p:nvPr/>
        </p:nvSpPr>
        <p:spPr>
          <a:xfrm>
            <a:off x="231228" y="248107"/>
            <a:ext cx="11969483" cy="1176421"/>
          </a:xfrm>
          <a:prstGeom prst="rect">
            <a:avLst/>
          </a:prstGeom>
          <a:solidFill>
            <a:srgbClr val="B10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/>
              <a:t>Endüstri</a:t>
            </a:r>
            <a:r>
              <a:rPr lang="en-US" sz="5400" dirty="0"/>
              <a:t> </a:t>
            </a:r>
            <a:r>
              <a:rPr lang="en-US" sz="5400" dirty="0" err="1"/>
              <a:t>Mühendisliği</a:t>
            </a:r>
            <a:r>
              <a:rPr lang="en-US" sz="5400" dirty="0"/>
              <a:t> </a:t>
            </a:r>
            <a:r>
              <a:rPr lang="en-US" sz="5400" dirty="0" err="1"/>
              <a:t>Uygulamaları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126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B6D54-60DC-0DBF-70A6-ED9AAA4C98B2}"/>
              </a:ext>
            </a:extLst>
          </p:cNvPr>
          <p:cNvSpPr txBox="1">
            <a:spLocks/>
          </p:cNvSpPr>
          <p:nvPr/>
        </p:nvSpPr>
        <p:spPr>
          <a:xfrm>
            <a:off x="325820" y="1828800"/>
            <a:ext cx="11450169" cy="45349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3600"/>
          </a:p>
          <a:p>
            <a:pPr>
              <a:buFont typeface="Wingdings" pitchFamily="2" charset="2"/>
              <a:buChar char="q"/>
            </a:pPr>
            <a:r>
              <a:rPr lang="tr-TR" sz="3600"/>
              <a:t>Mühendislik bakış açısı – </a:t>
            </a:r>
            <a:r>
              <a:rPr lang="en-US" sz="3600" b="1"/>
              <a:t>analitik düşünme becerisi</a:t>
            </a:r>
          </a:p>
          <a:p>
            <a:pPr lvl="1">
              <a:buFont typeface="Wingdings" pitchFamily="2" charset="2"/>
              <a:buChar char="q"/>
            </a:pPr>
            <a:r>
              <a:rPr lang="en-US" sz="3200"/>
              <a:t>Matematik</a:t>
            </a:r>
          </a:p>
          <a:p>
            <a:pPr lvl="1">
              <a:buFont typeface="Wingdings" pitchFamily="2" charset="2"/>
              <a:buChar char="q"/>
            </a:pPr>
            <a:r>
              <a:rPr lang="en-US" sz="3200"/>
              <a:t>Fizik</a:t>
            </a:r>
          </a:p>
          <a:p>
            <a:pPr>
              <a:buFont typeface="Wingdings" pitchFamily="2" charset="2"/>
              <a:buChar char="q"/>
            </a:pPr>
            <a:r>
              <a:rPr lang="tr-TR" sz="3600"/>
              <a:t>İngilizce</a:t>
            </a:r>
          </a:p>
          <a:p>
            <a:pPr>
              <a:buFont typeface="Wingdings" pitchFamily="2" charset="2"/>
              <a:buChar char="q"/>
            </a:pPr>
            <a:r>
              <a:rPr lang="tr-TR" sz="3600"/>
              <a:t>Bilgisayar programlama</a:t>
            </a:r>
            <a:endParaRPr lang="tr-T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A5988-93C9-4543-6AD0-9E1F3F15339F}"/>
              </a:ext>
            </a:extLst>
          </p:cNvPr>
          <p:cNvSpPr/>
          <p:nvPr/>
        </p:nvSpPr>
        <p:spPr>
          <a:xfrm>
            <a:off x="231228" y="248107"/>
            <a:ext cx="11969483" cy="1176421"/>
          </a:xfrm>
          <a:prstGeom prst="rect">
            <a:avLst/>
          </a:prstGeom>
          <a:solidFill>
            <a:srgbClr val="B10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/>
              <a:t>Endüstri</a:t>
            </a:r>
            <a:r>
              <a:rPr lang="en-US" sz="5400" dirty="0"/>
              <a:t> </a:t>
            </a:r>
            <a:r>
              <a:rPr lang="en-US" sz="5400" dirty="0" err="1"/>
              <a:t>Mühendisliği</a:t>
            </a:r>
            <a:r>
              <a:rPr lang="en-US" sz="5400" dirty="0"/>
              <a:t> </a:t>
            </a:r>
            <a:r>
              <a:rPr lang="en-US" sz="5400" dirty="0" err="1"/>
              <a:t>Yetkinlikleri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808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EEE3A-96A2-C0EF-82DE-03654C4A6B08}"/>
              </a:ext>
            </a:extLst>
          </p:cNvPr>
          <p:cNvSpPr/>
          <p:nvPr/>
        </p:nvSpPr>
        <p:spPr>
          <a:xfrm>
            <a:off x="231228" y="248107"/>
            <a:ext cx="11969483" cy="1176421"/>
          </a:xfrm>
          <a:prstGeom prst="rect">
            <a:avLst/>
          </a:prstGeom>
          <a:solidFill>
            <a:srgbClr val="B10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/>
              <a:t>Bilgisayar</a:t>
            </a:r>
            <a:r>
              <a:rPr lang="en-US" sz="5400" dirty="0"/>
              <a:t> </a:t>
            </a:r>
            <a:r>
              <a:rPr lang="en-US" sz="5400" dirty="0" err="1"/>
              <a:t>Mühendisliği</a:t>
            </a:r>
            <a:r>
              <a:rPr lang="en-US" sz="5400" dirty="0"/>
              <a:t> </a:t>
            </a:r>
            <a:r>
              <a:rPr lang="en-US" sz="5400" dirty="0" err="1"/>
              <a:t>Çalışma</a:t>
            </a:r>
            <a:r>
              <a:rPr lang="en-US" sz="5400" dirty="0"/>
              <a:t> </a:t>
            </a:r>
            <a:r>
              <a:rPr lang="en-US" sz="5400" dirty="0" err="1"/>
              <a:t>Alanları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EE5D2-5FB2-8C7A-71BA-C24CE9758DE8}"/>
              </a:ext>
            </a:extLst>
          </p:cNvPr>
          <p:cNvSpPr txBox="1">
            <a:spLocks/>
          </p:cNvSpPr>
          <p:nvPr/>
        </p:nvSpPr>
        <p:spPr bwMode="auto">
          <a:xfrm>
            <a:off x="1811384" y="3056710"/>
            <a:ext cx="3480700" cy="261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Yazılım Mühendisliği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Bilgisayar Mimarisi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Programlama Dilleri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Bilgisayar Ağları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Büyük Veri Analizi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Veri Tabanları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endParaRPr lang="tr-TR" sz="2400" dirty="0">
              <a:solidFill>
                <a:schemeClr val="tx1"/>
              </a:solidFill>
              <a:latin typeface="+mn-lt"/>
            </a:endParaRP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84EAEA-908A-80D5-1D08-C2E32FDB9C2E}"/>
              </a:ext>
            </a:extLst>
          </p:cNvPr>
          <p:cNvSpPr txBox="1">
            <a:spLocks/>
          </p:cNvSpPr>
          <p:nvPr/>
        </p:nvSpPr>
        <p:spPr bwMode="auto">
          <a:xfrm>
            <a:off x="6125025" y="3192823"/>
            <a:ext cx="3776617" cy="261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+mn-lt"/>
              </a:rPr>
              <a:t>Bulut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Bilişim</a:t>
            </a:r>
            <a:endParaRPr lang="tr-TR" sz="2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Teorik Bilgisayar Bilimi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+mn-lt"/>
              </a:rPr>
              <a:t>Akıllı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Sistemler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+mn-lt"/>
              </a:rPr>
              <a:t>Robotik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ve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Yapay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Zeka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+mn-lt"/>
              </a:rPr>
              <a:t>Makina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ile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Öğrenme</a:t>
            </a:r>
            <a:endParaRPr lang="tr-TR" sz="2400" dirty="0">
              <a:solidFill>
                <a:schemeClr val="tx1"/>
              </a:solidFill>
              <a:latin typeface="+mn-lt"/>
            </a:endParaRPr>
          </a:p>
          <a:p>
            <a:endParaRPr lang="tr-TR" sz="2400" dirty="0">
              <a:solidFill>
                <a:schemeClr val="tx1"/>
              </a:solidFill>
              <a:latin typeface="+mn-lt"/>
            </a:endParaRP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715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B6D54-60DC-0DBF-70A6-ED9AAA4C98B2}"/>
              </a:ext>
            </a:extLst>
          </p:cNvPr>
          <p:cNvSpPr txBox="1">
            <a:spLocks/>
          </p:cNvSpPr>
          <p:nvPr/>
        </p:nvSpPr>
        <p:spPr>
          <a:xfrm>
            <a:off x="325820" y="1828800"/>
            <a:ext cx="11450169" cy="45349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3600" dirty="0"/>
          </a:p>
          <a:p>
            <a:pPr>
              <a:buFont typeface="Wingdings" pitchFamily="2" charset="2"/>
              <a:buChar char="q"/>
            </a:pPr>
            <a:r>
              <a:rPr lang="tr-TR" sz="3600" dirty="0"/>
              <a:t>Mühendislik bakış açısı – </a:t>
            </a:r>
            <a:r>
              <a:rPr lang="en-US" sz="3600" b="1" dirty="0" err="1"/>
              <a:t>analitik</a:t>
            </a:r>
            <a:r>
              <a:rPr lang="en-US" sz="3600" b="1" dirty="0"/>
              <a:t> </a:t>
            </a:r>
            <a:r>
              <a:rPr lang="en-US" sz="3600" b="1" dirty="0" err="1"/>
              <a:t>düşünme</a:t>
            </a:r>
            <a:r>
              <a:rPr lang="en-US" sz="3600" b="1" dirty="0"/>
              <a:t> </a:t>
            </a:r>
            <a:r>
              <a:rPr lang="en-US" sz="3600" b="1" dirty="0" err="1"/>
              <a:t>becerisi</a:t>
            </a:r>
            <a:endParaRPr lang="en-US" sz="3600" b="1" dirty="0"/>
          </a:p>
          <a:p>
            <a:pPr lvl="1">
              <a:buFont typeface="Wingdings" pitchFamily="2" charset="2"/>
              <a:buChar char="q"/>
            </a:pPr>
            <a:r>
              <a:rPr lang="en-US" sz="3200" dirty="0" err="1"/>
              <a:t>Matematik</a:t>
            </a:r>
            <a:endParaRPr lang="en-US" sz="3200" dirty="0"/>
          </a:p>
          <a:p>
            <a:pPr lvl="1">
              <a:buFont typeface="Wingdings" pitchFamily="2" charset="2"/>
              <a:buChar char="q"/>
            </a:pPr>
            <a:r>
              <a:rPr lang="en-US" sz="3200" dirty="0" err="1"/>
              <a:t>Geometri</a:t>
            </a: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tr-TR" sz="3600" dirty="0"/>
              <a:t>İngilizce</a:t>
            </a:r>
          </a:p>
          <a:p>
            <a:pPr>
              <a:buFont typeface="Wingdings" pitchFamily="2" charset="2"/>
              <a:buChar char="q"/>
            </a:pPr>
            <a:r>
              <a:rPr lang="tr-TR" sz="3600" dirty="0"/>
              <a:t>Bilgisayar programlama</a:t>
            </a:r>
          </a:p>
          <a:p>
            <a:pPr>
              <a:buFont typeface="Wingdings" pitchFamily="2" charset="2"/>
              <a:buChar char="q"/>
            </a:pPr>
            <a:r>
              <a:rPr lang="tr-TR" sz="3600" dirty="0"/>
              <a:t>Donanım ilgisi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A5988-93C9-4543-6AD0-9E1F3F15339F}"/>
              </a:ext>
            </a:extLst>
          </p:cNvPr>
          <p:cNvSpPr/>
          <p:nvPr/>
        </p:nvSpPr>
        <p:spPr>
          <a:xfrm>
            <a:off x="231228" y="248107"/>
            <a:ext cx="11969483" cy="1176421"/>
          </a:xfrm>
          <a:prstGeom prst="rect">
            <a:avLst/>
          </a:prstGeom>
          <a:solidFill>
            <a:srgbClr val="B10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 err="1"/>
              <a:t>Bilgisayar</a:t>
            </a:r>
            <a:r>
              <a:rPr lang="en-US" sz="5400" dirty="0"/>
              <a:t> </a:t>
            </a:r>
            <a:r>
              <a:rPr lang="en-US" sz="5400" dirty="0" err="1"/>
              <a:t>Mühendisliği</a:t>
            </a:r>
            <a:r>
              <a:rPr lang="en-US" sz="5400" dirty="0"/>
              <a:t> </a:t>
            </a:r>
            <a:r>
              <a:rPr lang="en-US" sz="5400" dirty="0" err="1"/>
              <a:t>Yetkinlikleri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634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275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Endüstri Mühendisliği Nedir?</dc:title>
  <dc:creator>Erhun Kundakcioglu</dc:creator>
  <cp:lastModifiedBy>Erhun Kundakcioglu</cp:lastModifiedBy>
  <cp:revision>4</cp:revision>
  <dcterms:created xsi:type="dcterms:W3CDTF">2024-05-14T08:58:23Z</dcterms:created>
  <dcterms:modified xsi:type="dcterms:W3CDTF">2024-05-14T09:38:22Z</dcterms:modified>
</cp:coreProperties>
</file>