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6" r:id="rId6"/>
    <p:sldId id="261" r:id="rId7"/>
    <p:sldId id="269" r:id="rId8"/>
    <p:sldId id="260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11E6C-F4D9-0C62-D087-D5D68114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63738-A260-B69F-4E88-2897434D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A5DDF-0E5C-91C4-BBE1-263380EB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2CF63-4CC5-76D6-A8B1-D3F1A695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74A49-5A5C-338E-A284-AE3D4A60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5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1535C-67ED-D0B3-827C-06AB6952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B6AC9-318E-2528-A7AA-1972126A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8353-65B0-EACB-44B3-E6A33D1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F419B-F9E9-6674-A279-8A66F0DC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62EAE-98C8-46A0-A3DF-E78093C3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20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44FFFD-C4B6-8301-CDDC-0E58B7DAC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D85A0-021B-552B-E6F9-4C7E57A1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E9AA7-87A0-0BFF-7897-303E996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BA18A-3A43-C4F9-F0FA-8CFC3AEE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F9BE1-7A3E-0A90-D120-C4E60C80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5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6FC71-95A9-7FBF-84F4-C334CD65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7E761-6C2B-B52B-047E-82EA7387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55AF6-9B90-CF14-A0BC-B2E6DF60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B03C5-8A0F-9EAF-C0C3-C878613C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7006CE-B850-469A-A295-73B89262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4C8C-FAFA-4525-D01E-F11763E9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58FE2E-8917-F245-F6A2-4FC191D9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E192D-EB94-DCAF-F10E-6A80E77B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8D341-2F16-349F-B14A-0F152BA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36DDC-45C1-E545-3849-8E447FE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4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16AA5-83C2-811B-BF38-4F7B0D3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D2D23-F73E-95C3-CD93-74AEF08F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2AF43D-120D-BE86-8A28-C3A82E06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58F06-081C-4072-5D71-86B5C21E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ACE90-6111-2E07-FF98-B2B8C11C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921B3-760D-2C40-9E29-6F6CA44B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53EAC-BCC1-8B73-8178-8D7475BF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4CD06-5BD4-82D5-5510-E9953CA4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63C478-3C1E-706C-0902-B8139B8A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E6B047-70B4-708B-5AB0-0A5383D0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AE8375-871F-BB40-2666-F32F9783E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AA64E2-5C93-2F00-77F8-C0CB0DD5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599D5F-0EBF-0448-5D1C-DF5002D5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950540-EF7A-4A3B-4476-E4022966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5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EF68A-E728-BD76-53E1-845599D4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C57236-BFC9-9A13-C460-A54B4CBF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BDA53C-0698-E228-E6F6-160C2F39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D6DC4-80A4-DDC8-09EC-4755AA03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6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FF9F1B-8589-95E9-0DE2-6A45DE95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FEC1D2-1CA4-17E8-A22A-4CCFFCCC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26EEDD-97FF-FF08-AEF8-5C66822B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AA85-7F26-E3AB-478B-F64E7BCB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73D5D-8B41-71EE-0340-C6047969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39910-625F-7E0E-36DD-9F223F8D1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B0B515-3E71-712B-31B3-E6BE6752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91FA79-BBAF-4407-5083-C0DE8479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4279D-C820-8D1A-73FE-FCDD5343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9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ECDB5-0F4A-F335-CDB1-D9D532A9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DB6183-29CD-937D-F947-CC7C938B6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7EC719-D39B-0F0A-9D89-AA59FA09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DD39D-B37D-54EB-C4B7-1CD50835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26102-C839-532E-7E67-EB813125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CE2D87-9E73-6511-7597-A67AEC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5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4DFFBD-FDD4-94F9-D64E-D4628D29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02F95-2CB8-D314-5675-64C0BFC7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62E88-2C46-9116-70C3-2BDA1F60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130E-C35A-44F8-9FF9-4B7657DD48BE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6EF4A-ED0F-576B-0519-B029587B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90AAE-E91D-2667-2DB6-047A5ABDA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BFB2-A5BA-4591-9507-41041C324E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2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5BB25B-4208-36AC-5551-E038FD18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468" y="1710177"/>
            <a:ext cx="9144000" cy="1655762"/>
          </a:xfrm>
        </p:spPr>
        <p:txBody>
          <a:bodyPr>
            <a:noAutofit/>
          </a:bodyPr>
          <a:lstStyle/>
          <a:p>
            <a:r>
              <a:rPr lang="es-MX" sz="4800" b="1" dirty="0" smtClean="0">
                <a:solidFill>
                  <a:srgbClr val="002060"/>
                </a:solidFill>
              </a:rPr>
              <a:t>Unidad Funcional de Docencia e Investigación</a:t>
            </a:r>
          </a:p>
          <a:p>
            <a:endParaRPr lang="es-MX" sz="4000" dirty="0"/>
          </a:p>
          <a:p>
            <a:r>
              <a:rPr lang="es-MX" sz="3200" dirty="0" smtClean="0"/>
              <a:t>OFICINA DE EPIDEMIOLOGÍA, INTELIGENCIA SANITARIA Y DOCENCIA E </a:t>
            </a:r>
            <a:r>
              <a:rPr lang="es-MX" sz="3200" dirty="0" smtClean="0"/>
              <a:t>INVESTIGACIÓN</a:t>
            </a:r>
          </a:p>
          <a:p>
            <a:r>
              <a:rPr lang="es-MX" sz="3200" dirty="0" smtClean="0"/>
              <a:t>DIRIS LIMA CENTRO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234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49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 b="1" dirty="0" smtClean="0">
                <a:solidFill>
                  <a:srgbClr val="FFFFFF"/>
                </a:solidFill>
              </a:rPr>
              <a:t>RECURSOS HUMANOS:</a:t>
            </a:r>
            <a:endParaRPr lang="es-MX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7CCAAC4-CDF0-B214-8D20-778C5DEAD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52342"/>
              </p:ext>
            </p:extLst>
          </p:nvPr>
        </p:nvGraphicFramePr>
        <p:xfrm>
          <a:off x="399393" y="1808114"/>
          <a:ext cx="11540359" cy="4578872"/>
        </p:xfrm>
        <a:graphic>
          <a:graphicData uri="http://schemas.openxmlformats.org/drawingml/2006/table">
            <a:tbl>
              <a:tblPr/>
              <a:tblGrid>
                <a:gridCol w="1576552">
                  <a:extLst>
                    <a:ext uri="{9D8B030D-6E8A-4147-A177-3AD203B41FA5}">
                      <a16:colId xmlns:a16="http://schemas.microsoft.com/office/drawing/2014/main" val="311644634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3606947435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80706846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1418044824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2739626067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119193501"/>
                    </a:ext>
                  </a:extLst>
                </a:gridCol>
                <a:gridCol w="1177159">
                  <a:extLst>
                    <a:ext uri="{9D8B030D-6E8A-4147-A177-3AD203B41FA5}">
                      <a16:colId xmlns:a16="http://schemas.microsoft.com/office/drawing/2014/main" val="135756452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672512061"/>
                    </a:ext>
                  </a:extLst>
                </a:gridCol>
                <a:gridCol w="3741683">
                  <a:extLst>
                    <a:ext uri="{9D8B030D-6E8A-4147-A177-3AD203B41FA5}">
                      <a16:colId xmlns:a16="http://schemas.microsoft.com/office/drawing/2014/main" val="2217756729"/>
                    </a:ext>
                  </a:extLst>
                </a:gridCol>
              </a:tblGrid>
              <a:tr h="84537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Profesión/Cargo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condición </a:t>
                      </a:r>
                      <a:r>
                        <a:rPr lang="es-PE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laboral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617" marR="141617" marT="70809" marB="7080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tiempo en la DLC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tiempo en el equipo 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qué </a:t>
                      </a:r>
                      <a:r>
                        <a:rPr lang="es-MX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 lo que hace/ </a:t>
                      </a:r>
                      <a:r>
                        <a:rPr lang="es-MX" sz="17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responsabilidad (3 </a:t>
                      </a:r>
                      <a:r>
                        <a:rPr lang="es-MX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cosa principalmente)</a:t>
                      </a: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4044"/>
                  </a:ext>
                </a:extLst>
              </a:tr>
              <a:tr h="32611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nombrados 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terceros 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17784"/>
                  </a:ext>
                </a:extLst>
              </a:tr>
              <a:tr h="32611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ENFERMERA/Coordinadora</a:t>
                      </a:r>
                      <a:r>
                        <a:rPr lang="es-PE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la UFDI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años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meses 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Coordinadora</a:t>
                      </a:r>
                      <a:r>
                        <a:rPr lang="es-P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la Unidad Funcional de Docencia e Investigación: </a:t>
                      </a:r>
                      <a:r>
                        <a:rPr lang="es-P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dirigir los procesos de internado, pregrado y residentado médico; conducir los procesos de investigación; establecer convenios específicos de cooperación docente asistencial con universidades públicas y privadas; elaborar informes técnicos de la UF.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186431"/>
                  </a:ext>
                </a:extLst>
              </a:tr>
              <a:tr h="3261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ENFERMERA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años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años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 de investigación:</a:t>
                      </a:r>
                      <a:r>
                        <a:rPr lang="es-P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evaluar los expedientes para autorización de proyectos de investigación; proyectar las constancias y documentos de presentación; atender documentos de investigación.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629632"/>
                  </a:ext>
                </a:extLst>
              </a:tr>
              <a:tr h="32611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ASISTENTE</a:t>
                      </a:r>
                      <a:r>
                        <a:rPr lang="es-PE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ADMINISTRATIVO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meses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mes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 del trámite</a:t>
                      </a:r>
                      <a:r>
                        <a:rPr lang="es-P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administrativo: </a:t>
                      </a:r>
                      <a:r>
                        <a:rPr lang="es-P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documentos, seguimiento del trámite documentario, elaboración de proyectados, oficios, notas informativas, instrumentos, entre otros.</a:t>
                      </a:r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7345"/>
                  </a:ext>
                </a:extLst>
              </a:tr>
              <a:tr h="32611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ASESORA LEGAL/Abogada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meses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meses</a:t>
                      </a:r>
                      <a:r>
                        <a:rPr lang="es-P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 del</a:t>
                      </a:r>
                      <a:r>
                        <a:rPr lang="es-P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cumplimiento de requisitos para la firma de convenios </a:t>
                      </a:r>
                      <a:r>
                        <a:rPr lang="es-P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específicos de cooperación docente asistencial, </a:t>
                      </a:r>
                      <a:r>
                        <a:rPr lang="es-P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informes técnicos y opiniones legales de</a:t>
                      </a:r>
                      <a:r>
                        <a:rPr lang="es-P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convenios.</a:t>
                      </a:r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35" marR="9835" marT="9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65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349112"/>
            <a:ext cx="10371777" cy="877729"/>
          </a:xfrm>
        </p:spPr>
        <p:txBody>
          <a:bodyPr anchor="ctr">
            <a:normAutofit/>
          </a:bodyPr>
          <a:lstStyle/>
          <a:p>
            <a:r>
              <a:rPr lang="es-MX" b="1" dirty="0" smtClean="0">
                <a:solidFill>
                  <a:srgbClr val="FFFFFF"/>
                </a:solidFill>
              </a:rPr>
              <a:t>INDICADORES: </a:t>
            </a:r>
            <a:endParaRPr lang="es-MX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2661" y="1924820"/>
            <a:ext cx="108151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asignaciones de campos de formación a Internos de Ciencias de la Salud-2023:</a:t>
            </a:r>
          </a:p>
          <a:p>
            <a:pPr algn="just"/>
            <a:r>
              <a:rPr lang="es-PE" sz="3600" b="1" dirty="0">
                <a:solidFill>
                  <a:srgbClr val="002060"/>
                </a:solidFill>
              </a:rPr>
              <a:t>1383 </a:t>
            </a:r>
            <a:r>
              <a:rPr lang="es-PE" dirty="0" smtClean="0"/>
              <a:t>internos </a:t>
            </a:r>
            <a:r>
              <a:rPr lang="es-PE" dirty="0"/>
              <a:t>de Ciencias de la Salud activos hasta </a:t>
            </a:r>
            <a:r>
              <a:rPr lang="es-PE" dirty="0" smtClean="0"/>
              <a:t>setiembre </a:t>
            </a:r>
            <a:r>
              <a:rPr lang="es-PE" dirty="0"/>
              <a:t>del año 2023 en las Carreras Profesionales de: Medicina Humana, Odontología, Biología, Enfermería, Nutrición, Obstetricia, Psicología y Tecnología Médica.</a:t>
            </a:r>
          </a:p>
          <a:p>
            <a:pPr algn="just"/>
            <a:endParaRPr lang="es-PE" dirty="0" smtClean="0"/>
          </a:p>
          <a:p>
            <a:pPr marL="342900" indent="-342900" algn="just">
              <a:buAutoNum type="arabicPeriod"/>
            </a:pP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17" y="3876138"/>
            <a:ext cx="5103361" cy="267924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 txBox="1">
            <a:spLocks/>
          </p:cNvSpPr>
          <p:nvPr/>
        </p:nvSpPr>
        <p:spPr>
          <a:xfrm>
            <a:off x="8528178" y="729018"/>
            <a:ext cx="3379078" cy="79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DOCENCIA</a:t>
            </a:r>
            <a:endParaRPr lang="es-MX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2661" y="4489185"/>
            <a:ext cx="43007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supervisiones de internado en ciencias de la salud 2023:</a:t>
            </a:r>
          </a:p>
          <a:p>
            <a:pPr algn="just"/>
            <a:r>
              <a:rPr lang="es-PE" dirty="0" smtClean="0"/>
              <a:t>De julio a setiembre de 2023: </a:t>
            </a:r>
            <a:r>
              <a:rPr lang="es-PE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es-PE" dirty="0" smtClean="0"/>
              <a:t> EE.SS. Supervisados.</a:t>
            </a:r>
          </a:p>
          <a:p>
            <a:pPr algn="just"/>
            <a:endParaRPr lang="es-PE" sz="1600" dirty="0" smtClean="0"/>
          </a:p>
          <a:p>
            <a:pPr marL="342900" indent="-342900" algn="just">
              <a:buAutoNum type="arabicPeriod"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8391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349112"/>
            <a:ext cx="10371777" cy="877729"/>
          </a:xfrm>
        </p:spPr>
        <p:txBody>
          <a:bodyPr anchor="ctr">
            <a:normAutofit/>
          </a:bodyPr>
          <a:lstStyle/>
          <a:p>
            <a:r>
              <a:rPr lang="es-MX" b="1" dirty="0" smtClean="0">
                <a:solidFill>
                  <a:srgbClr val="FFFFFF"/>
                </a:solidFill>
              </a:rPr>
              <a:t>INDICADORES: </a:t>
            </a:r>
            <a:endParaRPr lang="es-MX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6234" y="785324"/>
            <a:ext cx="43512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Residentes de Odontología autorizados en la Especialidad de Salud Pública Estomatológica:</a:t>
            </a:r>
          </a:p>
          <a:p>
            <a:pPr algn="just"/>
            <a:endParaRPr lang="es-PE" sz="24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4000" b="1" dirty="0">
                <a:solidFill>
                  <a:srgbClr val="002060"/>
                </a:solidFill>
              </a:rPr>
              <a:t>3 </a:t>
            </a:r>
            <a:r>
              <a:rPr lang="es-PE" sz="2000" dirty="0" smtClean="0"/>
              <a:t>residentes </a:t>
            </a:r>
            <a:r>
              <a:rPr lang="es-PE" sz="2000" dirty="0"/>
              <a:t>de Odontología, en la Segunda Especialidad Profesional en Salud Pública Estomatológica.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68510" y="785323"/>
            <a:ext cx="46508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Médicos Residentes autorizados en la Especialidad de Salud Medicina Familiar y Comunitaria:</a:t>
            </a:r>
          </a:p>
          <a:p>
            <a:pPr algn="just"/>
            <a:endParaRPr lang="es-PE" sz="24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4000" b="1" dirty="0">
                <a:solidFill>
                  <a:srgbClr val="002060"/>
                </a:solidFill>
              </a:rPr>
              <a:t>7 </a:t>
            </a:r>
            <a:r>
              <a:rPr lang="es-PE" sz="2000" dirty="0" smtClean="0"/>
              <a:t>residentes </a:t>
            </a:r>
            <a:r>
              <a:rPr lang="es-PE" sz="2000" dirty="0"/>
              <a:t>de Medicina Humana, en la Especialidad de Medicina Familiar y Comunitaria.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75" y="4190466"/>
            <a:ext cx="3285823" cy="25473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98" y="4347959"/>
            <a:ext cx="2843353" cy="19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349112"/>
            <a:ext cx="10371777" cy="877729"/>
          </a:xfrm>
        </p:spPr>
        <p:txBody>
          <a:bodyPr anchor="ctr">
            <a:normAutofit/>
          </a:bodyPr>
          <a:lstStyle/>
          <a:p>
            <a:r>
              <a:rPr lang="es-MX" b="1" dirty="0" smtClean="0">
                <a:solidFill>
                  <a:srgbClr val="FFFFFF"/>
                </a:solidFill>
              </a:rPr>
              <a:t>INDICADORES: </a:t>
            </a:r>
            <a:endParaRPr lang="es-MX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6234" y="785324"/>
            <a:ext cx="435128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Médicos Residentes autorizados en la Especialidad de Medicina Familiar y Comunitaria-2023:</a:t>
            </a:r>
          </a:p>
          <a:p>
            <a:pPr algn="just"/>
            <a:endParaRPr lang="es-PE" sz="24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4000" b="1" dirty="0">
                <a:solidFill>
                  <a:srgbClr val="002060"/>
                </a:solidFill>
              </a:rPr>
              <a:t>7 </a:t>
            </a:r>
            <a:r>
              <a:rPr lang="es-PE" sz="2000" dirty="0" smtClean="0"/>
              <a:t>residentes </a:t>
            </a:r>
            <a:r>
              <a:rPr lang="es-PE" sz="2000" dirty="0"/>
              <a:t>de Medicina Humana, en la Especialidad de Medicina Familiar y Comunitaria. 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1600" b="1" i="1" dirty="0" smtClean="0"/>
              <a:t>Fecha de inicio: 01/10/2023</a:t>
            </a:r>
            <a:endParaRPr lang="es-PE" sz="1000" b="1" i="1" dirty="0" smtClean="0"/>
          </a:p>
          <a:p>
            <a:pPr marL="342900" indent="-342900" algn="just">
              <a:buAutoNum type="arabicPeriod"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71" y="785324"/>
            <a:ext cx="5402058" cy="5743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18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876" y="3658898"/>
            <a:ext cx="5211850" cy="234117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88427" y="1971341"/>
            <a:ext cx="10815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convenios específicos de cooperación docente asistencial:</a:t>
            </a:r>
          </a:p>
          <a:p>
            <a:pPr algn="just"/>
            <a:r>
              <a:rPr lang="es-PE" sz="3600" b="1" dirty="0" smtClean="0">
                <a:solidFill>
                  <a:srgbClr val="002060"/>
                </a:solidFill>
              </a:rPr>
              <a:t>21</a:t>
            </a:r>
            <a:endParaRPr lang="es-PE" dirty="0" smtClean="0"/>
          </a:p>
          <a:p>
            <a:pPr marL="342900" indent="-342900" algn="just">
              <a:buAutoNum type="arabicPeriod"/>
            </a:pPr>
            <a:endParaRPr lang="es-PE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349112"/>
            <a:ext cx="10371777" cy="877729"/>
          </a:xfrm>
        </p:spPr>
        <p:txBody>
          <a:bodyPr anchor="ctr">
            <a:normAutofit/>
          </a:bodyPr>
          <a:lstStyle/>
          <a:p>
            <a:r>
              <a:rPr lang="es-MX" b="1" dirty="0" smtClean="0">
                <a:solidFill>
                  <a:srgbClr val="FFFFFF"/>
                </a:solidFill>
              </a:rPr>
              <a:t>INDICADORES: </a:t>
            </a:r>
            <a:endParaRPr lang="es-MX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349112"/>
            <a:ext cx="10371777" cy="877729"/>
          </a:xfrm>
        </p:spPr>
        <p:txBody>
          <a:bodyPr anchor="ctr">
            <a:normAutofit/>
          </a:bodyPr>
          <a:lstStyle/>
          <a:p>
            <a:r>
              <a:rPr lang="es-MX" b="1" u="sng" dirty="0" smtClean="0">
                <a:solidFill>
                  <a:srgbClr val="0070C0"/>
                </a:solidFill>
              </a:rPr>
              <a:t>INVESTIGACIÓN: </a:t>
            </a:r>
            <a:endParaRPr lang="es-MX" b="1" u="sng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6234" y="1714613"/>
            <a:ext cx="10815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proyectos de investigación aprobados para ejecución en el año 2023:</a:t>
            </a:r>
          </a:p>
          <a:p>
            <a:pPr algn="just"/>
            <a:r>
              <a:rPr lang="es-PE" sz="4400" b="1" dirty="0" smtClean="0">
                <a:solidFill>
                  <a:srgbClr val="002060"/>
                </a:solidFill>
              </a:rPr>
              <a:t>37 </a:t>
            </a:r>
            <a:r>
              <a:rPr lang="es-PE" sz="2400" dirty="0"/>
              <a:t>p</a:t>
            </a:r>
            <a:r>
              <a:rPr lang="es-PE" sz="2400" dirty="0" smtClean="0"/>
              <a:t>royectos </a:t>
            </a:r>
            <a:r>
              <a:rPr lang="es-PE" sz="2400" dirty="0"/>
              <a:t>de Investigación aprobados con emisión de constancia de autorización de inicio y término de ejecución, desde enero hasta agosto del año 2023. </a:t>
            </a:r>
          </a:p>
          <a:p>
            <a:pPr algn="just"/>
            <a:endParaRPr lang="es-PE" dirty="0" smtClean="0"/>
          </a:p>
          <a:p>
            <a:pPr marL="342900" indent="-342900" algn="just">
              <a:buAutoNum type="arabicPeriod"/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746234" y="4079440"/>
            <a:ext cx="108151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sesiones del Comité de Investigación en el año 2023:</a:t>
            </a:r>
          </a:p>
          <a:p>
            <a:pPr algn="just"/>
            <a:r>
              <a:rPr lang="es-PE" sz="4400" b="1" dirty="0" smtClean="0">
                <a:solidFill>
                  <a:srgbClr val="002060"/>
                </a:solidFill>
              </a:rPr>
              <a:t>8 </a:t>
            </a:r>
            <a:r>
              <a:rPr lang="es-PE" sz="2400" dirty="0" smtClean="0"/>
              <a:t>sesiones desde </a:t>
            </a:r>
            <a:r>
              <a:rPr lang="es-PE" sz="2400" dirty="0"/>
              <a:t>enero hasta agosto del año 2023. </a:t>
            </a:r>
          </a:p>
          <a:p>
            <a:pPr algn="just"/>
            <a:endParaRPr lang="es-PE" dirty="0" smtClean="0"/>
          </a:p>
          <a:p>
            <a:pPr marL="342900" indent="-342900" algn="just"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119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66622-84EC-1B60-29A8-9B9AFC89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8865"/>
            <a:ext cx="10577420" cy="877729"/>
          </a:xfrm>
        </p:spPr>
        <p:txBody>
          <a:bodyPr anchor="ctr">
            <a:normAutofit/>
          </a:bodyPr>
          <a:lstStyle/>
          <a:p>
            <a:r>
              <a:rPr lang="es-MX" sz="4000" b="1" dirty="0" smtClean="0">
                <a:solidFill>
                  <a:srgbClr val="FFFFFF"/>
                </a:solidFill>
              </a:rPr>
              <a:t>PRESUPUESTO:</a:t>
            </a:r>
            <a:endParaRPr lang="es-MX" sz="4000" b="1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DF0B2-0A50-7A02-969D-876D0B5E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La Unidad Funcional de Docencia e Investigación no cuenta con presupuesto asignado. Las actividades POI 2023 resultan en APNOP.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91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479</Words>
  <Application>Microsoft Office PowerPoint</Application>
  <PresentationFormat>Panorámica</PresentationFormat>
  <Paragraphs>85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RECURSOS HUMANOS:</vt:lpstr>
      <vt:lpstr>INDICADORES: </vt:lpstr>
      <vt:lpstr>INDICADORES: </vt:lpstr>
      <vt:lpstr>INDICADORES: </vt:lpstr>
      <vt:lpstr>INDICADORES: </vt:lpstr>
      <vt:lpstr>INVESTIGACIÓN: </vt:lpstr>
      <vt:lpstr>PRESUPUESTO: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Area/oficina/ equipo</dc:title>
  <dc:creator>MSO427</dc:creator>
  <cp:lastModifiedBy>YNDRID SALAZAR ZEVALLOS</cp:lastModifiedBy>
  <cp:revision>11</cp:revision>
  <dcterms:created xsi:type="dcterms:W3CDTF">2023-09-19T22:19:55Z</dcterms:created>
  <dcterms:modified xsi:type="dcterms:W3CDTF">2023-09-29T20:57:03Z</dcterms:modified>
</cp:coreProperties>
</file>