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53" r:id="rId4"/>
    <p:sldId id="356" r:id="rId5"/>
    <p:sldId id="357" r:id="rId6"/>
    <p:sldId id="354" r:id="rId7"/>
    <p:sldId id="362" r:id="rId8"/>
    <p:sldId id="363" r:id="rId9"/>
    <p:sldId id="399" r:id="rId10"/>
    <p:sldId id="361" r:id="rId11"/>
    <p:sldId id="379" r:id="rId12"/>
    <p:sldId id="358" r:id="rId13"/>
    <p:sldId id="364" r:id="rId14"/>
    <p:sldId id="390" r:id="rId15"/>
    <p:sldId id="376" r:id="rId16"/>
    <p:sldId id="377" r:id="rId17"/>
    <p:sldId id="355" r:id="rId18"/>
    <p:sldId id="383" r:id="rId19"/>
    <p:sldId id="374" r:id="rId20"/>
    <p:sldId id="359" r:id="rId21"/>
    <p:sldId id="384" r:id="rId22"/>
    <p:sldId id="386" r:id="rId23"/>
    <p:sldId id="387" r:id="rId24"/>
    <p:sldId id="388" r:id="rId25"/>
    <p:sldId id="389" r:id="rId26"/>
    <p:sldId id="296" r:id="rId27"/>
    <p:sldId id="365" r:id="rId28"/>
    <p:sldId id="366" r:id="rId29"/>
    <p:sldId id="392" r:id="rId30"/>
    <p:sldId id="393" r:id="rId31"/>
    <p:sldId id="380" r:id="rId32"/>
    <p:sldId id="381" r:id="rId33"/>
    <p:sldId id="382" r:id="rId34"/>
    <p:sldId id="391" r:id="rId35"/>
    <p:sldId id="394" r:id="rId36"/>
    <p:sldId id="404" r:id="rId37"/>
    <p:sldId id="402" r:id="rId38"/>
    <p:sldId id="403" r:id="rId39"/>
    <p:sldId id="395" r:id="rId40"/>
    <p:sldId id="396" r:id="rId41"/>
    <p:sldId id="397" r:id="rId42"/>
    <p:sldId id="398" r:id="rId43"/>
    <p:sldId id="405" r:id="rId44"/>
    <p:sldId id="352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2BE"/>
    <a:srgbClr val="EFE4B0"/>
    <a:srgbClr val="C8BFE7"/>
    <a:srgbClr val="B97A57"/>
    <a:srgbClr val="7F7F7F"/>
    <a:srgbClr val="FFC90E"/>
    <a:srgbClr val="A349A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110" autoAdjust="0"/>
  </p:normalViewPr>
  <p:slideViewPr>
    <p:cSldViewPr snapToGrid="0">
      <p:cViewPr varScale="1">
        <p:scale>
          <a:sx n="82" d="100"/>
          <a:sy n="82" d="100"/>
        </p:scale>
        <p:origin x="-78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5B2D1-289F-40B4-A3FC-FB0E4C34F200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C8C64-EBED-4F40-98A1-9ED8F43F7A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9787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A87E3D0-8A6B-2D66-8195-08027B91D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1733B821-043C-2F3D-CC65-7C8872C7E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F7E8A0B-FF9F-7904-5324-CA0FE508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3B425EB-63D3-040A-FB42-1670F4FE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5329632-928D-7CF2-F086-C5F979E8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2966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CB64D0C-BD4D-E59F-0ACA-C47C527B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603E02A-E2EF-F73A-C4DF-C752B93ED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84DF73D-4176-66AE-5F0C-7137E8ED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C7712F3-C782-4F8F-2D65-31995424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F813C37-8780-5735-11A1-386C1E72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3858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D366AAFA-3A56-B90B-E6B8-2EC7A2CF3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8AFAC479-3102-CA3A-B157-733CC8430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5EA964C-E3A5-BDE8-33BF-814CCCF6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01DD26A-F16C-5ADD-6263-EED031F0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905E9CC-262A-89CA-F056-DD9F8B7A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1979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BFC7824-6180-C305-BDA5-6620BFD4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7B237AC-D04E-94F8-2F1C-00D37317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9A90E09-EC0A-8612-4D48-1D68FA2B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3ADF7EF-51B4-6375-4144-88E9EED0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77BBC37-F5D5-813B-9FA3-3B8E5667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3247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D60BC25-1E60-879F-3AFF-212C1346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8872F57-D7AF-6F9E-6A82-FD772E5B3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160642B-BE3A-A27E-F226-73D8C7B7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0B0F81F-C4CA-98DA-374D-E4A740A7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4DB8458-CC3D-578E-C97E-61EB8350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4309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FA46847-B76C-97DB-8181-4DB424CA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43058F8-BCCC-EF08-093F-CD1DFD206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E3C6470-BE7A-89E0-3F46-9E837A3D2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048B82F8-9D00-A69F-DB35-C73D7107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D879A4B-9D3C-8578-E79B-E62064CD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FF0B157D-0D2F-D34F-953D-133E1CD7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87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FB714D4-F78E-4624-8993-B9F2F2DE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8AFFAEA-BA91-D405-91E6-672C34FF5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12969CDC-BEFE-3FBF-5580-62B2068CA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AED3865C-DD97-1C51-BDCB-0BB7B4DB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49172DBC-1565-21E8-DA3E-22084AB9D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17721EE5-41A1-4BF5-8599-16876247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F0A99BD0-F8DC-158E-7FAD-B878A28A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5C004E0C-889C-3202-A85D-0DCC655C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935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F67BDDC-1667-EAF4-CE7E-2D3F81DF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64B9562D-5DB7-6F9F-DDFB-86E14B9C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6156AB2-9F56-B01B-9282-5B9B18C9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8402AF85-54BC-D221-A3E5-5619DBA6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8515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CF8C8D22-5E63-D9E5-9B51-DDB3E9FD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D519A732-1AE3-DE37-A8C9-8890F641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404EF32-337D-1CB4-191B-A39E90D0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9911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93E67DB-3512-216D-A5F7-D4DFD6E0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29B071E-9819-39DC-6319-646EF7E0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E6BBC811-B4C7-2116-8E58-57226DDAF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7511E905-3B5F-1EDF-ADD9-756B8286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E743879-3926-7070-1E92-09096967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7660777F-018F-62BE-EEA9-7406A566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2128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EEB83F8-7702-4382-9F61-0E043108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443A0DB2-F643-1F8C-3668-D3E824164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D35675A5-0999-1E60-DC16-05CE74F85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480CE77A-1D03-8093-6740-4C3D016F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530A26DC-5CAE-4992-CAF7-17FE4D4A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028EF96-9CBA-52AA-D479-F0C3B30B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561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66C9DD0E-8B8C-364D-29DD-71CE7A65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2E16657-5EC9-6054-7334-02BF684A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9EB3F53-8757-FFF5-6ACD-86FE0A57F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5A9F9AE-FCD2-1DD1-6BFF-473370DF4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4BB3229-6E6E-24C9-A0D6-D4E1D6ED2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754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CD5F0B-9738-DA10-3861-20F06A7D6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資料探勘 第八組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184B6CC8-C606-2A4F-9C4D-A0DAE905D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B103040012 </a:t>
            </a:r>
            <a:r>
              <a:rPr lang="zh-TW" altLang="en-US" dirty="0">
                <a:latin typeface="Consolas" panose="020B0609020204030204" pitchFamily="49" charset="0"/>
              </a:rPr>
              <a:t>謝承翰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B103040001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effectLst/>
                <a:latin typeface="Consolas" panose="020B0609020204030204" pitchFamily="49" charset="0"/>
              </a:rPr>
              <a:t>孫世諭</a:t>
            </a:r>
            <a:endParaRPr lang="en-US" altLang="zh-TW" dirty="0"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B103040003 </a:t>
            </a:r>
            <a:r>
              <a:rPr lang="zh-TW" altLang="en-US" dirty="0">
                <a:latin typeface="Consolas" panose="020B0609020204030204" pitchFamily="49" charset="0"/>
              </a:rPr>
              <a:t>魯喆元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B103040008 </a:t>
            </a:r>
            <a:r>
              <a:rPr lang="zh-TW" altLang="en-US" dirty="0">
                <a:latin typeface="Consolas" panose="020B0609020204030204" pitchFamily="49" charset="0"/>
              </a:rPr>
              <a:t>許廷豪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B103040051 </a:t>
            </a:r>
            <a:r>
              <a:rPr lang="zh-TW" altLang="en-US" dirty="0">
                <a:latin typeface="Consolas" panose="020B0609020204030204" pitchFamily="49" charset="0"/>
              </a:rPr>
              <a:t>黃嘉彥</a:t>
            </a:r>
          </a:p>
        </p:txBody>
      </p:sp>
    </p:spTree>
    <p:extLst>
      <p:ext uri="{BB962C8B-B14F-4D97-AF65-F5344CB8AC3E}">
        <p14:creationId xmlns:p14="http://schemas.microsoft.com/office/powerpoint/2010/main" xmlns="" val="249798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Multi-Classification SVMs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Since SVM is meant to be a binary classifier, multi-classification must use a sequence of SVMs.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Multi-Classification SVMs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506" y="1477344"/>
            <a:ext cx="4403661" cy="498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SVM – kernel trick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2050" name="Picture 2" descr="D:\Users\Administrator\Desktop\CSE_data_mining\final\paper\assets\SVM_kernel_tri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485" y="1526850"/>
            <a:ext cx="8207829" cy="45940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SVM – kernel trick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There are multiple kernels,</a:t>
            </a: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</a:rPr>
              <a:t> </a:t>
            </a:r>
          </a:p>
          <a:p>
            <a:r>
              <a:rPr lang="en-US" altLang="zh-TW" dirty="0" smtClean="0">
                <a:latin typeface="Consolas" pitchFamily="49" charset="0"/>
              </a:rPr>
              <a:t>Linear</a:t>
            </a:r>
          </a:p>
          <a:p>
            <a:r>
              <a:rPr lang="en-US" altLang="zh-TW" dirty="0" smtClean="0">
                <a:latin typeface="Consolas" pitchFamily="49" charset="0"/>
              </a:rPr>
              <a:t>Polynomial</a:t>
            </a:r>
          </a:p>
          <a:p>
            <a:r>
              <a:rPr lang="en-US" altLang="zh-TW" dirty="0" smtClean="0">
                <a:latin typeface="Consolas" pitchFamily="49" charset="0"/>
              </a:rPr>
              <a:t>RBF</a:t>
            </a:r>
          </a:p>
          <a:p>
            <a:r>
              <a:rPr lang="en-US" altLang="zh-TW" dirty="0" smtClean="0">
                <a:latin typeface="Consolas" pitchFamily="49" charset="0"/>
              </a:rPr>
              <a:t>sigmoid 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Naïve </a:t>
            </a:r>
            <a:r>
              <a:rPr lang="en-US" altLang="zh-TW" dirty="0" err="1" smtClean="0">
                <a:latin typeface="Consolas" pitchFamily="49" charset="0"/>
              </a:rPr>
              <a:t>Bayes</a:t>
            </a:r>
            <a:r>
              <a:rPr lang="en-US" altLang="zh-TW" dirty="0" smtClean="0">
                <a:latin typeface="Consolas" pitchFamily="49" charset="0"/>
              </a:rPr>
              <a:t> classifier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6" name="圖片 5" descr="一張含有 設計 的圖片&#10;&#10;描述是以低可信度自動產生">
            <a:extLst>
              <a:ext uri="{FF2B5EF4-FFF2-40B4-BE49-F238E27FC236}">
                <a16:creationId xmlns="" xmlns:a16="http://schemas.microsoft.com/office/drawing/2014/main" id="{7723406A-A76D-8A6B-FDD2-046BE71474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1874" y="1997720"/>
            <a:ext cx="10491926" cy="42191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053074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SVDD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+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NN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Use SVDD to separate unknown types and known types first.</a:t>
            </a:r>
          </a:p>
          <a:p>
            <a:r>
              <a:rPr lang="en-US" altLang="zh-TW" dirty="0" smtClean="0">
                <a:latin typeface="Consolas" pitchFamily="49" charset="0"/>
              </a:rPr>
              <a:t>Then apply pre-trained neural network to classify known types.</a:t>
            </a:r>
            <a:endParaRPr lang="zh-TW" alt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074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SVDD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4" name="圖片 3" descr="一張含有 圖表, 圓形, 行, 字型 的圖片&#10;&#10;自動產生的描述">
            <a:extLst>
              <a:ext uri="{FF2B5EF4-FFF2-40B4-BE49-F238E27FC236}">
                <a16:creationId xmlns:a16="http://schemas.microsoft.com/office/drawing/2014/main" xmlns="" id="{217F03D2-C181-F0F9-9C70-5BCF4302A9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0907" y="1560025"/>
            <a:ext cx="4422710" cy="463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577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Clustering Algorithm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DBSCAN, k-means, NN-chain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DBSCAN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This clustering algorithm generate noisy points.</a:t>
            </a:r>
          </a:p>
          <a:p>
            <a:r>
              <a:rPr lang="en-US" altLang="zh-TW" dirty="0" smtClean="0">
                <a:latin typeface="Consolas" pitchFamily="49" charset="0"/>
              </a:rPr>
              <a:t>So after clustering, a noisy point will be marked as the type whose mass center is the closet to this noisy point.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NN-chain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5" name="圖片 4" descr="一張含有 圓形, 圖畫, 美工圖案, 圖解 的圖片&#10;&#10;自動產生的描述">
            <a:extLst>
              <a:ext uri="{FF2B5EF4-FFF2-40B4-BE49-F238E27FC236}">
                <a16:creationId xmlns:a16="http://schemas.microsoft.com/office/drawing/2014/main" xmlns="" id="{D589D8A7-6511-E7DB-1F5C-0BFF88C2CF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0407" y="1801002"/>
            <a:ext cx="4965177" cy="39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928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9D9F068-8EB8-3389-A16A-AC2CFE15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Main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1780" y="1477963"/>
            <a:ext cx="5791200" cy="53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9519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8"/>
            <a:ext cx="10526486" cy="573709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Within the framework of Main algorithm, we compare multiple combinations of those techniques.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8"/>
            <a:ext cx="10526486" cy="573709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But there’s one more thing.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itchFamily="49" charset="0"/>
              </a:rPr>
              <a:t>Hyperparameters</a:t>
            </a:r>
            <a:r>
              <a:rPr lang="en-US" altLang="zh-TW" dirty="0" smtClean="0">
                <a:latin typeface="Consolas" pitchFamily="49" charset="0"/>
              </a:rPr>
              <a:t> fine-tune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Take SVM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+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DBSCAN as example, with the 4 selectable kernels, the total number of </a:t>
            </a:r>
            <a:r>
              <a:rPr lang="en-US" altLang="zh-TW" dirty="0" err="1" smtClean="0">
                <a:latin typeface="Consolas" pitchFamily="49" charset="0"/>
              </a:rPr>
              <a:t>hyperparameters</a:t>
            </a:r>
            <a:r>
              <a:rPr lang="en-US" altLang="zh-TW" dirty="0" smtClean="0">
                <a:latin typeface="Consolas" pitchFamily="49" charset="0"/>
              </a:rPr>
              <a:t> is 8.</a:t>
            </a:r>
          </a:p>
          <a:p>
            <a:r>
              <a:rPr lang="en-US" altLang="zh-TW" dirty="0" smtClean="0">
                <a:latin typeface="Consolas" pitchFamily="49" charset="0"/>
              </a:rPr>
              <a:t>For each experiments, the total number of </a:t>
            </a:r>
            <a:r>
              <a:rPr lang="en-US" altLang="zh-TW" dirty="0" err="1" smtClean="0">
                <a:latin typeface="Consolas" pitchFamily="49" charset="0"/>
              </a:rPr>
              <a:t>hyperparameter</a:t>
            </a:r>
            <a:r>
              <a:rPr lang="en-US" altLang="zh-TW" dirty="0" smtClean="0">
                <a:latin typeface="Consolas" pitchFamily="49" charset="0"/>
              </a:rPr>
              <a:t> is 48 in both datasets.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Manually fine-tune? Not a chance!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itchFamily="49" charset="0"/>
              </a:rPr>
              <a:t>Hyperparameters</a:t>
            </a:r>
            <a:r>
              <a:rPr lang="en-US" altLang="zh-TW" dirty="0" smtClean="0">
                <a:latin typeface="Consolas" pitchFamily="49" charset="0"/>
              </a:rPr>
              <a:t> fine-tune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So simulated annealing algorithm is used here.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itchFamily="49" charset="0"/>
              </a:rPr>
              <a:t>Hyperparameters</a:t>
            </a:r>
            <a:r>
              <a:rPr lang="en-US" altLang="zh-TW" dirty="0" smtClean="0">
                <a:latin typeface="Consolas" pitchFamily="49" charset="0"/>
              </a:rPr>
              <a:t> fine-tune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8941" y="1555068"/>
            <a:ext cx="4394716" cy="49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8"/>
            <a:ext cx="10526486" cy="573709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Final results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DBSCAN,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47.4684%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</a:t>
                      </a:r>
                      <a:r>
                        <a:rPr lang="en-US" altLang="zh-TW" sz="2800" dirty="0"/>
                        <a:t>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0.0285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46.8354%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0.0254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38.6076%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42.4051%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37.9747%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0.0071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44.3038%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0.0071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k-means,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53.1646%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 </a:t>
                      </a:r>
                      <a:endParaRPr lang="zh-TW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0.0236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50.6329%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0.0343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43.0380%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0.0068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43.0380%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0.0069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36.0759%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0.0069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41.7722%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0.0080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SVM (sigmoid) + k-means,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28.4810%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3.5272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20.2532%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6.4731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30.3797%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1.5779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36.0759%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0.9797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22.1519 %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0.5284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24.6835%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0.8430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Naive Bayes classifier (GA)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+ k-means,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8369097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10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13.2911%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0.1342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Not</a:t>
                      </a:r>
                      <a:r>
                        <a:rPr lang="en-US" altLang="zh-TW" sz="2800" baseline="0" dirty="0" smtClean="0"/>
                        <a:t> converge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-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13.2911%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0.0296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31.6455%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0.0400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11.8607%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0.0300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31.6455%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0.0398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6664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Data Preprocess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PCA, </a:t>
            </a:r>
            <a:r>
              <a:rPr lang="en-US" altLang="zh-TW" dirty="0" err="1" smtClean="0">
                <a:latin typeface="Consolas" pitchFamily="49" charset="0"/>
              </a:rPr>
              <a:t>Autoencoder</a:t>
            </a:r>
            <a:r>
              <a:rPr lang="en-US" altLang="zh-TW" dirty="0" smtClean="0">
                <a:latin typeface="Consolas" pitchFamily="49" charset="0"/>
              </a:rPr>
              <a:t>, Normalize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NN + NN Chain,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19938862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10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31.6456 ± 0% 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0.6338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29.7468± 0% 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0.633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31.6456%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0.9358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30.3797%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0.8370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29.7468%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1.0540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29.7468%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1.0540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59577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DBSCAN, Cancer RNA-</a:t>
            </a:r>
            <a:r>
              <a:rPr lang="en-US" altLang="zh-TW" dirty="0" err="1" smtClean="0">
                <a:latin typeface="Consolas" panose="020B0609020204030204" pitchFamily="49" charset="0"/>
              </a:rPr>
              <a:t>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59.0361%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14.5101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66.5663%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10.3013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94.5783%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</a:t>
                      </a:r>
                      <a:endParaRPr lang="zh-TW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0.0224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PCA-30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78.3133%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0.0237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64.4578%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0.0258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AE-30 </a:t>
                      </a:r>
                      <a:r>
                        <a:rPr lang="en-US" altLang="zh-TW" sz="2800" dirty="0" smtClean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59.3373%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0.0235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k-means, Cancer RNA-</a:t>
            </a:r>
            <a:r>
              <a:rPr lang="en-US" altLang="zh-TW" dirty="0" err="1" smtClean="0">
                <a:latin typeface="Consolas" panose="020B0609020204030204" pitchFamily="49" charset="0"/>
              </a:rPr>
              <a:t>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smtClean="0"/>
                        <a:t>74.0964% </a:t>
                      </a:r>
                      <a:r>
                        <a:rPr lang="en-US" altLang="zh-TW" sz="2800" b="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0" dirty="0"/>
                        <a:t> 0% 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22.754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53.6145%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6.3558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94.8795%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</a:t>
                      </a:r>
                      <a:endParaRPr lang="zh-TW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0.0212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PCA-30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84.9398%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0.0214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42.1687%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0.0214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AE-30 </a:t>
                      </a:r>
                      <a:r>
                        <a:rPr lang="en-US" altLang="zh-TW" sz="2800" dirty="0" smtClean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65.9639%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0.0220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SVM (poly) + k-means, Cancer RNA-</a:t>
            </a:r>
            <a:r>
              <a:rPr lang="en-US" altLang="zh-TW" dirty="0" err="1" smtClean="0">
                <a:latin typeface="Consolas" panose="020B0609020204030204" pitchFamily="49" charset="0"/>
              </a:rPr>
              <a:t>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61.7470%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81.6495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1.2048%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86.6406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64.4578%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0.2585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PCA-30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61.1446%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0.3012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63.2530 %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0.2013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AE-30 </a:t>
                      </a:r>
                      <a:r>
                        <a:rPr lang="en-US" altLang="zh-TW" sz="2800" dirty="0" smtClean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50.3012%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0.2056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Naive Bayes classifier (GA)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+ k-means, Cancer RNA-Seq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8741321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10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43.3674%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2.2308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Not</a:t>
                      </a:r>
                      <a:r>
                        <a:rPr lang="en-US" altLang="zh-TW" sz="2800" baseline="0" dirty="0" smtClean="0"/>
                        <a:t> converge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-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34.0436%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0.0327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PCA-30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16.8674%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0.0364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21.9879%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0.0317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AE-30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16.8674%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/>
                        <a:t>0.0426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08929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NN + NN Chain, Cancer RNA-</a:t>
            </a:r>
            <a:r>
              <a:rPr lang="en-US" altLang="zh-TW" dirty="0" err="1">
                <a:latin typeface="Consolas" panose="020B0609020204030204" pitchFamily="49" charset="0"/>
              </a:rPr>
              <a:t>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579345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10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40.96% ± 0% 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163.359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41.2651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 0% 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169.031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35.5421%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1.1779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PCA-30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40.96%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1.1170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16.4634%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0.9979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AE-30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41.2651%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1.0220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3883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0442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Just now, we found that …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9"/>
            <a:ext cx="10526486" cy="176225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Consolas" pitchFamily="49" charset="0"/>
              </a:rPr>
              <a:t>With PCA-100, SVDD + NN with DBSCAN </a:t>
            </a:r>
            <a:br>
              <a:rPr lang="en-US" altLang="zh-TW" dirty="0" smtClean="0">
                <a:latin typeface="Consolas" pitchFamily="49" charset="0"/>
              </a:rPr>
            </a:br>
            <a:r>
              <a:rPr lang="en-US" altLang="zh-TW" dirty="0" smtClean="0">
                <a:latin typeface="Consolas" pitchFamily="49" charset="0"/>
              </a:rPr>
              <a:t>in Cancer RNA-</a:t>
            </a:r>
            <a:r>
              <a:rPr lang="en-US" altLang="zh-TW" dirty="0" err="1" smtClean="0">
                <a:latin typeface="Consolas" pitchFamily="49" charset="0"/>
              </a:rPr>
              <a:t>Seq</a:t>
            </a:r>
            <a:r>
              <a:rPr lang="en-US" altLang="zh-TW" dirty="0" smtClean="0">
                <a:latin typeface="Consolas" pitchFamily="49" charset="0"/>
              </a:rPr>
              <a:t> dataset</a:t>
            </a:r>
            <a:endParaRPr lang="zh-TW" altLang="en-US" dirty="0">
              <a:latin typeface="Consolas" pitchFamily="49" charset="0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5793453"/>
              </p:ext>
            </p:extLst>
          </p:nvPr>
        </p:nvGraphicFramePr>
        <p:xfrm>
          <a:off x="2723087" y="3181596"/>
          <a:ext cx="6475306" cy="13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smtClean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PCA-100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97.8916%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9"/>
            <a:ext cx="10526486" cy="167828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With PCA-100, SVDD + NN with </a:t>
            </a:r>
            <a:br>
              <a:rPr lang="en-US" altLang="zh-TW" dirty="0" smtClean="0">
                <a:latin typeface="Consolas" pitchFamily="49" charset="0"/>
              </a:rPr>
            </a:br>
            <a:r>
              <a:rPr lang="en-US" altLang="zh-TW" dirty="0" smtClean="0">
                <a:latin typeface="Consolas" pitchFamily="49" charset="0"/>
              </a:rPr>
              <a:t>k-means in Cancer RNA-</a:t>
            </a:r>
            <a:r>
              <a:rPr lang="en-US" altLang="zh-TW" dirty="0" err="1" smtClean="0">
                <a:latin typeface="Consolas" pitchFamily="49" charset="0"/>
              </a:rPr>
              <a:t>Seq</a:t>
            </a:r>
            <a:r>
              <a:rPr lang="en-US" altLang="zh-TW" dirty="0" smtClean="0">
                <a:latin typeface="Consolas" pitchFamily="49" charset="0"/>
              </a:rPr>
              <a:t> dataset</a:t>
            </a:r>
            <a:endParaRPr lang="zh-TW" altLang="en-US" dirty="0">
              <a:latin typeface="Consolas" pitchFamily="49" charset="0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5793453"/>
              </p:ext>
            </p:extLst>
          </p:nvPr>
        </p:nvGraphicFramePr>
        <p:xfrm>
          <a:off x="2723087" y="3181596"/>
          <a:ext cx="6475306" cy="13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smtClean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PCA-100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98.4940%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Conclusion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The results of Multi-classification SVMs are not as good as KNN, because it’s hard to separate.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PCA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Reduce the dimension to 30 in arrhythmia dataset.</a:t>
            </a:r>
          </a:p>
          <a:p>
            <a:r>
              <a:rPr lang="en-US" altLang="zh-TW" dirty="0" smtClean="0">
                <a:latin typeface="Consolas" pitchFamily="49" charset="0"/>
              </a:rPr>
              <a:t>Reduce the dimension to 32 in </a:t>
            </a:r>
            <a:r>
              <a:rPr lang="it-IT" altLang="zh-TW" dirty="0" smtClean="0">
                <a:latin typeface="Consolas" pitchFamily="49" charset="0"/>
              </a:rPr>
              <a:t>gene expression cancer RNA-Seq dataset.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5960" y="408136"/>
            <a:ext cx="6848669" cy="5910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Conclusion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Maybe for each SVM, the kernel shall be different.</a:t>
            </a:r>
          </a:p>
          <a:p>
            <a:r>
              <a:rPr lang="en-US" altLang="zh-TW" dirty="0" smtClean="0">
                <a:latin typeface="Consolas" pitchFamily="49" charset="0"/>
              </a:rPr>
              <a:t>Then the pain may ease.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Conclusion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SVDD can’t separate known and unknown types.</a:t>
            </a:r>
          </a:p>
          <a:p>
            <a:r>
              <a:rPr lang="en-US" altLang="zh-TW" dirty="0" smtClean="0">
                <a:latin typeface="Consolas" pitchFamily="49" charset="0"/>
              </a:rPr>
              <a:t>This maybe is because the distance in low dimension between data points is too close.</a:t>
            </a:r>
          </a:p>
          <a:p>
            <a:r>
              <a:rPr lang="en-US" altLang="zh-TW" dirty="0" smtClean="0">
                <a:latin typeface="Consolas" pitchFamily="49" charset="0"/>
              </a:rPr>
              <a:t>By </a:t>
            </a:r>
            <a:r>
              <a:rPr lang="en-US" altLang="zh-TW" b="1" dirty="0" smtClean="0">
                <a:latin typeface="Consolas" pitchFamily="49" charset="0"/>
              </a:rPr>
              <a:t>reducing the dimension to a relatively higher dimension </a:t>
            </a:r>
            <a:r>
              <a:rPr lang="en-US" altLang="zh-TW" dirty="0" smtClean="0">
                <a:latin typeface="Consolas" pitchFamily="49" charset="0"/>
              </a:rPr>
              <a:t>can solve the problem.</a:t>
            </a:r>
          </a:p>
          <a:p>
            <a:endParaRPr lang="en-US" altLang="zh-TW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7095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All source code in </a:t>
            </a:r>
            <a:br>
              <a:rPr lang="en-US" altLang="zh-TW" dirty="0" smtClean="0">
                <a:latin typeface="Consolas" pitchFamily="49" charset="0"/>
              </a:rPr>
            </a:br>
            <a:r>
              <a:rPr lang="en-US" altLang="zh-TW" dirty="0" smtClean="0">
                <a:latin typeface="Consolas" pitchFamily="49" charset="0"/>
              </a:rPr>
              <a:t/>
            </a:r>
            <a:br>
              <a:rPr lang="en-US" altLang="zh-TW" dirty="0" smtClean="0">
                <a:latin typeface="Consolas" pitchFamily="49" charset="0"/>
              </a:rPr>
            </a:br>
            <a:r>
              <a:rPr lang="en-US" altLang="zh-TW" dirty="0" smtClean="0">
                <a:latin typeface="Consolas" pitchFamily="49" charset="0"/>
              </a:rPr>
              <a:t/>
            </a:r>
            <a:br>
              <a:rPr lang="en-US" altLang="zh-TW" dirty="0" smtClean="0">
                <a:latin typeface="Consolas" pitchFamily="49" charset="0"/>
              </a:rPr>
            </a:br>
            <a:r>
              <a:rPr lang="en-US" altLang="zh-TW" dirty="0" smtClean="0">
                <a:latin typeface="Consolas" pitchFamily="49" charset="0"/>
              </a:rPr>
              <a:t/>
            </a:r>
            <a:br>
              <a:rPr lang="en-US" altLang="zh-TW" dirty="0" smtClean="0">
                <a:latin typeface="Consolas" pitchFamily="49" charset="0"/>
              </a:rPr>
            </a:br>
            <a:r>
              <a:rPr lang="en-US" altLang="zh-TW" dirty="0" smtClean="0">
                <a:latin typeface="Consolas" pitchFamily="49" charset="0"/>
              </a:rPr>
              <a:t>Thanks.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1026" name="AutoShape 2" descr="blob:null/455d1ed1-4e91-413a-a59b-2b5a013ae09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8" name="AutoShape 4" descr="blob:null/455d1ed1-4e91-413a-a59b-2b5a013ae09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blob:null/455d1ed1-4e91-413a-a59b-2b5a013ae09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1" name="Picture 7" descr="D:\Users\Administrator\Downloads\23050113021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6814" y="419879"/>
            <a:ext cx="3191586" cy="3191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工作分配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451841" cy="4351338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B103040012 </a:t>
            </a:r>
            <a:r>
              <a:rPr lang="zh-TW" altLang="en-US" dirty="0" smtClean="0">
                <a:latin typeface="Consolas" pitchFamily="49" charset="0"/>
              </a:rPr>
              <a:t>謝承翰</a:t>
            </a:r>
            <a:r>
              <a:rPr lang="en-US" altLang="zh-TW" dirty="0" smtClean="0">
                <a:latin typeface="Consolas" pitchFamily="49" charset="0"/>
              </a:rPr>
              <a:t>: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KNN, SVM, DBSCAN, paper, </a:t>
            </a:r>
            <a:r>
              <a:rPr lang="en-US" altLang="zh-TW" dirty="0" err="1" smtClean="0">
                <a:latin typeface="Consolas" pitchFamily="49" charset="0"/>
              </a:rPr>
              <a:t>ppt</a:t>
            </a:r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B103040001</a:t>
            </a:r>
            <a:r>
              <a:rPr lang="zh-TW" altLang="en-US" dirty="0" smtClean="0">
                <a:latin typeface="Consolas" pitchFamily="49" charset="0"/>
              </a:rPr>
              <a:t> 孫世諭</a:t>
            </a:r>
            <a:r>
              <a:rPr lang="en-US" altLang="zh-TW" dirty="0" smtClean="0">
                <a:latin typeface="Consolas" pitchFamily="49" charset="0"/>
              </a:rPr>
              <a:t>: SVM, k-means, paper</a:t>
            </a:r>
          </a:p>
          <a:p>
            <a:r>
              <a:rPr lang="en-US" altLang="zh-TW" dirty="0" smtClean="0">
                <a:latin typeface="Consolas" pitchFamily="49" charset="0"/>
              </a:rPr>
              <a:t>B103040003 </a:t>
            </a:r>
            <a:r>
              <a:rPr lang="zh-TW" altLang="en-US" dirty="0" smtClean="0">
                <a:latin typeface="Consolas" pitchFamily="49" charset="0"/>
              </a:rPr>
              <a:t>魯喆元</a:t>
            </a:r>
            <a:r>
              <a:rPr lang="en-US" altLang="zh-TW" dirty="0" smtClean="0">
                <a:latin typeface="Consolas" pitchFamily="49" charset="0"/>
              </a:rPr>
              <a:t>: naive </a:t>
            </a:r>
            <a:r>
              <a:rPr lang="en-US" altLang="zh-TW" dirty="0" err="1" smtClean="0">
                <a:latin typeface="Consolas" pitchFamily="49" charset="0"/>
              </a:rPr>
              <a:t>Bayes</a:t>
            </a:r>
            <a:r>
              <a:rPr lang="en-US" altLang="zh-TW" dirty="0" smtClean="0">
                <a:latin typeface="Consolas" pitchFamily="49" charset="0"/>
              </a:rPr>
              <a:t> classifier</a:t>
            </a:r>
          </a:p>
          <a:p>
            <a:r>
              <a:rPr lang="en-US" altLang="zh-TW" dirty="0" smtClean="0">
                <a:latin typeface="Consolas" pitchFamily="49" charset="0"/>
              </a:rPr>
              <a:t>B103040008 </a:t>
            </a:r>
            <a:r>
              <a:rPr lang="zh-TW" altLang="en-US" dirty="0" smtClean="0">
                <a:latin typeface="Consolas" pitchFamily="49" charset="0"/>
              </a:rPr>
              <a:t>許廷豪</a:t>
            </a:r>
            <a:r>
              <a:rPr lang="en-US" altLang="zh-TW" dirty="0" smtClean="0">
                <a:latin typeface="Consolas" pitchFamily="49" charset="0"/>
              </a:rPr>
              <a:t>: NN, SVDD, NN-Chain, paper, </a:t>
            </a:r>
            <a:r>
              <a:rPr lang="en-US" altLang="zh-TW" dirty="0" err="1" smtClean="0">
                <a:latin typeface="Consolas" pitchFamily="49" charset="0"/>
              </a:rPr>
              <a:t>ppt</a:t>
            </a:r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B103040051 </a:t>
            </a:r>
            <a:r>
              <a:rPr lang="zh-TW" altLang="en-US" dirty="0" smtClean="0">
                <a:latin typeface="Consolas" pitchFamily="49" charset="0"/>
              </a:rPr>
              <a:t>黃嘉彥</a:t>
            </a:r>
            <a:r>
              <a:rPr lang="en-US" altLang="zh-TW" dirty="0" smtClean="0">
                <a:latin typeface="Consolas" pitchFamily="49" charset="0"/>
              </a:rPr>
              <a:t>: naive </a:t>
            </a:r>
            <a:r>
              <a:rPr lang="en-US" altLang="zh-TW" dirty="0" err="1" smtClean="0">
                <a:latin typeface="Consolas" pitchFamily="49" charset="0"/>
              </a:rPr>
              <a:t>Bayes</a:t>
            </a:r>
            <a:r>
              <a:rPr lang="en-US" altLang="zh-TW" dirty="0" smtClean="0">
                <a:latin typeface="Consolas" pitchFamily="49" charset="0"/>
              </a:rPr>
              <a:t> classifier, paper, poster</a:t>
            </a:r>
            <a:endParaRPr lang="zh-TW" altLang="en-US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itchFamily="49" charset="0"/>
              </a:rPr>
              <a:t>Autoencoder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For fairness, reduce the dimension to 30 in arrhythmia dataset.</a:t>
            </a:r>
          </a:p>
          <a:p>
            <a:r>
              <a:rPr lang="en-US" altLang="zh-TW" dirty="0" smtClean="0">
                <a:latin typeface="Consolas" pitchFamily="49" charset="0"/>
              </a:rPr>
              <a:t>Reduce the dimension to 32 in </a:t>
            </a:r>
            <a:r>
              <a:rPr lang="it-IT" altLang="zh-TW" dirty="0" smtClean="0">
                <a:latin typeface="Consolas" pitchFamily="49" charset="0"/>
              </a:rPr>
              <a:t>gene expression cancer RNA-Seq dataset.</a:t>
            </a:r>
            <a:endParaRPr lang="zh-TW" altLang="en-US" dirty="0" smtClean="0">
              <a:latin typeface="Consolas" pitchFamily="49" charset="0"/>
            </a:endParaRPr>
          </a:p>
          <a:p>
            <a:endParaRPr lang="zh-TW" altLang="en-US" dirty="0" smtClean="0">
              <a:latin typeface="Consolas" pitchFamily="49" charset="0"/>
            </a:endParaRPr>
          </a:p>
          <a:p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Classification Algorithm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KNN, SVM, SVDD + NN, Naïve </a:t>
            </a:r>
            <a:r>
              <a:rPr lang="en-US" altLang="zh-TW" dirty="0" err="1" smtClean="0">
                <a:latin typeface="Consolas" pitchFamily="49" charset="0"/>
              </a:rPr>
              <a:t>Bayes</a:t>
            </a:r>
            <a:r>
              <a:rPr lang="en-US" altLang="zh-TW" dirty="0" smtClean="0">
                <a:latin typeface="Consolas" pitchFamily="49" charset="0"/>
              </a:rPr>
              <a:t> classifier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KNN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How to know a data point doesn’t belong to known type?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Distance and probability.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KNN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257" y="1204718"/>
            <a:ext cx="7651750" cy="53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279918" y="2360646"/>
            <a:ext cx="4497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FF0000"/>
                </a:solidFill>
                <a:latin typeface="Consolas" pitchFamily="49" charset="0"/>
              </a:rPr>
              <a:t>red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2/(1+2+0)=2/3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00B050"/>
                </a:solidFill>
                <a:latin typeface="Consolas" pitchFamily="49" charset="0"/>
              </a:rPr>
              <a:t>green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1/(1+2+0)=1/3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00B0F0"/>
                </a:solidFill>
                <a:latin typeface="Consolas" pitchFamily="49" charset="0"/>
              </a:rPr>
              <a:t>blue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0/(1+2+0)=1/3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KNN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257" y="1204718"/>
            <a:ext cx="7651750" cy="53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279918" y="2360646"/>
            <a:ext cx="4497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FF0000"/>
                </a:solidFill>
                <a:latin typeface="Consolas" pitchFamily="49" charset="0"/>
              </a:rPr>
              <a:t>red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2/(1+2+0)=2/3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00B050"/>
                </a:solidFill>
                <a:latin typeface="Consolas" pitchFamily="49" charset="0"/>
              </a:rPr>
              <a:t>green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1/(1+2+0)=1/3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00B0F0"/>
                </a:solidFill>
                <a:latin typeface="Consolas" pitchFamily="49" charset="0"/>
              </a:rPr>
              <a:t>blue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0/(1+2+0)=1/3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0350" y="4901683"/>
            <a:ext cx="50820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Determine whether it’s unknown type if 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nsolas" pitchFamily="49" charset="0"/>
              </a:rPr>
              <a:t>highest probability </a:t>
            </a:r>
            <a:r>
              <a:rPr lang="en-US" altLang="zh-TW" sz="2000" b="1" dirty="0" smtClean="0">
                <a:latin typeface="Consolas" pitchFamily="49" charset="0"/>
              </a:rPr>
              <a:t>&lt; </a:t>
            </a:r>
            <a:r>
              <a:rPr lang="en-US" altLang="zh-TW" sz="2000" b="1" dirty="0" err="1" smtClean="0">
                <a:latin typeface="Consolas" pitchFamily="49" charset="0"/>
              </a:rPr>
              <a:t>prob_threhold</a:t>
            </a:r>
            <a:endParaRPr lang="en-US" altLang="zh-TW" sz="2000" b="1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7223</TotalTime>
  <Words>1166</Words>
  <Application>Microsoft Office PowerPoint</Application>
  <PresentationFormat>自訂</PresentationFormat>
  <Paragraphs>319</Paragraphs>
  <Slides>44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Office 佈景主題</vt:lpstr>
      <vt:lpstr>資料探勘 第八組</vt:lpstr>
      <vt:lpstr>Main Algorithm</vt:lpstr>
      <vt:lpstr>Data Preprocess</vt:lpstr>
      <vt:lpstr>PCA</vt:lpstr>
      <vt:lpstr>Autoencoder</vt:lpstr>
      <vt:lpstr>Classification Algorithm</vt:lpstr>
      <vt:lpstr>KNN</vt:lpstr>
      <vt:lpstr>KNN</vt:lpstr>
      <vt:lpstr>KNN</vt:lpstr>
      <vt:lpstr>Multi-Classification SVMs</vt:lpstr>
      <vt:lpstr>Multi-Classification SVMs</vt:lpstr>
      <vt:lpstr>SVM – kernel trick</vt:lpstr>
      <vt:lpstr>SVM – kernel trick</vt:lpstr>
      <vt:lpstr>Naïve Bayes classifier</vt:lpstr>
      <vt:lpstr>SVDD + NN</vt:lpstr>
      <vt:lpstr>SVDD</vt:lpstr>
      <vt:lpstr>Clustering Algorithm</vt:lpstr>
      <vt:lpstr>DBSCAN</vt:lpstr>
      <vt:lpstr>NN-chain</vt:lpstr>
      <vt:lpstr>Within the framework of Main algorithm, we compare multiple combinations of those techniques.</vt:lpstr>
      <vt:lpstr>But there’s one more thing.</vt:lpstr>
      <vt:lpstr>Hyperparameters fine-tune</vt:lpstr>
      <vt:lpstr>Hyperparameters fine-tune</vt:lpstr>
      <vt:lpstr>Hyperparameters fine-tune</vt:lpstr>
      <vt:lpstr>Final results</vt:lpstr>
      <vt:lpstr>KNN + DBSCAN, arrhythmia</vt:lpstr>
      <vt:lpstr>KNN + k-means, arrhythmia</vt:lpstr>
      <vt:lpstr>SVM (sigmoid) + k-means, arrhythmia</vt:lpstr>
      <vt:lpstr>Naive Bayes classifier (GA)  + k-means, arrhythmia</vt:lpstr>
      <vt:lpstr>NN + NN Chain, arrhythmia</vt:lpstr>
      <vt:lpstr>KNN + DBSCAN, Cancer RNA-Seq</vt:lpstr>
      <vt:lpstr>KNN + k-means, Cancer RNA-Seq</vt:lpstr>
      <vt:lpstr>SVM (poly) + k-means, Cancer RNA-Seq</vt:lpstr>
      <vt:lpstr>Naive Bayes classifier (GA)  + k-means, Cancer RNA-Seq</vt:lpstr>
      <vt:lpstr>NN + NN Chain, Cancer RNA-Seq</vt:lpstr>
      <vt:lpstr>Just now, we found that …</vt:lpstr>
      <vt:lpstr>With PCA-100, SVDD + NN with DBSCAN  in Cancer RNA-Seq dataset</vt:lpstr>
      <vt:lpstr>With PCA-100, SVDD + NN with  k-means in Cancer RNA-Seq dataset</vt:lpstr>
      <vt:lpstr>Conclusion</vt:lpstr>
      <vt:lpstr>投影片 40</vt:lpstr>
      <vt:lpstr>Conclusion</vt:lpstr>
      <vt:lpstr>Conclusion</vt:lpstr>
      <vt:lpstr>All source code in     Thanks.</vt:lpstr>
      <vt:lpstr>工作分配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資料探勘 第八組</dc:title>
  <dc:creator>HsiehTonny</dc:creator>
  <cp:lastModifiedBy>Hens</cp:lastModifiedBy>
  <cp:revision>647</cp:revision>
  <dcterms:created xsi:type="dcterms:W3CDTF">2023-04-01T06:56:08Z</dcterms:created>
  <dcterms:modified xsi:type="dcterms:W3CDTF">2023-06-01T19:26:36Z</dcterms:modified>
</cp:coreProperties>
</file>