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53" r:id="rId4"/>
    <p:sldId id="356" r:id="rId5"/>
    <p:sldId id="357" r:id="rId6"/>
    <p:sldId id="354" r:id="rId7"/>
    <p:sldId id="362" r:id="rId8"/>
    <p:sldId id="363" r:id="rId9"/>
    <p:sldId id="361" r:id="rId10"/>
    <p:sldId id="379" r:id="rId11"/>
    <p:sldId id="358" r:id="rId12"/>
    <p:sldId id="364" r:id="rId13"/>
    <p:sldId id="376" r:id="rId14"/>
    <p:sldId id="377" r:id="rId15"/>
    <p:sldId id="378" r:id="rId16"/>
    <p:sldId id="355" r:id="rId17"/>
    <p:sldId id="383" r:id="rId18"/>
    <p:sldId id="373" r:id="rId19"/>
    <p:sldId id="374" r:id="rId20"/>
    <p:sldId id="375" r:id="rId21"/>
    <p:sldId id="359" r:id="rId22"/>
    <p:sldId id="296" r:id="rId23"/>
    <p:sldId id="365" r:id="rId24"/>
    <p:sldId id="366" r:id="rId25"/>
    <p:sldId id="380" r:id="rId26"/>
    <p:sldId id="381" r:id="rId27"/>
    <p:sldId id="382" r:id="rId28"/>
    <p:sldId id="367" r:id="rId29"/>
    <p:sldId id="368" r:id="rId30"/>
    <p:sldId id="369" r:id="rId31"/>
    <p:sldId id="352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  <a:srgbClr val="EFE4B0"/>
    <a:srgbClr val="C8BFE7"/>
    <a:srgbClr val="B97A57"/>
    <a:srgbClr val="7F7F7F"/>
    <a:srgbClr val="FFC90E"/>
    <a:srgbClr val="A349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110" autoAdjust="0"/>
  </p:normalViewPr>
  <p:slideViewPr>
    <p:cSldViewPr snapToGrid="0">
      <p:cViewPr varScale="1">
        <p:scale>
          <a:sx n="82" d="100"/>
          <a:sy n="82" d="100"/>
        </p:scale>
        <p:origin x="-7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B2D1-289F-40B4-A3FC-FB0E4C34F200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C8C64-EBED-4F40-98A1-9ED8F43F7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9787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87E3D0-8A6B-2D66-8195-08027B91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733B821-043C-2F3D-CC65-7C8872C7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F7E8A0B-FF9F-7904-5324-CA0FE508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3B425EB-63D3-040A-FB42-1670F4F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5329632-928D-7CF2-F086-C5F979E8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2966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CB64D0C-BD4D-E59F-0ACA-C47C527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603E02A-E2EF-F73A-C4DF-C752B93E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84DF73D-4176-66AE-5F0C-7137E8E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C7712F3-C782-4F8F-2D65-3199542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813C37-8780-5735-11A1-386C1E72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385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D366AAFA-3A56-B90B-E6B8-2EC7A2CF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AFAC479-3102-CA3A-B157-733CC843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5EA964C-E3A5-BDE8-33BF-814CCCF6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01DD26A-F16C-5ADD-6263-EED031F0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905E9CC-262A-89CA-F056-DD9F8B7A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197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FC7824-6180-C305-BDA5-6620BFD4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7B237AC-D04E-94F8-2F1C-00D37317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9A90E09-EC0A-8612-4D48-1D68FA2B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3ADF7EF-51B4-6375-4144-88E9EED0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77BBC37-F5D5-813B-9FA3-3B8E5667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324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D60BC25-1E60-879F-3AFF-212C1346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8872F57-D7AF-6F9E-6A82-FD772E5B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160642B-BE3A-A27E-F226-73D8C7B7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0B0F81F-C4CA-98DA-374D-E4A740A7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4DB8458-CC3D-578E-C97E-61EB8350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43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FA46847-B76C-97DB-8181-4DB424CA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43058F8-BCCC-EF08-093F-CD1DFD20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E3C6470-BE7A-89E0-3F46-9E837A3D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48B82F8-9D00-A69F-DB35-C73D7107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D879A4B-9D3C-8578-E79B-E62064C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FF0B157D-0D2F-D34F-953D-133E1CD7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8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FB714D4-F78E-4624-8993-B9F2F2DE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8AFFAEA-BA91-D405-91E6-672C34FF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2969CDC-BEFE-3FBF-5580-62B2068C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AED3865C-DD97-1C51-BDCB-0BB7B4DB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49172DBC-1565-21E8-DA3E-22084AB9D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17721EE5-41A1-4BF5-8599-16876247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F0A99BD0-F8DC-158E-7FAD-B878A28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5C004E0C-889C-3202-A85D-0DCC655C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93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67BDDC-1667-EAF4-CE7E-2D3F81DF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4B9562D-5DB7-6F9F-DDFB-86E14B9C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6156AB2-9F56-B01B-9282-5B9B18C9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8402AF85-54BC-D221-A3E5-5619DBA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8515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CF8C8D22-5E63-D9E5-9B51-DDB3E9FD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D519A732-1AE3-DE37-A8C9-8890F64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404EF32-337D-1CB4-191B-A39E90D0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991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93E67DB-3512-216D-A5F7-D4DFD6E0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9B071E-9819-39DC-6319-646EF7E0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E6BBC811-B4C7-2116-8E58-57226DDA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7511E905-3B5F-1EDF-ADD9-756B8286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E743879-3926-7070-1E92-09096967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660777F-018F-62BE-EEA9-7406A56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212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EEB83F8-7702-4382-9F61-0E043108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443A0DB2-F643-1F8C-3668-D3E824164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D35675A5-0999-1E60-DC16-05CE74F8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480CE77A-1D03-8093-6740-4C3D016F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30A26DC-5CAE-4992-CAF7-17FE4D4A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028EF96-9CBA-52AA-D479-F0C3B30B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561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66C9DD0E-8B8C-364D-29DD-71CE7A65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2E16657-5EC9-6054-7334-02BF684A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9EB3F53-8757-FFF5-6ACD-86FE0A57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7EC7-B2B3-4B5A-99A9-D8678F51F06A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5A9F9AE-FCD2-1DD1-6BFF-473370DF4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4BB3229-6E6E-24C9-A0D6-D4E1D6ED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75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CD5F0B-9738-DA10-3861-20F06A7D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資料探勘 第八組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84B6CC8-C606-2A4F-9C4D-A0DAE905D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B103040012 </a:t>
            </a:r>
            <a:r>
              <a:rPr lang="zh-TW" altLang="en-US" dirty="0">
                <a:latin typeface="Consolas" panose="020B0609020204030204" pitchFamily="49" charset="0"/>
              </a:rPr>
              <a:t>謝承翰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effectLst/>
                <a:latin typeface="Consolas" panose="020B0609020204030204" pitchFamily="49" charset="0"/>
              </a:rPr>
              <a:t>孫世諭</a:t>
            </a:r>
            <a:endParaRPr lang="en-US" altLang="zh-TW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B103040003 </a:t>
            </a:r>
            <a:r>
              <a:rPr lang="zh-TW" altLang="en-US" dirty="0">
                <a:latin typeface="Consolas" panose="020B0609020204030204" pitchFamily="49" charset="0"/>
              </a:rPr>
              <a:t>魯喆元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B103040008 </a:t>
            </a:r>
            <a:r>
              <a:rPr lang="zh-TW" altLang="en-US" dirty="0">
                <a:latin typeface="Consolas" panose="020B0609020204030204" pitchFamily="49" charset="0"/>
              </a:rPr>
              <a:t>許廷豪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B103040051 </a:t>
            </a:r>
            <a:r>
              <a:rPr lang="zh-TW" altLang="en-US" dirty="0">
                <a:latin typeface="Consolas" panose="020B0609020204030204" pitchFamily="49" charset="0"/>
              </a:rPr>
              <a:t>黃嘉彥</a:t>
            </a:r>
          </a:p>
        </p:txBody>
      </p:sp>
    </p:spTree>
    <p:extLst>
      <p:ext uri="{BB962C8B-B14F-4D97-AF65-F5344CB8AC3E}">
        <p14:creationId xmlns:p14="http://schemas.microsoft.com/office/powerpoint/2010/main" xmlns="" val="249798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Multi-Classification SVMs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06" y="1477344"/>
            <a:ext cx="4403661" cy="498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SVM – kernel trick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2050" name="Picture 2" descr="D:\Users\Administrator\Desktop\CSE_data_mining\final\paper\assets\SVM_kernel_tr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485" y="1526850"/>
            <a:ext cx="8207829" cy="4594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SVM – kernel trick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There are multiple kernels,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</a:rPr>
              <a:t> </a:t>
            </a:r>
          </a:p>
          <a:p>
            <a:r>
              <a:rPr lang="en-US" altLang="zh-TW" dirty="0" smtClean="0">
                <a:latin typeface="Consolas" pitchFamily="49" charset="0"/>
              </a:rPr>
              <a:t>Linear</a:t>
            </a:r>
          </a:p>
          <a:p>
            <a:r>
              <a:rPr lang="en-US" altLang="zh-TW" dirty="0" smtClean="0">
                <a:latin typeface="Consolas" pitchFamily="49" charset="0"/>
              </a:rPr>
              <a:t>Polynomial</a:t>
            </a:r>
          </a:p>
          <a:p>
            <a:r>
              <a:rPr lang="en-US" altLang="zh-TW" dirty="0" smtClean="0">
                <a:latin typeface="Consolas" pitchFamily="49" charset="0"/>
              </a:rPr>
              <a:t>RBF</a:t>
            </a:r>
          </a:p>
          <a:p>
            <a:r>
              <a:rPr lang="en-US" altLang="zh-TW" dirty="0" smtClean="0">
                <a:latin typeface="Consolas" pitchFamily="49" charset="0"/>
              </a:rPr>
              <a:t>sigmoid 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E388533-5448-0A67-48CA-668EC036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在對資料集進行前處理之後，這裡使用</a:t>
            </a:r>
            <a:r>
              <a:rPr lang="en-US" altLang="zh-TW" sz="3200" dirty="0"/>
              <a:t>SVDD(Support Vector Data Description)</a:t>
            </a:r>
            <a:r>
              <a:rPr lang="zh-TW" altLang="en-US" sz="3200" dirty="0"/>
              <a:t>來將資料做「知道」和「不知道」的分類，由於訓練資料集和測試資料集的類別數不同，因此需要將「要分群」的資料從「要分類」的資料區分出來。而</a:t>
            </a:r>
            <a:r>
              <a:rPr lang="en-US" altLang="zh-TW" sz="3200" dirty="0"/>
              <a:t>SVDD</a:t>
            </a:r>
            <a:r>
              <a:rPr lang="zh-TW" altLang="en-US" sz="3200" dirty="0"/>
              <a:t>是</a:t>
            </a:r>
            <a:r>
              <a:rPr lang="en-US" altLang="zh-TW" sz="3200" dirty="0"/>
              <a:t>one-class classification</a:t>
            </a:r>
            <a:r>
              <a:rPr lang="zh-TW" altLang="en-US" sz="3200" dirty="0"/>
              <a:t>，代表訓練集只需要</a:t>
            </a:r>
            <a:r>
              <a:rPr lang="en-US" altLang="zh-TW" sz="3200" dirty="0"/>
              <a:t>1</a:t>
            </a:r>
            <a:r>
              <a:rPr lang="zh-TW" altLang="en-US" sz="3200" dirty="0"/>
              <a:t>個</a:t>
            </a:r>
            <a:r>
              <a:rPr lang="en-US" altLang="zh-TW" sz="3200" dirty="0"/>
              <a:t>class</a:t>
            </a:r>
            <a:r>
              <a:rPr lang="zh-TW" altLang="en-US" sz="3200" dirty="0"/>
              <a:t>的資料，符合此階段的需求。</a:t>
            </a:r>
          </a:p>
        </p:txBody>
      </p:sp>
    </p:spTree>
    <p:extLst>
      <p:ext uri="{BB962C8B-B14F-4D97-AF65-F5344CB8AC3E}">
        <p14:creationId xmlns:p14="http://schemas.microsoft.com/office/powerpoint/2010/main" xmlns="" val="205307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E388533-5448-0A67-48CA-668EC036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SVDD</a:t>
            </a:r>
            <a:r>
              <a:rPr lang="zh-TW" altLang="en-US" sz="3200" dirty="0"/>
              <a:t>的目標是使訓練集的資料靠近其定義的超球體的圓心，因此其</a:t>
            </a:r>
            <a:r>
              <a:rPr lang="en-US" altLang="zh-TW" sz="3200" dirty="0"/>
              <a:t>loss function</a:t>
            </a:r>
            <a:r>
              <a:rPr lang="zh-TW" altLang="en-US" sz="3200" dirty="0"/>
              <a:t>是計算每個點到圓心的距離。在訓練完</a:t>
            </a:r>
            <a:r>
              <a:rPr lang="en-US" altLang="zh-TW" sz="3200" dirty="0"/>
              <a:t>SVDD</a:t>
            </a:r>
            <a:r>
              <a:rPr lang="zh-TW" altLang="en-US" sz="3200" dirty="0"/>
              <a:t>之後，能得到超球體的半徑，只要在超球體內，就將其分類為「知道」，後續做分類；在超球體外，就將其分類為「不知道」，後續做分群。</a:t>
            </a:r>
          </a:p>
        </p:txBody>
      </p:sp>
      <p:pic>
        <p:nvPicPr>
          <p:cNvPr id="4" name="圖片 3" descr="一張含有 圖表, 圓形, 行, 字型 的圖片&#10;&#10;自動產生的描述">
            <a:extLst>
              <a:ext uri="{FF2B5EF4-FFF2-40B4-BE49-F238E27FC236}">
                <a16:creationId xmlns:a16="http://schemas.microsoft.com/office/drawing/2014/main" xmlns="" id="{217F03D2-C181-F0F9-9C70-5BCF4302A9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1060" y="4023307"/>
            <a:ext cx="2410823" cy="25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577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E388533-5448-0A67-48CA-668EC036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在得到了知道的資料之後，使用類神經網路來分類資料。這裡使用深度為</a:t>
            </a:r>
            <a:r>
              <a:rPr lang="en-US" altLang="zh-TW" sz="3200" dirty="0"/>
              <a:t>24</a:t>
            </a:r>
            <a:r>
              <a:rPr lang="zh-TW" altLang="en-US" sz="3200" dirty="0"/>
              <a:t>層的神經網路，最後準確度可以在基因資料集達到</a:t>
            </a:r>
            <a:r>
              <a:rPr lang="en-US" altLang="zh-TW" sz="3200" dirty="0"/>
              <a:t>100%</a:t>
            </a:r>
            <a:r>
              <a:rPr lang="zh-TW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21163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Clustering Algorithm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DBSCAN, k-means, NN-chain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DBSCAN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This clustering algorithm generate noisy points.</a:t>
            </a:r>
          </a:p>
          <a:p>
            <a:r>
              <a:rPr lang="en-US" altLang="zh-TW" dirty="0" smtClean="0">
                <a:latin typeface="Consolas" pitchFamily="49" charset="0"/>
              </a:rPr>
              <a:t>So after clustering, a noisy point will be marked as the type whose mass center is the closet to this noisy point.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NN-chain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E388533-5448-0A67-48CA-668EC0362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677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在分群部分，這裡使用</a:t>
            </a:r>
            <a:r>
              <a:rPr lang="en-US" altLang="zh-TW" sz="3200" dirty="0"/>
              <a:t>Nearest neighbor chain</a:t>
            </a:r>
            <a:r>
              <a:rPr lang="zh-TW" altLang="en-US" sz="3200" dirty="0"/>
              <a:t>。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演算法如下：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1.</a:t>
            </a:r>
            <a:r>
              <a:rPr lang="zh-TW" altLang="en-US" sz="3200" dirty="0"/>
              <a:t>隨機挑一個點推入</a:t>
            </a:r>
            <a:r>
              <a:rPr lang="en-US" altLang="zh-TW" sz="3200" dirty="0"/>
              <a:t>stack</a:t>
            </a:r>
          </a:p>
          <a:p>
            <a:pPr marL="0" indent="0">
              <a:buNone/>
            </a:pPr>
            <a:r>
              <a:rPr lang="en-US" altLang="zh-TW" sz="3200" dirty="0"/>
              <a:t>2.</a:t>
            </a:r>
            <a:r>
              <a:rPr lang="zh-TW" altLang="en-US" sz="3200" dirty="0"/>
              <a:t>挑離</a:t>
            </a:r>
            <a:r>
              <a:rPr lang="en-US" altLang="zh-TW" sz="3200" dirty="0"/>
              <a:t>stack</a:t>
            </a:r>
            <a:r>
              <a:rPr lang="zh-TW" altLang="en-US" sz="3200" dirty="0"/>
              <a:t>頂端的點最近的點，並推入</a:t>
            </a:r>
            <a:r>
              <a:rPr lang="en-US" altLang="zh-TW" sz="3200" dirty="0"/>
              <a:t>stack</a:t>
            </a:r>
          </a:p>
          <a:p>
            <a:pPr marL="0" indent="0">
              <a:buNone/>
            </a:pPr>
            <a:r>
              <a:rPr lang="en-US" altLang="zh-TW" sz="3200" dirty="0"/>
              <a:t>3.</a:t>
            </a:r>
            <a:r>
              <a:rPr lang="zh-TW" altLang="en-US" sz="3200" dirty="0"/>
              <a:t>挑離</a:t>
            </a:r>
            <a:r>
              <a:rPr lang="en-US" altLang="zh-TW" sz="3200" dirty="0"/>
              <a:t>stack</a:t>
            </a:r>
            <a:r>
              <a:rPr lang="zh-TW" altLang="en-US" sz="3200" dirty="0"/>
              <a:t>頂端的點最近的點，如果點在</a:t>
            </a:r>
            <a:r>
              <a:rPr lang="en-US" altLang="zh-TW" sz="3200" dirty="0"/>
              <a:t>stack</a:t>
            </a:r>
            <a:r>
              <a:rPr lang="zh-TW" altLang="en-US" sz="3200" dirty="0"/>
              <a:t>內，將頂點和該點從</a:t>
            </a:r>
            <a:r>
              <a:rPr lang="en-US" altLang="zh-TW" sz="3200" dirty="0"/>
              <a:t>stack</a:t>
            </a:r>
            <a:r>
              <a:rPr lang="zh-TW" altLang="en-US" sz="3200" dirty="0"/>
              <a:t>中挑出並</a:t>
            </a:r>
            <a:r>
              <a:rPr lang="en-US" altLang="zh-TW" sz="3200" dirty="0"/>
              <a:t>Merge</a:t>
            </a:r>
            <a:r>
              <a:rPr lang="zh-TW" altLang="en-US" sz="3200" dirty="0"/>
              <a:t>。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4.</a:t>
            </a:r>
            <a:r>
              <a:rPr lang="zh-TW" altLang="en-US" sz="3200" dirty="0"/>
              <a:t>重復</a:t>
            </a:r>
            <a:r>
              <a:rPr lang="en-US" altLang="zh-TW" sz="3200" dirty="0"/>
              <a:t>1</a:t>
            </a:r>
            <a:r>
              <a:rPr lang="zh-TW" altLang="en-US" sz="3200" dirty="0"/>
              <a:t>到</a:t>
            </a:r>
            <a:r>
              <a:rPr lang="en-US" altLang="zh-TW" sz="3200" dirty="0"/>
              <a:t>3</a:t>
            </a:r>
            <a:r>
              <a:rPr lang="zh-TW" altLang="en-US" sz="3200" dirty="0"/>
              <a:t>，直到分群目標達到為止。</a:t>
            </a:r>
          </a:p>
        </p:txBody>
      </p:sp>
    </p:spTree>
    <p:extLst>
      <p:ext uri="{BB962C8B-B14F-4D97-AF65-F5344CB8AC3E}">
        <p14:creationId xmlns:p14="http://schemas.microsoft.com/office/powerpoint/2010/main" xmlns="" val="291584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NN-chain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E388533-5448-0A67-48CA-668EC0362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685240" cy="20440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NN-Chain</a:t>
            </a:r>
            <a:r>
              <a:rPr lang="zh-TW" altLang="en-US" sz="3200" dirty="0"/>
              <a:t>是樹狀分群演算法的一種，如右圖，當兩點</a:t>
            </a:r>
            <a:r>
              <a:rPr lang="en-US" altLang="zh-TW" sz="3200" dirty="0"/>
              <a:t>merge</a:t>
            </a:r>
            <a:r>
              <a:rPr lang="zh-TW" altLang="en-US" sz="3200" dirty="0"/>
              <a:t>後，會再次變成圖中的一點，可繼續</a:t>
            </a:r>
            <a:r>
              <a:rPr lang="en-US" altLang="zh-TW" sz="3200" dirty="0"/>
              <a:t>merge</a:t>
            </a:r>
            <a:r>
              <a:rPr lang="zh-TW" altLang="en-US" sz="3200" dirty="0"/>
              <a:t>直至所有點被分類到同一群為止。</a:t>
            </a:r>
          </a:p>
        </p:txBody>
      </p:sp>
      <p:pic>
        <p:nvPicPr>
          <p:cNvPr id="5" name="圖片 4" descr="一張含有 圓形, 圖畫, 美工圖案, 圖解 的圖片&#10;&#10;自動產生的描述">
            <a:extLst>
              <a:ext uri="{FF2B5EF4-FFF2-40B4-BE49-F238E27FC236}">
                <a16:creationId xmlns:a16="http://schemas.microsoft.com/office/drawing/2014/main" xmlns="" id="{D589D8A7-6511-E7DB-1F5C-0BFF88C2CF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6546" y="2295525"/>
            <a:ext cx="3796790" cy="30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92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D9F068-8EB8-3389-A16A-AC2CFE15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Main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780" y="1477963"/>
            <a:ext cx="579120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9519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NN-chain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10" name="內容版面配置區 9" descr="一張含有 行, 圖表 的圖片&#10;&#10;自動產生的描述">
            <a:extLst>
              <a:ext uri="{FF2B5EF4-FFF2-40B4-BE49-F238E27FC236}">
                <a16:creationId xmlns:a16="http://schemas.microsoft.com/office/drawing/2014/main" xmlns="" id="{64690121-6021-EE35-2DE2-CA669B87D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58606" y="2326076"/>
            <a:ext cx="2857500" cy="2962275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04B3561-2025-88A8-DAAF-5EFF133403CA}"/>
              </a:ext>
            </a:extLst>
          </p:cNvPr>
          <p:cNvSpPr txBox="1">
            <a:spLocks/>
          </p:cNvSpPr>
          <p:nvPr/>
        </p:nvSpPr>
        <p:spPr>
          <a:xfrm>
            <a:off x="581193" y="2180495"/>
            <a:ext cx="6685240" cy="3876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zh-TW" altLang="en-US" sz="3200" dirty="0"/>
              <a:t>右圖為</a:t>
            </a:r>
            <a:r>
              <a:rPr lang="en-US" altLang="zh-TW" sz="3200" dirty="0"/>
              <a:t>NN-Chain</a:t>
            </a:r>
            <a:r>
              <a:rPr lang="zh-TW" altLang="en-US" sz="3200" dirty="0"/>
              <a:t>的演算法示意圖，最近鄰為有向圖（</a:t>
            </a:r>
            <a:r>
              <a:rPr lang="en-US" altLang="zh-TW" sz="3200" dirty="0"/>
              <a:t>A</a:t>
            </a:r>
            <a:r>
              <a:rPr lang="zh-TW" altLang="en-US" sz="3200" dirty="0"/>
              <a:t>是</a:t>
            </a:r>
            <a:r>
              <a:rPr lang="en-US" altLang="zh-TW" sz="3200" dirty="0"/>
              <a:t>B</a:t>
            </a:r>
            <a:r>
              <a:rPr lang="zh-TW" altLang="en-US" sz="3200" dirty="0"/>
              <a:t>的最近鄰不一定代表</a:t>
            </a:r>
            <a:r>
              <a:rPr lang="en-US" altLang="zh-TW" sz="3200" dirty="0"/>
              <a:t>B</a:t>
            </a:r>
            <a:r>
              <a:rPr lang="zh-TW" altLang="en-US" sz="3200" dirty="0"/>
              <a:t>是</a:t>
            </a:r>
            <a:r>
              <a:rPr lang="en-US" altLang="zh-TW" sz="3200" dirty="0"/>
              <a:t>A</a:t>
            </a:r>
            <a:r>
              <a:rPr lang="zh-TW" altLang="en-US" sz="3200" dirty="0"/>
              <a:t>的最近鄰），因此會持續進行搜尋，直到搜尋回到自己為止，此時代表兩點互為彼此的最近鄰，進行</a:t>
            </a:r>
            <a:r>
              <a:rPr lang="en-US" altLang="zh-TW" sz="3200" dirty="0"/>
              <a:t>merge</a:t>
            </a:r>
            <a:r>
              <a:rPr lang="zh-TW" altLang="en-US" sz="3200" dirty="0"/>
              <a:t>後從</a:t>
            </a:r>
            <a:r>
              <a:rPr lang="en-US" altLang="zh-TW" sz="3200" dirty="0"/>
              <a:t>stack pop</a:t>
            </a:r>
            <a:r>
              <a:rPr lang="zh-TW" altLang="en-US" sz="3200" dirty="0"/>
              <a:t>出，再繼續對</a:t>
            </a:r>
            <a:r>
              <a:rPr lang="en-US" altLang="zh-TW" sz="3200" dirty="0"/>
              <a:t>stack</a:t>
            </a:r>
            <a:r>
              <a:rPr lang="zh-TW" altLang="en-US" sz="3200"/>
              <a:t>頂點進行搜尋。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0009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Within the framework of Main algorithm, we compare multiple combinations of those techniques.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DBSCAN,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47.4684%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0.0285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46.8354%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0.0254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38.6076%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42.4051%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37.9747%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44.3038%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</a:t>
            </a:r>
            <a:r>
              <a:rPr lang="en-US" altLang="zh-TW" dirty="0" smtClean="0">
                <a:latin typeface="Consolas" panose="020B0609020204030204" pitchFamily="49" charset="0"/>
              </a:rPr>
              <a:t>k-means, </a:t>
            </a:r>
            <a:r>
              <a:rPr lang="en-US" altLang="zh-TW" dirty="0" smtClean="0">
                <a:latin typeface="Consolas" panose="020B0609020204030204" pitchFamily="49" charset="0"/>
              </a:rPr>
              <a:t>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53.1646%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 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50.6329%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0.0343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43.0380%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43.0380%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36.0759%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0.0069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41.7722%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0.0080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SVM (sigmoid) </a:t>
            </a:r>
            <a:r>
              <a:rPr lang="en-US" altLang="zh-TW" dirty="0" smtClean="0">
                <a:latin typeface="Consolas" panose="020B0609020204030204" pitchFamily="49" charset="0"/>
              </a:rPr>
              <a:t>+ </a:t>
            </a:r>
            <a:r>
              <a:rPr lang="en-US" altLang="zh-TW" dirty="0" smtClean="0">
                <a:latin typeface="Consolas" panose="020B0609020204030204" pitchFamily="49" charset="0"/>
              </a:rPr>
              <a:t>k-means, </a:t>
            </a:r>
            <a:r>
              <a:rPr lang="en-US" altLang="zh-TW" dirty="0" smtClean="0">
                <a:latin typeface="Consolas" panose="020B0609020204030204" pitchFamily="49" charset="0"/>
              </a:rPr>
              <a:t>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28.4810%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3.5272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20.2532%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6.4731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30.3797%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1.5779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36.0759%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0.9797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22.1519 %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0.5284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24.6835%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0.8430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DBSCAN, </a:t>
            </a:r>
            <a:r>
              <a:rPr lang="en-US" altLang="zh-TW" dirty="0" smtClean="0">
                <a:latin typeface="Consolas" panose="020B0609020204030204" pitchFamily="49" charset="0"/>
              </a:rPr>
              <a:t>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59.0361%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14.5101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66.5663%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10.3013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94.5783%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0.0224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78.3133%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64.4578%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0.0258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59.3373%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0.0235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</a:t>
            </a:r>
            <a:r>
              <a:rPr lang="en-US" altLang="zh-TW" dirty="0" smtClean="0">
                <a:latin typeface="Consolas" panose="020B0609020204030204" pitchFamily="49" charset="0"/>
              </a:rPr>
              <a:t>k-means, </a:t>
            </a:r>
            <a:r>
              <a:rPr lang="en-US" altLang="zh-TW" dirty="0" smtClean="0">
                <a:latin typeface="Consolas" panose="020B0609020204030204" pitchFamily="49" charset="0"/>
              </a:rPr>
              <a:t>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74.0964% </a:t>
                      </a:r>
                      <a:r>
                        <a:rPr lang="en-US" altLang="zh-TW" sz="2800" b="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0" dirty="0"/>
                        <a:t> 0% 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22.754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53.6145%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6.3558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94.8795%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84.9398%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42.1687%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0.0214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65.9639%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0.0220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SVM (sigmoid) </a:t>
            </a:r>
            <a:r>
              <a:rPr lang="en-US" altLang="zh-TW" dirty="0" smtClean="0">
                <a:latin typeface="Consolas" panose="020B0609020204030204" pitchFamily="49" charset="0"/>
              </a:rPr>
              <a:t>+ </a:t>
            </a:r>
            <a:r>
              <a:rPr lang="en-US" altLang="zh-TW" dirty="0" smtClean="0">
                <a:latin typeface="Consolas" panose="020B0609020204030204" pitchFamily="49" charset="0"/>
              </a:rPr>
              <a:t>k-means, </a:t>
            </a:r>
            <a:r>
              <a:rPr lang="en-US" altLang="zh-TW" dirty="0" smtClean="0">
                <a:latin typeface="Consolas" panose="020B0609020204030204" pitchFamily="49" charset="0"/>
              </a:rPr>
              <a:t>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28.4810%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3.5272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20.2532%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6.4731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30.3797%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1.5779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36.0759%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0.9797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22.1519 %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0.5284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24.6835%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0.8430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26487" cy="5905046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Multi-classification SVMs perform bad in these two datasets. Why?</a:t>
            </a:r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9348" y="93327"/>
            <a:ext cx="7604448" cy="657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Data Preprocess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PCA, </a:t>
            </a:r>
            <a:r>
              <a:rPr lang="en-US" altLang="zh-TW" dirty="0" err="1" smtClean="0">
                <a:latin typeface="Consolas" pitchFamily="49" charset="0"/>
              </a:rPr>
              <a:t>Autoencoder</a:t>
            </a:r>
            <a:r>
              <a:rPr lang="en-US" altLang="zh-TW" dirty="0" smtClean="0">
                <a:latin typeface="Consolas" pitchFamily="49" charset="0"/>
              </a:rPr>
              <a:t>, Normalize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One solution to ease the pain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Apply different kernels on each SVMs.</a:t>
            </a:r>
          </a:p>
          <a:p>
            <a:r>
              <a:rPr lang="en-US" altLang="zh-TW" dirty="0" smtClean="0">
                <a:latin typeface="Consolas" pitchFamily="49" charset="0"/>
              </a:rPr>
              <a:t>Then use </a:t>
            </a:r>
            <a:r>
              <a:rPr lang="en-US" altLang="zh-TW" dirty="0" err="1" smtClean="0">
                <a:latin typeface="Consolas" pitchFamily="49" charset="0"/>
              </a:rPr>
              <a:t>metaheuristic</a:t>
            </a:r>
            <a:r>
              <a:rPr lang="en-US" altLang="zh-TW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algorithms, e.g. gene , to auto-tune the parameters, including the proper kernel for each SVM.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But I haven’t done that yet.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51841" cy="4351338"/>
          </a:xfrm>
        </p:spPr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B103040012 </a:t>
            </a:r>
            <a:r>
              <a:rPr lang="zh-TW" altLang="en-US" dirty="0" smtClean="0">
                <a:latin typeface="Consolas" panose="020B0609020204030204" pitchFamily="49" charset="0"/>
              </a:rPr>
              <a:t>謝承</a:t>
            </a:r>
            <a:r>
              <a:rPr lang="zh-TW" altLang="en-US" dirty="0" smtClean="0">
                <a:latin typeface="Consolas" panose="020B0609020204030204" pitchFamily="49" charset="0"/>
              </a:rPr>
              <a:t>翰</a:t>
            </a:r>
            <a:r>
              <a:rPr lang="en-US" altLang="zh-TW" dirty="0" smtClean="0">
                <a:latin typeface="Consolas" panose="020B0609020204030204" pitchFamily="49" charset="0"/>
              </a:rPr>
              <a:t>: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KNN, SVM, DBSCAN, paper, </a:t>
            </a:r>
            <a:r>
              <a:rPr lang="en-US" altLang="zh-TW" dirty="0" err="1" smtClean="0">
                <a:latin typeface="Consolas" pitchFamily="49" charset="0"/>
              </a:rPr>
              <a:t>ppt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B103040001</a:t>
            </a:r>
            <a:r>
              <a:rPr lang="zh-TW" altLang="en-US" dirty="0" smtClean="0">
                <a:latin typeface="Consolas" panose="020B0609020204030204" pitchFamily="49" charset="0"/>
              </a:rPr>
              <a:t> 孫世</a:t>
            </a:r>
            <a:r>
              <a:rPr lang="zh-TW" altLang="en-US" dirty="0" smtClean="0">
                <a:latin typeface="Consolas" panose="020B0609020204030204" pitchFamily="49" charset="0"/>
              </a:rPr>
              <a:t>諭</a:t>
            </a:r>
            <a:r>
              <a:rPr lang="en-US" altLang="zh-TW" dirty="0" smtClean="0">
                <a:latin typeface="Consolas" panose="020B0609020204030204" pitchFamily="49" charset="0"/>
              </a:rPr>
              <a:t>: SVM</a:t>
            </a:r>
            <a:r>
              <a:rPr lang="en-US" altLang="zh-TW" dirty="0" smtClean="0">
                <a:latin typeface="Consolas" pitchFamily="49" charset="0"/>
              </a:rPr>
              <a:t>, k-means, paper</a:t>
            </a:r>
          </a:p>
          <a:p>
            <a:r>
              <a:rPr lang="en-US" altLang="zh-TW" dirty="0" smtClean="0">
                <a:latin typeface="Consolas" pitchFamily="49" charset="0"/>
              </a:rPr>
              <a:t>B103040003 </a:t>
            </a:r>
            <a:r>
              <a:rPr lang="zh-TW" altLang="en-US" dirty="0" smtClean="0">
                <a:latin typeface="Consolas" panose="020B0609020204030204" pitchFamily="49" charset="0"/>
              </a:rPr>
              <a:t>魯喆</a:t>
            </a:r>
            <a:r>
              <a:rPr lang="zh-TW" altLang="en-US" dirty="0" smtClean="0">
                <a:latin typeface="Consolas" panose="020B0609020204030204" pitchFamily="49" charset="0"/>
              </a:rPr>
              <a:t>元</a:t>
            </a:r>
            <a:r>
              <a:rPr lang="en-US" altLang="zh-TW" dirty="0" smtClean="0">
                <a:latin typeface="Consolas" panose="020B0609020204030204" pitchFamily="49" charset="0"/>
              </a:rPr>
              <a:t>: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B103040008 </a:t>
            </a:r>
            <a:r>
              <a:rPr lang="zh-TW" altLang="en-US" dirty="0" smtClean="0">
                <a:latin typeface="Consolas" panose="020B0609020204030204" pitchFamily="49" charset="0"/>
              </a:rPr>
              <a:t>許廷豪</a:t>
            </a:r>
            <a:r>
              <a:rPr lang="en-US" altLang="zh-TW" dirty="0" smtClean="0">
                <a:latin typeface="Consolas" panose="020B0609020204030204" pitchFamily="49" charset="0"/>
              </a:rPr>
              <a:t>: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B103040051 </a:t>
            </a:r>
            <a:r>
              <a:rPr lang="zh-TW" altLang="en-US" dirty="0" smtClean="0">
                <a:latin typeface="Consolas" panose="020B0609020204030204" pitchFamily="49" charset="0"/>
              </a:rPr>
              <a:t>黃嘉彥</a:t>
            </a:r>
            <a:r>
              <a:rPr lang="en-US" altLang="zh-TW" dirty="0" smtClean="0">
                <a:latin typeface="Consolas" panose="020B0609020204030204" pitchFamily="49" charset="0"/>
              </a:rPr>
              <a:t>:</a:t>
            </a:r>
            <a:r>
              <a:rPr lang="en-US" altLang="zh-TW" dirty="0" smtClean="0">
                <a:latin typeface="Consolas" pitchFamily="49" charset="0"/>
              </a:rPr>
              <a:t> naive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classifier, paper, poster</a:t>
            </a:r>
            <a:endParaRPr lang="zh-TW" altLang="en-US" dirty="0" smtClean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PCA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Reduce the dimension to 30 in arrhythmia dataset.</a:t>
            </a:r>
          </a:p>
          <a:p>
            <a:r>
              <a:rPr lang="en-US" altLang="zh-TW" dirty="0" smtClean="0">
                <a:latin typeface="Consolas" pitchFamily="49" charset="0"/>
              </a:rPr>
              <a:t>Reduce the dimension to 32 in </a:t>
            </a:r>
            <a:r>
              <a:rPr lang="it-IT" altLang="zh-TW" dirty="0" smtClean="0">
                <a:latin typeface="Consolas" pitchFamily="49" charset="0"/>
              </a:rPr>
              <a:t>gene expression cancer RNA-Seq dataset.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Autoencoder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For fairness, reduce </a:t>
            </a:r>
            <a:r>
              <a:rPr lang="en-US" altLang="zh-TW" dirty="0" smtClean="0">
                <a:latin typeface="Consolas" pitchFamily="49" charset="0"/>
              </a:rPr>
              <a:t>the dimension to </a:t>
            </a:r>
            <a:r>
              <a:rPr lang="en-US" altLang="zh-TW" dirty="0" smtClean="0">
                <a:latin typeface="Consolas" pitchFamily="49" charset="0"/>
              </a:rPr>
              <a:t>30 </a:t>
            </a:r>
            <a:r>
              <a:rPr lang="en-US" altLang="zh-TW" dirty="0" smtClean="0">
                <a:latin typeface="Consolas" pitchFamily="49" charset="0"/>
              </a:rPr>
              <a:t>in arrhythmia dataset.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Reduce the dimension to 32 in </a:t>
            </a:r>
            <a:r>
              <a:rPr lang="it-IT" altLang="zh-TW" dirty="0" smtClean="0">
                <a:latin typeface="Consolas" pitchFamily="49" charset="0"/>
              </a:rPr>
              <a:t>gene expression cancer RNA-Seq dataset.</a:t>
            </a:r>
            <a:endParaRPr lang="zh-TW" altLang="en-US" dirty="0" smtClean="0">
              <a:latin typeface="Consolas" pitchFamily="49" charset="0"/>
            </a:endParaRPr>
          </a:p>
          <a:p>
            <a:endParaRPr lang="zh-TW" altLang="en-US" dirty="0" smtClean="0">
              <a:latin typeface="Consolas" pitchFamily="49" charset="0"/>
            </a:endParaRPr>
          </a:p>
          <a:p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Classification Algorithm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KNN, SVM, SVDD + NN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How to know a data point doesn’t belong to known type?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Distance and probability.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257" y="1204718"/>
            <a:ext cx="765175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279918" y="2360646"/>
            <a:ext cx="449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</a:rPr>
              <a:t>red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2/(1+2+0)=2/3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</a:t>
            </a:r>
            <a:r>
              <a:rPr lang="en-US" altLang="zh-TW" dirty="0" smtClean="0">
                <a:latin typeface="Consolas" pitchFamily="49" charset="0"/>
              </a:rPr>
              <a:t>that belong to </a:t>
            </a:r>
            <a:r>
              <a:rPr lang="en-US" altLang="zh-TW" dirty="0" smtClean="0">
                <a:solidFill>
                  <a:srgbClr val="00B050"/>
                </a:solidFill>
                <a:latin typeface="Consolas" pitchFamily="49" charset="0"/>
              </a:rPr>
              <a:t>green</a:t>
            </a:r>
            <a:r>
              <a:rPr lang="en-US" altLang="zh-TW" dirty="0" smtClean="0">
                <a:latin typeface="Consolas" pitchFamily="49" charset="0"/>
              </a:rPr>
              <a:t>: 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1/(1+2+0)=1/3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</a:t>
            </a:r>
            <a:r>
              <a:rPr lang="en-US" altLang="zh-TW" dirty="0" smtClean="0">
                <a:latin typeface="Consolas" pitchFamily="49" charset="0"/>
              </a:rPr>
              <a:t>that belong to </a:t>
            </a:r>
            <a:r>
              <a:rPr lang="en-US" altLang="zh-TW" dirty="0" smtClean="0">
                <a:solidFill>
                  <a:srgbClr val="00B0F0"/>
                </a:solidFill>
                <a:latin typeface="Consolas" pitchFamily="49" charset="0"/>
              </a:rPr>
              <a:t>blue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0/(1+2+0)=1/3</a:t>
            </a:r>
            <a:endParaRPr lang="en-US" altLang="zh-TW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Multi-Classification SVMs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Since SVM is meant to be a binary classifier, multi-classification must use a sequence of SVMs.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6089</TotalTime>
  <Words>1112</Words>
  <Application>Microsoft Office PowerPoint</Application>
  <PresentationFormat>自訂</PresentationFormat>
  <Paragraphs>209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Office 佈景主題</vt:lpstr>
      <vt:lpstr>資料探勘 第八組</vt:lpstr>
      <vt:lpstr>Main Algorithm</vt:lpstr>
      <vt:lpstr>Data Preprocess</vt:lpstr>
      <vt:lpstr>PCA</vt:lpstr>
      <vt:lpstr>Autoencoder</vt:lpstr>
      <vt:lpstr>Classification Algorithm</vt:lpstr>
      <vt:lpstr>KNN</vt:lpstr>
      <vt:lpstr>KNN</vt:lpstr>
      <vt:lpstr>Multi-Classification SVMs</vt:lpstr>
      <vt:lpstr>Multi-Classification SVMs</vt:lpstr>
      <vt:lpstr>SVM – kernel trick</vt:lpstr>
      <vt:lpstr>SVM – kernel trick</vt:lpstr>
      <vt:lpstr>SVDD</vt:lpstr>
      <vt:lpstr>SVDD</vt:lpstr>
      <vt:lpstr>NN</vt:lpstr>
      <vt:lpstr>Clustering Algorithm</vt:lpstr>
      <vt:lpstr>DBSCAN</vt:lpstr>
      <vt:lpstr>NN-chain</vt:lpstr>
      <vt:lpstr>NN-chain</vt:lpstr>
      <vt:lpstr>NN-chain</vt:lpstr>
      <vt:lpstr>Within the framework of Main algorithm, we compare multiple combinations of those techniques.</vt:lpstr>
      <vt:lpstr>KNN + DBSCAN, arrhythmia</vt:lpstr>
      <vt:lpstr>KNN + k-means, arrhythmia</vt:lpstr>
      <vt:lpstr>SVM (sigmoid) + k-means, arrhythmia</vt:lpstr>
      <vt:lpstr>KNN + DBSCAN, Cancer RNA-Seq</vt:lpstr>
      <vt:lpstr>KNN + k-means, Cancer RNA-Seq</vt:lpstr>
      <vt:lpstr>SVM (sigmoid) + k-means, Cancer RNA-Seq</vt:lpstr>
      <vt:lpstr>Multi-classification SVMs perform bad in these two datasets. Why?</vt:lpstr>
      <vt:lpstr>投影片 29</vt:lpstr>
      <vt:lpstr>One solution to ease the pain</vt:lpstr>
      <vt:lpstr>工作分配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 第八組</dc:title>
  <dc:creator>HsiehTonny</dc:creator>
  <cp:lastModifiedBy>Hens</cp:lastModifiedBy>
  <cp:revision>559</cp:revision>
  <dcterms:created xsi:type="dcterms:W3CDTF">2023-04-01T06:56:08Z</dcterms:created>
  <dcterms:modified xsi:type="dcterms:W3CDTF">2023-05-31T07:53:26Z</dcterms:modified>
</cp:coreProperties>
</file>