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60" r:id="rId4"/>
    <p:sldId id="263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48" autoAdjust="0"/>
  </p:normalViewPr>
  <p:slideViewPr>
    <p:cSldViewPr snapToGrid="0">
      <p:cViewPr varScale="1">
        <p:scale>
          <a:sx n="144" d="100"/>
          <a:sy n="144" d="100"/>
        </p:scale>
        <p:origin x="14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4" d="100"/>
          <a:sy n="104" d="100"/>
        </p:scale>
        <p:origin x="46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7CD47BD-7E0C-4061-B6F0-EAC64697D0E2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2023/4/5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445112E-B469-48CF-8288-A6CA2AC35EB6}" type="datetime1">
              <a:rPr lang="zh-TW" altLang="en-US" noProof="0" smtClean="0"/>
              <a:t>2023/4/5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6B3AB32-59DF-41F1-9618-EDFBF504962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1456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7922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8533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4905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9896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5290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939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3978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8852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9041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3568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6764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5B76177-7E17-4C08-BCAF-6370CE4DD5DB}" type="datetime1">
              <a:rPr lang="zh-TW" altLang="en-US" noProof="0" smtClean="0"/>
              <a:t>2023/4/5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CEDA8D8-241E-4B2D-8F87-51FA906B048F}" type="datetime1">
              <a:rPr lang="zh-TW" altLang="en-US" noProof="0" smtClean="0"/>
              <a:t>2023/4/5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8288567-20A3-4258-9380-C30A165160E8}" type="datetime1">
              <a:rPr lang="zh-TW" altLang="en-US" noProof="0" smtClean="0"/>
              <a:t>2023/4/5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F07ED22-AFD6-4CE6-8446-05BEBB698395}" type="datetime1">
              <a:rPr lang="zh-TW" altLang="en-US" noProof="0" smtClean="0"/>
              <a:t>2023/4/5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C212FE2-34A0-4075-8D17-1A6F68CE7D5F}" type="datetime1">
              <a:rPr lang="zh-TW" altLang="en-US" noProof="0" smtClean="0"/>
              <a:t>2023/4/5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B9470AF-490B-4FD8-B1E1-E62D36C5A7AB}" type="datetime1">
              <a:rPr lang="zh-TW" altLang="en-US" noProof="0" smtClean="0"/>
              <a:t>2023/4/5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0ABC63D-E5CD-46CB-9F15-2A6585A6CE9B}" type="datetime1">
              <a:rPr lang="zh-TW" altLang="en-US" noProof="0" smtClean="0"/>
              <a:t>2023/4/5</a:t>
            </a:fld>
            <a:endParaRPr lang="zh-TW" altLang="en-US" noProof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CC7C31-A1C7-41D6-A501-3CB2206CB7B3}" type="datetime1">
              <a:rPr lang="zh-TW" altLang="en-US" noProof="0" smtClean="0"/>
              <a:t>2023/4/5</a:t>
            </a:fld>
            <a:endParaRPr lang="zh-TW" altLang="en-US" noProof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7" name="矩形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301D2A5-C908-4309-8A4C-B2FF6E6D8241}" type="datetime1">
              <a:rPr lang="zh-TW" altLang="en-US" smtClean="0"/>
              <a:t>2023/4/5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FA17F36-2605-4094-A83A-310112F38964}" type="datetime1">
              <a:rPr lang="zh-TW" altLang="en-US" noProof="0" smtClean="0"/>
              <a:t>2023/4/5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BF53E61-1384-47A3-AB7D-43BC2F27579A}" type="datetime1">
              <a:rPr lang="zh-TW" altLang="en-US" noProof="0" smtClean="0"/>
              <a:t>2023/4/5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B700CC4-AD83-4E93-96C0-B6601C3C0372}" type="datetime1">
              <a:rPr lang="zh-TW" altLang="en-US" noProof="0" smtClean="0"/>
              <a:t>2023/4/5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9" name="矩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ndy850701.pixnet.net/blog/post/468004709-%E5%95%9F%E7%99%BC%E5%BC%8F%E6%BC%94%E7%AE%97%E6%B3%95-%E2%80%93-%E6%A8%A1%E6%93%AC%E9%80%80%E7%81%AB%E6%BC%94%E7%AE%97%E6%B3%95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edium.com/ai-academy-taiwan/%E6%8F%90%E7%85%89%E5%86%8D%E6%8F%90%E7%85%89%E6%BF%83%E7%B8%AE%E5%86%8D%E6%BF%83%E7%B8%AE-neural-architecture-search-%E4%BB%8B%E7%B4%B9-ef366ffdc818" TargetMode="External"/><Relationship Id="rId4" Type="http://schemas.openxmlformats.org/officeDocument/2006/relationships/hyperlink" Target="http://debussy.im.nuu.edu.tw/sjchen/MachineLearning/final/Opt_SA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矩形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7" name="圖片 6" descr="數位連線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zh-TW" altLang="en-US" sz="6000" dirty="0">
                <a:solidFill>
                  <a:schemeClr val="bg1"/>
                </a:solidFill>
              </a:rPr>
              <a:t>資料探勘：以</a:t>
            </a:r>
            <a:r>
              <a:rPr lang="en-US" altLang="zh-TW" sz="6000" dirty="0" err="1">
                <a:solidFill>
                  <a:schemeClr val="bg1"/>
                </a:solidFill>
              </a:rPr>
              <a:t>dnn-nas</a:t>
            </a:r>
            <a:r>
              <a:rPr lang="zh-TW" altLang="en-US" sz="6000" dirty="0">
                <a:solidFill>
                  <a:schemeClr val="bg1"/>
                </a:solidFill>
              </a:rPr>
              <a:t>為例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dirty="0">
                <a:solidFill>
                  <a:srgbClr val="7CEBFF"/>
                </a:solidFill>
              </a:rPr>
              <a:t>B103040008 </a:t>
            </a:r>
            <a:r>
              <a:rPr lang="zh-TW" altLang="en-US" dirty="0">
                <a:solidFill>
                  <a:srgbClr val="7CEBFF"/>
                </a:solidFill>
              </a:rPr>
              <a:t>許廷豪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err="1"/>
              <a:t>nas</a:t>
            </a:r>
            <a:r>
              <a:rPr lang="en-US" altLang="zh-TW" dirty="0"/>
              <a:t> </a:t>
            </a:r>
            <a:r>
              <a:rPr lang="zh-TW" altLang="en-US" dirty="0"/>
              <a:t>介紹</a:t>
            </a:r>
            <a:endParaRPr 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483509-0C3D-7B61-6210-5324676198A0}"/>
              </a:ext>
            </a:extLst>
          </p:cNvPr>
          <p:cNvSpPr txBox="1"/>
          <p:nvPr/>
        </p:nvSpPr>
        <p:spPr>
          <a:xfrm>
            <a:off x="439387" y="1914847"/>
            <a:ext cx="113053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NAS</a:t>
            </a:r>
            <a:r>
              <a:rPr lang="zh-TW" altLang="en-US" sz="2400" dirty="0"/>
              <a:t>能分成三個部分：</a:t>
            </a:r>
            <a:endParaRPr lang="en-US" altLang="zh-TW" sz="2400" dirty="0"/>
          </a:p>
          <a:p>
            <a:r>
              <a:rPr lang="en-US" altLang="zh-TW" sz="2400" dirty="0"/>
              <a:t>1.Search space</a:t>
            </a:r>
            <a:r>
              <a:rPr lang="zh-TW" altLang="en-US" sz="2400" dirty="0"/>
              <a:t>：代表要調整的參數，如層數、神經元數、激勵函數等。</a:t>
            </a:r>
            <a:endParaRPr lang="en-US" altLang="zh-TW" sz="2400" dirty="0"/>
          </a:p>
          <a:p>
            <a:r>
              <a:rPr lang="en-US" altLang="zh-TW" sz="2400" dirty="0"/>
              <a:t>2.Search Strategy</a:t>
            </a:r>
            <a:r>
              <a:rPr lang="zh-TW" altLang="en-US" sz="2400" dirty="0"/>
              <a:t>：用來搜索的演算法，此範例使用</a:t>
            </a:r>
            <a:r>
              <a:rPr lang="en-US" altLang="zh-TW" sz="2400" dirty="0"/>
              <a:t>SA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r>
              <a:rPr lang="en-US" altLang="zh-TW" sz="2400" dirty="0"/>
              <a:t>3.Performance Estimation Strategy</a:t>
            </a:r>
            <a:r>
              <a:rPr lang="zh-TW" altLang="en-US" sz="2400" dirty="0"/>
              <a:t>：用來評估模型好壞的方法，此範例為直接訓練。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9F7F26-7AA4-0F5D-F97C-18B700328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082" y="4058392"/>
            <a:ext cx="8991655" cy="213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72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err="1"/>
              <a:t>sa</a:t>
            </a:r>
            <a:r>
              <a:rPr lang="en-US" altLang="zh-TW" dirty="0"/>
              <a:t> </a:t>
            </a:r>
            <a:r>
              <a:rPr lang="zh-TW" altLang="en-US" dirty="0"/>
              <a:t>介紹</a:t>
            </a:r>
            <a:endParaRPr 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483509-0C3D-7B61-6210-5324676198A0}"/>
              </a:ext>
            </a:extLst>
          </p:cNvPr>
          <p:cNvSpPr txBox="1"/>
          <p:nvPr/>
        </p:nvSpPr>
        <p:spPr>
          <a:xfrm>
            <a:off x="439387" y="1914847"/>
            <a:ext cx="113053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SA</a:t>
            </a:r>
            <a:r>
              <a:rPr lang="zh-TW" altLang="en-US" sz="2400" dirty="0"/>
              <a:t>（退火演算法）是一種超啟發式演算法，用來尋找近似最佳解，分為五個步驟：</a:t>
            </a:r>
            <a:endParaRPr lang="en-US" altLang="zh-TW" sz="2400" dirty="0"/>
          </a:p>
          <a:p>
            <a:r>
              <a:rPr lang="en-US" altLang="zh-TW" sz="2400" dirty="0"/>
              <a:t>1.</a:t>
            </a:r>
            <a:r>
              <a:rPr lang="zh-TW" altLang="en-US" sz="2400" dirty="0"/>
              <a:t>設定初始溫度</a:t>
            </a:r>
            <a:r>
              <a:rPr lang="en-US" altLang="zh-TW" sz="2400" dirty="0"/>
              <a:t>T</a:t>
            </a:r>
            <a:r>
              <a:rPr lang="zh-TW" altLang="en-US" sz="2400" dirty="0"/>
              <a:t>、結束溫度、一個解空間內的解</a:t>
            </a:r>
            <a:endParaRPr lang="en-US" altLang="zh-TW" sz="2400" dirty="0"/>
          </a:p>
          <a:p>
            <a:r>
              <a:rPr lang="en-US" altLang="zh-TW" sz="2400" dirty="0"/>
              <a:t>2.</a:t>
            </a:r>
            <a:r>
              <a:rPr lang="zh-TW" altLang="en-US" sz="2400" dirty="0"/>
              <a:t>改變解內的結構得到新解，並計算新解和原解的差</a:t>
            </a:r>
            <a:endParaRPr lang="en-US" altLang="zh-TW" sz="2400" dirty="0"/>
          </a:p>
          <a:p>
            <a:r>
              <a:rPr lang="en-US" altLang="zh-TW" sz="2400" dirty="0"/>
              <a:t>3.</a:t>
            </a:r>
            <a:r>
              <a:rPr lang="zh-TW" altLang="en-US" sz="2400" dirty="0"/>
              <a:t>判斷新解是否被接受，如果新解較佳則接受，反之則依函數</a:t>
            </a:r>
            <a:r>
              <a:rPr lang="en-US" altLang="zh-TW" sz="2400" dirty="0"/>
              <a:t>exp</a:t>
            </a:r>
            <a:r>
              <a:rPr lang="zh-TW" altLang="en-US" sz="2400" dirty="0"/>
              <a:t>（</a:t>
            </a:r>
            <a:r>
              <a:rPr lang="en-US" altLang="zh-TW" sz="2400" dirty="0"/>
              <a:t>-</a:t>
            </a:r>
            <a:r>
              <a:rPr lang="el-GR" altLang="zh-TW" sz="2400" dirty="0"/>
              <a:t>Δ</a:t>
            </a:r>
            <a:r>
              <a:rPr lang="en-US" altLang="zh-TW" sz="2400" dirty="0"/>
              <a:t>t′/T</a:t>
            </a:r>
            <a:r>
              <a:rPr lang="zh-TW" altLang="en-US" sz="2400" dirty="0"/>
              <a:t>）來決定。此函數決定了新解被接受的機率，</a:t>
            </a:r>
            <a:r>
              <a:rPr lang="el-GR" altLang="zh-TW" sz="2400" dirty="0"/>
              <a:t> Δ</a:t>
            </a:r>
            <a:r>
              <a:rPr lang="en-US" altLang="zh-TW" sz="2400" dirty="0"/>
              <a:t>t′</a:t>
            </a:r>
            <a:r>
              <a:rPr lang="zh-TW" altLang="en-US" sz="2400" dirty="0"/>
              <a:t>為新解和原解的差，</a:t>
            </a:r>
            <a:r>
              <a:rPr lang="en-US" altLang="zh-TW" sz="2400" dirty="0"/>
              <a:t>T</a:t>
            </a:r>
            <a:r>
              <a:rPr lang="zh-TW" altLang="en-US" sz="2400" dirty="0"/>
              <a:t>為現在溫度。</a:t>
            </a:r>
            <a:endParaRPr lang="en-US" altLang="zh-TW" sz="2400" dirty="0"/>
          </a:p>
          <a:p>
            <a:r>
              <a:rPr lang="en-US" altLang="zh-TW" sz="2400" dirty="0"/>
              <a:t>4.</a:t>
            </a:r>
            <a:r>
              <a:rPr lang="zh-TW" altLang="en-US" sz="2400" dirty="0"/>
              <a:t>依上更新原解（新解可能不被接受）。</a:t>
            </a:r>
            <a:endParaRPr lang="en-US" altLang="zh-TW" sz="2400" dirty="0"/>
          </a:p>
          <a:p>
            <a:r>
              <a:rPr lang="en-US" altLang="zh-TW" sz="2400" dirty="0"/>
              <a:t>5.</a:t>
            </a:r>
            <a:r>
              <a:rPr lang="zh-TW" altLang="en-US" sz="2400" dirty="0"/>
              <a:t>進行退火：將溫度</a:t>
            </a:r>
            <a:r>
              <a:rPr lang="en-US" altLang="zh-TW" sz="2400" dirty="0"/>
              <a:t>T</a:t>
            </a:r>
            <a:r>
              <a:rPr lang="zh-TW" altLang="en-US" sz="2400" dirty="0"/>
              <a:t>乘上降溫參數，並回到步驟</a:t>
            </a:r>
            <a:r>
              <a:rPr lang="en-US" altLang="zh-TW" sz="2400" dirty="0"/>
              <a:t>2</a:t>
            </a:r>
            <a:r>
              <a:rPr lang="zh-TW" altLang="en-US" sz="2400" dirty="0"/>
              <a:t>，直到溫度低於結束溫度為止。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以此演算法，可以讓解越來越靠近近似最佳解，可以當作</a:t>
            </a:r>
            <a:r>
              <a:rPr lang="en-US" altLang="zh-TW" sz="2400" dirty="0"/>
              <a:t>NAS</a:t>
            </a:r>
            <a:r>
              <a:rPr lang="zh-TW" altLang="en-US" sz="2400" dirty="0"/>
              <a:t>的</a:t>
            </a:r>
            <a:r>
              <a:rPr lang="en-US" altLang="zh-TW" sz="2400" dirty="0"/>
              <a:t>Search Strategy.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100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err="1"/>
              <a:t>sa</a:t>
            </a:r>
            <a:r>
              <a:rPr lang="en-US" altLang="zh-TW" dirty="0"/>
              <a:t> </a:t>
            </a:r>
            <a:r>
              <a:rPr lang="zh-TW" altLang="en-US" dirty="0"/>
              <a:t>介紹</a:t>
            </a:r>
            <a:endParaRPr lang="zh-tw" dirty="0"/>
          </a:p>
        </p:txBody>
      </p:sp>
      <p:pic>
        <p:nvPicPr>
          <p:cNvPr id="4" name="圖片 3" descr="一張含有 圖表 的圖片">
            <a:extLst>
              <a:ext uri="{FF2B5EF4-FFF2-40B4-BE49-F238E27FC236}">
                <a16:creationId xmlns:a16="http://schemas.microsoft.com/office/drawing/2014/main" id="{2F8EF326-5367-E5ED-FB06-D51B4ABC0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200" y="2177512"/>
            <a:ext cx="5984721" cy="390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2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資料來源</a:t>
            </a:r>
            <a:endParaRPr 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C906F6D-22D8-757D-BBFD-9C714DE907B7}"/>
              </a:ext>
            </a:extLst>
          </p:cNvPr>
          <p:cNvSpPr txBox="1"/>
          <p:nvPr/>
        </p:nvSpPr>
        <p:spPr>
          <a:xfrm>
            <a:off x="389036" y="2113867"/>
            <a:ext cx="113523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https://andy850701.pixnet.net/blog/post/468004709-%E5%95%9F%E7%99%BC%E5%BC%8F%E6%BC%94%E7%AE%97%E6%B3%95-%E2%80%93-%E6%A8%A1%E6%93%AC%E9%80%80%E7%81%AB%E6%BC%94%E7%AE%97%E6%B3%95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http://debussy.im.nuu.edu.tw/sjchen/MachineLearning/final/Opt_SA.pdf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https://medium.com/ai-academy-taiwan/%E6%8F%90%E7%85%89%E5%86%8D%E6%8F%90%E7%85%89%E6%BF%83%E7%B8%AE%E5%86%8D%E6%BF%83%E7%B8%AE-neural-architecture-search-%E4%BB%8B%E7%B4%B9-ef366ffdc818</a:t>
            </a:r>
            <a:endParaRPr lang="en-US" altLang="zh-TW" dirty="0"/>
          </a:p>
          <a:p>
            <a:r>
              <a:rPr lang="en-US" altLang="zh-TW" dirty="0"/>
              <a:t>https://medium.com/%E6%A9%9F%E5%99%A8%E5%AD%B8%E7%BF%92%E7%9F%A5%E8%AD%98%E6%AD%B7%E7%A8%8B/dnn-%E6%B7%B1%E5%BA%A6%E7%A5%9E%E7%B6%93%E7%B6%B2%E8%B7%AF-%E7%9A%84%E5%85%A8%E9%9D%A2%E8%AA%8D%E8%AD%98-ad50aa531205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863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err="1"/>
              <a:t>Dnn</a:t>
            </a:r>
            <a:r>
              <a:rPr lang="en-US" altLang="zh-TW" dirty="0"/>
              <a:t> </a:t>
            </a:r>
            <a:r>
              <a:rPr lang="zh-TW" altLang="en-US" dirty="0"/>
              <a:t>介紹</a:t>
            </a:r>
            <a:endParaRPr 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483509-0C3D-7B61-6210-5324676198A0}"/>
              </a:ext>
            </a:extLst>
          </p:cNvPr>
          <p:cNvSpPr txBox="1"/>
          <p:nvPr/>
        </p:nvSpPr>
        <p:spPr>
          <a:xfrm>
            <a:off x="439387" y="2084119"/>
            <a:ext cx="11305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DNN</a:t>
            </a:r>
            <a:r>
              <a:rPr lang="zh-TW" altLang="en-US" sz="2400" dirty="0"/>
              <a:t>（深度神經網路）是以模擬人類大腦的機器學習模型，由輸入層、隱藏層和輸出層組成。每一個層由神經元組成，在此範例中，輸入層有八個、輸出層有兩個。</a:t>
            </a:r>
          </a:p>
        </p:txBody>
      </p:sp>
      <p:pic>
        <p:nvPicPr>
          <p:cNvPr id="9" name="圖片 8" descr="一張含有 圖表 的圖片&#10;&#10;自動產生的描述">
            <a:extLst>
              <a:ext uri="{FF2B5EF4-FFF2-40B4-BE49-F238E27FC236}">
                <a16:creationId xmlns:a16="http://schemas.microsoft.com/office/drawing/2014/main" id="{F72C7255-4888-03D5-2563-1C83F3E98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628" y="3021279"/>
            <a:ext cx="8812189" cy="350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err="1"/>
              <a:t>Dnn</a:t>
            </a:r>
            <a:r>
              <a:rPr lang="en-US" altLang="zh-TW" dirty="0"/>
              <a:t> </a:t>
            </a:r>
            <a:r>
              <a:rPr lang="zh-TW" altLang="en-US" dirty="0"/>
              <a:t>介紹</a:t>
            </a:r>
            <a:endParaRPr 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483509-0C3D-7B61-6210-5324676198A0}"/>
              </a:ext>
            </a:extLst>
          </p:cNvPr>
          <p:cNvSpPr txBox="1"/>
          <p:nvPr/>
        </p:nvSpPr>
        <p:spPr>
          <a:xfrm>
            <a:off x="439387" y="2084119"/>
            <a:ext cx="11305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輸入層和隱藏層、隱藏層和輸出層、隱藏層內部相鄰兩層之間的每個神經元都會相連，在圖中以線表示，每條線都代表著一個權重。</a:t>
            </a:r>
          </a:p>
        </p:txBody>
      </p:sp>
      <p:pic>
        <p:nvPicPr>
          <p:cNvPr id="9" name="圖片 8" descr="一張含有 圖表 的圖片&#10;&#10;自動產生的描述">
            <a:extLst>
              <a:ext uri="{FF2B5EF4-FFF2-40B4-BE49-F238E27FC236}">
                <a16:creationId xmlns:a16="http://schemas.microsoft.com/office/drawing/2014/main" id="{F72C7255-4888-03D5-2563-1C83F3E98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628" y="3021279"/>
            <a:ext cx="8812189" cy="350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0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err="1"/>
              <a:t>Dnn</a:t>
            </a:r>
            <a:r>
              <a:rPr lang="en-US" altLang="zh-TW" dirty="0"/>
              <a:t> </a:t>
            </a:r>
            <a:r>
              <a:rPr lang="zh-TW" altLang="en-US" dirty="0"/>
              <a:t>介紹</a:t>
            </a:r>
            <a:endParaRPr 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483509-0C3D-7B61-6210-5324676198A0}"/>
              </a:ext>
            </a:extLst>
          </p:cNvPr>
          <p:cNvSpPr txBox="1"/>
          <p:nvPr/>
        </p:nvSpPr>
        <p:spPr>
          <a:xfrm>
            <a:off x="439387" y="2084119"/>
            <a:ext cx="11305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網路內部的各個神經元會得到前一層所有神經元乘上其權重的總合，並將此值向下一層傳遞，直到輸出層。</a:t>
            </a:r>
          </a:p>
        </p:txBody>
      </p:sp>
      <p:pic>
        <p:nvPicPr>
          <p:cNvPr id="9" name="圖片 8" descr="一張含有 圖表 的圖片&#10;&#10;自動產生的描述">
            <a:extLst>
              <a:ext uri="{FF2B5EF4-FFF2-40B4-BE49-F238E27FC236}">
                <a16:creationId xmlns:a16="http://schemas.microsoft.com/office/drawing/2014/main" id="{F72C7255-4888-03D5-2563-1C83F3E98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628" y="3021279"/>
            <a:ext cx="8812189" cy="350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7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err="1"/>
              <a:t>Dnn</a:t>
            </a:r>
            <a:r>
              <a:rPr lang="en-US" altLang="zh-TW" dirty="0"/>
              <a:t> </a:t>
            </a:r>
            <a:r>
              <a:rPr lang="zh-TW" altLang="en-US" dirty="0"/>
              <a:t>介紹</a:t>
            </a:r>
            <a:endParaRPr 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483509-0C3D-7B61-6210-5324676198A0}"/>
              </a:ext>
            </a:extLst>
          </p:cNvPr>
          <p:cNvSpPr txBox="1"/>
          <p:nvPr/>
        </p:nvSpPr>
        <p:spPr>
          <a:xfrm>
            <a:off x="439387" y="2084119"/>
            <a:ext cx="11305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為了不讓得到的結果只有線性的，在隱藏層之中會再加入激勵函數，使得結果為非線性。如圖：</a:t>
            </a:r>
          </a:p>
        </p:txBody>
      </p:sp>
      <p:pic>
        <p:nvPicPr>
          <p:cNvPr id="4" name="圖片 3" descr="一張含有 圖表 的圖片&#10;&#10;自動產生的描述">
            <a:extLst>
              <a:ext uri="{FF2B5EF4-FFF2-40B4-BE49-F238E27FC236}">
                <a16:creationId xmlns:a16="http://schemas.microsoft.com/office/drawing/2014/main" id="{97C10375-180D-4C19-1F71-ECD0DD514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887" y="3151214"/>
            <a:ext cx="48482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7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err="1"/>
              <a:t>Dnn</a:t>
            </a:r>
            <a:r>
              <a:rPr lang="en-US" altLang="zh-TW" dirty="0"/>
              <a:t> </a:t>
            </a:r>
            <a:r>
              <a:rPr lang="zh-TW" altLang="en-US" dirty="0"/>
              <a:t>介紹</a:t>
            </a:r>
            <a:endParaRPr 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483509-0C3D-7B61-6210-5324676198A0}"/>
              </a:ext>
            </a:extLst>
          </p:cNvPr>
          <p:cNvSpPr txBox="1"/>
          <p:nvPr/>
        </p:nvSpPr>
        <p:spPr>
          <a:xfrm>
            <a:off x="439387" y="2084119"/>
            <a:ext cx="11305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權重的大小代表各個神經元的重要性，錯誤的權重代表錯鋘的結果。可以利用計算誤差來調整權重，以此讓神經網路的預測更加靠近答案。</a:t>
            </a:r>
          </a:p>
        </p:txBody>
      </p:sp>
      <p:pic>
        <p:nvPicPr>
          <p:cNvPr id="5" name="圖片 4" descr="一張含有 圖表 的圖片&#10;&#10;自動產生的描述">
            <a:extLst>
              <a:ext uri="{FF2B5EF4-FFF2-40B4-BE49-F238E27FC236}">
                <a16:creationId xmlns:a16="http://schemas.microsoft.com/office/drawing/2014/main" id="{9545CC1D-0D3F-3484-3B6B-54AB8B9ED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805" y="2942701"/>
            <a:ext cx="6762471" cy="352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4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圖表 的圖片&#10;&#10;自動產生的描述">
            <a:extLst>
              <a:ext uri="{FF2B5EF4-FFF2-40B4-BE49-F238E27FC236}">
                <a16:creationId xmlns:a16="http://schemas.microsoft.com/office/drawing/2014/main" id="{9545CC1D-0D3F-3484-3B6B-54AB8B9ED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805" y="2942701"/>
            <a:ext cx="6762471" cy="352291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err="1"/>
              <a:t>Dnn</a:t>
            </a:r>
            <a:r>
              <a:rPr lang="en-US" altLang="zh-TW" dirty="0"/>
              <a:t> </a:t>
            </a:r>
            <a:r>
              <a:rPr lang="zh-TW" altLang="en-US" dirty="0"/>
              <a:t>介紹</a:t>
            </a:r>
            <a:endParaRPr 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483509-0C3D-7B61-6210-5324676198A0}"/>
              </a:ext>
            </a:extLst>
          </p:cNvPr>
          <p:cNvSpPr txBox="1"/>
          <p:nvPr/>
        </p:nvSpPr>
        <p:spPr>
          <a:xfrm>
            <a:off x="439387" y="1914847"/>
            <a:ext cx="11305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誤差的計算是使用微分，以此來計算梯度，並以此變化率調整上一層的權重。當一層的權重調整完成，就可以用來調整前一層的權重，直到所有的參數調整完畢。</a:t>
            </a:r>
            <a:endParaRPr lang="en-US" altLang="zh-TW" sz="2400" dirty="0"/>
          </a:p>
          <a:p>
            <a:r>
              <a:rPr lang="zh-TW" altLang="en-US" sz="2400" dirty="0"/>
              <a:t>這被稱為反向傳播。</a:t>
            </a:r>
          </a:p>
        </p:txBody>
      </p:sp>
    </p:spTree>
    <p:extLst>
      <p:ext uri="{BB962C8B-B14F-4D97-AF65-F5344CB8AC3E}">
        <p14:creationId xmlns:p14="http://schemas.microsoft.com/office/powerpoint/2010/main" val="87197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圖表 的圖片&#10;&#10;自動產生的描述">
            <a:extLst>
              <a:ext uri="{FF2B5EF4-FFF2-40B4-BE49-F238E27FC236}">
                <a16:creationId xmlns:a16="http://schemas.microsoft.com/office/drawing/2014/main" id="{9545CC1D-0D3F-3484-3B6B-54AB8B9ED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805" y="2942701"/>
            <a:ext cx="6762471" cy="352291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err="1"/>
              <a:t>Dnn</a:t>
            </a:r>
            <a:r>
              <a:rPr lang="en-US" altLang="zh-TW" dirty="0"/>
              <a:t> </a:t>
            </a:r>
            <a:r>
              <a:rPr lang="zh-TW" altLang="en-US" dirty="0"/>
              <a:t>介紹</a:t>
            </a:r>
            <a:endParaRPr 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483509-0C3D-7B61-6210-5324676198A0}"/>
              </a:ext>
            </a:extLst>
          </p:cNvPr>
          <p:cNvSpPr txBox="1"/>
          <p:nvPr/>
        </p:nvSpPr>
        <p:spPr>
          <a:xfrm>
            <a:off x="439387" y="1914847"/>
            <a:ext cx="11305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透過資料集的輸入，模型能接收更多的資訊，完成更多次的訓練，最終變成一個可以預測結果的模型。</a:t>
            </a:r>
          </a:p>
        </p:txBody>
      </p:sp>
    </p:spTree>
    <p:extLst>
      <p:ext uri="{BB962C8B-B14F-4D97-AF65-F5344CB8AC3E}">
        <p14:creationId xmlns:p14="http://schemas.microsoft.com/office/powerpoint/2010/main" val="331788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err="1"/>
              <a:t>nas</a:t>
            </a:r>
            <a:r>
              <a:rPr lang="en-US" altLang="zh-TW" dirty="0"/>
              <a:t> </a:t>
            </a:r>
            <a:r>
              <a:rPr lang="zh-TW" altLang="en-US" dirty="0"/>
              <a:t>介紹</a:t>
            </a:r>
            <a:endParaRPr 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483509-0C3D-7B61-6210-5324676198A0}"/>
              </a:ext>
            </a:extLst>
          </p:cNvPr>
          <p:cNvSpPr txBox="1"/>
          <p:nvPr/>
        </p:nvSpPr>
        <p:spPr>
          <a:xfrm>
            <a:off x="439387" y="1914847"/>
            <a:ext cx="11305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除了權重外，隱藏層到底要多少層、每層到底要有多少個神經元，才能讓模型兼顧效能和準確率也成為了重要的課題。因此，</a:t>
            </a:r>
            <a:r>
              <a:rPr lang="en-US" altLang="zh-TW" sz="2400" dirty="0"/>
              <a:t>NAS</a:t>
            </a:r>
            <a:r>
              <a:rPr lang="zh-TW" altLang="en-US" sz="2400" dirty="0"/>
              <a:t>應此而生。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FB128B-CDEF-66FE-EBCD-DDB16667C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082" y="3429000"/>
            <a:ext cx="8991655" cy="213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30568"/>
      </p:ext>
    </p:extLst>
  </p:cSld>
  <p:clrMapOvr>
    <a:masterClrMapping/>
  </p:clrMapOvr>
</p:sld>
</file>

<file path=ppt/theme/theme1.xml><?xml version="1.0" encoding="utf-8"?>
<a:theme xmlns:a="http://schemas.openxmlformats.org/drawingml/2006/main" name="紅利">
  <a:themeElements>
    <a:clrScheme name="Dividend">
      <a:dk1>
        <a:sysClr val="windowText" lastClr="72A081"/>
      </a:dk1>
      <a:lt1>
        <a:sysClr val="window" lastClr="393939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582_TF56390039_Win32" id="{5F43E152-EBA6-4514-BA79-F1181C68F656}" vid="{F1AD3F8F-74D8-435A-839E-784C5D61D22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72A081"/>
      </a:dk1>
      <a:lt1>
        <a:sysClr val="window" lastClr="393939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72A081"/>
      </a:dk1>
      <a:lt1>
        <a:sysClr val="window" lastClr="393939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{045103AF-C424-4FE2-A30B-F606450C2CB3}tf56390039_win32</Template>
  <TotalTime>71</TotalTime>
  <Words>917</Words>
  <Application>Microsoft Office PowerPoint</Application>
  <PresentationFormat>寬螢幕</PresentationFormat>
  <Paragraphs>52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Microsoft JhengHei UI</vt:lpstr>
      <vt:lpstr>Corbel</vt:lpstr>
      <vt:lpstr>Gill Sans MT</vt:lpstr>
      <vt:lpstr>Wingdings 2</vt:lpstr>
      <vt:lpstr>紅利</vt:lpstr>
      <vt:lpstr>資料探勘：以dnn-nas為例</vt:lpstr>
      <vt:lpstr>Dnn 介紹</vt:lpstr>
      <vt:lpstr>Dnn 介紹</vt:lpstr>
      <vt:lpstr>Dnn 介紹</vt:lpstr>
      <vt:lpstr>Dnn 介紹</vt:lpstr>
      <vt:lpstr>Dnn 介紹</vt:lpstr>
      <vt:lpstr>Dnn 介紹</vt:lpstr>
      <vt:lpstr>Dnn 介紹</vt:lpstr>
      <vt:lpstr>nas 介紹</vt:lpstr>
      <vt:lpstr>nas 介紹</vt:lpstr>
      <vt:lpstr>sa 介紹</vt:lpstr>
      <vt:lpstr>sa 介紹</vt:lpstr>
      <vt:lpstr>資料來源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資料探勘：以dnn-nas為例</dc:title>
  <dc:creator>廷豪 許</dc:creator>
  <cp:lastModifiedBy>廷豪 許</cp:lastModifiedBy>
  <cp:revision>2</cp:revision>
  <dcterms:created xsi:type="dcterms:W3CDTF">2023-04-04T21:31:34Z</dcterms:created>
  <dcterms:modified xsi:type="dcterms:W3CDTF">2023-04-04T22:43:02Z</dcterms:modified>
</cp:coreProperties>
</file>