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84" r:id="rId19"/>
    <p:sldId id="296" r:id="rId20"/>
    <p:sldId id="297" r:id="rId21"/>
    <p:sldId id="298" r:id="rId22"/>
    <p:sldId id="258" r:id="rId23"/>
    <p:sldId id="278" r:id="rId24"/>
    <p:sldId id="280" r:id="rId25"/>
    <p:sldId id="281" r:id="rId26"/>
    <p:sldId id="282" r:id="rId27"/>
    <p:sldId id="283" r:id="rId28"/>
    <p:sldId id="276" r:id="rId29"/>
    <p:sldId id="259" r:id="rId30"/>
    <p:sldId id="277" r:id="rId31"/>
    <p:sldId id="285" r:id="rId32"/>
    <p:sldId id="286" r:id="rId33"/>
    <p:sldId id="288" r:id="rId34"/>
    <p:sldId id="287" r:id="rId35"/>
    <p:sldId id="289" r:id="rId36"/>
    <p:sldId id="291" r:id="rId37"/>
    <p:sldId id="292" r:id="rId38"/>
    <p:sldId id="290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8C64-EBED-4F40-98A1-9ED8F43F7A9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47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8C64-EBED-4F40-98A1-9ED8F43F7A9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6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963727C7-89ED-A930-91B5-E967CDF9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859824" y="268833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FA57D9-63D6-D498-0193-B373FF37012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027EEFE-7AB3-FBC6-22FB-A3714275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960959" y="370965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C96FB15-74A7-641B-8701-C863B155E9E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A1E5F7A-9DA3-0254-7CF0-86CAFE08AC57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4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F9E2BD-9CFD-D95F-F543-5DAD0990B50C}"/>
              </a:ext>
            </a:extLst>
          </p:cNvPr>
          <p:cNvSpPr txBox="1"/>
          <p:nvPr/>
        </p:nvSpPr>
        <p:spPr>
          <a:xfrm>
            <a:off x="130042" y="573936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this region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8B18A9E-6053-8230-96EC-3D8C220DEDA4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F9E2BD-9CFD-D95F-F543-5DAD0990B50C}"/>
              </a:ext>
            </a:extLst>
          </p:cNvPr>
          <p:cNvSpPr txBox="1"/>
          <p:nvPr/>
        </p:nvSpPr>
        <p:spPr>
          <a:xfrm>
            <a:off x="130042" y="5739362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this region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but there’re some points are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at the other side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7731406-7F23-994B-D8E2-B65E2E318768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7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963727C7-89ED-A930-91B5-E967CDF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859824" y="268833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2526F-B7DB-5EBB-949E-E9AF0C0C754C}"/>
              </a:ext>
            </a:extLst>
          </p:cNvPr>
          <p:cNvSpPr txBox="1"/>
          <p:nvPr/>
        </p:nvSpPr>
        <p:spPr>
          <a:xfrm>
            <a:off x="6310680" y="413692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Too close to the hyperplane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572817-2D1E-4CBF-720B-6B79264927EC}"/>
              </a:ext>
            </a:extLst>
          </p:cNvPr>
          <p:cNvCxnSpPr>
            <a:cxnSpLocks/>
          </p:cNvCxnSpPr>
          <p:nvPr/>
        </p:nvCxnSpPr>
        <p:spPr>
          <a:xfrm>
            <a:off x="1846356" y="268747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23AD15-23B4-1BA2-4BD9-EACD030F60E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CF2224-21A5-6FDB-933A-27135F9D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940949" y="368425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572817-2D1E-4CBF-720B-6B79264927EC}"/>
              </a:ext>
            </a:extLst>
          </p:cNvPr>
          <p:cNvCxnSpPr>
            <a:cxnSpLocks/>
          </p:cNvCxnSpPr>
          <p:nvPr/>
        </p:nvCxnSpPr>
        <p:spPr>
          <a:xfrm>
            <a:off x="1774567" y="368933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29A013-1E23-D06B-0BF5-12A1837F8C90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A1E5F7A-9DA3-0254-7CF0-86CAFE08AC57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E3FEE66-2216-9FBA-1BA3-25179AF89ED3}"/>
              </a:ext>
            </a:extLst>
          </p:cNvPr>
          <p:cNvCxnSpPr>
            <a:cxnSpLocks/>
          </p:cNvCxnSpPr>
          <p:nvPr/>
        </p:nvCxnSpPr>
        <p:spPr>
          <a:xfrm>
            <a:off x="1774567" y="368933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A7EF14-C0D8-77D9-C918-7E2C14E7D3C0}"/>
              </a:ext>
            </a:extLst>
          </p:cNvPr>
          <p:cNvSpPr txBox="1"/>
          <p:nvPr/>
        </p:nvSpPr>
        <p:spPr>
          <a:xfrm>
            <a:off x="130042" y="573936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those region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4A8C9E1-B66D-974E-F719-9DE96498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Time complexity: O(log n)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Space complexity: O(n)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– Brute Force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7796"/>
              </p:ext>
            </p:extLst>
          </p:nvPr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Max 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78.6965%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1.751%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78.5373%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1.452%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77.98%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2.083%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77.5%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2.516%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8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053EBB-C7C4-0DF3-8CCE-A6BC985D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95" y="1377790"/>
            <a:ext cx="6569009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– ANNOY </a:t>
            </a:r>
            <a:r>
              <a:rPr lang="en-US" altLang="zh-TW" dirty="0" err="1">
                <a:latin typeface="Consolas" panose="020B0609020204030204" pitchFamily="49" charset="0"/>
              </a:rPr>
              <a:t>w.t.</a:t>
            </a:r>
            <a:r>
              <a:rPr lang="en-US" altLang="zh-TW" dirty="0">
                <a:latin typeface="Consolas" panose="020B0609020204030204" pitchFamily="49" charset="0"/>
              </a:rPr>
              <a:t> DFS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/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Max 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78.6965%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1.751%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78.5373%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1.452%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77.98%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2.083%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77.5%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2.516%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2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– ANNOY </a:t>
            </a:r>
            <a:r>
              <a:rPr lang="en-US" altLang="zh-TW" dirty="0" err="1">
                <a:latin typeface="Consolas" panose="020B0609020204030204" pitchFamily="49" charset="0"/>
              </a:rPr>
              <a:t>w.t.</a:t>
            </a:r>
            <a:r>
              <a:rPr lang="en-US" altLang="zh-TW" dirty="0">
                <a:latin typeface="Consolas" panose="020B0609020204030204" pitchFamily="49" charset="0"/>
              </a:rPr>
              <a:t> BFS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/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Max 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78.6965%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1.751%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78.5373%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1.452%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77.98%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2.083%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77.5%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2.516%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1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DF3041D4-1E6F-A73D-69D1-7E4156E608E7}"/>
              </a:ext>
            </a:extLst>
          </p:cNvPr>
          <p:cNvSpPr/>
          <p:nvPr/>
        </p:nvSpPr>
        <p:spPr>
          <a:xfrm>
            <a:off x="4287520" y="169068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EF788136-4317-E670-5819-A8985E43E28B}"/>
              </a:ext>
            </a:extLst>
          </p:cNvPr>
          <p:cNvSpPr/>
          <p:nvPr/>
        </p:nvSpPr>
        <p:spPr>
          <a:xfrm>
            <a:off x="2824480" y="319436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586AEF13-AF9B-1E95-776D-E96A378754EC}"/>
              </a:ext>
            </a:extLst>
          </p:cNvPr>
          <p:cNvSpPr/>
          <p:nvPr/>
        </p:nvSpPr>
        <p:spPr>
          <a:xfrm>
            <a:off x="5801360" y="319436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0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837C007B-7933-4051-542C-E1C3DB1F6D9A}"/>
              </a:ext>
            </a:extLst>
          </p:cNvPr>
          <p:cNvSpPr/>
          <p:nvPr/>
        </p:nvSpPr>
        <p:spPr>
          <a:xfrm>
            <a:off x="1330960" y="479964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0038EE7F-7110-6875-73D9-D691011BAF9A}"/>
              </a:ext>
            </a:extLst>
          </p:cNvPr>
          <p:cNvSpPr/>
          <p:nvPr/>
        </p:nvSpPr>
        <p:spPr>
          <a:xfrm>
            <a:off x="4175760" y="479964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0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5CA644-C9CA-8E5B-1FE9-96C0649A918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62400" y="2163128"/>
            <a:ext cx="0" cy="10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7AE18-EB9A-BC13-8874-0F6FDBF1C2BB}"/>
              </a:ext>
            </a:extLst>
          </p:cNvPr>
          <p:cNvCxnSpPr>
            <a:endCxn id="4" idx="1"/>
          </p:cNvCxnSpPr>
          <p:nvPr/>
        </p:nvCxnSpPr>
        <p:spPr>
          <a:xfrm>
            <a:off x="3962400" y="2163128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42D735-B5C2-5631-3F10-8FB0ED7B287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68880" y="3666808"/>
            <a:ext cx="0" cy="113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45364CC-D3EA-BAA3-37C6-5E176BE140F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68880" y="3666808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B14DA0-3B11-1164-684E-3B983E8A4EC3}"/>
              </a:ext>
            </a:extLst>
          </p:cNvPr>
          <p:cNvCxnSpPr>
            <a:cxnSpLocks/>
          </p:cNvCxnSpPr>
          <p:nvPr/>
        </p:nvCxnSpPr>
        <p:spPr>
          <a:xfrm>
            <a:off x="5313680" y="3666808"/>
            <a:ext cx="0" cy="11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D28CD06-A97F-23BF-3414-6A39F05A58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00320" y="3666808"/>
            <a:ext cx="21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9D14303-A9D1-43DF-6773-B712BD1E7DAC}"/>
              </a:ext>
            </a:extLst>
          </p:cNvPr>
          <p:cNvCxnSpPr>
            <a:cxnSpLocks/>
          </p:cNvCxnSpPr>
          <p:nvPr/>
        </p:nvCxnSpPr>
        <p:spPr>
          <a:xfrm>
            <a:off x="6939280" y="2163128"/>
            <a:ext cx="0" cy="10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84CD7B-D5FA-1B72-FCD6-932B3ECE92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63360" y="2163128"/>
            <a:ext cx="37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972E326-A91C-A167-B188-3225021367C0}"/>
              </a:ext>
            </a:extLst>
          </p:cNvPr>
          <p:cNvSpPr txBox="1"/>
          <p:nvPr/>
        </p:nvSpPr>
        <p:spPr>
          <a:xfrm>
            <a:off x="2976880" y="23266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&lt;= k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77DDF0A-BB96-DF11-DDA4-6A3F2ED534FF}"/>
              </a:ext>
            </a:extLst>
          </p:cNvPr>
          <p:cNvSpPr txBox="1"/>
          <p:nvPr/>
        </p:nvSpPr>
        <p:spPr>
          <a:xfrm>
            <a:off x="7115344" y="23266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&gt; k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092C98-60B7-13E1-F3DF-F5E9300E5CC1}"/>
              </a:ext>
            </a:extLst>
          </p:cNvPr>
          <p:cNvSpPr txBox="1"/>
          <p:nvPr/>
        </p:nvSpPr>
        <p:spPr>
          <a:xfrm>
            <a:off x="1435592" y="39154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&lt;= m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06F3295-9D4B-A851-4CA4-C91380B7C1EA}"/>
              </a:ext>
            </a:extLst>
          </p:cNvPr>
          <p:cNvSpPr txBox="1"/>
          <p:nvPr/>
        </p:nvSpPr>
        <p:spPr>
          <a:xfrm>
            <a:off x="5343031" y="403776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&gt; 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225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因為數據是連續數值，所以採用</a:t>
            </a:r>
            <a:r>
              <a:rPr lang="en-US" altLang="zh-TW" dirty="0">
                <a:latin typeface="Consolas" panose="020B0609020204030204" pitchFamily="49" charset="0"/>
              </a:rPr>
              <a:t>C4.5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1339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1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先選定一個屬性，例如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A</a:t>
            </a: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541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89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由小到大排序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7018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9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利用兩數據間平均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(A</a:t>
            </a:r>
            <a:r>
              <a:rPr lang="en-US" altLang="zh-TW" baseline="-25000" dirty="0">
                <a:latin typeface="Consolas" panose="020B060902020403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+A</a:t>
            </a:r>
            <a:r>
              <a:rPr lang="en-US" altLang="zh-TW" baseline="-25000" dirty="0">
                <a:latin typeface="Consolas" panose="020B0609020204030204" pitchFamily="49" charset="0"/>
                <a:ea typeface="標楷體" panose="03000509000000000000" pitchFamily="65" charset="-120"/>
              </a:rPr>
              <a:t>i+1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)/2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得到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個分割點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9977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DCAB3DC-493B-2E97-A215-44424881CEA4}"/>
              </a:ext>
            </a:extLst>
          </p:cNvPr>
          <p:cNvSpPr txBox="1"/>
          <p:nvPr/>
        </p:nvSpPr>
        <p:spPr>
          <a:xfrm>
            <a:off x="993694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4C49A-6C4B-C73C-8E76-790A6DC853B7}"/>
              </a:ext>
            </a:extLst>
          </p:cNvPr>
          <p:cNvSpPr txBox="1"/>
          <p:nvPr/>
        </p:nvSpPr>
        <p:spPr>
          <a:xfrm>
            <a:off x="934540" y="3798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2AD343-E767-2373-A5B1-C53CEAE449BA}"/>
              </a:ext>
            </a:extLst>
          </p:cNvPr>
          <p:cNvSpPr txBox="1"/>
          <p:nvPr/>
        </p:nvSpPr>
        <p:spPr>
          <a:xfrm>
            <a:off x="997396" y="41676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625E01-5929-9CDD-5497-1589B81C0083}"/>
              </a:ext>
            </a:extLst>
          </p:cNvPr>
          <p:cNvSpPr txBox="1"/>
          <p:nvPr/>
        </p:nvSpPr>
        <p:spPr>
          <a:xfrm>
            <a:off x="998220" y="45396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3B4E7-EF2C-FA10-4FF1-452FB93EADE7}"/>
              </a:ext>
            </a:extLst>
          </p:cNvPr>
          <p:cNvSpPr txBox="1"/>
          <p:nvPr/>
        </p:nvSpPr>
        <p:spPr>
          <a:xfrm>
            <a:off x="931446" y="49063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186F3-F1D3-8C7D-5C41-2F375083AFD4}"/>
              </a:ext>
            </a:extLst>
          </p:cNvPr>
          <p:cNvSpPr txBox="1"/>
          <p:nvPr/>
        </p:nvSpPr>
        <p:spPr>
          <a:xfrm>
            <a:off x="942484" y="5272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55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計算每個劃分點的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information gain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，接著換成其他屬性，直到找到最大的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information gain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，如此就可以知道最好的決策。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/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DCAB3DC-493B-2E97-A215-44424881CEA4}"/>
              </a:ext>
            </a:extLst>
          </p:cNvPr>
          <p:cNvSpPr txBox="1"/>
          <p:nvPr/>
        </p:nvSpPr>
        <p:spPr>
          <a:xfrm>
            <a:off x="993694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4C49A-6C4B-C73C-8E76-790A6DC853B7}"/>
              </a:ext>
            </a:extLst>
          </p:cNvPr>
          <p:cNvSpPr txBox="1"/>
          <p:nvPr/>
        </p:nvSpPr>
        <p:spPr>
          <a:xfrm>
            <a:off x="934540" y="3798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2AD343-E767-2373-A5B1-C53CEAE449BA}"/>
              </a:ext>
            </a:extLst>
          </p:cNvPr>
          <p:cNvSpPr txBox="1"/>
          <p:nvPr/>
        </p:nvSpPr>
        <p:spPr>
          <a:xfrm>
            <a:off x="997396" y="41676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625E01-5929-9CDD-5497-1589B81C0083}"/>
              </a:ext>
            </a:extLst>
          </p:cNvPr>
          <p:cNvSpPr txBox="1"/>
          <p:nvPr/>
        </p:nvSpPr>
        <p:spPr>
          <a:xfrm>
            <a:off x="998220" y="45396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3B4E7-EF2C-FA10-4FF1-452FB93EADE7}"/>
              </a:ext>
            </a:extLst>
          </p:cNvPr>
          <p:cNvSpPr txBox="1"/>
          <p:nvPr/>
        </p:nvSpPr>
        <p:spPr>
          <a:xfrm>
            <a:off x="931446" y="49063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186F3-F1D3-8C7D-5C41-2F375083AFD4}"/>
              </a:ext>
            </a:extLst>
          </p:cNvPr>
          <p:cNvSpPr txBox="1"/>
          <p:nvPr/>
        </p:nvSpPr>
        <p:spPr>
          <a:xfrm>
            <a:off x="942484" y="5272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077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252EAD9-C1D9-DFD5-17AB-381CF358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49253"/>
              </p:ext>
            </p:extLst>
          </p:nvPr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74.1294%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0.016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74.1294%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0.016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5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EC95-2735-8182-CCBC-4741C03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Random forest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86130-8B13-BECE-F0FC-8FE4BB70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很多顆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decision tree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，由隨機選取的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dataset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子集建構。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可以有效減緩單顆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decision tree over-fitting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27653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25B57B-39AE-F819-F2FE-320956D1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55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EC95-2735-8182-CCBC-4741C03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Random forest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DE9CBEF-3CF5-7A57-1FBB-6A59DCD99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3505"/>
              </p:ext>
            </p:extLst>
          </p:nvPr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Max 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78.6965%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1.751%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78.5373%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1.452%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77.98%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2.083%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77.5%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2.516%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7906193-6975-3118-6233-78A46327D0B4}"/>
              </a:ext>
            </a:extLst>
          </p:cNvPr>
          <p:cNvSpPr txBox="1"/>
          <p:nvPr/>
        </p:nvSpPr>
        <p:spPr>
          <a:xfrm>
            <a:off x="510225" y="45212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n=28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1B9760-2893-A3B4-B66E-3A25691F6AE5}"/>
              </a:ext>
            </a:extLst>
          </p:cNvPr>
          <p:cNvSpPr txBox="1"/>
          <p:nvPr/>
        </p:nvSpPr>
        <p:spPr>
          <a:xfrm>
            <a:off x="507999" y="38709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n=19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FED593-0210-4077-4312-A925028456CF}"/>
              </a:ext>
            </a:extLst>
          </p:cNvPr>
          <p:cNvSpPr txBox="1"/>
          <p:nvPr/>
        </p:nvSpPr>
        <p:spPr>
          <a:xfrm>
            <a:off x="503547" y="32207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n=40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B595F9-8321-B91D-9020-4C8E6A260351}"/>
              </a:ext>
            </a:extLst>
          </p:cNvPr>
          <p:cNvSpPr txBox="1"/>
          <p:nvPr/>
        </p:nvSpPr>
        <p:spPr>
          <a:xfrm>
            <a:off x="503546" y="25570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504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546997-188B-885B-E7A4-5DC6C8DD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0" y="2518791"/>
            <a:ext cx="2505425" cy="225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3E9212-78CB-DCE5-7298-FCBA5B43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31" y="2557722"/>
            <a:ext cx="2695951" cy="223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29CDE8-7E18-9DC6-E5D1-753B715942A5}"/>
              </a:ext>
            </a:extLst>
          </p:cNvPr>
          <p:cNvSpPr txBox="1"/>
          <p:nvPr/>
        </p:nvSpPr>
        <p:spPr>
          <a:xfrm>
            <a:off x="5656879" y="3277680"/>
            <a:ext cx="439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  <a:sym typeface="Wingdings" panose="05000000000000000000" pitchFamily="2" charset="2"/>
              </a:rPr>
              <a:t>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49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3E9212-78CB-DCE5-7298-FCBA5B43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25" y="2201931"/>
            <a:ext cx="3912950" cy="3249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E666F-97D8-5268-D4C3-64E41051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73" y="4999800"/>
            <a:ext cx="1579236" cy="2178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F1823B6-7EFF-1710-003D-1D77A7D88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17" y="2505680"/>
            <a:ext cx="1570497" cy="21662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143032-A950-9041-2677-AE1F9E6766A1}"/>
              </a:ext>
            </a:extLst>
          </p:cNvPr>
          <p:cNvCxnSpPr>
            <a:cxnSpLocks/>
          </p:cNvCxnSpPr>
          <p:nvPr/>
        </p:nvCxnSpPr>
        <p:spPr>
          <a:xfrm flipH="1" flipV="1">
            <a:off x="6997148" y="2842591"/>
            <a:ext cx="258417" cy="3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A121215-A7A1-740C-874A-04A9BAB121C1}"/>
              </a:ext>
            </a:extLst>
          </p:cNvPr>
          <p:cNvCxnSpPr>
            <a:cxnSpLocks/>
          </p:cNvCxnSpPr>
          <p:nvPr/>
        </p:nvCxnSpPr>
        <p:spPr>
          <a:xfrm>
            <a:off x="5178287" y="4603486"/>
            <a:ext cx="248478" cy="396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27">
            <a:extLst>
              <a:ext uri="{FF2B5EF4-FFF2-40B4-BE49-F238E27FC236}">
                <a16:creationId xmlns:a16="http://schemas.microsoft.com/office/drawing/2014/main" id="{4E57AD80-3075-69A9-5666-DA2F902FF102}"/>
              </a:ext>
            </a:extLst>
          </p:cNvPr>
          <p:cNvSpPr txBox="1"/>
          <p:nvPr/>
        </p:nvSpPr>
        <p:spPr>
          <a:xfrm>
            <a:off x="555064" y="5847514"/>
            <a:ext cx="6311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找出這條線之後，之後的資料用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9BB34CF-009D-A12E-85FC-5F7D90EF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91" y="5938656"/>
            <a:ext cx="1579236" cy="217826"/>
          </a:xfrm>
          <a:prstGeom prst="rect">
            <a:avLst/>
          </a:prstGeom>
        </p:spPr>
      </p:pic>
      <p:sp>
        <p:nvSpPr>
          <p:cNvPr id="18" name="文字方塊 29">
            <a:extLst>
              <a:ext uri="{FF2B5EF4-FFF2-40B4-BE49-F238E27FC236}">
                <a16:creationId xmlns:a16="http://schemas.microsoft.com/office/drawing/2014/main" id="{72D37AB1-858C-0459-74C7-8F0B9F51348F}"/>
              </a:ext>
            </a:extLst>
          </p:cNvPr>
          <p:cNvSpPr txBox="1"/>
          <p:nvPr/>
        </p:nvSpPr>
        <p:spPr>
          <a:xfrm>
            <a:off x="5869627" y="5847514"/>
            <a:ext cx="1401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帶入即可</a:t>
            </a:r>
          </a:p>
        </p:txBody>
      </p:sp>
    </p:spTree>
    <p:extLst>
      <p:ext uri="{BB962C8B-B14F-4D97-AF65-F5344CB8AC3E}">
        <p14:creationId xmlns:p14="http://schemas.microsoft.com/office/powerpoint/2010/main" val="294013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3E9212-78CB-DCE5-7298-FCBA5B43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25" y="2201931"/>
            <a:ext cx="3912950" cy="3249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E666F-97D8-5268-D4C3-64E41051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73" y="4999800"/>
            <a:ext cx="1579236" cy="2178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F1823B6-7EFF-1710-003D-1D77A7D88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17" y="2505680"/>
            <a:ext cx="1570497" cy="21662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143032-A950-9041-2677-AE1F9E6766A1}"/>
              </a:ext>
            </a:extLst>
          </p:cNvPr>
          <p:cNvCxnSpPr>
            <a:cxnSpLocks/>
          </p:cNvCxnSpPr>
          <p:nvPr/>
        </p:nvCxnSpPr>
        <p:spPr>
          <a:xfrm flipH="1" flipV="1">
            <a:off x="6997148" y="2842591"/>
            <a:ext cx="258417" cy="3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A121215-A7A1-740C-874A-04A9BAB121C1}"/>
              </a:ext>
            </a:extLst>
          </p:cNvPr>
          <p:cNvCxnSpPr>
            <a:cxnSpLocks/>
          </p:cNvCxnSpPr>
          <p:nvPr/>
        </p:nvCxnSpPr>
        <p:spPr>
          <a:xfrm>
            <a:off x="5178287" y="4603486"/>
            <a:ext cx="248478" cy="396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11">
            <a:extLst>
              <a:ext uri="{FF2B5EF4-FFF2-40B4-BE49-F238E27FC236}">
                <a16:creationId xmlns:a16="http://schemas.microsoft.com/office/drawing/2014/main" id="{BF8D7DE3-89C3-B977-5B95-FE5121EA983D}"/>
              </a:ext>
            </a:extLst>
          </p:cNvPr>
          <p:cNvSpPr txBox="1"/>
          <p:nvPr/>
        </p:nvSpPr>
        <p:spPr>
          <a:xfrm>
            <a:off x="535185" y="5847514"/>
            <a:ext cx="6311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但是這麼做有個條件：必須要是線性可分（硬間隔）</a:t>
            </a:r>
          </a:p>
        </p:txBody>
      </p:sp>
    </p:spTree>
    <p:extLst>
      <p:ext uri="{BB962C8B-B14F-4D97-AF65-F5344CB8AC3E}">
        <p14:creationId xmlns:p14="http://schemas.microsoft.com/office/powerpoint/2010/main" val="53891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18096F-9D3E-AF0A-BD0B-429E5A9E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50" y="2765106"/>
            <a:ext cx="2919099" cy="24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2">
            <a:extLst>
              <a:ext uri="{FF2B5EF4-FFF2-40B4-BE49-F238E27FC236}">
                <a16:creationId xmlns:a16="http://schemas.microsoft.com/office/drawing/2014/main" id="{6F698CA9-FB80-AB95-B80A-E7D1E9599A2D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非線性可分：</a:t>
            </a:r>
          </a:p>
        </p:txBody>
      </p:sp>
    </p:spTree>
    <p:extLst>
      <p:ext uri="{BB962C8B-B14F-4D97-AF65-F5344CB8AC3E}">
        <p14:creationId xmlns:p14="http://schemas.microsoft.com/office/powerpoint/2010/main" val="52083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18096F-9D3E-AF0A-BD0B-429E5A9E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25" y="2899994"/>
            <a:ext cx="2919099" cy="24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F698CA9-FB80-AB95-B80A-E7D1E9599A2D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解決方案：</a:t>
            </a:r>
          </a:p>
        </p:txBody>
      </p:sp>
      <p:sp>
        <p:nvSpPr>
          <p:cNvPr id="4" name="文字方塊 8">
            <a:extLst>
              <a:ext uri="{FF2B5EF4-FFF2-40B4-BE49-F238E27FC236}">
                <a16:creationId xmlns:a16="http://schemas.microsoft.com/office/drawing/2014/main" id="{C516A67A-C664-71D2-4632-D9D9FA4417D9}"/>
              </a:ext>
            </a:extLst>
          </p:cNvPr>
          <p:cNvSpPr txBox="1"/>
          <p:nvPr/>
        </p:nvSpPr>
        <p:spPr>
          <a:xfrm>
            <a:off x="6096000" y="3429000"/>
            <a:ext cx="439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  <a:sym typeface="Wingdings" panose="05000000000000000000" pitchFamily="2" charset="2"/>
              </a:rPr>
              <a:t>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5" name="文字方塊 13">
            <a:extLst>
              <a:ext uri="{FF2B5EF4-FFF2-40B4-BE49-F238E27FC236}">
                <a16:creationId xmlns:a16="http://schemas.microsoft.com/office/drawing/2014/main" id="{412A0B69-968A-6ADF-FBC8-96D30D1683F5}"/>
              </a:ext>
            </a:extLst>
          </p:cNvPr>
          <p:cNvSpPr txBox="1"/>
          <p:nvPr/>
        </p:nvSpPr>
        <p:spPr>
          <a:xfrm>
            <a:off x="5858360" y="389066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7478A5-1F20-3B7C-028E-389D4DD1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0686" l="10000" r="90000">
                        <a14:foregroundMark x1="23409" y1="42892" x2="24545" y2="42892"/>
                        <a14:foregroundMark x1="22045" y1="47059" x2="22045" y2="47059"/>
                        <a14:foregroundMark x1="27727" y1="55147" x2="27727" y2="55147"/>
                        <a14:foregroundMark x1="32045" y1="50980" x2="32045" y2="50980"/>
                        <a14:foregroundMark x1="34545" y1="55882" x2="34545" y2="55882"/>
                        <a14:foregroundMark x1="39091" y1="52941" x2="39091" y2="52941"/>
                        <a14:foregroundMark x1="49545" y1="59804" x2="49545" y2="59804"/>
                        <a14:foregroundMark x1="49318" y1="61275" x2="49318" y2="61275"/>
                        <a14:foregroundMark x1="49318" y1="59804" x2="49318" y2="61029"/>
                        <a14:foregroundMark x1="55682" y1="55882" x2="55682" y2="55882"/>
                        <a14:foregroundMark x1="58636" y1="47059" x2="58636" y2="47059"/>
                        <a14:foregroundMark x1="55227" y1="42157" x2="55227" y2="42157"/>
                        <a14:foregroundMark x1="49545" y1="40196" x2="49545" y2="40196"/>
                        <a14:foregroundMark x1="51591" y1="34314" x2="51591" y2="34314"/>
                        <a14:foregroundMark x1="48409" y1="29902" x2="48409" y2="29902"/>
                        <a14:foregroundMark x1="46818" y1="25490" x2="46818" y2="25490"/>
                        <a14:foregroundMark x1="50455" y1="25245" x2="50455" y2="25245"/>
                        <a14:foregroundMark x1="45000" y1="25980" x2="45000" y2="25980"/>
                        <a14:foregroundMark x1="68864" y1="23529" x2="68864" y2="23529"/>
                        <a14:foregroundMark x1="65455" y1="30147" x2="65455" y2="30147"/>
                        <a14:foregroundMark x1="72273" y1="33088" x2="72273" y2="33088"/>
                        <a14:foregroundMark x1="73864" y1="27451" x2="73864" y2="27451"/>
                        <a14:foregroundMark x1="76136" y1="33824" x2="76136" y2="33824"/>
                        <a14:foregroundMark x1="78409" y1="47059" x2="78409" y2="47059"/>
                        <a14:foregroundMark x1="74545" y1="43137" x2="74545" y2="43137"/>
                        <a14:foregroundMark x1="69091" y1="39216" x2="69091" y2="39216"/>
                        <a14:foregroundMark x1="64318" y1="42157" x2="64318" y2="42157"/>
                        <a14:foregroundMark x1="60000" y1="39951" x2="60000" y2="39951"/>
                        <a14:foregroundMark x1="58182" y1="36029" x2="58182" y2="36029"/>
                        <a14:foregroundMark x1="60000" y1="26961" x2="60000" y2="26961"/>
                        <a14:foregroundMark x1="64318" y1="49755" x2="64318" y2="49755"/>
                        <a14:foregroundMark x1="67045" y1="54167" x2="67045" y2="54167"/>
                        <a14:foregroundMark x1="48636" y1="60294" x2="48636" y2="60294"/>
                        <a14:foregroundMark x1="44091" y1="68627" x2="44091" y2="68627"/>
                        <a14:foregroundMark x1="38409" y1="64706" x2="38409" y2="64706"/>
                        <a14:foregroundMark x1="37727" y1="59804" x2="37727" y2="59804"/>
                        <a14:foregroundMark x1="32955" y1="64706" x2="32955" y2="64706"/>
                        <a14:foregroundMark x1="30455" y1="58333" x2="30455" y2="58333"/>
                        <a14:foregroundMark x1="26364" y1="66667" x2="26364" y2="66667"/>
                        <a14:foregroundMark x1="25682" y1="61765" x2="25682" y2="61765"/>
                        <a14:foregroundMark x1="17045" y1="62745" x2="17045" y2="62745"/>
                        <a14:foregroundMark x1="16136" y1="58824" x2="16136" y2="58824"/>
                        <a14:foregroundMark x1="11591" y1="53676" x2="11591" y2="53676"/>
                        <a14:foregroundMark x1="14318" y1="50000" x2="14318" y2="50000"/>
                        <a14:foregroundMark x1="19318" y1="71078" x2="19318" y2="71078"/>
                        <a14:foregroundMark x1="16591" y1="80147" x2="16591" y2="80147"/>
                        <a14:foregroundMark x1="31136" y1="76716" x2="31136" y2="76716"/>
                        <a14:foregroundMark x1="35455" y1="75000" x2="35455" y2="75000"/>
                        <a14:foregroundMark x1="40000" y1="69118" x2="40000" y2="69118"/>
                        <a14:foregroundMark x1="68636" y1="90686" x2="68636" y2="906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16" y="2066352"/>
            <a:ext cx="3556998" cy="32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24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18096F-9D3E-AF0A-BD0B-429E5A9E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25" y="2899994"/>
            <a:ext cx="2919099" cy="24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8">
            <a:extLst>
              <a:ext uri="{FF2B5EF4-FFF2-40B4-BE49-F238E27FC236}">
                <a16:creationId xmlns:a16="http://schemas.microsoft.com/office/drawing/2014/main" id="{C516A67A-C664-71D2-4632-D9D9FA4417D9}"/>
              </a:ext>
            </a:extLst>
          </p:cNvPr>
          <p:cNvSpPr txBox="1"/>
          <p:nvPr/>
        </p:nvSpPr>
        <p:spPr>
          <a:xfrm>
            <a:off x="6096000" y="3429000"/>
            <a:ext cx="439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  <a:sym typeface="Wingdings" panose="05000000000000000000" pitchFamily="2" charset="2"/>
              </a:rPr>
              <a:t>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5" name="文字方塊 13">
            <a:extLst>
              <a:ext uri="{FF2B5EF4-FFF2-40B4-BE49-F238E27FC236}">
                <a16:creationId xmlns:a16="http://schemas.microsoft.com/office/drawing/2014/main" id="{412A0B69-968A-6ADF-FBC8-96D30D1683F5}"/>
              </a:ext>
            </a:extLst>
          </p:cNvPr>
          <p:cNvSpPr txBox="1"/>
          <p:nvPr/>
        </p:nvSpPr>
        <p:spPr>
          <a:xfrm>
            <a:off x="5858360" y="389066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7478A5-1F20-3B7C-028E-389D4DD1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0686" l="10000" r="90000">
                        <a14:foregroundMark x1="23409" y1="42892" x2="24545" y2="42892"/>
                        <a14:foregroundMark x1="22045" y1="47059" x2="22045" y2="47059"/>
                        <a14:foregroundMark x1="27727" y1="55147" x2="27727" y2="55147"/>
                        <a14:foregroundMark x1="32045" y1="50980" x2="32045" y2="50980"/>
                        <a14:foregroundMark x1="34545" y1="55882" x2="34545" y2="55882"/>
                        <a14:foregroundMark x1="39091" y1="52941" x2="39091" y2="52941"/>
                        <a14:foregroundMark x1="49545" y1="59804" x2="49545" y2="59804"/>
                        <a14:foregroundMark x1="49318" y1="61275" x2="49318" y2="61275"/>
                        <a14:foregroundMark x1="49318" y1="59804" x2="49318" y2="61029"/>
                        <a14:foregroundMark x1="55682" y1="55882" x2="55682" y2="55882"/>
                        <a14:foregroundMark x1="58636" y1="47059" x2="58636" y2="47059"/>
                        <a14:foregroundMark x1="55227" y1="42157" x2="55227" y2="42157"/>
                        <a14:foregroundMark x1="49545" y1="40196" x2="49545" y2="40196"/>
                        <a14:foregroundMark x1="51591" y1="34314" x2="51591" y2="34314"/>
                        <a14:foregroundMark x1="48409" y1="29902" x2="48409" y2="29902"/>
                        <a14:foregroundMark x1="46818" y1="25490" x2="46818" y2="25490"/>
                        <a14:foregroundMark x1="50455" y1="25245" x2="50455" y2="25245"/>
                        <a14:foregroundMark x1="45000" y1="25980" x2="45000" y2="25980"/>
                        <a14:foregroundMark x1="68864" y1="23529" x2="68864" y2="23529"/>
                        <a14:foregroundMark x1="65455" y1="30147" x2="65455" y2="30147"/>
                        <a14:foregroundMark x1="72273" y1="33088" x2="72273" y2="33088"/>
                        <a14:foregroundMark x1="73864" y1="27451" x2="73864" y2="27451"/>
                        <a14:foregroundMark x1="76136" y1="33824" x2="76136" y2="33824"/>
                        <a14:foregroundMark x1="78409" y1="47059" x2="78409" y2="47059"/>
                        <a14:foregroundMark x1="74545" y1="43137" x2="74545" y2="43137"/>
                        <a14:foregroundMark x1="69091" y1="39216" x2="69091" y2="39216"/>
                        <a14:foregroundMark x1="64318" y1="42157" x2="64318" y2="42157"/>
                        <a14:foregroundMark x1="60000" y1="39951" x2="60000" y2="39951"/>
                        <a14:foregroundMark x1="58182" y1="36029" x2="58182" y2="36029"/>
                        <a14:foregroundMark x1="60000" y1="26961" x2="60000" y2="26961"/>
                        <a14:foregroundMark x1="64318" y1="49755" x2="64318" y2="49755"/>
                        <a14:foregroundMark x1="67045" y1="54167" x2="67045" y2="54167"/>
                        <a14:foregroundMark x1="48636" y1="60294" x2="48636" y2="60294"/>
                        <a14:foregroundMark x1="44091" y1="68627" x2="44091" y2="68627"/>
                        <a14:foregroundMark x1="38409" y1="64706" x2="38409" y2="64706"/>
                        <a14:foregroundMark x1="37727" y1="59804" x2="37727" y2="59804"/>
                        <a14:foregroundMark x1="32955" y1="64706" x2="32955" y2="64706"/>
                        <a14:foregroundMark x1="30455" y1="58333" x2="30455" y2="58333"/>
                        <a14:foregroundMark x1="26364" y1="66667" x2="26364" y2="66667"/>
                        <a14:foregroundMark x1="25682" y1="61765" x2="25682" y2="61765"/>
                        <a14:foregroundMark x1="17045" y1="62745" x2="17045" y2="62745"/>
                        <a14:foregroundMark x1="16136" y1="58824" x2="16136" y2="58824"/>
                        <a14:foregroundMark x1="11591" y1="53676" x2="11591" y2="53676"/>
                        <a14:foregroundMark x1="14318" y1="50000" x2="14318" y2="50000"/>
                        <a14:foregroundMark x1="19318" y1="71078" x2="19318" y2="71078"/>
                        <a14:foregroundMark x1="16591" y1="80147" x2="16591" y2="80147"/>
                        <a14:foregroundMark x1="31136" y1="76716" x2="31136" y2="76716"/>
                        <a14:foregroundMark x1="35455" y1="75000" x2="35455" y2="75000"/>
                        <a14:foregroundMark x1="40000" y1="69118" x2="40000" y2="69118"/>
                        <a14:foregroundMark x1="68636" y1="90686" x2="68636" y2="906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16" y="2066352"/>
            <a:ext cx="3556998" cy="32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4">
            <a:extLst>
              <a:ext uri="{FF2B5EF4-FFF2-40B4-BE49-F238E27FC236}">
                <a16:creationId xmlns:a16="http://schemas.microsoft.com/office/drawing/2014/main" id="{F510C4CD-A618-E56B-5F9A-AEB74D1A5618}"/>
              </a:ext>
            </a:extLst>
          </p:cNvPr>
          <p:cNvSpPr txBox="1"/>
          <p:nvPr/>
        </p:nvSpPr>
        <p:spPr>
          <a:xfrm>
            <a:off x="1528838" y="5628977"/>
            <a:ext cx="934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其實沒有一個正規的找法，就是某些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paper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實驗出來某些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分得還不錯就這樣用了</a:t>
            </a:r>
          </a:p>
        </p:txBody>
      </p:sp>
      <p:sp>
        <p:nvSpPr>
          <p:cNvPr id="9" name="文字方塊 2">
            <a:extLst>
              <a:ext uri="{FF2B5EF4-FFF2-40B4-BE49-F238E27FC236}">
                <a16:creationId xmlns:a16="http://schemas.microsoft.com/office/drawing/2014/main" id="{6F698CA9-FB80-AB95-B80A-E7D1E9599A2D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找出 </a:t>
            </a:r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3624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sp>
        <p:nvSpPr>
          <p:cNvPr id="9" name="文字方塊 2">
            <a:extLst>
              <a:ext uri="{FF2B5EF4-FFF2-40B4-BE49-F238E27FC236}">
                <a16:creationId xmlns:a16="http://schemas.microsoft.com/office/drawing/2014/main" id="{6F698CA9-FB80-AB95-B80A-E7D1E9599A2D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找出 </a:t>
            </a:r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D015FB-5330-528E-8D3B-3C4CB409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04" y="2449181"/>
            <a:ext cx="4889105" cy="20574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7AD05E-1E66-FC86-8C3A-05179AB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12" y="4803478"/>
            <a:ext cx="5247974" cy="1818900"/>
          </a:xfrm>
          <a:prstGeom prst="rect">
            <a:avLst/>
          </a:prstGeom>
        </p:spPr>
      </p:pic>
      <p:sp>
        <p:nvSpPr>
          <p:cNvPr id="11" name="文字方塊 14">
            <a:extLst>
              <a:ext uri="{FF2B5EF4-FFF2-40B4-BE49-F238E27FC236}">
                <a16:creationId xmlns:a16="http://schemas.microsoft.com/office/drawing/2014/main" id="{BA6F4BA1-7004-FD6D-AE0F-DB4EA44D4B4D}"/>
              </a:ext>
            </a:extLst>
          </p:cNvPr>
          <p:cNvSpPr txBox="1"/>
          <p:nvPr/>
        </p:nvSpPr>
        <p:spPr>
          <a:xfrm>
            <a:off x="6753486" y="3198167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RBF</a:t>
            </a:r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</a:t>
            </a:r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C8DD5EF5-BE5B-6715-82ED-671CB1CF0336}"/>
              </a:ext>
            </a:extLst>
          </p:cNvPr>
          <p:cNvSpPr txBox="1"/>
          <p:nvPr/>
        </p:nvSpPr>
        <p:spPr>
          <a:xfrm>
            <a:off x="6753486" y="5268129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Polynomial kernel</a:t>
            </a:r>
            <a:endParaRPr lang="zh-TW" altLang="en-US" sz="24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170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9C1E5ECD-EA84-1A16-6468-DCE0FDEBBA34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簡而言之：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5ADE3F-9ADA-50C9-636C-06287866DB84}"/>
              </a:ext>
            </a:extLst>
          </p:cNvPr>
          <p:cNvSpPr txBox="1"/>
          <p:nvPr/>
        </p:nvSpPr>
        <p:spPr>
          <a:xfrm>
            <a:off x="838200" y="2302305"/>
            <a:ext cx="4634602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選擇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投射到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n+1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維的超平面</a:t>
            </a:r>
            <a:endParaRPr lang="en-US" altLang="zh-TW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找出一個可以切分兩種數據的超平面</a:t>
            </a:r>
          </a:p>
        </p:txBody>
      </p:sp>
    </p:spTree>
    <p:extLst>
      <p:ext uri="{BB962C8B-B14F-4D97-AF65-F5344CB8AC3E}">
        <p14:creationId xmlns:p14="http://schemas.microsoft.com/office/powerpoint/2010/main" val="1333313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9C1E5ECD-EA84-1A16-6468-DCE0FDEBBA34}"/>
              </a:ext>
            </a:extLst>
          </p:cNvPr>
          <p:cNvSpPr txBox="1"/>
          <p:nvPr/>
        </p:nvSpPr>
        <p:spPr>
          <a:xfrm>
            <a:off x="838200" y="1690688"/>
            <a:ext cx="291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簡而言之：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5ADE3F-9ADA-50C9-636C-06287866DB84}"/>
              </a:ext>
            </a:extLst>
          </p:cNvPr>
          <p:cNvSpPr txBox="1"/>
          <p:nvPr/>
        </p:nvSpPr>
        <p:spPr>
          <a:xfrm>
            <a:off x="838200" y="2302305"/>
            <a:ext cx="4634602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選擇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投射到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n+1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維的超平面</a:t>
            </a:r>
            <a:endParaRPr lang="en-US" altLang="zh-TW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找出一個可以切分兩種數據的超平面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CD40DF-A472-A1AA-5ECB-8ECEF0F4E9CA}"/>
              </a:ext>
            </a:extLst>
          </p:cNvPr>
          <p:cNvSpPr txBox="1"/>
          <p:nvPr/>
        </p:nvSpPr>
        <p:spPr>
          <a:xfrm>
            <a:off x="6719200" y="1797743"/>
            <a:ext cx="1792478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Kernel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選擇：</a:t>
            </a:r>
          </a:p>
        </p:txBody>
      </p:sp>
      <p:sp>
        <p:nvSpPr>
          <p:cNvPr id="5" name="文字方塊 15">
            <a:extLst>
              <a:ext uri="{FF2B5EF4-FFF2-40B4-BE49-F238E27FC236}">
                <a16:creationId xmlns:a16="http://schemas.microsoft.com/office/drawing/2014/main" id="{B98810C8-421F-8061-D82C-88F1F31CE978}"/>
              </a:ext>
            </a:extLst>
          </p:cNvPr>
          <p:cNvSpPr txBox="1"/>
          <p:nvPr/>
        </p:nvSpPr>
        <p:spPr>
          <a:xfrm>
            <a:off x="6719200" y="3104615"/>
            <a:ext cx="1467068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尋找方式：</a:t>
            </a:r>
          </a:p>
        </p:txBody>
      </p:sp>
      <p:sp>
        <p:nvSpPr>
          <p:cNvPr id="6" name="文字方塊 16">
            <a:extLst>
              <a:ext uri="{FF2B5EF4-FFF2-40B4-BE49-F238E27FC236}">
                <a16:creationId xmlns:a16="http://schemas.microsoft.com/office/drawing/2014/main" id="{67010B17-56D6-E10C-84D1-FFB91EE73813}"/>
              </a:ext>
            </a:extLst>
          </p:cNvPr>
          <p:cNvSpPr txBox="1"/>
          <p:nvPr/>
        </p:nvSpPr>
        <p:spPr>
          <a:xfrm>
            <a:off x="6719200" y="3663610"/>
            <a:ext cx="378180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基因演算法（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Genetic Algorithm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）</a:t>
            </a:r>
          </a:p>
        </p:txBody>
      </p:sp>
      <p:sp>
        <p:nvSpPr>
          <p:cNvPr id="7" name="文字方塊 17">
            <a:extLst>
              <a:ext uri="{FF2B5EF4-FFF2-40B4-BE49-F238E27FC236}">
                <a16:creationId xmlns:a16="http://schemas.microsoft.com/office/drawing/2014/main" id="{99852152-A797-D30F-7389-2569F260902F}"/>
              </a:ext>
            </a:extLst>
          </p:cNvPr>
          <p:cNvSpPr txBox="1"/>
          <p:nvPr/>
        </p:nvSpPr>
        <p:spPr>
          <a:xfrm>
            <a:off x="6719200" y="4541471"/>
            <a:ext cx="1467068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程式語言：</a:t>
            </a:r>
          </a:p>
        </p:txBody>
      </p:sp>
      <p:sp>
        <p:nvSpPr>
          <p:cNvPr id="10" name="文字方塊 18">
            <a:extLst>
              <a:ext uri="{FF2B5EF4-FFF2-40B4-BE49-F238E27FC236}">
                <a16:creationId xmlns:a16="http://schemas.microsoft.com/office/drawing/2014/main" id="{F1A43FD3-844F-BD12-46F6-A0BBFB0037BC}"/>
              </a:ext>
            </a:extLst>
          </p:cNvPr>
          <p:cNvSpPr txBox="1"/>
          <p:nvPr/>
        </p:nvSpPr>
        <p:spPr>
          <a:xfrm>
            <a:off x="6719200" y="5046033"/>
            <a:ext cx="678391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C++</a:t>
            </a:r>
            <a:endParaRPr lang="zh-TW" altLang="en-US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  <p:sp>
        <p:nvSpPr>
          <p:cNvPr id="11" name="文字方塊 15">
            <a:extLst>
              <a:ext uri="{FF2B5EF4-FFF2-40B4-BE49-F238E27FC236}">
                <a16:creationId xmlns:a16="http://schemas.microsoft.com/office/drawing/2014/main" id="{C8DD5EF5-BE5B-6715-82ED-671CB1CF0336}"/>
              </a:ext>
            </a:extLst>
          </p:cNvPr>
          <p:cNvSpPr txBox="1"/>
          <p:nvPr/>
        </p:nvSpPr>
        <p:spPr>
          <a:xfrm>
            <a:off x="6719200" y="2337361"/>
            <a:ext cx="2919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Polynomial kernel</a:t>
            </a:r>
            <a:endParaRPr lang="zh-TW" altLang="en-US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3C839-BDE3-CBE8-5888-C525974F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706F3E3-909B-AFEE-874E-F08FD82FF511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D1B2CAB-F03F-66FB-4C5B-4A31F2B85CFB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F9C7342-9601-F56C-324B-A15B08CD537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5C98ED2-E2AF-5E33-43DD-8E2EEAB506A2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FD6957-638A-32F1-885D-613C84D108EF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1D24FED-1E5D-9ACD-CB30-248E0F48C531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31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sp>
        <p:nvSpPr>
          <p:cNvPr id="4" name="文字方塊 5">
            <a:extLst>
              <a:ext uri="{FF2B5EF4-FFF2-40B4-BE49-F238E27FC236}">
                <a16:creationId xmlns:a16="http://schemas.microsoft.com/office/drawing/2014/main" id="{9C1E5ECD-EA84-1A16-6468-DCE0FDEBBA34}"/>
              </a:ext>
            </a:extLst>
          </p:cNvPr>
          <p:cNvSpPr txBox="1"/>
          <p:nvPr/>
        </p:nvSpPr>
        <p:spPr>
          <a:xfrm>
            <a:off x="838200" y="1690688"/>
            <a:ext cx="3694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基因演算法（超啟發）：</a:t>
            </a:r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531C87CF-8713-F74D-FBCD-81A5F92D41E9}"/>
              </a:ext>
            </a:extLst>
          </p:cNvPr>
          <p:cNvSpPr txBox="1"/>
          <p:nvPr/>
        </p:nvSpPr>
        <p:spPr>
          <a:xfrm>
            <a:off x="1100790" y="2152353"/>
            <a:ext cx="6412333" cy="2125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隨機找出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250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個超平面（也就是向量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w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）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選擇表現最好的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25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個（菁英）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讓這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25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個最好的菁英交配（數據交換，有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5%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機率突變）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交配直到擁有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250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個超平面</a:t>
            </a:r>
            <a:endParaRPr lang="en-US" altLang="zh-TW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回到步驟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2 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（重複 </a:t>
            </a:r>
            <a:r>
              <a:rPr lang="en-US" altLang="zh-TW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300</a:t>
            </a:r>
            <a:r>
              <a:rPr lang="zh-TW" altLang="en-US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次）</a:t>
            </a:r>
          </a:p>
        </p:txBody>
      </p:sp>
    </p:spTree>
    <p:extLst>
      <p:ext uri="{BB962C8B-B14F-4D97-AF65-F5344CB8AC3E}">
        <p14:creationId xmlns:p14="http://schemas.microsoft.com/office/powerpoint/2010/main" val="2694977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1B06F-6168-7653-9AD5-34ED78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Support Vector Machine</a:t>
            </a:r>
            <a:endParaRPr lang="zh-TW" altLang="en-US" dirty="0"/>
          </a:p>
        </p:txBody>
      </p:sp>
      <p:sp>
        <p:nvSpPr>
          <p:cNvPr id="3" name="文字方塊 5">
            <a:extLst>
              <a:ext uri="{FF2B5EF4-FFF2-40B4-BE49-F238E27FC236}">
                <a16:creationId xmlns:a16="http://schemas.microsoft.com/office/drawing/2014/main" id="{9C1E5ECD-EA84-1A16-6468-DCE0FDEBBA34}"/>
              </a:ext>
            </a:extLst>
          </p:cNvPr>
          <p:cNvSpPr txBox="1"/>
          <p:nvPr/>
        </p:nvSpPr>
        <p:spPr>
          <a:xfrm>
            <a:off x="838200" y="1690688"/>
            <a:ext cx="3694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結果呈現：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376F53-28C9-7D5B-9886-04735FAB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52" y="2231445"/>
            <a:ext cx="2915057" cy="4363059"/>
          </a:xfrm>
          <a:prstGeom prst="rect">
            <a:avLst/>
          </a:prstGeom>
        </p:spPr>
      </p:pic>
      <p:sp>
        <p:nvSpPr>
          <p:cNvPr id="6" name="文字方塊 27">
            <a:extLst>
              <a:ext uri="{FF2B5EF4-FFF2-40B4-BE49-F238E27FC236}">
                <a16:creationId xmlns:a16="http://schemas.microsoft.com/office/drawing/2014/main" id="{6C785CBE-CFB9-4778-4493-FE0DE44E2B3A}"/>
              </a:ext>
            </a:extLst>
          </p:cNvPr>
          <p:cNvSpPr txBox="1"/>
          <p:nvPr/>
        </p:nvSpPr>
        <p:spPr>
          <a:xfrm>
            <a:off x="4826146" y="2489246"/>
            <a:ext cx="3951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準確率約落在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73% ~ 80%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左右</a:t>
            </a:r>
          </a:p>
        </p:txBody>
      </p:sp>
      <p:sp>
        <p:nvSpPr>
          <p:cNvPr id="9" name="文字方塊 1">
            <a:extLst>
              <a:ext uri="{FF2B5EF4-FFF2-40B4-BE49-F238E27FC236}">
                <a16:creationId xmlns:a16="http://schemas.microsoft.com/office/drawing/2014/main" id="{6F8DD1C6-DA31-F309-7930-D63E7758C9C7}"/>
              </a:ext>
            </a:extLst>
          </p:cNvPr>
          <p:cNvSpPr txBox="1"/>
          <p:nvPr/>
        </p:nvSpPr>
        <p:spPr>
          <a:xfrm>
            <a:off x="4826146" y="3536097"/>
            <a:ext cx="3951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可能改善方式：</a:t>
            </a:r>
          </a:p>
        </p:txBody>
      </p:sp>
      <p:sp>
        <p:nvSpPr>
          <p:cNvPr id="10" name="文字方塊 2">
            <a:extLst>
              <a:ext uri="{FF2B5EF4-FFF2-40B4-BE49-F238E27FC236}">
                <a16:creationId xmlns:a16="http://schemas.microsoft.com/office/drawing/2014/main" id="{EA6B4745-C759-612C-3CBA-2663AEDE44F4}"/>
              </a:ext>
            </a:extLst>
          </p:cNvPr>
          <p:cNvSpPr txBox="1"/>
          <p:nvPr/>
        </p:nvSpPr>
        <p:spPr>
          <a:xfrm>
            <a:off x="4826146" y="4168699"/>
            <a:ext cx="45894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換個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kernel 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（因為是自己想的）</a:t>
            </a:r>
            <a:endParaRPr lang="en-US" altLang="zh-TW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修理 </a:t>
            </a:r>
            <a:r>
              <a:rPr lang="en-US" altLang="zh-TW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training data</a:t>
            </a: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 少資料的問題</a:t>
            </a:r>
            <a:endParaRPr lang="en-US" altLang="zh-TW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改變參數</a:t>
            </a:r>
            <a:endParaRPr lang="en-US" altLang="zh-TW" sz="2000" dirty="0">
              <a:latin typeface="源泉圓體 R" panose="020B0500000000000000" pitchFamily="34" charset="-120"/>
              <a:ea typeface="源泉圓體 R" panose="020B0500000000000000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源泉圓體 R" panose="020B0500000000000000" pitchFamily="34" charset="-120"/>
                <a:ea typeface="源泉圓體 R" panose="020B0500000000000000" pitchFamily="34" charset="-120"/>
              </a:rPr>
              <a:t>標準化</a:t>
            </a:r>
          </a:p>
        </p:txBody>
      </p:sp>
    </p:spTree>
    <p:extLst>
      <p:ext uri="{BB962C8B-B14F-4D97-AF65-F5344CB8AC3E}">
        <p14:creationId xmlns:p14="http://schemas.microsoft.com/office/powerpoint/2010/main" val="17968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635641-7034-375E-C09D-70E60212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0F78EED-59B1-1BC3-57F8-52B479CEBBB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0C426077-60E6-B7BB-DAD1-B3BD9EAED89F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0BFA35D-43FA-35A4-9440-F51E34C83E4C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5DAF44E-D415-DAED-6348-150F1FA51A69}"/>
              </a:ext>
            </a:extLst>
          </p:cNvPr>
          <p:cNvCxnSpPr>
            <a:cxnSpLocks/>
            <a:stCxn id="31" idx="5"/>
            <a:endCxn id="24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ABB696B6-7B87-286F-2BAA-8BFEA4B3AD08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474F83-F1BE-C324-E3E9-FDBAB570371A}"/>
              </a:ext>
            </a:extLst>
          </p:cNvPr>
          <p:cNvCxnSpPr>
            <a:stCxn id="28" idx="3"/>
            <a:endCxn id="2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A9AD32B5-57DB-D923-6A59-A0A9F12AF4F9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6AC4A12-8BDA-F907-2DB3-B04BD16B3D54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E18C759-ABD6-9A2A-B786-F1EAA50230A0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B21BBB6-660C-4BB4-CF70-96C33E6631B0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5DACDE2-3EAD-0CE2-AA75-4FA4D041C0BA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5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B97557-4BE7-4C88-4AD8-F0516938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32" name="橢圓 31">
            <a:extLst>
              <a:ext uri="{FF2B5EF4-FFF2-40B4-BE49-F238E27FC236}">
                <a16:creationId xmlns:a16="http://schemas.microsoft.com/office/drawing/2014/main" id="{C51DC80C-2D26-0577-CAFC-8194D3AA345B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9BBC541-A762-97D6-2E88-50B071B10348}"/>
              </a:ext>
            </a:extLst>
          </p:cNvPr>
          <p:cNvCxnSpPr>
            <a:stCxn id="32" idx="3"/>
            <a:endCxn id="32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0DFA77C-10F4-E7E4-52FF-8DD487CE5512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E845EDA-DA9C-8BBD-F344-08F1068277C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941FBD5-CE31-CB9E-2007-A1FE8BF199DC}"/>
              </a:ext>
            </a:extLst>
          </p:cNvPr>
          <p:cNvCxnSpPr>
            <a:stCxn id="32" idx="3"/>
            <a:endCxn id="34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8D7228B-C48C-D10B-7220-652BE2446D1D}"/>
              </a:ext>
            </a:extLst>
          </p:cNvPr>
          <p:cNvCxnSpPr>
            <a:cxnSpLocks/>
            <a:stCxn id="32" idx="5"/>
            <a:endCxn id="35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187CC2F-4FA9-89CF-47F5-72C84593F669}"/>
              </a:ext>
            </a:extLst>
          </p:cNvPr>
          <p:cNvCxnSpPr>
            <a:cxnSpLocks/>
            <a:stCxn id="34" idx="3"/>
            <a:endCxn id="4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2FF86E57-711B-C060-B98D-849830A6E200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0E7C1B0-5017-E0FA-7A2D-EF64FB98B0ED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6E409E7-B44B-7C96-8D7F-EAA20F0DF7F4}"/>
              </a:ext>
            </a:extLst>
          </p:cNvPr>
          <p:cNvCxnSpPr>
            <a:cxnSpLocks/>
            <a:stCxn id="34" idx="5"/>
            <a:endCxn id="4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76FA389-BDFD-90E3-4524-9597353901E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E99D8B29-2928-13BD-45B8-E6C2E66C5604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0F01D06-251D-3FC7-804D-4A8088F48C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4BA7DBE-C138-4428-4A08-C7C14C4B433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E8AA42A-C92B-FE96-6AF8-B1FD13AC6B19}"/>
              </a:ext>
            </a:extLst>
          </p:cNvPr>
          <p:cNvCxnSpPr>
            <a:cxnSpLocks/>
            <a:stCxn id="34" idx="6"/>
            <a:endCxn id="34" idx="2"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0AED392-F1F5-11BE-31C8-560AD23B200A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3238CE-17E7-F5C7-C759-E8CBF28E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E2D3262-15D5-9078-4643-B9732B26B6FF}"/>
              </a:ext>
            </a:extLst>
          </p:cNvPr>
          <p:cNvCxnSpPr/>
          <p:nvPr/>
        </p:nvCxnSpPr>
        <p:spPr>
          <a:xfrm flipV="1">
            <a:off x="7379970" y="4046220"/>
            <a:ext cx="1070610" cy="415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659023B3-071E-D7B2-8E2C-08738E465221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E369A46-52F7-8E4B-A2CA-CAD130236D24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9EE57429-5A2A-7B74-0640-DBA830C60012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8ABB333-4185-5330-D6CC-B0AB51E711F0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89922A-5F6E-4E5A-B92C-7ABB98088764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15F3B48-30C0-D626-4432-84B8F88A99F3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2A1B5F2-D092-673A-F949-69F5E95B3F32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53FDA6E5-4F6F-DC27-F523-CADA1A98AEBC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79563CE-74E8-DEA2-D034-9596D90F85F3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78C3794-A4B4-C5D5-1C71-F884E52C2C0A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43E319-D6CE-672D-DCB8-F171807FA1A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97635261-16C6-EAA0-7A70-5F06FFE48800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EF48FCD-60FF-006C-2BA2-E7CDC23AB7DC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CDE3ACE-73B5-7834-B35E-5A3F66B6C18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893E23FF-3404-B922-00C9-09E61B13F04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7F72D01-5338-89DD-42A7-41D62B557552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65AE31E-D343-1A14-E9EF-91F4753D1AB3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F7AEE2C-6683-7589-4027-78251518DB3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0C848BF-3C18-DD2A-7359-C03AF1404D59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2E97FF4-3271-1FB8-42A3-9B88CBD1922E}"/>
              </a:ext>
            </a:extLst>
          </p:cNvPr>
          <p:cNvCxnSpPr>
            <a:cxnSpLocks/>
            <a:stCxn id="17" idx="7"/>
            <a:endCxn id="17" idx="3"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DBCB4E8-96A9-2D23-A700-A9A4175294D3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81AB4-700C-E960-2861-C1533A75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A5086B8-E26A-8ECF-5E2E-216A92AC47B1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9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A104D2F-6671-B395-BBF8-DC7C1BBB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153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5373" y="3909630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7BD496-93B1-9FF0-DE38-0F8404B9E94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78076" y="1690688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1126338-0D5B-699F-EB82-14668B0EEDB9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1091</Words>
  <Application>Microsoft Office PowerPoint</Application>
  <PresentationFormat>寬螢幕</PresentationFormat>
  <Paragraphs>440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源泉圓體 R</vt:lpstr>
      <vt:lpstr>Arial</vt:lpstr>
      <vt:lpstr>Calibri</vt:lpstr>
      <vt:lpstr>Calibri Light</vt:lpstr>
      <vt:lpstr>Consolas</vt:lpstr>
      <vt:lpstr>Wide Latin</vt:lpstr>
      <vt:lpstr>Office 佈景主題</vt:lpstr>
      <vt:lpstr>資料探勘 第八組</vt:lpstr>
      <vt:lpstr>KNN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KNN – Brute Force</vt:lpstr>
      <vt:lpstr>KNN – ANNOY w.t. DFS</vt:lpstr>
      <vt:lpstr>KNN – ANNOY w.t. BFS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Random forest</vt:lpstr>
      <vt:lpstr>Random forest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HsiehTonny</cp:lastModifiedBy>
  <cp:revision>4</cp:revision>
  <dcterms:created xsi:type="dcterms:W3CDTF">2023-04-01T06:56:08Z</dcterms:created>
  <dcterms:modified xsi:type="dcterms:W3CDTF">2023-04-03T11:59:32Z</dcterms:modified>
</cp:coreProperties>
</file>