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48" autoAdjust="0"/>
  </p:normalViewPr>
  <p:slideViewPr>
    <p:cSldViewPr snapToGrid="0">
      <p:cViewPr varScale="1">
        <p:scale>
          <a:sx n="139" d="100"/>
          <a:sy n="139" d="100"/>
        </p:scale>
        <p:origin x="13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46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D47BD-7E0C-4061-B6F0-EAC64697D0E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2023/5/31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45112E-B469-48CF-8288-A6CA2AC35EB6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B3AB32-59DF-41F1-9618-EDFBF504962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B76177-7E17-4C08-BCAF-6370CE4DD5DB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EDA8D8-241E-4B2D-8F87-51FA906B048F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8288567-20A3-4258-9380-C30A165160E8}" type="datetime1">
              <a:rPr lang="zh-TW" altLang="en-US" noProof="0" smtClean="0"/>
              <a:t>2023/5/31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07ED22-AFD6-4CE6-8446-05BEBB698395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212FE2-34A0-4075-8D17-1A6F68CE7D5F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9470AF-490B-4FD8-B1E1-E62D36C5A7AB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ABC63D-E5CD-46CB-9F15-2A6585A6CE9B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C31-A1C7-41D6-A501-3CB2206CB7B3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01D2A5-C908-4309-8A4C-B2FF6E6D8241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FA17F36-2605-4094-A83A-310112F38964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F53E61-1384-47A3-AB7D-43BC2F27579A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700CC4-AD83-4E93-96C0-B6601C3C0372}" type="datetime1">
              <a:rPr lang="zh-TW" altLang="en-US" noProof="0" smtClean="0"/>
              <a:t>2023/5/31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矩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數位連線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6000" dirty="0">
                <a:solidFill>
                  <a:schemeClr val="bg1"/>
                </a:solidFill>
              </a:rPr>
              <a:t>Data mining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zh-TW" altLang="en-U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Preprocess:Interpolation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這裡為了使模型訓練更加的準確，使用了插值來增加資料集數量，結果不太好。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在之後的測試中發現使用</a:t>
            </a:r>
            <a:r>
              <a:rPr lang="en-US" altLang="zh-TW" sz="3200" dirty="0"/>
              <a:t>PCA</a:t>
            </a:r>
            <a:r>
              <a:rPr lang="zh-TW" altLang="en-US" sz="3200" dirty="0"/>
              <a:t>等其他</a:t>
            </a:r>
            <a:r>
              <a:rPr lang="en-US" altLang="zh-TW" sz="3200" dirty="0"/>
              <a:t>preprocess</a:t>
            </a:r>
            <a:r>
              <a:rPr lang="zh-TW" altLang="en-US" sz="3200" dirty="0"/>
              <a:t>對模型訓練效果會更好，準確率和速度皆有提升。</a:t>
            </a:r>
          </a:p>
        </p:txBody>
      </p:sp>
    </p:spTree>
    <p:extLst>
      <p:ext uri="{BB962C8B-B14F-4D97-AF65-F5344CB8AC3E}">
        <p14:creationId xmlns:p14="http://schemas.microsoft.com/office/powerpoint/2010/main" val="226556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Known-unknown </a:t>
            </a:r>
            <a:r>
              <a:rPr lang="en-US" altLang="zh-TW" dirty="0" err="1"/>
              <a:t>classifying:SVDD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在對資料集進行前處理之後，這裡使用</a:t>
            </a:r>
            <a:r>
              <a:rPr lang="en-US" altLang="zh-TW" sz="3200" dirty="0"/>
              <a:t>SVDD(Support Vector Data Description)</a:t>
            </a:r>
            <a:r>
              <a:rPr lang="zh-TW" altLang="en-US" sz="3200" dirty="0"/>
              <a:t>來將資料做「知道」和「不知道」的分類，由於訓練資料集和測試資料集的類別數不同，因此需要將「要分群」的資料從「要分類」的資料區分出來。而</a:t>
            </a:r>
            <a:r>
              <a:rPr lang="en-US" altLang="zh-TW" sz="3200" dirty="0"/>
              <a:t>SVDD</a:t>
            </a:r>
            <a:r>
              <a:rPr lang="zh-TW" altLang="en-US" sz="3200" dirty="0"/>
              <a:t>是</a:t>
            </a:r>
            <a:r>
              <a:rPr lang="en-US" altLang="zh-TW" sz="3200" dirty="0"/>
              <a:t>one-class classification</a:t>
            </a:r>
            <a:r>
              <a:rPr lang="zh-TW" altLang="en-US" sz="3200" dirty="0"/>
              <a:t>，代表訓練集只需要</a:t>
            </a:r>
            <a:r>
              <a:rPr lang="en-US" altLang="zh-TW" sz="3200" dirty="0"/>
              <a:t>1</a:t>
            </a:r>
            <a:r>
              <a:rPr lang="zh-TW" altLang="en-US" sz="3200" dirty="0"/>
              <a:t>個</a:t>
            </a:r>
            <a:r>
              <a:rPr lang="en-US" altLang="zh-TW" sz="3200" dirty="0"/>
              <a:t>class</a:t>
            </a:r>
            <a:r>
              <a:rPr lang="zh-TW" altLang="en-US" sz="3200" dirty="0"/>
              <a:t>的資料，符合此階段的需求。</a:t>
            </a:r>
          </a:p>
        </p:txBody>
      </p:sp>
    </p:spTree>
    <p:extLst>
      <p:ext uri="{BB962C8B-B14F-4D97-AF65-F5344CB8AC3E}">
        <p14:creationId xmlns:p14="http://schemas.microsoft.com/office/powerpoint/2010/main" val="20530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Known-unknown </a:t>
            </a:r>
            <a:r>
              <a:rPr lang="en-US" altLang="zh-TW" dirty="0" err="1"/>
              <a:t>classifying:SVDD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SVDD</a:t>
            </a:r>
            <a:r>
              <a:rPr lang="zh-TW" altLang="en-US" sz="3200" dirty="0"/>
              <a:t>的目標是使訓練集的資料靠近其定義的超球體的圓心，因此其</a:t>
            </a:r>
            <a:r>
              <a:rPr lang="en-US" altLang="zh-TW" sz="3200" dirty="0"/>
              <a:t>loss function</a:t>
            </a:r>
            <a:r>
              <a:rPr lang="zh-TW" altLang="en-US" sz="3200" dirty="0"/>
              <a:t>是計算每個點到圓心的距離。在訓練完</a:t>
            </a:r>
            <a:r>
              <a:rPr lang="en-US" altLang="zh-TW" sz="3200" dirty="0"/>
              <a:t>SVDD</a:t>
            </a:r>
            <a:r>
              <a:rPr lang="zh-TW" altLang="en-US" sz="3200" dirty="0"/>
              <a:t>之後，能得到超球體的半徑，只要在超球體內，就將其分類為「知道」，後續做分類；在超球體外，就將其分類為「不知道」，後續做分群。</a:t>
            </a:r>
          </a:p>
        </p:txBody>
      </p:sp>
    </p:spTree>
    <p:extLst>
      <p:ext uri="{BB962C8B-B14F-4D97-AF65-F5344CB8AC3E}">
        <p14:creationId xmlns:p14="http://schemas.microsoft.com/office/powerpoint/2010/main" val="416577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Known-unknown </a:t>
            </a:r>
            <a:r>
              <a:rPr lang="en-US" altLang="zh-TW" dirty="0" err="1"/>
              <a:t>classifying:SVDD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775258" cy="3678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以二維平面為例，在此的超球體就是一個圓，在圓外的稱為</a:t>
            </a:r>
            <a:r>
              <a:rPr lang="en-US" altLang="zh-TW" sz="3200" dirty="0"/>
              <a:t>outlier</a:t>
            </a:r>
            <a:r>
              <a:rPr lang="zh-TW" altLang="en-US" sz="3200" dirty="0"/>
              <a:t>，在這裡就是「不知道」，所以要做分群；而在圓內的</a:t>
            </a:r>
            <a:r>
              <a:rPr lang="en-US" altLang="zh-TW" sz="3200" dirty="0"/>
              <a:t>target</a:t>
            </a:r>
            <a:r>
              <a:rPr lang="zh-TW" altLang="en-US" sz="3200" dirty="0"/>
              <a:t>，就是訓練集「知道」的</a:t>
            </a:r>
            <a:r>
              <a:rPr lang="en-US" altLang="zh-TW" sz="3200" dirty="0"/>
              <a:t>data</a:t>
            </a:r>
            <a:r>
              <a:rPr lang="zh-TW" altLang="en-US" sz="3200" dirty="0"/>
              <a:t>，拿來分類。</a:t>
            </a:r>
          </a:p>
        </p:txBody>
      </p:sp>
      <p:pic>
        <p:nvPicPr>
          <p:cNvPr id="5" name="圖片 4" descr="一張含有 圖表, 圓形, 行, 字型 的圖片&#10;&#10;自動產生的描述">
            <a:extLst>
              <a:ext uri="{FF2B5EF4-FFF2-40B4-BE49-F238E27FC236}">
                <a16:creationId xmlns:a16="http://schemas.microsoft.com/office/drawing/2014/main" id="{217F03D2-C181-F0F9-9C70-5BCF4302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55" y="2134114"/>
            <a:ext cx="3840752" cy="40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Classifying:NN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在得到了知道的資料之後，使用類神經網路來分類資料。這裡使用深度為</a:t>
            </a:r>
            <a:r>
              <a:rPr lang="en-US" altLang="zh-TW" sz="3200" dirty="0"/>
              <a:t>24</a:t>
            </a:r>
            <a:r>
              <a:rPr lang="zh-TW" altLang="en-US" sz="3200" dirty="0"/>
              <a:t>層的神經網路，最後準確度可以在基因資料集達到</a:t>
            </a:r>
            <a:r>
              <a:rPr lang="en-US" altLang="zh-TW" sz="3200" dirty="0"/>
              <a:t>100%</a:t>
            </a:r>
            <a:r>
              <a:rPr lang="zh-TW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1163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Clustering:NN-chain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677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在分群部分，這裡使用</a:t>
            </a:r>
            <a:r>
              <a:rPr lang="en-US" altLang="zh-TW" sz="3200" dirty="0"/>
              <a:t>Nearest neighbor chain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演算法如下：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1.</a:t>
            </a:r>
            <a:r>
              <a:rPr lang="zh-TW" altLang="en-US" sz="3200" dirty="0"/>
              <a:t>隨機挑一個點推入</a:t>
            </a:r>
            <a:r>
              <a:rPr lang="en-US" altLang="zh-TW" sz="3200" dirty="0"/>
              <a:t>stack</a:t>
            </a:r>
          </a:p>
          <a:p>
            <a:pPr marL="0" indent="0">
              <a:buNone/>
            </a:pPr>
            <a:r>
              <a:rPr lang="en-US" altLang="zh-TW" sz="3200" dirty="0"/>
              <a:t>2.</a:t>
            </a:r>
            <a:r>
              <a:rPr lang="zh-TW" altLang="en-US" sz="3200" dirty="0"/>
              <a:t>挑離</a:t>
            </a:r>
            <a:r>
              <a:rPr lang="en-US" altLang="zh-TW" sz="3200" dirty="0"/>
              <a:t>stack</a:t>
            </a:r>
            <a:r>
              <a:rPr lang="zh-TW" altLang="en-US" sz="3200" dirty="0"/>
              <a:t>頂端的點最近的點，並推入</a:t>
            </a:r>
            <a:r>
              <a:rPr lang="en-US" altLang="zh-TW" sz="3200" dirty="0"/>
              <a:t>stack</a:t>
            </a:r>
          </a:p>
          <a:p>
            <a:pPr marL="0" indent="0">
              <a:buNone/>
            </a:pPr>
            <a:r>
              <a:rPr lang="en-US" altLang="zh-TW" sz="3200" dirty="0"/>
              <a:t>3.</a:t>
            </a:r>
            <a:r>
              <a:rPr lang="zh-TW" altLang="en-US" sz="3200" dirty="0"/>
              <a:t>挑離</a:t>
            </a:r>
            <a:r>
              <a:rPr lang="en-US" altLang="zh-TW" sz="3200" dirty="0"/>
              <a:t>stack</a:t>
            </a:r>
            <a:r>
              <a:rPr lang="zh-TW" altLang="en-US" sz="3200" dirty="0"/>
              <a:t>頂端的點最近的點，如果點在</a:t>
            </a:r>
            <a:r>
              <a:rPr lang="en-US" altLang="zh-TW" sz="3200" dirty="0"/>
              <a:t>stack</a:t>
            </a:r>
            <a:r>
              <a:rPr lang="zh-TW" altLang="en-US" sz="3200" dirty="0"/>
              <a:t>內，將頂點和該點從</a:t>
            </a:r>
            <a:r>
              <a:rPr lang="en-US" altLang="zh-TW" sz="3200" dirty="0"/>
              <a:t>stack</a:t>
            </a:r>
            <a:r>
              <a:rPr lang="zh-TW" altLang="en-US" sz="3200" dirty="0"/>
              <a:t>中挑出並</a:t>
            </a:r>
            <a:r>
              <a:rPr lang="en-US" altLang="zh-TW" sz="3200" dirty="0"/>
              <a:t>Merge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4.</a:t>
            </a:r>
            <a:r>
              <a:rPr lang="zh-TW" altLang="en-US" sz="3200" dirty="0"/>
              <a:t>重復</a:t>
            </a:r>
            <a:r>
              <a:rPr lang="en-US" altLang="zh-TW" sz="3200" dirty="0"/>
              <a:t>1</a:t>
            </a:r>
            <a:r>
              <a:rPr lang="zh-TW" altLang="en-US" sz="3200" dirty="0"/>
              <a:t>到</a:t>
            </a:r>
            <a:r>
              <a:rPr lang="en-US" altLang="zh-TW" sz="3200" dirty="0"/>
              <a:t>3</a:t>
            </a:r>
            <a:r>
              <a:rPr lang="zh-TW" altLang="en-US" sz="3200" dirty="0"/>
              <a:t>，直到分群目標達到為止。</a:t>
            </a:r>
          </a:p>
        </p:txBody>
      </p:sp>
    </p:spTree>
    <p:extLst>
      <p:ext uri="{BB962C8B-B14F-4D97-AF65-F5344CB8AC3E}">
        <p14:creationId xmlns:p14="http://schemas.microsoft.com/office/powerpoint/2010/main" val="29158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Clustering:NN-chain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88533-5448-0A67-48CA-668EC036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685240" cy="20440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NN-Chain</a:t>
            </a:r>
            <a:r>
              <a:rPr lang="zh-TW" altLang="en-US" sz="3200" dirty="0"/>
              <a:t>是樹狀分群演算法的一種，如右圖，當兩點</a:t>
            </a:r>
            <a:r>
              <a:rPr lang="en-US" altLang="zh-TW" sz="3200" dirty="0"/>
              <a:t>merge</a:t>
            </a:r>
            <a:r>
              <a:rPr lang="zh-TW" altLang="en-US" sz="3200" dirty="0"/>
              <a:t>後，會再次變成圖中的一點，可繼續</a:t>
            </a:r>
            <a:r>
              <a:rPr lang="en-US" altLang="zh-TW" sz="3200" dirty="0"/>
              <a:t>merge</a:t>
            </a:r>
            <a:r>
              <a:rPr lang="zh-TW" altLang="en-US" sz="3200" dirty="0"/>
              <a:t>直至所有點被分類到同一群為止。</a:t>
            </a:r>
          </a:p>
        </p:txBody>
      </p:sp>
      <p:pic>
        <p:nvPicPr>
          <p:cNvPr id="5" name="圖片 4" descr="一張含有 圓形, 圖畫, 美工圖案, 圖解 的圖片&#10;&#10;自動產生的描述">
            <a:extLst>
              <a:ext uri="{FF2B5EF4-FFF2-40B4-BE49-F238E27FC236}">
                <a16:creationId xmlns:a16="http://schemas.microsoft.com/office/drawing/2014/main" id="{D589D8A7-6511-E7DB-1F5C-0BFF88C2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546" y="2295525"/>
            <a:ext cx="3796790" cy="30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8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Clustering:NN-chain</a:t>
            </a:r>
            <a:endParaRPr lang="zh-TW" altLang="en-US" dirty="0"/>
          </a:p>
        </p:txBody>
      </p:sp>
      <p:pic>
        <p:nvPicPr>
          <p:cNvPr id="10" name="內容版面配置區 9" descr="一張含有 行, 圖表 的圖片&#10;&#10;自動產生的描述">
            <a:extLst>
              <a:ext uri="{FF2B5EF4-FFF2-40B4-BE49-F238E27FC236}">
                <a16:creationId xmlns:a16="http://schemas.microsoft.com/office/drawing/2014/main" id="{64690121-6021-EE35-2DE2-CA669B87D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8606" y="2326076"/>
            <a:ext cx="2857500" cy="2962275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04B3561-2025-88A8-DAAF-5EFF133403CA}"/>
              </a:ext>
            </a:extLst>
          </p:cNvPr>
          <p:cNvSpPr txBox="1">
            <a:spLocks/>
          </p:cNvSpPr>
          <p:nvPr/>
        </p:nvSpPr>
        <p:spPr>
          <a:xfrm>
            <a:off x="581193" y="2180495"/>
            <a:ext cx="6685240" cy="3876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zh-TW" altLang="en-US" sz="3200" dirty="0"/>
              <a:t>右圖為</a:t>
            </a:r>
            <a:r>
              <a:rPr lang="en-US" altLang="zh-TW" sz="3200" dirty="0"/>
              <a:t>NN-Chain</a:t>
            </a:r>
            <a:r>
              <a:rPr lang="zh-TW" altLang="en-US" sz="3200" dirty="0"/>
              <a:t>的演算法示意圖，最近鄰為有向圖（</a:t>
            </a:r>
            <a:r>
              <a:rPr lang="en-US" altLang="zh-TW" sz="3200" dirty="0"/>
              <a:t>A</a:t>
            </a:r>
            <a:r>
              <a:rPr lang="zh-TW" altLang="en-US" sz="3200" dirty="0"/>
              <a:t>是</a:t>
            </a:r>
            <a:r>
              <a:rPr lang="en-US" altLang="zh-TW" sz="3200" dirty="0"/>
              <a:t>B</a:t>
            </a:r>
            <a:r>
              <a:rPr lang="zh-TW" altLang="en-US" sz="3200" dirty="0"/>
              <a:t>的最近鄰不一定代表</a:t>
            </a:r>
            <a:r>
              <a:rPr lang="en-US" altLang="zh-TW" sz="3200" dirty="0"/>
              <a:t>B</a:t>
            </a:r>
            <a:r>
              <a:rPr lang="zh-TW" altLang="en-US" sz="3200" dirty="0"/>
              <a:t>是</a:t>
            </a:r>
            <a:r>
              <a:rPr lang="en-US" altLang="zh-TW" sz="3200" dirty="0"/>
              <a:t>A</a:t>
            </a:r>
            <a:r>
              <a:rPr lang="zh-TW" altLang="en-US" sz="3200" dirty="0"/>
              <a:t>的最近鄰），因此會持續進行搜尋，直到搜尋回到自己為止，此時代表兩點互為彼此的最近鄰，進行</a:t>
            </a:r>
            <a:r>
              <a:rPr lang="en-US" altLang="zh-TW" sz="3200" dirty="0"/>
              <a:t>merge</a:t>
            </a:r>
            <a:r>
              <a:rPr lang="zh-TW" altLang="en-US" sz="3200" dirty="0"/>
              <a:t>後從</a:t>
            </a:r>
            <a:r>
              <a:rPr lang="en-US" altLang="zh-TW" sz="3200" dirty="0"/>
              <a:t>stack pop</a:t>
            </a:r>
            <a:r>
              <a:rPr lang="zh-TW" altLang="en-US" sz="3200" dirty="0"/>
              <a:t>出，再繼續對</a:t>
            </a:r>
            <a:r>
              <a:rPr lang="en-US" altLang="zh-TW" sz="3200" dirty="0"/>
              <a:t>stack</a:t>
            </a:r>
            <a:r>
              <a:rPr lang="zh-TW" altLang="en-US" sz="3200"/>
              <a:t>頂點進行搜尋。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0091469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72A081"/>
      </a:dk1>
      <a:lt1>
        <a:sysClr val="window" lastClr="393939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2_TF56390039_Win32" id="{5F43E152-EBA6-4514-BA79-F1181C68F656}" vid="{F1AD3F8F-74D8-435A-839E-784C5D61D22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72A081"/>
      </a:dk1>
      <a:lt1>
        <a:sysClr val="window" lastClr="39393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72A081"/>
      </a:dk1>
      <a:lt1>
        <a:sysClr val="window" lastClr="39393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{9262ADB6-5585-40F4-8B98-A00D67B85FC5}tf56390039_win32</Template>
  <TotalTime>40</TotalTime>
  <Words>533</Words>
  <Application>Microsoft Office PowerPoint</Application>
  <PresentationFormat>寬螢幕</PresentationFormat>
  <Paragraphs>24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Microsoft JhengHei UI</vt:lpstr>
      <vt:lpstr>Wingdings 2</vt:lpstr>
      <vt:lpstr>紅利</vt:lpstr>
      <vt:lpstr>Data mining</vt:lpstr>
      <vt:lpstr>Preprocess:Interpolation</vt:lpstr>
      <vt:lpstr>Known-unknown classifying:SVDD</vt:lpstr>
      <vt:lpstr>Known-unknown classifying:SVDD</vt:lpstr>
      <vt:lpstr>Known-unknown classifying:SVDD</vt:lpstr>
      <vt:lpstr>Classifying:NN</vt:lpstr>
      <vt:lpstr>Clustering:NN-chain</vt:lpstr>
      <vt:lpstr>Clustering:NN-chain</vt:lpstr>
      <vt:lpstr>Clustering:NN-chain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廷豪 許</dc:creator>
  <cp:lastModifiedBy>廷豪 許</cp:lastModifiedBy>
  <cp:revision>2</cp:revision>
  <dcterms:created xsi:type="dcterms:W3CDTF">2023-05-30T21:45:37Z</dcterms:created>
  <dcterms:modified xsi:type="dcterms:W3CDTF">2023-05-30T22:26:02Z</dcterms:modified>
</cp:coreProperties>
</file>