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4" r:id="rId9"/>
    <p:sldId id="303" r:id="rId10"/>
    <p:sldId id="263" r:id="rId11"/>
    <p:sldId id="264" r:id="rId12"/>
    <p:sldId id="285" r:id="rId13"/>
    <p:sldId id="287" r:id="rId14"/>
    <p:sldId id="286" r:id="rId15"/>
    <p:sldId id="266" r:id="rId16"/>
    <p:sldId id="288" r:id="rId17"/>
    <p:sldId id="268" r:id="rId18"/>
    <p:sldId id="269" r:id="rId19"/>
    <p:sldId id="289" r:id="rId20"/>
    <p:sldId id="290" r:id="rId21"/>
    <p:sldId id="291" r:id="rId22"/>
    <p:sldId id="307" r:id="rId23"/>
    <p:sldId id="265" r:id="rId24"/>
    <p:sldId id="292" r:id="rId25"/>
    <p:sldId id="293" r:id="rId26"/>
    <p:sldId id="267" r:id="rId27"/>
    <p:sldId id="271" r:id="rId28"/>
    <p:sldId id="272" r:id="rId29"/>
    <p:sldId id="273" r:id="rId30"/>
    <p:sldId id="296" r:id="rId31"/>
    <p:sldId id="297" r:id="rId32"/>
    <p:sldId id="298" r:id="rId33"/>
    <p:sldId id="301" r:id="rId34"/>
    <p:sldId id="299" r:id="rId35"/>
    <p:sldId id="300" r:id="rId36"/>
    <p:sldId id="275" r:id="rId37"/>
    <p:sldId id="276" r:id="rId38"/>
    <p:sldId id="278" r:id="rId39"/>
    <p:sldId id="280" r:id="rId40"/>
    <p:sldId id="281" r:id="rId41"/>
    <p:sldId id="282" r:id="rId42"/>
    <p:sldId id="279" r:id="rId43"/>
    <p:sldId id="308" r:id="rId44"/>
    <p:sldId id="309" r:id="rId45"/>
    <p:sldId id="295" r:id="rId46"/>
    <p:sldId id="305" r:id="rId47"/>
    <p:sldId id="306" r:id="rId48"/>
    <p:sldId id="294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4660"/>
  </p:normalViewPr>
  <p:slideViewPr>
    <p:cSldViewPr snapToGrid="0">
      <p:cViewPr varScale="1">
        <p:scale>
          <a:sx n="59" d="100"/>
          <a:sy n="59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1:53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24575,'1262'0'0,"-876"29"0,-88-2 0,264-16-338,-104-3 91,1627 10 743,-1413-20-408,608 2-1452,-1234 0-5462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1:55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24575,'0'1'0,"1"0"0,-1 0 0,1 0 0,-1 0 0,1-1 0,-1 1 0,1 0 0,0 0 0,-1 0 0,1-1 0,0 1 0,0 0 0,-1-1 0,1 1 0,0 0 0,0-1 0,0 1 0,0-1 0,0 0 0,0 1 0,0-1 0,1 1 0,3 1 0,26 11 0,1-1 0,36 8 0,-31-10 0,42 18 0,-47-14 0,1 1 0,1-1 0,70 19 0,29-7-682,225 15-1,-325-40-6143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2:00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1307 24575,'76'0'0,"20"2"0,0-5 0,111-17 0,-181 14 0,-1-1 0,0-1 0,0-1 0,-1-1 0,37-20 0,-19 4 0,79-61 0,-106 75 0,0-2 0,-1 0 0,-1 0 0,0-1 0,-1-1 0,16-25 0,-21 29 0,-1-2 0,0 1 0,-1-1 0,0 1 0,-1-1 0,-1-1 0,0 1 0,-1 0 0,1-24 0,-3 37 0,2-31 0,-2 0 0,-2 1 0,-1-1 0,-10-45 0,9 65 0,0 1 0,-1 0 0,-1 0 0,1 0 0,-2 1 0,-13-18 0,-54-51 0,62 67 0,-26-24 0,-2 1 0,-1 3 0,-65-40 0,32 29 0,-107-44 0,100 50 0,55 23 0,-1 1 0,-1 1 0,1 2 0,-2 1 0,-45-9 0,28 14-682,-52 1-1,58 3-6143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1:58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751 1849 24575,'-177'-95'0,"139"76"0,1-2 0,1-2 0,0-1 0,-57-53 0,28 22 0,35 31 0,0-1 0,2-2 0,-33-40 0,48 50 0,1-1 0,1 0 0,0-1 0,1 0 0,2 0 0,-1-1 0,2 0 0,-6-31 0,4 8 0,2 0 0,1-1 0,2-88 0,6 105 0,1 0 0,1 0 0,1 0 0,1 0 0,2 1 0,1 0 0,18-39 0,-6 26 0,3 1 0,0 1 0,3 1 0,1 2 0,1 0 0,2 2 0,49-39 0,-38 39 0,2 2 0,1 1 0,94-42 0,155-43 0,-244 96 0,1 2 0,1 2 0,0 3 0,77-7 0,332 15 0,-242 7 0,-189-5 0,1 2 0,-1 1 0,1 1 0,-1 2 0,52 14 0,-51-9 0,218 84 0,-196-69 114,-1 3 0,71 48 0,-109-66-236,-1 1 0,0 0 0,0 1 0,-1 0 0,-1 1 0,0 0 0,-1 1 0,0 0 0,-1 1 1,-1 0-1,0 0 0,-1 1 0,6 18 0,-5-1-6704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2:01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997 33 24575,'-5'-5'0,"-17"-2"0,-15 0 0,-17 2 0,-20 1 0,-12 1 0,-18 2 0,-1 1 0,2 0 0,13 0 0,7 0 0,6 0 0,12 1 0,12-1 0,15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2:02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757 0 24575,'5'0'0,"-8"0"0,-20 0 0,-20 5 0,-14 7 0,-18 1 0,-1-1 0,-3-3 0,1-3 0,9-2 0,2-3 0,5 0 0,10-1 0,7-1 0,13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1DE25-5FDD-4627-8F1B-8C59CC04B9FE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DF86C-EF33-4B2D-AB8D-9458098BB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56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43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插個甚麼是</a:t>
            </a:r>
            <a:r>
              <a:rPr lang="en-US" altLang="zh-TW" dirty="0"/>
              <a:t>IDE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17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  <a:r>
              <a:rPr lang="en-US" altLang="zh-TW" dirty="0"/>
              <a:t>, why [^\n] works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93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070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程式講解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01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程式講解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0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528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21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4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73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16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58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61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99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0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85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64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93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52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45C4-D81E-4C8D-86A1-B639E123A710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477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emiliatano.github.io/" TargetMode="External"/><Relationship Id="rId2" Type="http://schemas.openxmlformats.org/officeDocument/2006/relationships/hyperlink" Target="https://hackmd.io/@vincent97198/SyAUzqZP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EmiliatanO" TargetMode="External"/><Relationship Id="rId4" Type="http://schemas.openxmlformats.org/officeDocument/2006/relationships/hyperlink" Target="https://hackmd.io/@yW7HKRexRASTmH3kBDXQpQ/HJPqBmqFc/https%3A%2F%2Fhackmd.io%2F%40yW7HKRexRASTmH3kBDXQpQ%2FHkylouhYq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BEBA0-42F6-43B6-1E51-2E6FC88D8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程不教的東西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305B24-19FE-0896-888F-E9D677A23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77022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39682-C7AB-996E-47C6-14B54D96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，那要用甚麼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39275-96B1-75D0-4B54-84C74F5E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自己安裝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GNU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gcc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Windows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最難安裝，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系列最好安裝。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隨便找一個上手的文字編譯器，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Notepad++, Vim, Emacs, VS code… …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CLI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中下指令，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compile, link, execute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-Wall -c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main.c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-o main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main.o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./main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21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06CF7-BBB7-4381-6CB6-C0764540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8" y="2351938"/>
            <a:ext cx="11778343" cy="215412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Consolas" panose="020B0609020204030204" pitchFamily="49" charset="0"/>
              </a:rPr>
              <a:t>  What I cannot </a:t>
            </a:r>
            <a:r>
              <a:rPr lang="en-US" altLang="zh-TW" sz="4000" dirty="0">
                <a:solidFill>
                  <a:srgbClr val="FF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zh-TW" sz="4000" dirty="0">
                <a:latin typeface="Consolas" panose="020B0609020204030204" pitchFamily="49" charset="0"/>
              </a:rPr>
              <a:t>, </a:t>
            </a:r>
            <a:br>
              <a:rPr lang="en-US" altLang="zh-TW" sz="4000" dirty="0">
                <a:latin typeface="Consolas" panose="020B0609020204030204" pitchFamily="49" charset="0"/>
              </a:rPr>
            </a:br>
            <a:r>
              <a:rPr lang="en-US" altLang="zh-TW" sz="4000" dirty="0">
                <a:latin typeface="Consolas" panose="020B0609020204030204" pitchFamily="49" charset="0"/>
              </a:rPr>
              <a:t>          I do not </a:t>
            </a:r>
            <a:r>
              <a:rPr lang="en-US" altLang="zh-TW" sz="4000" dirty="0">
                <a:solidFill>
                  <a:srgbClr val="FF0000"/>
                </a:solidFill>
                <a:latin typeface="Consolas" panose="020B0609020204030204" pitchFamily="49" charset="0"/>
              </a:rPr>
              <a:t>understand</a:t>
            </a:r>
            <a:r>
              <a:rPr lang="en-US" altLang="zh-TW" sz="4000" dirty="0">
                <a:latin typeface="Consolas" panose="020B0609020204030204" pitchFamily="49" charset="0"/>
              </a:rPr>
              <a:t>.   -Feynman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0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EBEDA5-F61F-3A71-F29C-60266113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Deal with I/O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90CBCA-9B9E-2872-7F2A-F3ADAD96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</a:rPr>
              <a:t>?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如何跳過不重要的輸入</a:t>
            </a:r>
            <a:r>
              <a:rPr lang="en-US" altLang="zh-TW" dirty="0">
                <a:latin typeface="Consolas" panose="020B0609020204030204" pitchFamily="49" charset="0"/>
              </a:rPr>
              <a:t>?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>
                <a:latin typeface="Consolas" panose="020B0609020204030204" pitchFamily="49" charset="0"/>
              </a:rPr>
              <a:t>EOF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、要怎麼處理</a:t>
            </a:r>
            <a:r>
              <a:rPr lang="en-US" altLang="zh-TW" dirty="0">
                <a:latin typeface="Consolas" panose="020B0609020204030204" pitchFamily="49" charset="0"/>
              </a:rPr>
              <a:t>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5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89CFD-1B86-B6D5-19C0-4D794A1A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如果都是數字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如果是字串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如果是數字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A2E391-D8C7-7522-459E-C0D3D875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129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188BE4F-20F8-4A63-88AB-FB2D24AD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D70522D-BE35-A975-5D1E-6203C5EA4600}"/>
              </a:ext>
            </a:extLst>
          </p:cNvPr>
          <p:cNvSpPr txBox="1"/>
          <p:nvPr/>
        </p:nvSpPr>
        <p:spPr>
          <a:xfrm>
            <a:off x="838200" y="1690689"/>
            <a:ext cx="1051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do some operation</a:t>
            </a: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'\n'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5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DC0E2-512C-8AF8-C804-8895A2B76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gets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這個函式有可能造成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buffer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。而且在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C11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已經被刪掉了。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fgets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stdin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4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這個函式避免了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buffer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的問題，但是寫法頗麻煩。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%[^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\n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s”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這個寫法也有可能造成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buffer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，但有辦法避免。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注意這個寫法會在輸入緩衝留下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’\n’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，所以可以在後面加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getchar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或是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(“%*c”)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0F3EF78-E03F-FC91-F653-4E7236D9F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3864661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D824F-43D3-C033-63E4-8511AD39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不得不用的好用函式，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sscanf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7FED949-4F39-6C5C-2D97-955FEBC4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411349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26026-5ECA-48B7-8E9C-80CFBBE1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sprintf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2BC621-7083-15D7-7609-882560AE8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023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這兩個是被低估的函式，它們就像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printf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，但是輸出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輸入是來自字串。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可以拯救手刻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的命運，例如剛剛提到的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給你一行由空白分割的不定數目整數且整數後有一個不定長度字串，要你提取數字後輸出。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120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jjj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130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zzz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140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iiii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這時候可以這樣寫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682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E0F6021-F69B-2FDD-3D0E-59D6AEAE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sprintf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CA6CDC-A32A-34F5-A07B-E083532CCB73}"/>
              </a:ext>
            </a:extLst>
          </p:cNvPr>
          <p:cNvSpPr txBox="1"/>
          <p:nvPr/>
        </p:nvSpPr>
        <p:spPr>
          <a:xfrm>
            <a:off x="838200" y="1690688"/>
            <a:ext cx="105155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pt-BR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"%d%*s%n"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pt-B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do some operation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10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E013D78-1454-53E5-6642-69E6FC38660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7602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那如果是長的很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cursed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的輸入呢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1231lmasdl123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ladsa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34mmls1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手寫一個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、或是再用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DokChampa" panose="020B0604020202020204" pitchFamily="34" charset="-34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5484B0F5-3D35-3982-CD88-6C051E36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</a:p>
        </p:txBody>
      </p:sp>
    </p:spTree>
    <p:extLst>
      <p:ext uri="{BB962C8B-B14F-4D97-AF65-F5344CB8AC3E}">
        <p14:creationId xmlns:p14="http://schemas.microsoft.com/office/powerpoint/2010/main" val="9812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3ECF3-0B26-189D-1B81-28194720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本課程目的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A7241-F07A-E7D5-A170-F6CBFBFA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提升資工系同學的綜合能力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基礎知識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615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7FCCA5-79EA-6F35-311A-B2CA592DD092}"/>
              </a:ext>
            </a:extLst>
          </p:cNvPr>
          <p:cNvSpPr txBox="1"/>
          <p:nvPr/>
        </p:nvSpPr>
        <p:spPr>
          <a:xfrm>
            <a:off x="838200" y="1690688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parse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62110AD2-1394-CAFB-7E88-026B09EA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手寫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5078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5EB168-452F-8FBE-FC39-BF24D1946BFF}"/>
              </a:ext>
            </a:extLst>
          </p:cNvPr>
          <p:cNvSpPr txBox="1"/>
          <p:nvPr/>
        </p:nvSpPr>
        <p:spPr>
          <a:xfrm>
            <a:off x="838200" y="1690688"/>
            <a:ext cx="10515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parse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DCA3A3"/>
                </a:solidFill>
                <a:latin typeface="Consolas" panose="020B0609020204030204" pitchFamily="49" charset="0"/>
              </a:rPr>
              <a:t>'9'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||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(!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])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 integer read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'9'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8053066-4597-783B-24FD-57A44AA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手寫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2131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C32B5-FCD7-E11C-5BA4-26896281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14A1D84-50D8-E347-6C78-A0F78D238FFF}"/>
              </a:ext>
            </a:extLst>
          </p:cNvPr>
          <p:cNvSpPr txBox="1"/>
          <p:nvPr/>
        </p:nvSpPr>
        <p:spPr>
          <a:xfrm>
            <a:off x="838199" y="1691561"/>
            <a:ext cx="105155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n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vaild_input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(~(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vaild_input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CC9393"/>
                </a:solidFill>
                <a:latin typeface="Consolas" panose="020B0609020204030204" pitchFamily="49" charset="0"/>
              </a:rPr>
              <a:t>d%n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)))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offset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vaild_input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"%[^0-9]s"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sscanf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(s + offset, "%[^0-9]</a:t>
            </a:r>
            <a:r>
              <a:rPr lang="en-US" altLang="zh-TW" sz="20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s%n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", </a:t>
            </a:r>
            <a:r>
              <a:rPr lang="en-US" altLang="zh-TW" sz="20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, &amp;n); // n won't be updated.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offset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13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91737-57EF-9BC3-7171-4E7657B2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要怎麼跳過不重要的輸入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CBE575-AC01-817D-F267-8980E6E2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只要在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format string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中加個星號就好了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"%*d"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把整數吃掉，但是不存進任何變數</a:t>
            </a:r>
            <a:endParaRPr lang="en-US" altLang="zh-TW" b="1" i="0" dirty="0">
              <a:solidFill>
                <a:srgbClr val="7F9F7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其餘類型同理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 %*f 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latin typeface="Consolas" panose="020B0609020204030204" pitchFamily="49" charset="0"/>
              </a:rPr>
              <a:t>中間的浮點數不重要，所以跳過</a:t>
            </a:r>
            <a:endParaRPr lang="en-US" altLang="zh-TW" b="1" i="0" dirty="0">
              <a:solidFill>
                <a:srgbClr val="7F9F7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394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1EAA1-B8B8-B901-140C-1F1AAAD0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甚麼是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98A15A-8935-48D1-E189-A93CDC8E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End of File.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用來表示輸入流結尾。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Windows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CLI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中可以用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Ctrl+Z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，而大部分的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系統是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Ctrl+D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在現在大部分的系統中，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都不是一個有效字元，也就是一個檔案中不一定有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這個字元，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更像一種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signal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1539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92CEE-057F-4D3F-6BE4-C26AC1C5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要怎麼處理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C54F3C-B36B-54B1-8D57-1B1C17B7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系列的輸入遇到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，都會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return 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，所以可以這樣寫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{...}</a:t>
            </a: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或者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{...}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fgets</a:t>
            </a:r>
            <a:r>
              <a:rPr lang="zh-TW" altLang="en-US" dirty="0"/>
              <a:t>跟</a:t>
            </a:r>
            <a:r>
              <a:rPr lang="en-US" altLang="zh-TW" dirty="0">
                <a:latin typeface="Consolas" panose="020B0609020204030204" pitchFamily="49" charset="0"/>
              </a:rPr>
              <a:t>gets</a:t>
            </a:r>
            <a:r>
              <a:rPr lang="zh-TW" altLang="en-US" dirty="0"/>
              <a:t>遇到</a:t>
            </a:r>
            <a:r>
              <a:rPr lang="en-US" altLang="zh-TW" dirty="0">
                <a:latin typeface="Consolas" panose="020B0609020204030204" pitchFamily="49" charset="0"/>
              </a:rPr>
              <a:t>EOF</a:t>
            </a:r>
            <a:r>
              <a:rPr lang="zh-TW" altLang="en-US" dirty="0"/>
              <a:t>，會回傳</a:t>
            </a:r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/>
              <a:t>，所以可以寫成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fget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{...}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720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B352DB-B02D-ACDF-42C9-B70E9D27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有個陷阱，它常會在緩衝區留下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’\n’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 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(“%d”),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(“%[^\n]s”),……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所以後面可以接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getchar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，把不重要的斷行或空白吃掉。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D3DA670-AD77-90C2-201B-AF1C5774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scanf</a:t>
            </a:r>
            <a:r>
              <a:rPr lang="en-US" altLang="zh-TW" dirty="0">
                <a:latin typeface="Consolas" panose="020B0609020204030204" pitchFamily="49" charset="0"/>
              </a:rPr>
              <a:t> trap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77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51837-AC8A-AAFD-1590-4B4F0C8F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goto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F11BA-F3A0-35C4-1BFA-8746D500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goto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一直被認為是不好的，容易造成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Spaghetti code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但是真的不好嗎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考慮一個三層迴圈的情況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6010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C6D1B0A-2DE0-25D4-50C7-701FDFFD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goto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0297B1-8927-5C91-116E-42D7CCAD382C}"/>
              </a:ext>
            </a:extLst>
          </p:cNvPr>
          <p:cNvSpPr txBox="1"/>
          <p:nvPr/>
        </p:nvSpPr>
        <p:spPr>
          <a:xfrm>
            <a:off x="838199" y="1532101"/>
            <a:ext cx="104176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{}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some error occur, need break out the whole loop</a:t>
            </a: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00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F71E1FE-A11A-9AEA-DACC-BB3D37EF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goto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7B2C00-F570-C894-46A5-663C7299C7E1}"/>
              </a:ext>
            </a:extLst>
          </p:cNvPr>
          <p:cNvSpPr txBox="1"/>
          <p:nvPr/>
        </p:nvSpPr>
        <p:spPr>
          <a:xfrm>
            <a:off x="838199" y="1532101"/>
            <a:ext cx="104176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{}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some error occur, need break out the whole loop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goto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ERR_HANDLE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goto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ERR_HANDLE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ERR_HANDLER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continue executing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77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EC4DD-4A10-C822-1F46-177A7B5B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講者資歷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5045F6D-924A-02ED-3917-E63673A83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打過高中競程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嘉中競程培訓講義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共同作者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抵免上下學期的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ICPC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選手、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2022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ICPC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選手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有自己的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3"/>
              </a:rPr>
              <a:t>部落格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，上面有各種稀奇古怪的研究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還有頗完整的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4"/>
              </a:rPr>
              <a:t>資工筆記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  <a:hlinkClick r:id="rId5"/>
              </a:rPr>
              <a:t>github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2935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A43248-425E-F185-790F-1A16524D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</a:rPr>
              <a:t>string.h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  <a:r>
              <a:rPr lang="zh-TW" altLang="en-US" dirty="0">
                <a:latin typeface="Consolas" panose="020B0609020204030204" pitchFamily="49" charset="0"/>
              </a:rPr>
              <a:t>裡的好用函式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D26EF-DBF8-9C53-2944-9355DE93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5200" cy="4351338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::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::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strcpy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98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DBDC7-CAFE-0834-7BED-F4602DE1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memset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C4D68-83DE-9B44-88D3-1547FEF3D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6300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拿來初始化陣列極好用。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但是注意這個函式是一個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填入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，所以當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超過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256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只會截斷取下部。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不了解的話可以試試看下面的程式。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b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0b00000001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b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</a:br>
            <a:r>
              <a:rPr lang="pt-BR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8160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64B1C-749D-9760-DFB7-82284A22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memcpy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56F262-A052-9662-4438-6E478896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array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，可以控制長度。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這個函式彈性一樣很大，可以調要從哪裡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幾個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到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dest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的哪裡。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5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4952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4154D-1245-ECA4-9A4F-14A7F4F1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memset</a:t>
            </a:r>
            <a:r>
              <a:rPr lang="en-US" altLang="zh-TW" dirty="0">
                <a:latin typeface="Consolas" panose="020B0609020204030204" pitchFamily="49" charset="0"/>
              </a:rPr>
              <a:t> &amp; </a:t>
            </a:r>
            <a:r>
              <a:rPr lang="en-US" altLang="zh-TW" dirty="0" err="1">
                <a:latin typeface="Consolas" panose="020B0609020204030204" pitchFamily="49" charset="0"/>
              </a:rPr>
              <a:t>memcpy</a:t>
            </a:r>
            <a:r>
              <a:rPr lang="en-US" altLang="zh-TW" dirty="0">
                <a:latin typeface="Consolas" panose="020B0609020204030204" pitchFamily="49" charset="0"/>
              </a:rPr>
              <a:t> + struct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67C0FC-58ED-70C4-A4B2-37544A75BDDA}"/>
              </a:ext>
            </a:extLst>
          </p:cNvPr>
          <p:cNvSpPr txBox="1"/>
          <p:nvPr/>
        </p:nvSpPr>
        <p:spPr>
          <a:xfrm>
            <a:off x="838199" y="1690688"/>
            <a:ext cx="993865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obj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obj objs2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objs2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47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82205-AC2C-78C7-61CD-ADEFE473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strlen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AA289-EE20-3DDE-73A3-5EAADD94C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算一個字串的長度。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這個函式是看結束字元來判定字串是否結束，所以呼叫前請確保這個字串有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’\0’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結尾。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另外這個函式預設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char *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，所以當你丟其他型別進去時，雖然可以運作，但沒辦法保證是其行為的正確性。</a:t>
            </a:r>
          </a:p>
        </p:txBody>
      </p:sp>
    </p:spTree>
    <p:extLst>
      <p:ext uri="{BB962C8B-B14F-4D97-AF65-F5344CB8AC3E}">
        <p14:creationId xmlns:p14="http://schemas.microsoft.com/office/powerpoint/2010/main" val="2662204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04385-3D96-F526-BADD-C0B85BE3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strcpy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7940CA-A835-D793-BE67-193991000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複製一個字串到目的地。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strcpy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memcpy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差不多，只是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size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被特定為一個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char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，且是通過結束字元來判定是否結束。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9759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ABC16-1F98-8750-EADB-524DE18C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qsort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2963C-F3CF-01B6-2E3A-EC5670EC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qsort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stdlib.h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中提供的一個快速排序函式，用這個就不用再手刻排序函式了。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qsort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comp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*));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34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8CD3E-F48E-890D-B23D-07FEA8B3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D00B09-96D1-CBCE-2F80-871EA736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照學生編號從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開始給學生的身高，請將其排序，排序後再根據身高從小到大輸出其編號與身高。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120 160 140 155 180 175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你要輸出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1 120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3 140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4 155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2 160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6 175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5 180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7326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407D5E-6F0A-C930-3608-C2A0CA982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不定數量的整數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排序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=&gt;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qsort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需要排序一個參數的同時，還要綁定另一個參數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=&gt; struct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B0CC7DE-69E2-5D2E-675E-7C0DDFBA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3409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FC879-AA2A-1726-0212-90C0679E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首先定義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struct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8609EF-6AC0-6A50-ECD9-E6002165E1CB}"/>
              </a:ext>
            </a:extLst>
          </p:cNvPr>
          <p:cNvSpPr txBox="1"/>
          <p:nvPr/>
        </p:nvSpPr>
        <p:spPr>
          <a:xfrm>
            <a:off x="838200" y="2100943"/>
            <a:ext cx="1051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42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18A3C-9AA8-7B3D-1462-D5D9F820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4 –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3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133AC-7F54-89D5-8B38-770A30CE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處理輸入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904F6B-B1C4-5D83-B117-390A4473B64F}"/>
              </a:ext>
            </a:extLst>
          </p:cNvPr>
          <p:cNvSpPr txBox="1"/>
          <p:nvPr/>
        </p:nvSpPr>
        <p:spPr>
          <a:xfrm>
            <a:off x="838200" y="1690689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DCA3A3"/>
                </a:solidFill>
                <a:latin typeface="Consolas" panose="020B0609020204030204" pitchFamily="49" charset="0"/>
              </a:rPr>
              <a:t>'\n'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students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students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offset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94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255700-67C1-4CFC-B41F-03068EF8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利用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qsort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排序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C2E5FF-B794-82AD-34AD-456B140D9B2D}"/>
              </a:ext>
            </a:extLst>
          </p:cNvPr>
          <p:cNvSpPr txBox="1"/>
          <p:nvPr/>
        </p:nvSpPr>
        <p:spPr>
          <a:xfrm>
            <a:off x="838200" y="3190473"/>
            <a:ext cx="1011282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50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qsort</a:t>
            </a:r>
            <a:r>
              <a:rPr lang="en-US" altLang="zh-TW" sz="2500" b="1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((</a:t>
            </a:r>
            <a:r>
              <a:rPr lang="en-US" altLang="zh-TW" sz="2500" b="1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sz="25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500" b="1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*)</a:t>
            </a:r>
            <a:r>
              <a:rPr lang="en-US" altLang="zh-TW" sz="25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students</a:t>
            </a:r>
            <a:r>
              <a:rPr lang="en-US" altLang="zh-TW" sz="2500" b="1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25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num</a:t>
            </a:r>
            <a:r>
              <a:rPr lang="en-US" altLang="zh-TW" sz="2500" b="1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altLang="zh-TW" sz="25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2500" b="1" dirty="0" err="1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sizeof</a:t>
            </a:r>
            <a:r>
              <a:rPr lang="en-US" altLang="zh-TW" sz="2500" b="1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altLang="zh-TW" sz="25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student</a:t>
            </a:r>
            <a:r>
              <a:rPr lang="en-US" altLang="zh-TW" sz="2500" b="1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),</a:t>
            </a:r>
            <a:r>
              <a:rPr lang="en-US" altLang="zh-TW" sz="25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comp</a:t>
            </a:r>
            <a:r>
              <a:rPr lang="en-US" altLang="zh-TW" sz="2500" b="1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zh-TW" altLang="en-US" sz="2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75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B49BB-47A3-CDF8-72DA-F86D463D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comp()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668A0CA-7CDC-7DFB-082E-290E7B11730A}"/>
              </a:ext>
            </a:extLst>
          </p:cNvPr>
          <p:cNvSpPr txBox="1"/>
          <p:nvPr/>
        </p:nvSpPr>
        <p:spPr>
          <a:xfrm>
            <a:off x="838200" y="1948543"/>
            <a:ext cx="11049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comp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ha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&lt; b, ret -1;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== 0, ret 0;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&gt; b, ret 1;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02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70C18-7CDA-762B-034C-DF9449F8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terminal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上畫出方程式圖形，要畫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xy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軸。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3351203-1392-1963-5857-5415EA81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87B44D3-95E8-DE8C-5D8F-34554386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035" y="1148739"/>
            <a:ext cx="3430178" cy="47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35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DE5407-57DC-1615-C91F-49AFE5E3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251DC3B-BB21-DB42-0B67-34FDEA14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43763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33556-9C90-2F5C-B80D-B5F7F965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Q&amp;A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35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E0812-B4F7-18BF-5E37-22BF1F3B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無法涵蓋的東西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8F05B4-E36D-ED60-E86E-07802735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Debug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程式布局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775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45925-020A-4EEF-4388-3FACC612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推薦的刷題網站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827269-4ABF-7D82-778B-67094D40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Uva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尤其是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uhunt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下面的題單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Leetcode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codeforce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32720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75063-1087-0EAA-885D-F7392955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End of Today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1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C6FA8-38D4-920E-698A-DBD4B5C4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還記得這東西嗎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E61035-AFE5-6131-7F68-CA9B63D7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826" y="1660489"/>
            <a:ext cx="8122347" cy="35370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60C8E95A-ABFB-5DBC-B630-FA57E595986A}"/>
                  </a:ext>
                </a:extLst>
              </p14:cNvPr>
              <p14:cNvContentPartPr/>
              <p14:nvPr/>
            </p14:nvContentPartPr>
            <p14:xfrm>
              <a:off x="6760183" y="3363446"/>
              <a:ext cx="2538000" cy="3384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60C8E95A-ABFB-5DBC-B630-FA57E59598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1183" y="3354446"/>
                <a:ext cx="2555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482F498B-2B60-1990-0565-2E01EB66D45B}"/>
                  </a:ext>
                </a:extLst>
              </p14:cNvPr>
              <p14:cNvContentPartPr/>
              <p14:nvPr/>
            </p14:nvContentPartPr>
            <p14:xfrm>
              <a:off x="2862823" y="3689966"/>
              <a:ext cx="359280" cy="8856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482F498B-2B60-1990-0565-2E01EB66D4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3823" y="3680966"/>
                <a:ext cx="3769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E8A8624E-6459-99D0-0A5E-ECDD5C5C01FD}"/>
                  </a:ext>
                </a:extLst>
              </p14:cNvPr>
              <p14:cNvContentPartPr/>
              <p14:nvPr/>
            </p14:nvContentPartPr>
            <p14:xfrm>
              <a:off x="2946703" y="3209006"/>
              <a:ext cx="399960" cy="47124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E8A8624E-6459-99D0-0A5E-ECDD5C5C01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37703" y="3200366"/>
                <a:ext cx="417600" cy="48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群組 14">
            <a:extLst>
              <a:ext uri="{FF2B5EF4-FFF2-40B4-BE49-F238E27FC236}">
                <a16:creationId xmlns:a16="http://schemas.microsoft.com/office/drawing/2014/main" id="{98CAF264-3DBA-1D9D-182C-79797870BECB}"/>
              </a:ext>
            </a:extLst>
          </p:cNvPr>
          <p:cNvGrpSpPr/>
          <p:nvPr/>
        </p:nvGrpSpPr>
        <p:grpSpPr>
          <a:xfrm>
            <a:off x="8601583" y="2752886"/>
            <a:ext cx="1010880" cy="666000"/>
            <a:chOff x="8601583" y="2752886"/>
            <a:chExt cx="1010880" cy="66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FC45DC89-D305-6137-7E29-7CF63D31C7EF}"/>
                    </a:ext>
                  </a:extLst>
                </p14:cNvPr>
                <p14:cNvContentPartPr/>
                <p14:nvPr/>
              </p14:nvContentPartPr>
              <p14:xfrm>
                <a:off x="8601583" y="2752886"/>
                <a:ext cx="1010880" cy="66600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FC45DC89-D305-6137-7E29-7CF63D31C7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92583" y="2743886"/>
                  <a:ext cx="102852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CF824BF3-E4DD-E323-7CE2-E013137D64DF}"/>
                    </a:ext>
                  </a:extLst>
                </p14:cNvPr>
                <p14:cNvContentPartPr/>
                <p14:nvPr/>
              </p14:nvContentPartPr>
              <p14:xfrm>
                <a:off x="8915503" y="3395486"/>
                <a:ext cx="358920" cy="1188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CF824BF3-E4DD-E323-7CE2-E013137D64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06863" y="3386846"/>
                  <a:ext cx="3765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AB5A5C92-45EA-F418-AC91-DCF8EE5FEDC8}"/>
                    </a:ext>
                  </a:extLst>
                </p14:cNvPr>
                <p14:cNvContentPartPr/>
                <p14:nvPr/>
              </p14:nvContentPartPr>
              <p14:xfrm>
                <a:off x="9208903" y="3320246"/>
                <a:ext cx="274320" cy="2304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AB5A5C92-45EA-F418-AC91-DCF8EE5FED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00263" y="3311246"/>
                  <a:ext cx="291960" cy="4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5443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D028695-3867-CF4B-6A33-37A5E3B8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Dev C++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C/C++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編譯器，是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7746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0510B-561F-E531-8B34-61E2FC93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對新手友善，但是對變強不友善。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E96C4-0034-0D65-5146-8EA49075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Why?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實際上用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沒有錯，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是為了讓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產能最大化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的工具。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但那是對資深的工程師才適用，因為他們知道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該用甚麼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該怎麼做細節調整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該怎麼好好地佈局程式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才能完整發揮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的功用。</a:t>
            </a:r>
          </a:p>
        </p:txBody>
      </p:sp>
    </p:spTree>
    <p:extLst>
      <p:ext uri="{BB962C8B-B14F-4D97-AF65-F5344CB8AC3E}">
        <p14:creationId xmlns:p14="http://schemas.microsoft.com/office/powerpoint/2010/main" val="187902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2BEBB-9199-459A-C397-93D140B8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For example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3421F3-BA62-AEF7-E97D-93D4CE565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有人會用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virtual studio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debugging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有人用過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virtual studio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效能分析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有人用過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virtual studio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程式碼度量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有人用過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virtual studio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git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功能嗎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353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0510B-561F-E531-8B34-61E2FC93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對新手友善，但是對變強不友善。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E96C4-0034-0D65-5146-8EA49075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Why?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實際上用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沒有錯，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是為了讓產能最大化的工具。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但那是對資深的工程師才適用，因為他們知道該用甚麼、該怎麼做細節調整才能完整發揮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的功用。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初學者若想要變強，就要了解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程式的製作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生產流程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，才能做進一步的細節調整，例如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compile time optimization, link time optimization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2655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7543</TotalTime>
  <Words>2331</Words>
  <Application>Microsoft Office PowerPoint</Application>
  <PresentationFormat>寬螢幕</PresentationFormat>
  <Paragraphs>296</Paragraphs>
  <Slides>48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4" baseType="lpstr">
      <vt:lpstr>微軟正黑體</vt:lpstr>
      <vt:lpstr>Arial</vt:lpstr>
      <vt:lpstr>Calibri</vt:lpstr>
      <vt:lpstr>Calibri Light</vt:lpstr>
      <vt:lpstr>Consolas</vt:lpstr>
      <vt:lpstr>Office Theme</vt:lpstr>
      <vt:lpstr>那些C程不教的東西</vt:lpstr>
      <vt:lpstr>本課程目的</vt:lpstr>
      <vt:lpstr>講者資歷</vt:lpstr>
      <vt:lpstr>Ch 1 - basic Ch 2 - pointer &amp; array Ch 3 - data structure Ch 4 – algorithm</vt:lpstr>
      <vt:lpstr>還記得這東西嗎?</vt:lpstr>
      <vt:lpstr>Dev C++不是C/C++編譯器，是IDE。</vt:lpstr>
      <vt:lpstr>IDE對新手友善，但是對變強不友善。</vt:lpstr>
      <vt:lpstr>For example</vt:lpstr>
      <vt:lpstr>IDE對新手友善，但是對變強不友善。</vt:lpstr>
      <vt:lpstr>不用IDE，那要用甚麼?</vt:lpstr>
      <vt:lpstr>  What I cannot create,            I do not understand.   -Feynman</vt:lpstr>
      <vt:lpstr>Deal with I/O</vt:lpstr>
      <vt:lpstr>要怎麼輸入整行資料?</vt:lpstr>
      <vt:lpstr>要怎麼輸入整行資料? 數字</vt:lpstr>
      <vt:lpstr>要怎麼輸入整行資料? 字串</vt:lpstr>
      <vt:lpstr>要怎麼輸入整行資料? 數字+字串</vt:lpstr>
      <vt:lpstr>sprintf, sscanf usage</vt:lpstr>
      <vt:lpstr>sprintf, sscanf usage</vt:lpstr>
      <vt:lpstr>要怎麼輸入整行資料? 字串+數字</vt:lpstr>
      <vt:lpstr>手寫parse</vt:lpstr>
      <vt:lpstr>手寫parse</vt:lpstr>
      <vt:lpstr>sscanf</vt:lpstr>
      <vt:lpstr>要怎麼跳過不重要的輸入</vt:lpstr>
      <vt:lpstr>甚麼是EOF?</vt:lpstr>
      <vt:lpstr>要怎麼處理EOF?</vt:lpstr>
      <vt:lpstr>scanf trap</vt:lpstr>
      <vt:lpstr>goto usage</vt:lpstr>
      <vt:lpstr>goto usage</vt:lpstr>
      <vt:lpstr>goto usage</vt:lpstr>
      <vt:lpstr>&lt;string.h&gt;裡的好用函式</vt:lpstr>
      <vt:lpstr>memset</vt:lpstr>
      <vt:lpstr>memcpy</vt:lpstr>
      <vt:lpstr>memset &amp; memcpy + struct</vt:lpstr>
      <vt:lpstr>strlen</vt:lpstr>
      <vt:lpstr>strcpy</vt:lpstr>
      <vt:lpstr>qsort</vt:lpstr>
      <vt:lpstr>110 C程實驗 雙周練習 11/25 P2</vt:lpstr>
      <vt:lpstr>110 C程實驗 雙周練習 11/25 P2</vt:lpstr>
      <vt:lpstr>首先定義struct</vt:lpstr>
      <vt:lpstr>處理輸入</vt:lpstr>
      <vt:lpstr>利用qsort排序</vt:lpstr>
      <vt:lpstr>comp()</vt:lpstr>
      <vt:lpstr>111 C程 作業5 P2</vt:lpstr>
      <vt:lpstr>111 C程 作業5 P2</vt:lpstr>
      <vt:lpstr>Q&amp;A</vt:lpstr>
      <vt:lpstr>無法涵蓋的東西</vt:lpstr>
      <vt:lpstr>推薦的刷題網站</vt:lpstr>
      <vt:lpstr>End of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那些C程不教的東西</dc:title>
  <dc:creator>HsiehTonny</dc:creator>
  <cp:lastModifiedBy>HsiehTonny</cp:lastModifiedBy>
  <cp:revision>12</cp:revision>
  <dcterms:created xsi:type="dcterms:W3CDTF">2022-11-02T04:32:20Z</dcterms:created>
  <dcterms:modified xsi:type="dcterms:W3CDTF">2022-11-10T03:50:09Z</dcterms:modified>
</cp:coreProperties>
</file>