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7" r:id="rId2"/>
    <p:sldId id="258" r:id="rId3"/>
    <p:sldId id="259" r:id="rId4"/>
    <p:sldId id="260" r:id="rId5"/>
    <p:sldId id="28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361" r:id="rId31"/>
    <p:sldId id="363" r:id="rId32"/>
    <p:sldId id="364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286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8" r:id="rId78"/>
    <p:sldId id="439" r:id="rId79"/>
    <p:sldId id="440" r:id="rId80"/>
    <p:sldId id="441" r:id="rId81"/>
    <p:sldId id="442" r:id="rId82"/>
    <p:sldId id="443" r:id="rId83"/>
    <p:sldId id="444" r:id="rId84"/>
    <p:sldId id="445" r:id="rId85"/>
    <p:sldId id="287" r:id="rId86"/>
    <p:sldId id="291" r:id="rId87"/>
    <p:sldId id="350" r:id="rId88"/>
    <p:sldId id="351" r:id="rId89"/>
    <p:sldId id="357" r:id="rId90"/>
    <p:sldId id="293" r:id="rId91"/>
    <p:sldId id="358" r:id="rId92"/>
    <p:sldId id="352" r:id="rId93"/>
    <p:sldId id="354" r:id="rId94"/>
    <p:sldId id="355" r:id="rId95"/>
    <p:sldId id="356" r:id="rId96"/>
    <p:sldId id="296" r:id="rId97"/>
    <p:sldId id="297" r:id="rId98"/>
    <p:sldId id="298" r:id="rId99"/>
    <p:sldId id="299" r:id="rId100"/>
    <p:sldId id="300" r:id="rId101"/>
    <p:sldId id="301" r:id="rId102"/>
    <p:sldId id="302" r:id="rId103"/>
    <p:sldId id="359" r:id="rId104"/>
    <p:sldId id="304" r:id="rId105"/>
    <p:sldId id="305" r:id="rId106"/>
    <p:sldId id="303" r:id="rId107"/>
    <p:sldId id="306" r:id="rId108"/>
    <p:sldId id="316" r:id="rId109"/>
    <p:sldId id="360" r:id="rId110"/>
    <p:sldId id="317" r:id="rId111"/>
    <p:sldId id="318" r:id="rId112"/>
    <p:sldId id="319" r:id="rId113"/>
    <p:sldId id="320" r:id="rId114"/>
    <p:sldId id="321" r:id="rId115"/>
    <p:sldId id="322" r:id="rId116"/>
    <p:sldId id="323" r:id="rId117"/>
    <p:sldId id="324" r:id="rId118"/>
    <p:sldId id="326" r:id="rId119"/>
    <p:sldId id="327" r:id="rId120"/>
    <p:sldId id="328" r:id="rId121"/>
    <p:sldId id="329" r:id="rId122"/>
    <p:sldId id="330" r:id="rId123"/>
    <p:sldId id="332" r:id="rId124"/>
    <p:sldId id="331" r:id="rId125"/>
    <p:sldId id="333" r:id="rId126"/>
    <p:sldId id="335" r:id="rId127"/>
    <p:sldId id="336" r:id="rId128"/>
    <p:sldId id="337" r:id="rId129"/>
    <p:sldId id="338" r:id="rId130"/>
    <p:sldId id="339" r:id="rId131"/>
    <p:sldId id="340" r:id="rId132"/>
    <p:sldId id="341" r:id="rId133"/>
    <p:sldId id="342" r:id="rId134"/>
    <p:sldId id="343" r:id="rId135"/>
    <p:sldId id="344" r:id="rId136"/>
    <p:sldId id="345" r:id="rId137"/>
    <p:sldId id="346" r:id="rId138"/>
    <p:sldId id="347" r:id="rId139"/>
    <p:sldId id="348" r:id="rId140"/>
    <p:sldId id="349" r:id="rId141"/>
    <p:sldId id="288" r:id="rId142"/>
    <p:sldId id="476" r:id="rId143"/>
    <p:sldId id="402" r:id="rId144"/>
    <p:sldId id="447" r:id="rId145"/>
    <p:sldId id="448" r:id="rId146"/>
    <p:sldId id="449" r:id="rId147"/>
    <p:sldId id="450" r:id="rId148"/>
    <p:sldId id="451" r:id="rId149"/>
    <p:sldId id="452" r:id="rId150"/>
    <p:sldId id="453" r:id="rId151"/>
    <p:sldId id="454" r:id="rId152"/>
    <p:sldId id="455" r:id="rId153"/>
    <p:sldId id="456" r:id="rId154"/>
    <p:sldId id="457" r:id="rId155"/>
    <p:sldId id="458" r:id="rId156"/>
    <p:sldId id="459" r:id="rId157"/>
    <p:sldId id="460" r:id="rId158"/>
    <p:sldId id="461" r:id="rId159"/>
    <p:sldId id="462" r:id="rId160"/>
    <p:sldId id="464" r:id="rId161"/>
    <p:sldId id="463" r:id="rId162"/>
    <p:sldId id="465" r:id="rId163"/>
    <p:sldId id="467" r:id="rId164"/>
    <p:sldId id="466" r:id="rId165"/>
    <p:sldId id="468" r:id="rId166"/>
    <p:sldId id="469" r:id="rId167"/>
    <p:sldId id="470" r:id="rId168"/>
    <p:sldId id="471" r:id="rId169"/>
    <p:sldId id="472" r:id="rId170"/>
    <p:sldId id="473" r:id="rId171"/>
    <p:sldId id="474" r:id="rId172"/>
    <p:sldId id="475" r:id="rId173"/>
    <p:sldId id="290" r:id="rId174"/>
    <p:sldId id="375" r:id="rId175"/>
    <p:sldId id="377" r:id="rId176"/>
    <p:sldId id="376" r:id="rId177"/>
    <p:sldId id="477" r:id="rId178"/>
    <p:sldId id="478" r:id="rId179"/>
    <p:sldId id="479" r:id="rId180"/>
    <p:sldId id="480" r:id="rId181"/>
    <p:sldId id="481" r:id="rId182"/>
    <p:sldId id="482" r:id="rId183"/>
    <p:sldId id="483" r:id="rId184"/>
    <p:sldId id="484" r:id="rId185"/>
    <p:sldId id="485" r:id="rId186"/>
    <p:sldId id="486" r:id="rId187"/>
    <p:sldId id="487" r:id="rId188"/>
    <p:sldId id="488" r:id="rId189"/>
    <p:sldId id="489" r:id="rId190"/>
    <p:sldId id="490" r:id="rId191"/>
    <p:sldId id="491" r:id="rId192"/>
    <p:sldId id="492" r:id="rId193"/>
    <p:sldId id="493" r:id="rId194"/>
    <p:sldId id="494" r:id="rId195"/>
    <p:sldId id="495" r:id="rId196"/>
    <p:sldId id="496" r:id="rId197"/>
    <p:sldId id="497" r:id="rId198"/>
    <p:sldId id="378" r:id="rId199"/>
    <p:sldId id="498" r:id="rId200"/>
    <p:sldId id="499" r:id="rId201"/>
    <p:sldId id="500" r:id="rId202"/>
    <p:sldId id="501" r:id="rId203"/>
    <p:sldId id="539" r:id="rId204"/>
    <p:sldId id="502" r:id="rId205"/>
    <p:sldId id="503" r:id="rId206"/>
    <p:sldId id="504" r:id="rId207"/>
    <p:sldId id="505" r:id="rId208"/>
    <p:sldId id="506" r:id="rId209"/>
    <p:sldId id="507" r:id="rId210"/>
    <p:sldId id="508" r:id="rId211"/>
    <p:sldId id="509" r:id="rId212"/>
    <p:sldId id="510" r:id="rId213"/>
    <p:sldId id="511" r:id="rId214"/>
    <p:sldId id="512" r:id="rId215"/>
    <p:sldId id="513" r:id="rId216"/>
    <p:sldId id="514" r:id="rId217"/>
    <p:sldId id="515" r:id="rId218"/>
    <p:sldId id="516" r:id="rId219"/>
    <p:sldId id="517" r:id="rId220"/>
    <p:sldId id="518" r:id="rId221"/>
    <p:sldId id="519" r:id="rId222"/>
    <p:sldId id="520" r:id="rId223"/>
    <p:sldId id="521" r:id="rId224"/>
    <p:sldId id="398" r:id="rId225"/>
    <p:sldId id="379" r:id="rId226"/>
    <p:sldId id="389" r:id="rId227"/>
    <p:sldId id="522" r:id="rId228"/>
    <p:sldId id="523" r:id="rId229"/>
    <p:sldId id="524" r:id="rId230"/>
    <p:sldId id="525" r:id="rId231"/>
    <p:sldId id="526" r:id="rId232"/>
    <p:sldId id="527" r:id="rId233"/>
    <p:sldId id="528" r:id="rId234"/>
    <p:sldId id="529" r:id="rId235"/>
    <p:sldId id="530" r:id="rId236"/>
    <p:sldId id="531" r:id="rId237"/>
    <p:sldId id="532" r:id="rId238"/>
    <p:sldId id="533" r:id="rId239"/>
    <p:sldId id="534" r:id="rId240"/>
    <p:sldId id="535" r:id="rId241"/>
    <p:sldId id="536" r:id="rId242"/>
    <p:sldId id="537" r:id="rId243"/>
    <p:sldId id="538" r:id="rId244"/>
    <p:sldId id="380" r:id="rId245"/>
    <p:sldId id="381" r:id="rId246"/>
    <p:sldId id="382" r:id="rId247"/>
    <p:sldId id="383" r:id="rId248"/>
    <p:sldId id="384" r:id="rId249"/>
    <p:sldId id="387" r:id="rId250"/>
    <p:sldId id="396" r:id="rId251"/>
    <p:sldId id="397" r:id="rId252"/>
    <p:sldId id="393" r:id="rId253"/>
    <p:sldId id="394" r:id="rId254"/>
    <p:sldId id="540" r:id="rId255"/>
    <p:sldId id="542" r:id="rId256"/>
    <p:sldId id="541" r:id="rId257"/>
    <p:sldId id="543" r:id="rId258"/>
    <p:sldId id="544" r:id="rId259"/>
    <p:sldId id="545" r:id="rId260"/>
    <p:sldId id="395" r:id="rId261"/>
    <p:sldId id="546" r:id="rId262"/>
    <p:sldId id="399" r:id="rId263"/>
    <p:sldId id="401" r:id="rId2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268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presProps" Target="pres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68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3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6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27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6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65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7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5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82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63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48947-88CF-44EB-9EE2-DDF3E9D343A0}" type="datetimeFigureOut">
              <a:rPr lang="zh-TW" altLang="en-US" smtClean="0"/>
              <a:t>2022/12/4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0C7A-45FF-448C-ADF4-5C4B142B87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1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20B2947-E514-602A-570A-AD0F22940A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那些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程不教的事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0A4B174C-0DED-61BF-0C63-03DBFB7E0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Author: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謝承翰</a:t>
            </a:r>
          </a:p>
        </p:txBody>
      </p:sp>
    </p:spTree>
    <p:extLst>
      <p:ext uri="{BB962C8B-B14F-4D97-AF65-F5344CB8AC3E}">
        <p14:creationId xmlns:p14="http://schemas.microsoft.com/office/powerpoint/2010/main" val="288372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348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D89DD1-1E0C-54EB-9BEC-BCFC824DE51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850109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F8F5F87-F1D9-D740-DEF3-B468E5864A4F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8E5237A-388C-69A5-1E22-25161C61E20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2126625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387189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74962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415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46090B7-F400-EF7E-CA02-B1DA3E91C8B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44B6C7C-90D3-243B-C5B5-DF52A9791A8D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4362841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5846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EF5A213-DEEA-EEF1-C12E-545577081E00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FC88C8-FEAC-3CC8-D602-4FCB562DF9B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5218660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A5D5E08-3BF8-5D68-45F7-D95FACBC263D}"/>
              </a:ext>
            </a:extLst>
          </p:cNvPr>
          <p:cNvCxnSpPr>
            <a:cxnSpLocks/>
          </p:cNvCxnSpPr>
          <p:nvPr/>
        </p:nvCxnSpPr>
        <p:spPr>
          <a:xfrm>
            <a:off x="5299587" y="3163529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2CFF0F4-5399-F3CA-84B5-2FD5AF302CDC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2EFF6FA-7B81-B0FD-D445-08AC137ED51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709250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03DED1-AA36-2DC8-4D55-55123E9721B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581604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9BF5D3A-8584-168B-78C6-5A9567BCD0B8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4F5A081-AF70-B9DD-BA2D-DB070A48D34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D224F98-9B91-C152-CC5B-0CF44369953A}"/>
              </a:ext>
            </a:extLst>
          </p:cNvPr>
          <p:cNvCxnSpPr/>
          <p:nvPr/>
        </p:nvCxnSpPr>
        <p:spPr>
          <a:xfrm flipV="1">
            <a:off x="5299587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6A03B2-28A1-7635-A671-DC005A57B19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2542350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466986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8925297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900F5E4D-F857-82FA-276A-3BCBFAB30C3A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936A79-FF11-2AE9-6AFD-AD2F6C0B352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987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405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70CB98E-82D4-D4E4-DA13-10CF220F3E64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41FEB-8F7B-9A3E-3FA0-5D9D82C8D5CF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86094354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40C4EC3-1442-EDEA-C62B-3443F6FE8435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F324D4-D33A-9F21-D4DE-AA37E1E3CA3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8759159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365434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E800E93-C7DF-9847-06F1-392E85FDA84C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B8AA8-3841-9E8F-5655-21ADAC75A10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2105940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0C19D6D-686D-A610-1C82-7C61B4CE12D4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04A419A-19DB-D311-AA03-B837161C6DC0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FE0B4EBE-2316-72C9-2032-6B7916760063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040B354-2455-871F-A8C4-AB0776843B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078552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9538B0A-FCE8-F008-D7FB-AEC63C3CC96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4638297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9636B8F-4947-4760-A578-B838E78B353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9B0080A-D111-4025-8D57-102E2FB88E5F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14C6D97-8875-6868-1AB7-2D4384762DAC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1F3C70E-48DC-589F-7A59-49C762DF6ABD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E97269A-E69E-2A9F-63FF-A9C33FCDEFD1}"/>
              </a:ext>
            </a:extLst>
          </p:cNvPr>
          <p:cNvCxnSpPr/>
          <p:nvPr/>
        </p:nvCxnSpPr>
        <p:spPr>
          <a:xfrm flipV="1">
            <a:off x="4306529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2FC1B908-B457-E4F1-CCDB-4286866157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8055641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464F31B-D092-4622-EE82-83CDBBAEE7B5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107037814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A100E50-42D0-7A2B-E45B-0EB0F410779E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</p:spTree>
    <p:extLst>
      <p:ext uri="{BB962C8B-B14F-4D97-AF65-F5344CB8AC3E}">
        <p14:creationId xmlns:p14="http://schemas.microsoft.com/office/powerpoint/2010/main" val="40614324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7626580" y="28829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4976500-058A-35A7-7748-5B42DD7FCDC1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48142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66335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BC0F2C-6221-FBC2-CF60-4222120C5C62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265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3508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293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BCC4115-C752-93D4-F638-F6DC2BE5A86C}"/>
              </a:ext>
            </a:extLst>
          </p:cNvPr>
          <p:cNvCxnSpPr>
            <a:cxnSpLocks/>
          </p:cNvCxnSpPr>
          <p:nvPr/>
        </p:nvCxnSpPr>
        <p:spPr>
          <a:xfrm>
            <a:off x="7285703" y="3143865"/>
            <a:ext cx="0" cy="12314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F4AB81-CEB0-32B2-E783-1EC2E0CD034C}"/>
              </a:ext>
            </a:extLst>
          </p:cNvPr>
          <p:cNvSpPr txBox="1"/>
          <p:nvPr/>
        </p:nvSpPr>
        <p:spPr>
          <a:xfrm>
            <a:off x="7626579" y="29057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3432975-B029-5E35-BF4E-AAEA47018821}"/>
              </a:ext>
            </a:extLst>
          </p:cNvPr>
          <p:cNvSpPr txBox="1"/>
          <p:nvPr/>
        </p:nvSpPr>
        <p:spPr>
          <a:xfrm>
            <a:off x="862701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FE9C347-C152-4E4C-1399-B48D37DB205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6010173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DFE9C8-F4E8-A7E9-80BD-EC145EC4998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35131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298A990-6F3B-0537-AF7C-311DCC8D52D2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10B3B3-DD2E-6668-4ED7-DE61A64D416F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EFBA3B-DF6E-AA91-0149-F8CEA854D045}"/>
              </a:ext>
            </a:extLst>
          </p:cNvPr>
          <p:cNvCxnSpPr/>
          <p:nvPr/>
        </p:nvCxnSpPr>
        <p:spPr>
          <a:xfrm flipV="1">
            <a:off x="7285702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B222E8-5070-C03C-9007-0F4EA9EBC0EA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06638946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3129433-2F6D-A7D6-E8B2-FF383546880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974FC2-10A9-6A56-BE83-E236C8087AEB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C55B99-3791-8C78-AE6B-9A58D6602F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1418940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30953F-F434-7437-4F9A-71BDF672D47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173557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861963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A1A306-6751-7D0A-72C2-D07A554CED7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60208708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762657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4E57B03-0053-D43F-C855-E105D67E6749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0308724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BEACDBE-99DB-CE17-4B62-3C0C7A39A1FA}"/>
              </a:ext>
            </a:extLst>
          </p:cNvPr>
          <p:cNvCxnSpPr>
            <a:cxnSpLocks/>
          </p:cNvCxnSpPr>
          <p:nvPr/>
        </p:nvCxnSpPr>
        <p:spPr>
          <a:xfrm flipH="1">
            <a:off x="8278760" y="2974258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839B00-FB7E-A37F-F810-682B30250496}"/>
              </a:ext>
            </a:extLst>
          </p:cNvPr>
          <p:cNvSpPr txBox="1"/>
          <p:nvPr/>
        </p:nvSpPr>
        <p:spPr>
          <a:xfrm>
            <a:off x="8619637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4FDB2C-EA6E-4C0C-EA8B-BBB9C56F217F}"/>
              </a:ext>
            </a:extLst>
          </p:cNvPr>
          <p:cNvSpPr txBox="1"/>
          <p:nvPr/>
        </p:nvSpPr>
        <p:spPr>
          <a:xfrm>
            <a:off x="971593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D7B583-A8C1-D9CD-928E-17EB7D542F6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810316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2EA419D-01A6-484D-7D48-232AB6EA5FB8}"/>
              </a:ext>
            </a:extLst>
          </p:cNvPr>
          <p:cNvSpPr/>
          <p:nvPr/>
        </p:nvSpPr>
        <p:spPr>
          <a:xfrm>
            <a:off x="6292644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502F9-7244-F747-71EC-C9C045A90632}"/>
              </a:ext>
            </a:extLst>
          </p:cNvPr>
          <p:cNvSpPr/>
          <p:nvPr/>
        </p:nvSpPr>
        <p:spPr>
          <a:xfrm>
            <a:off x="7285702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0250-D771-62E7-76EB-FF0E03F9A596}"/>
              </a:ext>
            </a:extLst>
          </p:cNvPr>
          <p:cNvSpPr/>
          <p:nvPr/>
        </p:nvSpPr>
        <p:spPr>
          <a:xfrm>
            <a:off x="8278760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D3BEEA49-EB2F-C2C7-8351-910D1A6AA6ED}"/>
              </a:ext>
            </a:extLst>
          </p:cNvPr>
          <p:cNvCxnSpPr/>
          <p:nvPr/>
        </p:nvCxnSpPr>
        <p:spPr>
          <a:xfrm flipV="1">
            <a:off x="7777315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22F6C0-830E-DAC1-DF87-CB393ED1A64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7642036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338B71-A1BB-0036-72D4-7EB5219110C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1524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4945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D18A3B-6185-11DB-7F2E-789880970726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829263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0F7F2DD-27F3-C283-310A-35E6CF4E2F00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856582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763149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A86571A-AFE9-9C19-B9D1-235F09B8600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558698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364784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CC6A05-27AC-44ED-8BF0-E100538921F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18450136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4647405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D81F14C-EF52-78A0-169E-ECFE69B933F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4109680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9977813-A936-E19F-A41A-CD32BCF573FB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4740719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5640463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5391419-AC4B-A3D9-860B-16DB25811B08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196816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752652-8F4C-866C-B717-A1BCEFA5DDD5}"/>
              </a:ext>
            </a:extLst>
          </p:cNvPr>
          <p:cNvSpPr txBox="1"/>
          <p:nvPr/>
        </p:nvSpPr>
        <p:spPr>
          <a:xfrm>
            <a:off x="6633521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067EDE4-A151-0F93-47EA-AAF051200F0F}"/>
              </a:ext>
            </a:extLst>
          </p:cNvPr>
          <p:cNvSpPr txBox="1"/>
          <p:nvPr/>
        </p:nvSpPr>
        <p:spPr>
          <a:xfrm>
            <a:off x="9681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C23573A-4886-D533-DAAA-98A4BE4E804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55588712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36DF16E-E15C-0BCD-E7E6-A4975D9C5CA3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74892154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D89F2-4E82-1B21-1934-F0D6FBFA46F4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19FF92-219E-36D3-63BC-F1AD592E1F8C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D66615-549E-BF04-F839-332C533EA92A}"/>
              </a:ext>
            </a:extLst>
          </p:cNvPr>
          <p:cNvSpPr/>
          <p:nvPr/>
        </p:nvSpPr>
        <p:spPr>
          <a:xfrm>
            <a:off x="4306529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094DE6-16E4-5389-67CF-A7369A1CEC55}"/>
              </a:ext>
            </a:extLst>
          </p:cNvPr>
          <p:cNvSpPr/>
          <p:nvPr/>
        </p:nvSpPr>
        <p:spPr>
          <a:xfrm>
            <a:off x="5299587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074885-D4F7-0A7F-A66C-A7E6DE998AE9}"/>
              </a:ext>
            </a:extLst>
          </p:cNvPr>
          <p:cNvSpPr/>
          <p:nvPr/>
        </p:nvSpPr>
        <p:spPr>
          <a:xfrm>
            <a:off x="6292645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378546-99F3-7849-0AE5-FEB99AB0B020}"/>
              </a:ext>
            </a:extLst>
          </p:cNvPr>
          <p:cNvSpPr/>
          <p:nvPr/>
        </p:nvSpPr>
        <p:spPr>
          <a:xfrm>
            <a:off x="728570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D442239-D970-7D1C-4BEE-2E02DBE54DBC}"/>
              </a:ext>
            </a:extLst>
          </p:cNvPr>
          <p:cNvSpPr/>
          <p:nvPr/>
        </p:nvSpPr>
        <p:spPr>
          <a:xfrm>
            <a:off x="827876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CC0811E-02AA-2526-D1D1-9FA7179976F2}"/>
              </a:ext>
            </a:extLst>
          </p:cNvPr>
          <p:cNvCxnSpPr/>
          <p:nvPr/>
        </p:nvCxnSpPr>
        <p:spPr>
          <a:xfrm flipV="1">
            <a:off x="580103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AC6E134C-3350-C97A-1E92-8BD7589924C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4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6566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7203793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6084098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915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A7CF2E-EA74-3F67-7DE1-77A635E9122C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813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最穩定且最快的比較排序。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但是需要用額外的記憶體空間。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924394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架構跟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一樣，都是一直切，但是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top down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bottom up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且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不一定是切一半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隨便找數列中的一個數，依照這個數重排整個數列，左邊放比這個數字小的元素，右邊放比這個數字大的元素。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接著遞迴處理左邊、右邊。</a:t>
            </a:r>
          </a:p>
        </p:txBody>
      </p:sp>
    </p:spTree>
    <p:extLst>
      <p:ext uri="{BB962C8B-B14F-4D97-AF65-F5344CB8AC3E}">
        <p14:creationId xmlns:p14="http://schemas.microsoft.com/office/powerpoint/2010/main" val="30393607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09082B-FF65-F235-472B-8555FC2444A5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E47071D-38A2-9328-9A97-004C7819D00C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01E348-77AE-20F9-D9C7-2ABF7600C3E4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7F484D5-208A-2300-C364-DC398D2078C7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C85364-DAB5-0EA8-B2F9-357E1489703D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4830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0151586-2507-7BF0-F407-5F8FE6D52F7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2C99B51-FBAD-5AA7-248A-B988416D98F2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B37503B-7221-E71F-8B5B-3432A4271ED5}"/>
              </a:ext>
            </a:extLst>
          </p:cNvPr>
          <p:cNvCxnSpPr>
            <a:cxnSpLocks/>
          </p:cNvCxnSpPr>
          <p:nvPr/>
        </p:nvCxnSpPr>
        <p:spPr>
          <a:xfrm>
            <a:off x="8775290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A8BF75-F85A-F50A-E894-F354972302B9}"/>
              </a:ext>
            </a:extLst>
          </p:cNvPr>
          <p:cNvSpPr txBox="1"/>
          <p:nvPr/>
        </p:nvSpPr>
        <p:spPr>
          <a:xfrm>
            <a:off x="8619638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109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4743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[l + rand() % </a:t>
            </a:r>
            <a:r>
              <a:rPr lang="en-US" altLang="zh-TW" dirty="0" err="1">
                <a:latin typeface="Consolas" panose="020B0609020204030204" pitchFamily="49" charset="0"/>
              </a:rPr>
              <a:t>len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pivot =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[r];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3208614-1CF3-27D5-C1E8-DEA2F4BCF6D0}"/>
              </a:ext>
            </a:extLst>
          </p:cNvPr>
          <p:cNvCxnSpPr>
            <a:stCxn id="7" idx="2"/>
            <a:endCxn id="12" idx="2"/>
          </p:cNvCxnSpPr>
          <p:nvPr/>
        </p:nvCxnSpPr>
        <p:spPr>
          <a:xfrm rot="16200000" flipH="1">
            <a:off x="6292645" y="1696065"/>
            <a:ext cx="12700" cy="4965290"/>
          </a:xfrm>
          <a:prstGeom prst="curvedConnector3">
            <a:avLst>
              <a:gd name="adj1" fmla="val 4819354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56AE5F-B4A9-ACBC-E212-2C50E4324E12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07849E-9CD1-ACB0-9503-4B8F869ED04A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002ED6-89AD-358C-A273-0D0D45AD7242}"/>
              </a:ext>
            </a:extLst>
          </p:cNvPr>
          <p:cNvSpPr txBox="1"/>
          <p:nvPr/>
        </p:nvSpPr>
        <p:spPr>
          <a:xfrm>
            <a:off x="8619637" y="22566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832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4A277BB-54A6-AD6D-A1BD-691902F5E33A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189630385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C31C11A-BE13-0904-268C-345491AEDC82}"/>
              </a:ext>
            </a:extLst>
          </p:cNvPr>
          <p:cNvCxnSpPr>
            <a:cxnSpLocks/>
          </p:cNvCxnSpPr>
          <p:nvPr/>
        </p:nvCxnSpPr>
        <p:spPr>
          <a:xfrm>
            <a:off x="1632156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16A17BE-C068-F61F-74C9-05B975F945B0}"/>
              </a:ext>
            </a:extLst>
          </p:cNvPr>
          <p:cNvSpPr txBox="1"/>
          <p:nvPr/>
        </p:nvSpPr>
        <p:spPr>
          <a:xfrm>
            <a:off x="1476504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47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3971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3806748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3651096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1264DB3E-89B4-08C3-1E6B-0DD2B393F922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3313471" y="3682181"/>
            <a:ext cx="12700" cy="993058"/>
          </a:xfrm>
          <a:prstGeom prst="curvedConnector3">
            <a:avLst>
              <a:gd name="adj1" fmla="val 3038709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605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5570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4803058" y="3011504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4647406" y="26421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368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2816942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2661290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870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896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5796115" y="3006419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5640463" y="26370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99C0FD7C-D736-482C-39A7-D9588F014B15}"/>
              </a:ext>
            </a:extLst>
          </p:cNvPr>
          <p:cNvCxnSpPr>
            <a:stCxn id="7" idx="2"/>
            <a:endCxn id="9" idx="2"/>
          </p:cNvCxnSpPr>
          <p:nvPr/>
        </p:nvCxnSpPr>
        <p:spPr>
          <a:xfrm rot="16200000" flipH="1">
            <a:off x="4803058" y="3185652"/>
            <a:ext cx="12700" cy="1986116"/>
          </a:xfrm>
          <a:prstGeom prst="curvedConnector3">
            <a:avLst>
              <a:gd name="adj1" fmla="val 3658071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0227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6789174" y="3001916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6633522" y="2632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03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3805974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3650322" y="2625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312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50147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0CA2DAC2-C4F5-3D00-CC8C-4212849028D7}"/>
              </a:ext>
            </a:extLst>
          </p:cNvPr>
          <p:cNvCxnSpPr>
            <a:cxnSpLocks/>
          </p:cNvCxnSpPr>
          <p:nvPr/>
        </p:nvCxnSpPr>
        <p:spPr>
          <a:xfrm>
            <a:off x="7782232" y="300929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7626580" y="2639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7" name="接點: 弧形 16">
            <a:extLst>
              <a:ext uri="{FF2B5EF4-FFF2-40B4-BE49-F238E27FC236}">
                <a16:creationId xmlns:a16="http://schemas.microsoft.com/office/drawing/2014/main" id="{771CCA8A-3A2E-9B3F-A504-E015C2A4F0BD}"/>
              </a:ext>
            </a:extLst>
          </p:cNvPr>
          <p:cNvCxnSpPr>
            <a:stCxn id="8" idx="2"/>
            <a:endCxn id="11" idx="2"/>
          </p:cNvCxnSpPr>
          <p:nvPr/>
        </p:nvCxnSpPr>
        <p:spPr>
          <a:xfrm rot="16200000" flipH="1">
            <a:off x="6292645" y="2689123"/>
            <a:ext cx="12700" cy="2979174"/>
          </a:xfrm>
          <a:prstGeom prst="curvedConnector3">
            <a:avLst>
              <a:gd name="adj1" fmla="val 373548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811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for (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= l-1, j = l; j &lt; r; ++j)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 &lt;= pivot) swap(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[++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[j]);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412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9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49624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8196851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7077156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338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swap(pivot, 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[i+1]);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60E422E-1388-4766-1839-1CC93F38BA8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775290" y="299495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AA45E61-C4F4-0947-7CD1-933300DB8144}"/>
              </a:ext>
            </a:extLst>
          </p:cNvPr>
          <p:cNvSpPr txBox="1"/>
          <p:nvPr/>
        </p:nvSpPr>
        <p:spPr>
          <a:xfrm>
            <a:off x="8366363" y="2625620"/>
            <a:ext cx="81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pivot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434B42-C7F3-7BC7-AB24-058A7BC374C8}"/>
              </a:ext>
            </a:extLst>
          </p:cNvPr>
          <p:cNvSpPr txBox="1"/>
          <p:nvPr/>
        </p:nvSpPr>
        <p:spPr>
          <a:xfrm>
            <a:off x="8619637" y="22665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290EDEFF-1DD3-25B3-A6ED-D1EE91669FFD}"/>
              </a:ext>
            </a:extLst>
          </p:cNvPr>
          <p:cNvCxnSpPr>
            <a:stCxn id="9" idx="2"/>
            <a:endCxn id="12" idx="2"/>
          </p:cNvCxnSpPr>
          <p:nvPr/>
        </p:nvCxnSpPr>
        <p:spPr>
          <a:xfrm rot="16200000" flipH="1">
            <a:off x="7285703" y="2689123"/>
            <a:ext cx="12700" cy="2979174"/>
          </a:xfrm>
          <a:prstGeom prst="curvedConnector3">
            <a:avLst>
              <a:gd name="adj1" fmla="val 3503228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2183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821584B-9DB8-0AA3-2EEE-BB026FEE3068}"/>
              </a:ext>
            </a:extLst>
          </p:cNvPr>
          <p:cNvCxnSpPr>
            <a:cxnSpLocks/>
          </p:cNvCxnSpPr>
          <p:nvPr/>
        </p:nvCxnSpPr>
        <p:spPr>
          <a:xfrm>
            <a:off x="4803057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8C020E-E5FA-AE9B-A542-E69AC59F2669}"/>
              </a:ext>
            </a:extLst>
          </p:cNvPr>
          <p:cNvSpPr txBox="1"/>
          <p:nvPr/>
        </p:nvSpPr>
        <p:spPr>
          <a:xfrm>
            <a:off x="4647405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B728DA3-B373-876F-734F-9F9EFD0B86D5}"/>
              </a:ext>
            </a:extLst>
          </p:cNvPr>
          <p:cNvCxnSpPr>
            <a:cxnSpLocks/>
          </p:cNvCxnSpPr>
          <p:nvPr/>
        </p:nvCxnSpPr>
        <p:spPr>
          <a:xfrm>
            <a:off x="2816941" y="3016251"/>
            <a:ext cx="0" cy="248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FBAAF0-72F5-45AA-D114-2BC3D29DB908}"/>
              </a:ext>
            </a:extLst>
          </p:cNvPr>
          <p:cNvSpPr txBox="1"/>
          <p:nvPr/>
        </p:nvSpPr>
        <p:spPr>
          <a:xfrm>
            <a:off x="2661289" y="26469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3CF99FC-0134-4B20-E669-932146995108}"/>
              </a:ext>
            </a:extLst>
          </p:cNvPr>
          <p:cNvSpPr txBox="1"/>
          <p:nvPr/>
        </p:nvSpPr>
        <p:spPr>
          <a:xfrm>
            <a:off x="8619638" y="2632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420996D-0F7C-57B8-8255-17ACD517BF19}"/>
              </a:ext>
            </a:extLst>
          </p:cNvPr>
          <p:cNvCxnSpPr>
            <a:cxnSpLocks/>
          </p:cNvCxnSpPr>
          <p:nvPr/>
        </p:nvCxnSpPr>
        <p:spPr>
          <a:xfrm>
            <a:off x="8775290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04B572A-43D3-98E1-3D0C-0656DBFF34CD}"/>
              </a:ext>
            </a:extLst>
          </p:cNvPr>
          <p:cNvCxnSpPr>
            <a:cxnSpLocks/>
          </p:cNvCxnSpPr>
          <p:nvPr/>
        </p:nvCxnSpPr>
        <p:spPr>
          <a:xfrm>
            <a:off x="6789172" y="3001672"/>
            <a:ext cx="0" cy="2693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F690B4-1533-472B-A4E4-AF249DE39EBC}"/>
              </a:ext>
            </a:extLst>
          </p:cNvPr>
          <p:cNvSpPr txBox="1"/>
          <p:nvPr/>
        </p:nvSpPr>
        <p:spPr>
          <a:xfrm>
            <a:off x="6506884" y="26323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i+2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043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72863633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24287596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28218341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45757458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244973864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84083108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114581094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42069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89254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latin typeface="Consolas" panose="020B0609020204030204" pitchFamily="49" charset="0"/>
              </a:rPr>
              <a:t>(l, 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quick_sort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(i+2, r);</a:t>
            </a:r>
          </a:p>
        </p:txBody>
      </p:sp>
    </p:spTree>
    <p:extLst>
      <p:ext uri="{BB962C8B-B14F-4D97-AF65-F5344CB8AC3E}">
        <p14:creationId xmlns:p14="http://schemas.microsoft.com/office/powerpoint/2010/main" val="3391849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864DF6-DE39-DBB9-51F1-5D39831539AD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2FF31-2D40-C621-5F2A-D308DCE98B97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F2086F-5D86-64FE-2721-1DAC3DF1CF9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797000-B675-D9B4-2495-7302B365D2D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131A89-705D-2CDD-43F0-68EF616C4309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3DDDED-E734-D7B8-67E4-A1817559DC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2C52AB-7095-B396-0F1B-32D152971A8D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8E7034-3CE9-4E27-1F83-2CC74650B9D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74095818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B0B54-E623-ADD0-7B9E-BA9139C4A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相較於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merge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不需要額外記憶體。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不過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有缺陷，如果每次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pivot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都選到最小的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最大的，時間複雜度會退化成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O(n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所以在實務上會搭配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防止遞迴深度過深。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DF140E3-D9FE-27E9-532B-8D5648C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quick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824047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記錄出現在數列中的數出現幾次，再排出來。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6 7 3 2 1 6 1 6 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出現了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次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那排序好的數列顯而易見是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1 1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3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6 6 6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u="sng" dirty="0">
                <a:latin typeface="Consolas" panose="020B0609020204030204" pitchFamily="49" charset="0"/>
                <a:ea typeface="微軟正黑體" panose="020B0604030504040204" pitchFamily="34" charset="-120"/>
              </a:rPr>
              <a:t>7</a:t>
            </a:r>
          </a:p>
          <a:p>
            <a:pPr marL="0" indent="0">
              <a:buNone/>
            </a:pP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947590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E2037-599B-6AC4-B8C9-A9BF9411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2CBBF-1CFD-AC8D-EDFB-EFB764D27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常常用陣列實作，但是只適用於數列中的數字範圍較小的時候。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如果數字的跨距太大就會需要非常多的空間。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例如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-10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要排序的話，需要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4x10</a:t>
            </a:r>
            <a:r>
              <a:rPr lang="en-US" altLang="zh-TW" baseline="30000" dirty="0">
                <a:latin typeface="Consolas" panose="020B0609020204030204" pitchFamily="49" charset="0"/>
                <a:ea typeface="微軟正黑體" panose="020B0604030504040204" pitchFamily="34" charset="-120"/>
              </a:rPr>
              <a:t>9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bytes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，也就是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4GB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的空間。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是非比較排序，比上面提到的比較排序都快，但是占用記憶體也更大。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326957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現在有個迷宮，要怎麼找到正確的路徑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BC07439-A6E2-1334-2920-E3C88BAAA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8043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630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121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6817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279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7346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0783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52447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064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40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36362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5457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82875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4280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15937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43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366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738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7111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5501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7365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1114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5926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167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7275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65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92284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299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1444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5179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5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706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12903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290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5073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6582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6230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2630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40913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50201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431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084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2290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40202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0442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69978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0E8BA489-7B0A-45DC-E5B9-04FA65C1A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86958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79985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91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97230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768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C9C86B1-500A-744F-86D2-D5FB9528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0104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Ch 1 - basic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2 - pointer &amp; array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latin typeface="Consolas" panose="020B0609020204030204" pitchFamily="49" charset="0"/>
              </a:rPr>
              <a:t>Ch 3 - data structure</a:t>
            </a:r>
            <a:br>
              <a:rPr lang="en-US" altLang="zh-TW" dirty="0"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Ch 4 – algorithm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425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4870450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0156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897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7565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318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69287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3376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57458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64000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40947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8610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9805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2122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88686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9034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9567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90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19982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7901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86324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104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7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5863508" y="36786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5091040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6210735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&lt;=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pass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12385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50978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11452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5439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669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73402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86563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352756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2413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9904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94688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2350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4551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63724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1011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746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59006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357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10827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57385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93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2579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821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4098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1569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760910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290413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35365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B13DFE3F-6D8E-6C4C-653C-6F5B0AD17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85792"/>
              </p:ext>
            </p:extLst>
          </p:nvPr>
        </p:nvGraphicFramePr>
        <p:xfrm>
          <a:off x="4908000" y="2721134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37988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9A23E0-8216-C87D-F8F1-184366F7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寫迷宮問題的小技巧，用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包圍整個迷宮。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sentinel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所在的格子會被標記成牆壁，所以在試路徑時，就不會走出去。</a:t>
            </a: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23A7E967-32AA-6D4B-6753-5AF622581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438134"/>
              </p:ext>
            </p:extLst>
          </p:nvPr>
        </p:nvGraphicFramePr>
        <p:xfrm>
          <a:off x="4023097" y="3201035"/>
          <a:ext cx="34560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06692226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366274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02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98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8392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看的出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的區別吧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再看一個範例，現在有一顆樹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，你要查詢一個數值是否在裡面，要怎麼做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462375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8FE7604-C19E-29AA-78FC-50BB7B9C440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19924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B2CFE7B-0C1E-CD6A-D84D-6A49EEBC84B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83653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E24ACC-2E91-ACD7-A5D0-2C33D3C64BA3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090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A88256-FE40-56FF-190D-4B7EBEDD06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2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4" name="接點: 弧形 3">
            <a:extLst>
              <a:ext uri="{FF2B5EF4-FFF2-40B4-BE49-F238E27FC236}">
                <a16:creationId xmlns:a16="http://schemas.microsoft.com/office/drawing/2014/main" id="{17403321-30DD-5B85-5098-2F695F6B7919}"/>
              </a:ext>
            </a:extLst>
          </p:cNvPr>
          <p:cNvCxnSpPr/>
          <p:nvPr/>
        </p:nvCxnSpPr>
        <p:spPr>
          <a:xfrm rot="16200000" flipH="1">
            <a:off x="6856566" y="36596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F6596165-6888-4834-23CF-4ECBEC3E2E22}"/>
              </a:ext>
            </a:extLst>
          </p:cNvPr>
          <p:cNvSpPr txBox="1"/>
          <p:nvPr/>
        </p:nvSpPr>
        <p:spPr>
          <a:xfrm>
            <a:off x="6084098" y="276812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F2E555D-1313-8040-6407-FA800DD942A6}"/>
              </a:ext>
            </a:extLst>
          </p:cNvPr>
          <p:cNvSpPr txBox="1"/>
          <p:nvPr/>
        </p:nvSpPr>
        <p:spPr>
          <a:xfrm>
            <a:off x="7203793" y="276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111580-B5E9-0EA5-A750-42A5AF2278A5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7355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CCE8C6-647D-CCF0-718B-881C6CFEDA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7345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996B234-45FB-CC07-C34F-6DF3DF51F33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2845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C7694-EDB7-7A06-B20A-FDDFD393751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1332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475D07B-3A32-A624-21C8-B94DA8CBD1C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1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34CB6E8-C66E-E4C1-CFCD-451A1C9FD96B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BB2E88B-CF48-5C4B-9A2E-C285228D39E1}"/>
              </a:ext>
            </a:extLst>
          </p:cNvPr>
          <p:cNvCxnSpPr>
            <a:cxnSpLocks/>
            <a:stCxn id="3" idx="3"/>
            <a:endCxn id="6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>
            <a:extLst>
              <a:ext uri="{FF2B5EF4-FFF2-40B4-BE49-F238E27FC236}">
                <a16:creationId xmlns:a16="http://schemas.microsoft.com/office/drawing/2014/main" id="{18D28158-1EC3-8A2F-5167-468438EDCA82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5668B73-6F9B-9766-DB8F-4A1FA67BE96E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AC5B88D-07F1-C071-BAFB-8C553BC6D174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3B1F5475-F66A-20E6-1B4E-CB534255A0F8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1A31314-E81E-562C-C627-FCE7D238B92F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8ACA8A0-707D-8A21-58F2-263F1F8FD75E}"/>
              </a:ext>
            </a:extLst>
          </p:cNvPr>
          <p:cNvCxnSpPr>
            <a:cxnSpLocks/>
            <a:stCxn id="6" idx="3"/>
            <a:endCxn id="22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01AED6D-9FD6-9A44-F394-778CFBB6F152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126D6147-6E8F-BFAF-9C64-57F525913364}"/>
              </a:ext>
            </a:extLst>
          </p:cNvPr>
          <p:cNvCxnSpPr>
            <a:cxnSpLocks/>
            <a:stCxn id="6" idx="4"/>
            <a:endCxn id="28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676FD9B6-7066-CE93-7CCA-2838E494FDA1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F1F936A1-9D55-11D4-E36D-15EC66E439AF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B82B266-2EF5-909A-2AB3-83C41FE8B919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9CBFB514-2162-EF92-DBB2-E76A557DEB6C}"/>
              </a:ext>
            </a:extLst>
          </p:cNvPr>
          <p:cNvCxnSpPr>
            <a:cxnSpLocks/>
            <a:stCxn id="15" idx="5"/>
            <a:endCxn id="30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34A0BB5-DABF-C290-394F-E8F06FA051D7}"/>
              </a:ext>
            </a:extLst>
          </p:cNvPr>
          <p:cNvCxnSpPr>
            <a:cxnSpLocks/>
            <a:stCxn id="8" idx="5"/>
            <a:endCxn id="31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657BC1B7-A0CA-CD41-F622-A36875A18AA7}"/>
              </a:ext>
            </a:extLst>
          </p:cNvPr>
          <p:cNvCxnSpPr>
            <a:cxnSpLocks/>
            <a:stCxn id="15" idx="4"/>
            <a:endCxn id="42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FDB647E3-F59C-8C4F-69CE-74C6A23132B7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43CCB3-B145-B786-0230-1325EE704307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802F0-6752-2E63-3511-95861E190CE2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59062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EBBDD8B-51EC-B66E-A858-D9672FB1EBE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431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D3A56B-85FA-38D7-06E8-57B807D7DFA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3443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2E8E67-B6A6-8655-6E9F-7CF351EF8EB9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1767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FEF2781-9647-FC4A-8B88-46EEDDBCA8B5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1934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BB02C0-FDEC-C2EF-2AA9-C16F8815AA66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7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9111564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D313879-1527-10F8-6F6A-82EB39E883AA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46366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4060088-B11D-58CE-E513-7D0CA95CB58C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852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132512-E99D-0D71-A040-3A5DB36D9271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20072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77FC8B21-7D82-2A4A-B06B-9393D459FF61}"/>
              </a:ext>
            </a:extLst>
          </p:cNvPr>
          <p:cNvSpPr/>
          <p:nvPr/>
        </p:nvSpPr>
        <p:spPr>
          <a:xfrm>
            <a:off x="5270090" y="169068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2681B78-E600-5DE0-0ACC-5E5842013569}"/>
              </a:ext>
            </a:extLst>
          </p:cNvPr>
          <p:cNvCxnSpPr>
            <a:cxnSpLocks/>
            <a:stCxn id="3" idx="3"/>
            <a:endCxn id="5" idx="7"/>
          </p:cNvCxnSpPr>
          <p:nvPr/>
        </p:nvCxnSpPr>
        <p:spPr>
          <a:xfrm flipH="1">
            <a:off x="5088662" y="2370469"/>
            <a:ext cx="302380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橢圓 4">
            <a:extLst>
              <a:ext uri="{FF2B5EF4-FFF2-40B4-BE49-F238E27FC236}">
                <a16:creationId xmlns:a16="http://schemas.microsoft.com/office/drawing/2014/main" id="{C8E92BBA-D002-9665-174D-9F0C75A94E8A}"/>
              </a:ext>
            </a:extLst>
          </p:cNvPr>
          <p:cNvSpPr/>
          <p:nvPr/>
        </p:nvSpPr>
        <p:spPr>
          <a:xfrm>
            <a:off x="4383704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99D64E5-EAD0-0982-CBDD-229CE9EDDEEC}"/>
              </a:ext>
            </a:extLst>
          </p:cNvPr>
          <p:cNvSpPr/>
          <p:nvPr/>
        </p:nvSpPr>
        <p:spPr>
          <a:xfrm>
            <a:off x="6156478" y="262656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1BEB5F7-4A85-3196-122C-727F6854DD1A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5975048" y="2370469"/>
            <a:ext cx="302382" cy="37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5B5A29E0-F03B-9832-519E-ECA4748F515E}"/>
              </a:ext>
            </a:extLst>
          </p:cNvPr>
          <p:cNvSpPr/>
          <p:nvPr/>
        </p:nvSpPr>
        <p:spPr>
          <a:xfrm>
            <a:off x="5260257" y="302477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0B315FC-A6D1-DB42-4419-354E090400A8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 flipH="1">
            <a:off x="5673212" y="2487101"/>
            <a:ext cx="9833" cy="537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5F24014-8648-C5F5-75F6-BF52E8FFEBA3}"/>
              </a:ext>
            </a:extLst>
          </p:cNvPr>
          <p:cNvCxnSpPr>
            <a:cxnSpLocks/>
            <a:stCxn id="5" idx="3"/>
            <a:endCxn id="11" idx="7"/>
          </p:cNvCxnSpPr>
          <p:nvPr/>
        </p:nvCxnSpPr>
        <p:spPr>
          <a:xfrm flipH="1">
            <a:off x="4088736" y="3306349"/>
            <a:ext cx="415920" cy="50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9369E861-92BF-8091-66EB-89E9B34F148C}"/>
              </a:ext>
            </a:extLst>
          </p:cNvPr>
          <p:cNvSpPr/>
          <p:nvPr/>
        </p:nvSpPr>
        <p:spPr>
          <a:xfrm>
            <a:off x="3383778" y="3694722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6F851EF-604F-A0D3-72A4-6830AA1CE22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4796659" y="3422981"/>
            <a:ext cx="0" cy="66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1FA00A7-D28C-FE89-3BA9-A0321C818C64}"/>
              </a:ext>
            </a:extLst>
          </p:cNvPr>
          <p:cNvSpPr/>
          <p:nvPr/>
        </p:nvSpPr>
        <p:spPr>
          <a:xfrm>
            <a:off x="4383704" y="409292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5D39214-DF31-D3F5-4063-FBB8DB0236D6}"/>
              </a:ext>
            </a:extLst>
          </p:cNvPr>
          <p:cNvSpPr/>
          <p:nvPr/>
        </p:nvSpPr>
        <p:spPr>
          <a:xfrm>
            <a:off x="6126239" y="3985304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FD106EE-28E5-1CFC-EB97-1D6ED38F4D5E}"/>
              </a:ext>
            </a:extLst>
          </p:cNvPr>
          <p:cNvSpPr/>
          <p:nvPr/>
        </p:nvSpPr>
        <p:spPr>
          <a:xfrm>
            <a:off x="7042864" y="3563871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272322-12C5-795F-A46E-DE6634CFA7B9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5965215" y="3704555"/>
            <a:ext cx="281976" cy="39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DA197C3-41C8-7F34-4F2E-7C90B29BA4C0}"/>
              </a:ext>
            </a:extLst>
          </p:cNvPr>
          <p:cNvCxnSpPr>
            <a:cxnSpLocks/>
            <a:stCxn id="6" idx="5"/>
            <a:endCxn id="15" idx="1"/>
          </p:cNvCxnSpPr>
          <p:nvPr/>
        </p:nvCxnSpPr>
        <p:spPr>
          <a:xfrm>
            <a:off x="6861436" y="3306349"/>
            <a:ext cx="302380" cy="37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9D3A004F-455B-5C96-125F-EA8EA4F8E127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5673212" y="3821187"/>
            <a:ext cx="6032" cy="445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B7667F0C-18B3-5BDC-50DB-5C56DEEB5259}"/>
              </a:ext>
            </a:extLst>
          </p:cNvPr>
          <p:cNvSpPr/>
          <p:nvPr/>
        </p:nvSpPr>
        <p:spPr>
          <a:xfrm>
            <a:off x="5266289" y="4266878"/>
            <a:ext cx="825910" cy="7964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1948F54-1A1C-36D4-1492-440F889DEF2F}"/>
              </a:ext>
            </a:extLst>
          </p:cNvPr>
          <p:cNvSpPr txBox="1"/>
          <p:nvPr/>
        </p:nvSpPr>
        <p:spPr>
          <a:xfrm>
            <a:off x="838200" y="17195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find(4);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B6B4C5-7856-05A1-8096-F2C3F1AAC7A7}"/>
              </a:ext>
            </a:extLst>
          </p:cNvPr>
          <p:cNvSpPr txBox="1"/>
          <p:nvPr/>
        </p:nvSpPr>
        <p:spPr>
          <a:xfrm>
            <a:off x="7687346" y="312409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09227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常用遞迴實現，或是用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stack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常用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for-loop + queue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實現。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22400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有一個三維迷宮，請找出正確的路徑離開。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3387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跟二維的迷宮一樣。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二維的迷宮抽象來講是甚麼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89785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6CC9B8B1-7180-06BF-C375-12F7C3B2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76126"/>
              </p:ext>
            </p:extLst>
          </p:nvPr>
        </p:nvGraphicFramePr>
        <p:xfrm>
          <a:off x="1594529" y="2662140"/>
          <a:ext cx="2376000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40899344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26092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4575424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422335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1652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98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7962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1724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1396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8069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93291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53C9920-FA48-BFB3-47D3-80BDCEB98F8D}"/>
              </a:ext>
            </a:extLst>
          </p:cNvPr>
          <p:cNvCxnSpPr/>
          <p:nvPr/>
        </p:nvCxnSpPr>
        <p:spPr>
          <a:xfrm>
            <a:off x="4522839" y="3942300"/>
            <a:ext cx="259571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E09F064C-97E2-739C-8003-34543FF86D1A}"/>
              </a:ext>
            </a:extLst>
          </p:cNvPr>
          <p:cNvSpPr/>
          <p:nvPr/>
        </p:nvSpPr>
        <p:spPr>
          <a:xfrm>
            <a:off x="10007336" y="1376113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1,1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8CFDA4D-27AB-FCFB-4326-97EB5A4C92EE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9951703" y="2055894"/>
            <a:ext cx="176585" cy="17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40A8B62C-F06E-76A5-5A4B-88A6845E5F0B}"/>
              </a:ext>
            </a:extLst>
          </p:cNvPr>
          <p:cNvSpPr/>
          <p:nvPr/>
        </p:nvSpPr>
        <p:spPr>
          <a:xfrm>
            <a:off x="9246745" y="2112604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2,1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51FAB7F-D93B-20DB-F4AD-06F32A2671C6}"/>
              </a:ext>
            </a:extLst>
          </p:cNvPr>
          <p:cNvCxnSpPr>
            <a:cxnSpLocks/>
            <a:stCxn id="9" idx="3"/>
            <a:endCxn id="15" idx="7"/>
          </p:cNvCxnSpPr>
          <p:nvPr/>
        </p:nvCxnSpPr>
        <p:spPr>
          <a:xfrm flipH="1">
            <a:off x="9172545" y="2792385"/>
            <a:ext cx="19515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0491BC0-13F9-AB9C-6E98-F8C1359D1142}"/>
              </a:ext>
            </a:extLst>
          </p:cNvPr>
          <p:cNvSpPr/>
          <p:nvPr/>
        </p:nvSpPr>
        <p:spPr>
          <a:xfrm>
            <a:off x="8467587" y="2909017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3,1</a:t>
            </a:r>
            <a:endParaRPr lang="zh-TW" altLang="en-US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814A72D7-FDCF-4F9D-05C8-02BA3487AF66}"/>
              </a:ext>
            </a:extLst>
          </p:cNvPr>
          <p:cNvSpPr/>
          <p:nvPr/>
        </p:nvSpPr>
        <p:spPr>
          <a:xfrm>
            <a:off x="7688708" y="3705430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4,1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EA3EAE1-A2C3-5555-25EE-C1F57F3AEFB8}"/>
              </a:ext>
            </a:extLst>
          </p:cNvPr>
          <p:cNvCxnSpPr>
            <a:cxnSpLocks/>
            <a:stCxn id="15" idx="3"/>
            <a:endCxn id="34" idx="7"/>
          </p:cNvCxnSpPr>
          <p:nvPr/>
        </p:nvCxnSpPr>
        <p:spPr>
          <a:xfrm flipH="1">
            <a:off x="8393666" y="3588798"/>
            <a:ext cx="194873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>
            <a:extLst>
              <a:ext uri="{FF2B5EF4-FFF2-40B4-BE49-F238E27FC236}">
                <a16:creationId xmlns:a16="http://schemas.microsoft.com/office/drawing/2014/main" id="{716AE0D3-F783-4CB9-E74F-82E5B6B28D83}"/>
              </a:ext>
            </a:extLst>
          </p:cNvPr>
          <p:cNvSpPr/>
          <p:nvPr/>
        </p:nvSpPr>
        <p:spPr>
          <a:xfrm>
            <a:off x="8880542" y="41719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4,2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FB6CD19-81F4-151A-D14A-16A7926301B9}"/>
              </a:ext>
            </a:extLst>
          </p:cNvPr>
          <p:cNvCxnSpPr>
            <a:cxnSpLocks/>
            <a:stCxn id="34" idx="6"/>
            <a:endCxn id="38" idx="1"/>
          </p:cNvCxnSpPr>
          <p:nvPr/>
        </p:nvCxnSpPr>
        <p:spPr>
          <a:xfrm>
            <a:off x="8514618" y="4103637"/>
            <a:ext cx="486876" cy="18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E5B43D3-C20F-BCD2-DAC7-93DCA46EEF6C}"/>
              </a:ext>
            </a:extLst>
          </p:cNvPr>
          <p:cNvCxnSpPr>
            <a:cxnSpLocks/>
            <a:stCxn id="38" idx="3"/>
            <a:endCxn id="45" idx="7"/>
          </p:cNvCxnSpPr>
          <p:nvPr/>
        </p:nvCxnSpPr>
        <p:spPr>
          <a:xfrm flipH="1">
            <a:off x="8685669" y="4851730"/>
            <a:ext cx="315825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>
            <a:extLst>
              <a:ext uri="{FF2B5EF4-FFF2-40B4-BE49-F238E27FC236}">
                <a16:creationId xmlns:a16="http://schemas.microsoft.com/office/drawing/2014/main" id="{3C2CEC99-C240-58C4-B9A4-E760C65C2867}"/>
              </a:ext>
            </a:extLst>
          </p:cNvPr>
          <p:cNvSpPr/>
          <p:nvPr/>
        </p:nvSpPr>
        <p:spPr>
          <a:xfrm>
            <a:off x="7980711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4,3</a:t>
            </a:r>
            <a:endParaRPr lang="zh-TW" altLang="en-US" dirty="0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AA7618FE-7447-E187-3146-D30D373AB45A}"/>
              </a:ext>
            </a:extLst>
          </p:cNvPr>
          <p:cNvSpPr/>
          <p:nvPr/>
        </p:nvSpPr>
        <p:spPr>
          <a:xfrm>
            <a:off x="9764692" y="4900049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5,2</a:t>
            </a:r>
            <a:endParaRPr lang="zh-TW" altLang="en-US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21EF02D-76AD-8F56-C39E-A830BBD1D8E4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>
          <a:xfrm>
            <a:off x="9585500" y="4851730"/>
            <a:ext cx="300144" cy="16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橢圓 96">
            <a:extLst>
              <a:ext uri="{FF2B5EF4-FFF2-40B4-BE49-F238E27FC236}">
                <a16:creationId xmlns:a16="http://schemas.microsoft.com/office/drawing/2014/main" id="{B7678FD6-A168-686D-B6A4-0228CCE19351}"/>
              </a:ext>
            </a:extLst>
          </p:cNvPr>
          <p:cNvSpPr/>
          <p:nvPr/>
        </p:nvSpPr>
        <p:spPr>
          <a:xfrm>
            <a:off x="7175139" y="5631221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0134AD9F-194E-C425-E296-8841CDF62EA1}"/>
              </a:ext>
            </a:extLst>
          </p:cNvPr>
          <p:cNvCxnSpPr>
            <a:cxnSpLocks/>
            <a:stCxn id="45" idx="3"/>
            <a:endCxn id="97" idx="7"/>
          </p:cNvCxnSpPr>
          <p:nvPr/>
        </p:nvCxnSpPr>
        <p:spPr>
          <a:xfrm flipH="1">
            <a:off x="7880097" y="5579830"/>
            <a:ext cx="221566" cy="16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33572023-7B49-15B5-2BD2-D01FA2AC13C3}"/>
              </a:ext>
            </a:extLst>
          </p:cNvPr>
          <p:cNvSpPr/>
          <p:nvPr/>
        </p:nvSpPr>
        <p:spPr>
          <a:xfrm>
            <a:off x="10527890" y="5696462"/>
            <a:ext cx="825910" cy="796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…</a:t>
            </a:r>
            <a:endParaRPr lang="zh-TW" altLang="en-US" dirty="0"/>
          </a:p>
        </p:txBody>
      </p: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0AFCE49C-E509-5061-8A6A-75032AEE2473}"/>
              </a:ext>
            </a:extLst>
          </p:cNvPr>
          <p:cNvCxnSpPr>
            <a:cxnSpLocks/>
            <a:stCxn id="48" idx="5"/>
            <a:endCxn id="101" idx="1"/>
          </p:cNvCxnSpPr>
          <p:nvPr/>
        </p:nvCxnSpPr>
        <p:spPr>
          <a:xfrm>
            <a:off x="10469650" y="5579830"/>
            <a:ext cx="179192" cy="23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815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那三維迷宮呢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一樣，都可以轉換成圖。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9881461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110 C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hw6 - dungeon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不管幾維的迷宮都可以轉換為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圖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有了圖，就可以用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解決。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298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99798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dungeon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Ex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給定一個三維迷宮，且此迷宮會隨時間改變，請找出正確的路徑。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3422641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67405-D581-20D1-A5C6-F846539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后問題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84DE3-E4AD-271B-61C3-747F82DE0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一個標準的西洋棋盤，要怎麼把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8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個皇后擺上去，且所有皇后都不在彼此的攻擊範圍。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86190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27155F-F173-586D-E995-ADF46841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對一個已排序的陣列，要如何找到指定的數值在什麼地方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19DAFB-0EEE-189E-0C73-049CAC6BB5AB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E4C20-C512-D70A-028F-25B65125C77F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8100A3-61B6-3998-EB25-9FBB068706E0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6112C5-FECA-3F4E-FE12-0FC502C6D7FF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CA138F-517E-E0C7-5A68-51613F876EA7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B6A3A-54DD-5D12-E036-5F6C9656E5DB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163595-DA0C-6D36-C761-289A1B9D5EE5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65936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738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4938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8074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4318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(mid + 1, r, 8);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3591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5205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&gt;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latin typeface="Consolas" panose="020B0609020204030204" pitchFamily="49" charset="0"/>
              </a:rPr>
              <a:t>(l, mid-1, 8);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else 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&lt;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binary_search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(mid + 1, r, 8);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60A41A6-F61C-0FC8-7C4B-7BDE409D67E1}"/>
              </a:ext>
            </a:extLst>
          </p:cNvPr>
          <p:cNvSpPr txBox="1"/>
          <p:nvPr/>
        </p:nvSpPr>
        <p:spPr>
          <a:xfrm>
            <a:off x="5513828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57724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440582-F79E-AAEE-99B3-957DCC5601DA}"/>
              </a:ext>
            </a:extLst>
          </p:cNvPr>
          <p:cNvSpPr txBox="1"/>
          <p:nvPr/>
        </p:nvSpPr>
        <p:spPr>
          <a:xfrm>
            <a:off x="838200" y="16906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778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2F2AA1-9FD5-E115-F430-3A23897CF2A6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596959-DB54-E6B8-587D-DDEBB7D7E174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4D010A-A7BA-4149-ADBE-6FC1A711088B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2D99C6-C2D7-733D-77BF-55CEED40C655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68818D-D16F-CD39-14C7-3F4144FA14EE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4C09BA6-8809-EB4B-B0F4-61B74B5B4303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A47B95-AE9B-0327-76C3-491F0ECB47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8EC1F8-68A5-6686-13A6-EDF4BA6C390D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F799EAD-FDCA-8AB2-E2D9-1C3A1117B6B5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7A334B-8EE5-0906-C0C3-84E6E098FCB0}"/>
              </a:ext>
            </a:extLst>
          </p:cNvPr>
          <p:cNvSpPr txBox="1"/>
          <p:nvPr/>
        </p:nvSpPr>
        <p:spPr>
          <a:xfrm>
            <a:off x="7499943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8BA7BF-8353-04F6-6844-21CF8153D8E4}"/>
              </a:ext>
            </a:extLst>
          </p:cNvPr>
          <p:cNvSpPr txBox="1"/>
          <p:nvPr/>
        </p:nvSpPr>
        <p:spPr>
          <a:xfrm>
            <a:off x="838200" y="1690688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if (</a:t>
            </a:r>
            <a:r>
              <a:rPr lang="en-US" altLang="zh-TW" dirty="0" err="1">
                <a:latin typeface="Consolas" panose="020B0609020204030204" pitchFamily="49" charset="0"/>
              </a:rPr>
              <a:t>arr</a:t>
            </a:r>
            <a:r>
              <a:rPr lang="en-US" altLang="zh-TW" dirty="0">
                <a:latin typeface="Consolas" panose="020B0609020204030204" pitchFamily="49" charset="0"/>
              </a:rPr>
              <a:t>[mid] == 8)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	return mid;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6325808-15AA-048E-975B-DA53B4E6F818}"/>
              </a:ext>
            </a:extLst>
          </p:cNvPr>
          <p:cNvSpPr txBox="1"/>
          <p:nvPr/>
        </p:nvSpPr>
        <p:spPr>
          <a:xfrm>
            <a:off x="7373305" y="43633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4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7CFE8829-F5A5-9118-6ED1-382E87F1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B6F4B6-6311-1D88-EB05-09881BB77993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76236-68C7-C09E-DB3B-9FEFD52969CE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A61AEA-3C1A-68A0-75C0-B703EB5C68C4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BA2F5B-2B0F-C083-21C4-DEF9B542700D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1CDE79-78AE-A727-6D0F-2D31E506AEB8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9CAAEE-2510-6092-0BFB-F2F6FCD7D26D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982134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感覺跟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極像，因為兩者的本質都是利用已排序的性質，忽略掉部分資料，進而讓速度加快。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4090376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binary </a:t>
            </a:r>
            <a:r>
              <a:rPr lang="en-US" altLang="zh-TW" dirty="0" err="1">
                <a:latin typeface="Consolas" panose="020B0609020204030204" pitchFamily="49" charset="0"/>
              </a:rPr>
              <a:t>serach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EBCA25-7DD4-3B8D-D811-3F4F2467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那大概是多快呢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平均來講，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每次遞迴都會切一半，所以假設資料量是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，遞迴深度是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，所以時間複雜度是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同樣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binary search tree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search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也是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O(log</a:t>
            </a:r>
            <a:r>
              <a:rPr lang="en-US" altLang="zh-TW" baseline="-25000" dirty="0">
                <a:latin typeface="Consolas" panose="020B0609020204030204" pitchFamily="49" charset="0"/>
                <a:ea typeface="微軟正黑體" panose="020B0604030504040204" pitchFamily="34" charset="-120"/>
              </a:rPr>
              <a:t>2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n)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1487802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Q&amp;A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4447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FE557-B78E-52A6-B8C4-0421A0AC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End of Today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05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97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4C0C4FA-AB16-2C4C-D788-5AFA69AFD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00D9B3-2AB8-A8D7-1B81-44458360CAFC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2AFC4B-0927-7BEE-2731-80FAEBFB28EF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FD2C61-7A27-1534-12E1-02CE783BEA5B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24F1EB-9C3C-C2C3-69C2-31A50D49DA7F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48DC93-573A-F14A-A829-EDA7D7C3E725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838893-6BC7-75BB-F528-F7555C31478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4B2B56F-9607-C989-3A86-C4D84B2559B8}"/>
              </a:ext>
            </a:extLst>
          </p:cNvPr>
          <p:cNvSpPr txBox="1"/>
          <p:nvPr/>
        </p:nvSpPr>
        <p:spPr>
          <a:xfrm>
            <a:off x="2890684" y="27726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4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6421-3484-C636-B27D-19A3A41A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B820E8-63D4-7837-B3F0-74455451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假設前面一部份的數列已經排好了，這時候要將一個未排好的數字插入進這個數列就很簡單了。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就是根據這個想法而來。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你在排撲克牌的時候其實也是用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308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317C2-F072-BE71-8659-97C5ADD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9887B-B092-435E-2F32-B60BE1F8D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sort/insertion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sort/selection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merge sort/quick sort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counting sort</a:t>
            </a:r>
          </a:p>
        </p:txBody>
      </p:sp>
    </p:spTree>
    <p:extLst>
      <p:ext uri="{BB962C8B-B14F-4D97-AF65-F5344CB8AC3E}">
        <p14:creationId xmlns:p14="http://schemas.microsoft.com/office/powerpoint/2010/main" val="659784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327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>
            <a:off x="3380863" y="3182169"/>
            <a:ext cx="12700" cy="1986116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95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7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6643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2890685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ADE682B-C352-41CA-E00B-743B4EC66886}"/>
              </a:ext>
            </a:extLst>
          </p:cNvPr>
          <p:cNvCxnSpPr>
            <a:cxnSpLocks/>
          </p:cNvCxnSpPr>
          <p:nvPr/>
        </p:nvCxnSpPr>
        <p:spPr>
          <a:xfrm rot="5400000" flipH="1">
            <a:off x="4132006" y="2927554"/>
            <a:ext cx="2" cy="248264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484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7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7556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37CB5141-F369-0F9F-4786-452AFBA953B9}"/>
              </a:ext>
            </a:extLst>
          </p:cNvPr>
          <p:cNvCxnSpPr>
            <a:cxnSpLocks/>
          </p:cNvCxnSpPr>
          <p:nvPr/>
        </p:nvCxnSpPr>
        <p:spPr>
          <a:xfrm rot="5400000" flipH="1">
            <a:off x="3883740" y="1686232"/>
            <a:ext cx="4" cy="4965290"/>
          </a:xfrm>
          <a:prstGeom prst="bentConnector3">
            <a:avLst>
              <a:gd name="adj1" fmla="val -5715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3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065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3883742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37CE7A9B-3473-AF28-DE15-15DCB7DDB4A0}"/>
              </a:ext>
            </a:extLst>
          </p:cNvPr>
          <p:cNvCxnSpPr>
            <a:cxnSpLocks/>
          </p:cNvCxnSpPr>
          <p:nvPr/>
        </p:nvCxnSpPr>
        <p:spPr>
          <a:xfrm rot="5400000" flipH="1">
            <a:off x="5621592" y="2431024"/>
            <a:ext cx="2" cy="3475703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37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4876800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1897626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2890684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904568" y="325447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3883742" y="325447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7485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5405120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2425946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3419004" y="324431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1432888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4412062" y="324431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8384294" y="324431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2" name="接點: 肘形 1">
            <a:extLst>
              <a:ext uri="{FF2B5EF4-FFF2-40B4-BE49-F238E27FC236}">
                <a16:creationId xmlns:a16="http://schemas.microsoft.com/office/drawing/2014/main" id="{D247CFA9-90CE-5343-F227-41D34BA52A35}"/>
              </a:ext>
            </a:extLst>
          </p:cNvPr>
          <p:cNvCxnSpPr>
            <a:cxnSpLocks/>
          </p:cNvCxnSpPr>
          <p:nvPr/>
        </p:nvCxnSpPr>
        <p:spPr>
          <a:xfrm rot="5400000" flipH="1">
            <a:off x="4908590" y="186482"/>
            <a:ext cx="2" cy="7944464"/>
          </a:xfrm>
          <a:prstGeom prst="bentConnector3">
            <a:avLst>
              <a:gd name="adj1" fmla="val -1143000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9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35322-3963-777B-75B3-D54EE64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3C6E7A-A360-61F0-3FE1-CA5E691E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DFS/BFS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binary search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3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DD9155-1390-5B74-9FED-06727AFBB34E}"/>
              </a:ext>
            </a:extLst>
          </p:cNvPr>
          <p:cNvSpPr/>
          <p:nvPr/>
        </p:nvSpPr>
        <p:spPr>
          <a:xfrm>
            <a:off x="7538720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48C06C-4F83-7837-5F67-FD9EED2CF3F1}"/>
              </a:ext>
            </a:extLst>
          </p:cNvPr>
          <p:cNvSpPr/>
          <p:nvPr/>
        </p:nvSpPr>
        <p:spPr>
          <a:xfrm>
            <a:off x="4559546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E64C04-42F1-9C20-4493-ED705231BB8D}"/>
              </a:ext>
            </a:extLst>
          </p:cNvPr>
          <p:cNvSpPr/>
          <p:nvPr/>
        </p:nvSpPr>
        <p:spPr>
          <a:xfrm>
            <a:off x="5552604" y="3061435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90A82-0859-263F-2AD0-538FAD53CD37}"/>
              </a:ext>
            </a:extLst>
          </p:cNvPr>
          <p:cNvSpPr/>
          <p:nvPr/>
        </p:nvSpPr>
        <p:spPr>
          <a:xfrm>
            <a:off x="3566488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A5B77-4CBA-1FA1-FBD0-7A105443294B}"/>
              </a:ext>
            </a:extLst>
          </p:cNvPr>
          <p:cNvSpPr/>
          <p:nvPr/>
        </p:nvSpPr>
        <p:spPr>
          <a:xfrm>
            <a:off x="6545662" y="3061433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2204-9A32-E028-332C-4C5630D4BC47}"/>
              </a:ext>
            </a:extLst>
          </p:cNvPr>
          <p:cNvSpPr/>
          <p:nvPr/>
        </p:nvSpPr>
        <p:spPr>
          <a:xfrm>
            <a:off x="2573430" y="306143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38B868-626A-F61C-0129-0DDCDAF0AAE1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99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8F8C281-C7B9-B0C0-FE57-27DC34C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sort</a:t>
            </a:r>
            <a:endParaRPr lang="zh-TW" altLang="en-US" dirty="0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00E4DEDB-DD20-37D0-A4F9-20756CF5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如果數列接近排好的狀態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insertion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會很快，所以常跟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quick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搭配，變成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intro sort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371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33BB2-9107-4173-D5ED-EBDA87FB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每次都找到未排序數列裡的最小值，然後換到最前面。</a:t>
            </a:r>
          </a:p>
        </p:txBody>
      </p:sp>
    </p:spTree>
    <p:extLst>
      <p:ext uri="{BB962C8B-B14F-4D97-AF65-F5344CB8AC3E}">
        <p14:creationId xmlns:p14="http://schemas.microsoft.com/office/powerpoint/2010/main" val="3200042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253465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9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365434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2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857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99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20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40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40FAD26-6EB4-E256-3FB6-16F27EA26DB3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2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3D4796-66C3-79A0-FE82-B5D05479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速度很慢。但是實現起來很簡單。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每次都把最大的值搬到最後面。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33DC7EA-712A-E094-C9E2-630EE3E1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632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E3BD14-77EE-79A8-FA05-16ED7955A4ED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E5A88F11-3C26-C1C8-ECFE-EEB71E945614}"/>
              </a:ext>
            </a:extLst>
          </p:cNvPr>
          <p:cNvCxnSpPr>
            <a:stCxn id="4" idx="2"/>
            <a:endCxn id="9" idx="2"/>
          </p:cNvCxnSpPr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800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8" name="接點: 弧形 17">
            <a:extLst>
              <a:ext uri="{FF2B5EF4-FFF2-40B4-BE49-F238E27FC236}">
                <a16:creationId xmlns:a16="http://schemas.microsoft.com/office/drawing/2014/main" id="{A6348386-259A-3E89-37FD-3995C661A05B}"/>
              </a:ext>
            </a:extLst>
          </p:cNvPr>
          <p:cNvCxnSpPr/>
          <p:nvPr/>
        </p:nvCxnSpPr>
        <p:spPr>
          <a:xfrm rot="16200000" flipH="1">
            <a:off x="5299587" y="1696065"/>
            <a:ext cx="12700" cy="4965290"/>
          </a:xfrm>
          <a:prstGeom prst="curvedConnector3">
            <a:avLst>
              <a:gd name="adj1" fmla="val 4277417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03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365578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094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352771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0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74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465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13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18717D7-CB5E-C1B4-E8AA-34FB36C16C8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801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0E4B9F2-18B0-B0F2-28C3-4F200585B98A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026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2" name="接點: 弧形 11">
            <a:extLst>
              <a:ext uri="{FF2B5EF4-FFF2-40B4-BE49-F238E27FC236}">
                <a16:creationId xmlns:a16="http://schemas.microsoft.com/office/drawing/2014/main" id="{D4A90C13-479B-A001-705A-7646EDDA793D}"/>
              </a:ext>
            </a:extLst>
          </p:cNvPr>
          <p:cNvCxnSpPr>
            <a:stCxn id="7" idx="2"/>
            <a:endCxn id="5" idx="2"/>
          </p:cNvCxnSpPr>
          <p:nvPr/>
        </p:nvCxnSpPr>
        <p:spPr>
          <a:xfrm rot="5400000">
            <a:off x="4803058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78832-43F4-DA65-FF66-C75E80814924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DFB9D0-21DB-31FF-9725-50FF76092C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175142-F9E0-7727-74DF-668860C5FBCE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BE04EF-D006-F755-D83B-5DC00371E2D6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542350-D98D-C722-1003-CDCAE178E5A6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06CB56-29D1-7B7C-7EC0-6ACA8CEC23B6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4070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4520769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4647406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355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05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07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49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E7E300-86E9-6242-6989-C61FD42ADD3E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8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344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723650-3FAB-4D63-D482-38F3150AAC4C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B5BDE573-F75B-DF59-5436-3E75AB118A4D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>
            <a:off x="6789174" y="2192594"/>
            <a:ext cx="12700" cy="3972232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5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5640464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08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899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588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0A0E92-4452-C411-86D2-578215F520D6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4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5513827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13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66335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3719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6506885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64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EDA2A8C-8B9D-35D6-3128-A6471260127B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073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456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200916E7-CEB8-F6FB-04D0-81081B65E414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>
            <a:off x="7782232" y="3185652"/>
            <a:ext cx="12700" cy="1986116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132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7499943" y="25256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762658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65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95A786-2BD1-96B0-17D4-9FDA478EC3B1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847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stCxn id="3" idx="2"/>
            <a:endCxn id="10" idx="2"/>
          </p:cNvCxnSpPr>
          <p:nvPr/>
        </p:nvCxnSpPr>
        <p:spPr>
          <a:xfrm rot="16200000" flipH="1">
            <a:off x="3883742" y="367234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4224619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3111274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4970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D1A9E34C-1F79-C288-9510-1FED84D0E86D}"/>
              </a:ext>
            </a:extLst>
          </p:cNvPr>
          <p:cNvCxnSpPr>
            <a:stCxn id="10" idx="2"/>
            <a:endCxn id="9" idx="2"/>
          </p:cNvCxnSpPr>
          <p:nvPr/>
        </p:nvCxnSpPr>
        <p:spPr>
          <a:xfrm rot="5400000">
            <a:off x="8278761" y="3682181"/>
            <a:ext cx="12700" cy="993058"/>
          </a:xfrm>
          <a:prstGeom prst="curvedConnector3">
            <a:avLst>
              <a:gd name="adj1" fmla="val 1800000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598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4BBA04-C854-4E65-8B78-56F4E13B2F4F}"/>
              </a:ext>
            </a:extLst>
          </p:cNvPr>
          <p:cNvSpPr txBox="1"/>
          <p:nvPr/>
        </p:nvSpPr>
        <p:spPr>
          <a:xfrm>
            <a:off x="8619638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028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F287B5-5D5C-E4EC-90C5-62985E464A40}"/>
              </a:ext>
            </a:extLst>
          </p:cNvPr>
          <p:cNvSpPr txBox="1"/>
          <p:nvPr/>
        </p:nvSpPr>
        <p:spPr>
          <a:xfrm>
            <a:off x="8493001" y="25496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38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C20E4-9480-014E-B52C-E772946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selection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B30C76-61A9-DDC0-6F48-C4D0DB6DE492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BD02D-B954-0EB1-3006-A144D0BA4661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3D156F-E788-FB14-1693-F628226654CD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D01C9-6355-0E52-DEA8-ADA36D65B490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F95AD-5513-8076-74FC-FDCF977C3114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16A83B-7AFE-15B8-D0B0-42A2BDE58027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704EC5-1692-6A24-1460-13B300EF2AA6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D6B65-D4CE-FDCF-2AF7-CCFB18175CCB}"/>
              </a:ext>
            </a:extLst>
          </p:cNvPr>
          <p:cNvSpPr txBox="1"/>
          <p:nvPr/>
        </p:nvSpPr>
        <p:spPr>
          <a:xfrm>
            <a:off x="838200" y="169068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done!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982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E0A94-A26B-DC21-6ED4-587DE77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F3322C-9307-EF83-350D-B50FC3D5B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切一半，遞迴處理左邊、右邊。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排完左右後，將已排好的左右數列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合併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958310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58285A-B5E0-840D-67A5-AFDE29FC5704}"/>
              </a:ext>
            </a:extLst>
          </p:cNvPr>
          <p:cNvSpPr txBox="1"/>
          <p:nvPr/>
        </p:nvSpPr>
        <p:spPr>
          <a:xfrm>
            <a:off x="838200" y="169068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7325FE-8D1F-5E71-55F0-D91D337AB550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2FB8A4-F6F7-9650-61FB-A7EA69EAF16C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3206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8051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EF847C-DCD1-3D38-69D6-DEAF280BB01B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19ACAF-9877-78B0-AEED-4B2F32AB2300}"/>
              </a:ext>
            </a:extLst>
          </p:cNvPr>
          <p:cNvSpPr txBox="1"/>
          <p:nvPr/>
        </p:nvSpPr>
        <p:spPr>
          <a:xfrm>
            <a:off x="5513827" y="289497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1AABC3-8B8D-F29E-9AE9-DD85496DE0AA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8691D1-42CC-54B3-E597-034CCE7E87DE}"/>
              </a:ext>
            </a:extLst>
          </p:cNvPr>
          <p:cNvSpPr txBox="1"/>
          <p:nvPr/>
        </p:nvSpPr>
        <p:spPr>
          <a:xfrm>
            <a:off x="86228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36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86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3910D6-2ADF-0EFE-4295-FC5E6011441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8045C0-9711-240E-8758-CF350D3227B4}"/>
              </a:ext>
            </a:extLst>
          </p:cNvPr>
          <p:cNvSpPr txBox="1"/>
          <p:nvPr/>
        </p:nvSpPr>
        <p:spPr>
          <a:xfrm>
            <a:off x="5655212" y="28992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6A70DBF-4659-F4D8-F73B-F0B86B51E31E}"/>
              </a:ext>
            </a:extLst>
          </p:cNvPr>
          <p:cNvSpPr txBox="1"/>
          <p:nvPr/>
        </p:nvSpPr>
        <p:spPr>
          <a:xfrm>
            <a:off x="3527711" y="2883783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6528E-23FC-2D68-2F75-2B1BB81DAE4F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FFFF0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FFFF0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7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66D30E-B592-B437-6061-702CAC55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bubble 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2B8CD8-B7C8-1A2C-0174-C041B4547620}"/>
              </a:ext>
            </a:extLst>
          </p:cNvPr>
          <p:cNvSpPr/>
          <p:nvPr/>
        </p:nvSpPr>
        <p:spPr>
          <a:xfrm>
            <a:off x="289068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821B0C-F755-8996-DDA9-25B0264538B5}"/>
              </a:ext>
            </a:extLst>
          </p:cNvPr>
          <p:cNvSpPr/>
          <p:nvPr/>
        </p:nvSpPr>
        <p:spPr>
          <a:xfrm>
            <a:off x="3883742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4A9E3-9639-D388-90B4-73D704BDA909}"/>
              </a:ext>
            </a:extLst>
          </p:cNvPr>
          <p:cNvSpPr/>
          <p:nvPr/>
        </p:nvSpPr>
        <p:spPr>
          <a:xfrm>
            <a:off x="4876800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B1202B-0738-3C59-6456-B182D94DBAEC}"/>
              </a:ext>
            </a:extLst>
          </p:cNvPr>
          <p:cNvSpPr/>
          <p:nvPr/>
        </p:nvSpPr>
        <p:spPr>
          <a:xfrm>
            <a:off x="5869858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02777B2-B2B4-D9B4-CB89-EA1F815C9E43}"/>
              </a:ext>
            </a:extLst>
          </p:cNvPr>
          <p:cNvSpPr/>
          <p:nvPr/>
        </p:nvSpPr>
        <p:spPr>
          <a:xfrm>
            <a:off x="6862916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4FD8BC-FC0C-B22F-0158-49A5B741EE13}"/>
              </a:ext>
            </a:extLst>
          </p:cNvPr>
          <p:cNvSpPr/>
          <p:nvPr/>
        </p:nvSpPr>
        <p:spPr>
          <a:xfrm>
            <a:off x="7855974" y="3254477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3FC0714F-BD74-505D-DC4F-DC50C7A824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70450" y="3665998"/>
            <a:ext cx="12700" cy="993058"/>
          </a:xfrm>
          <a:prstGeom prst="curvedConnector3">
            <a:avLst>
              <a:gd name="adj1" fmla="val 4045165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84D080-DF2A-E0AD-7EEB-073063261988}"/>
              </a:ext>
            </a:extLst>
          </p:cNvPr>
          <p:cNvSpPr txBox="1"/>
          <p:nvPr/>
        </p:nvSpPr>
        <p:spPr>
          <a:xfrm>
            <a:off x="5217677" y="28021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255093-EAF4-410B-D92F-314FD58EC670}"/>
              </a:ext>
            </a:extLst>
          </p:cNvPr>
          <p:cNvSpPr txBox="1"/>
          <p:nvPr/>
        </p:nvSpPr>
        <p:spPr>
          <a:xfrm>
            <a:off x="4097982" y="28021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i-1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B2C0FDB-F86A-15FE-070C-AAF2801C8601}"/>
              </a:ext>
            </a:extLst>
          </p:cNvPr>
          <p:cNvSpPr txBox="1"/>
          <p:nvPr/>
        </p:nvSpPr>
        <p:spPr>
          <a:xfrm>
            <a:off x="2890684" y="22294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a[i-1] &gt; 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swap(a[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], a[i-1])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189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l+r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16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70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A9D00CD-5397-3F6F-D29F-3729C6068DE7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</p:spTree>
    <p:extLst>
      <p:ext uri="{BB962C8B-B14F-4D97-AF65-F5344CB8AC3E}">
        <p14:creationId xmlns:p14="http://schemas.microsoft.com/office/powerpoint/2010/main" val="33575087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 = (</a:t>
            </a:r>
            <a:r>
              <a:rPr lang="en-US" altLang="zh-TW" dirty="0" err="1">
                <a:latin typeface="Consolas" panose="020B0609020204030204" pitchFamily="49" charset="0"/>
              </a:rPr>
              <a:t>l+r</a:t>
            </a:r>
            <a:r>
              <a:rPr lang="en-US" altLang="zh-TW" dirty="0">
                <a:latin typeface="Consolas" panose="020B0609020204030204" pitchFamily="49" charset="0"/>
              </a:rPr>
              <a:t>)/2;</a:t>
            </a:r>
          </a:p>
          <a:p>
            <a:r>
              <a:rPr lang="en-US" altLang="zh-TW" dirty="0" err="1"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latin typeface="Consolas" panose="020B0609020204030204" pitchFamily="49" charset="0"/>
              </a:rPr>
              <a:t>(l, mid);</a:t>
            </a:r>
          </a:p>
          <a:p>
            <a:r>
              <a:rPr lang="en-US" altLang="zh-TW" dirty="0" err="1">
                <a:solidFill>
                  <a:srgbClr val="00B0F0"/>
                </a:solidFill>
                <a:latin typeface="Consolas" panose="020B0609020204030204" pitchFamily="49" charset="0"/>
              </a:rPr>
              <a:t>merge_sort</a:t>
            </a:r>
            <a:r>
              <a:rPr lang="en-US" altLang="zh-TW" dirty="0">
                <a:solidFill>
                  <a:srgbClr val="00B0F0"/>
                </a:solidFill>
                <a:latin typeface="Consolas" panose="020B0609020204030204" pitchFamily="49" charset="0"/>
              </a:rPr>
              <a:t>(mid + 1, r);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61722" y="28998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035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CC501E-EBB3-2AE4-7078-476B79408473}"/>
              </a:ext>
            </a:extLst>
          </p:cNvPr>
          <p:cNvSpPr txBox="1"/>
          <p:nvPr/>
        </p:nvSpPr>
        <p:spPr>
          <a:xfrm>
            <a:off x="838200" y="169068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 == l, return;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3654348" y="2917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654348" y="25915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r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057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2342822-859F-83FD-F897-094B2EF5AE20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C4E80FE-1F26-23C0-FC37-D9E64F6D6EA1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l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A2FDBD5-9F02-C44B-CA6A-A00CCAA25F12}"/>
              </a:ext>
            </a:extLst>
          </p:cNvPr>
          <p:cNvSpPr txBox="1"/>
          <p:nvPr/>
        </p:nvSpPr>
        <p:spPr>
          <a:xfrm>
            <a:off x="2534653" y="2608480"/>
            <a:ext cx="56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C2AE2E-950D-4B7E-1D74-6605292A019A}"/>
              </a:ext>
            </a:extLst>
          </p:cNvPr>
          <p:cNvSpPr txBox="1"/>
          <p:nvPr/>
        </p:nvSpPr>
        <p:spPr>
          <a:xfrm>
            <a:off x="3405840" y="28949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mid+1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465FDF-9CF4-DF63-B772-D4BE82DF5062}"/>
              </a:ext>
            </a:extLst>
          </p:cNvPr>
          <p:cNvSpPr txBox="1"/>
          <p:nvPr/>
        </p:nvSpPr>
        <p:spPr>
          <a:xfrm>
            <a:off x="838200" y="170334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6993954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73B737-D696-90FE-982F-BE2BFB4C2C29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5EDA6FF-EE47-9E2A-F516-13183803BF8C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16FA492-AA9D-6FAE-4BF9-0D587E5E742A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029AAE-1BB0-C8A3-FC35-DCBB82E749EC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14483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7C32134-614C-385B-EBF8-67491D03883E}"/>
              </a:ext>
            </a:extLst>
          </p:cNvPr>
          <p:cNvSpPr txBox="1"/>
          <p:nvPr/>
        </p:nvSpPr>
        <p:spPr>
          <a:xfrm>
            <a:off x="2661290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056EE11-FA38-E35A-D9AB-41594677E5DB}"/>
              </a:ext>
            </a:extLst>
          </p:cNvPr>
          <p:cNvSpPr txBox="1"/>
          <p:nvPr/>
        </p:nvSpPr>
        <p:spPr>
          <a:xfrm>
            <a:off x="4662192" y="2894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976250-15F8-F124-1E0F-38B7C92013C6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69D405A-72C2-B85D-C53B-C242F319DD3E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E29FCCF-8785-227A-FEB5-73BB13185B7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841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C743C2-7FBD-23DE-47D7-E49D3BF5838E}"/>
              </a:ext>
            </a:extLst>
          </p:cNvPr>
          <p:cNvSpPr txBox="1"/>
          <p:nvPr/>
        </p:nvSpPr>
        <p:spPr>
          <a:xfrm>
            <a:off x="366172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i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F5BBF0-A705-A82C-082B-126B07462FD8}"/>
              </a:ext>
            </a:extLst>
          </p:cNvPr>
          <p:cNvSpPr txBox="1"/>
          <p:nvPr/>
        </p:nvSpPr>
        <p:spPr>
          <a:xfrm>
            <a:off x="4662192" y="28949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j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111EE4E-3933-917F-D645-12B15D333443}"/>
              </a:ext>
            </a:extLst>
          </p:cNvPr>
          <p:cNvCxnSpPr>
            <a:cxnSpLocks/>
          </p:cNvCxnSpPr>
          <p:nvPr/>
        </p:nvCxnSpPr>
        <p:spPr>
          <a:xfrm>
            <a:off x="3328219" y="3136490"/>
            <a:ext cx="0" cy="127819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1DEEBF1-6581-CAC1-3906-E2AFC56906E7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29803493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814A-A6D3-BB6D-A4FA-113B35E1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merge sort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F61C9-7072-BA58-B2BC-6E3C60BB2B4A}"/>
              </a:ext>
            </a:extLst>
          </p:cNvPr>
          <p:cNvSpPr/>
          <p:nvPr/>
        </p:nvSpPr>
        <p:spPr>
          <a:xfrm>
            <a:off x="232041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1D228A-3C59-BC69-95E4-7B612C8BA659}"/>
              </a:ext>
            </a:extLst>
          </p:cNvPr>
          <p:cNvSpPr/>
          <p:nvPr/>
        </p:nvSpPr>
        <p:spPr>
          <a:xfrm>
            <a:off x="331347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2E05F2-825B-6C3D-7880-F65BDFF0FDF8}"/>
              </a:ext>
            </a:extLst>
          </p:cNvPr>
          <p:cNvSpPr/>
          <p:nvPr/>
        </p:nvSpPr>
        <p:spPr>
          <a:xfrm>
            <a:off x="4306529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4163C6-F81C-648B-28C5-BD41DEF3DB1E}"/>
              </a:ext>
            </a:extLst>
          </p:cNvPr>
          <p:cNvSpPr/>
          <p:nvPr/>
        </p:nvSpPr>
        <p:spPr>
          <a:xfrm>
            <a:off x="5299587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86BA89-9902-28AE-1C8A-0B02D57BF47A}"/>
              </a:ext>
            </a:extLst>
          </p:cNvPr>
          <p:cNvSpPr/>
          <p:nvPr/>
        </p:nvSpPr>
        <p:spPr>
          <a:xfrm>
            <a:off x="6292645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187EFD-DEF1-550A-416A-22A6B7777248}"/>
              </a:ext>
            </a:extLst>
          </p:cNvPr>
          <p:cNvSpPr/>
          <p:nvPr/>
        </p:nvSpPr>
        <p:spPr>
          <a:xfrm>
            <a:off x="7285703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99A409-5EAA-8402-C446-E38CA47BEF60}"/>
              </a:ext>
            </a:extLst>
          </p:cNvPr>
          <p:cNvSpPr/>
          <p:nvPr/>
        </p:nvSpPr>
        <p:spPr>
          <a:xfrm>
            <a:off x="8278761" y="3264310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D566F7D-450F-D94D-225B-F3DCCA1B4527}"/>
              </a:ext>
            </a:extLst>
          </p:cNvPr>
          <p:cNvCxnSpPr/>
          <p:nvPr/>
        </p:nvCxnSpPr>
        <p:spPr>
          <a:xfrm>
            <a:off x="6292645" y="2802194"/>
            <a:ext cx="0" cy="19369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5622E04-F9C1-DD1C-6221-31BC27E55C58}"/>
              </a:ext>
            </a:extLst>
          </p:cNvPr>
          <p:cNvCxnSpPr>
            <a:cxnSpLocks/>
          </p:cNvCxnSpPr>
          <p:nvPr/>
        </p:nvCxnSpPr>
        <p:spPr>
          <a:xfrm flipH="1">
            <a:off x="4306529" y="3008671"/>
            <a:ext cx="14748" cy="14945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3E09F523-D2C3-AA8A-6B73-CF77A72E99E5}"/>
              </a:ext>
            </a:extLst>
          </p:cNvPr>
          <p:cNvSpPr/>
          <p:nvPr/>
        </p:nvSpPr>
        <p:spPr>
          <a:xfrm>
            <a:off x="2320413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2CF4403-DCF2-28DE-5322-6757DBA1533B}"/>
              </a:ext>
            </a:extLst>
          </p:cNvPr>
          <p:cNvSpPr/>
          <p:nvPr/>
        </p:nvSpPr>
        <p:spPr>
          <a:xfrm>
            <a:off x="3313471" y="5162396"/>
            <a:ext cx="9930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D32FF8E-13AB-6E4F-39B0-9569320151CE}"/>
              </a:ext>
            </a:extLst>
          </p:cNvPr>
          <p:cNvCxnSpPr/>
          <p:nvPr/>
        </p:nvCxnSpPr>
        <p:spPr>
          <a:xfrm flipV="1">
            <a:off x="3313471" y="4178710"/>
            <a:ext cx="0" cy="983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676C595-0B7D-4E3D-085A-0B6B967C8944}"/>
              </a:ext>
            </a:extLst>
          </p:cNvPr>
          <p:cNvSpPr txBox="1"/>
          <p:nvPr/>
        </p:nvSpPr>
        <p:spPr>
          <a:xfrm>
            <a:off x="838200" y="1690688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merge(l, mid+1);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9694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5294</TotalTime>
  <Words>4993</Words>
  <Application>Microsoft Office PowerPoint</Application>
  <PresentationFormat>寬螢幕</PresentationFormat>
  <Paragraphs>2318</Paragraphs>
  <Slides>263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263</vt:i4>
      </vt:variant>
    </vt:vector>
  </HeadingPairs>
  <TitlesOfParts>
    <vt:vector size="269" baseType="lpstr">
      <vt:lpstr>微軟正黑體</vt:lpstr>
      <vt:lpstr>Arial</vt:lpstr>
      <vt:lpstr>Calibri</vt:lpstr>
      <vt:lpstr>Calibri Light</vt:lpstr>
      <vt:lpstr>Consolas</vt:lpstr>
      <vt:lpstr>Office Theme</vt:lpstr>
      <vt:lpstr>那些C程不教的事</vt:lpstr>
      <vt:lpstr>Ch 1 - basic Ch 2 - pointer &amp; array Ch 3 - data structure Ch 4 – algorithm</vt:lpstr>
      <vt:lpstr>sort</vt:lpstr>
      <vt:lpstr>search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counting sort</vt:lpstr>
      <vt:lpstr>counting sort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DFS/BFS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DFS/BFS</vt:lpstr>
      <vt:lpstr>110 C程 hw6 - dungeon</vt:lpstr>
      <vt:lpstr>110 C程 hw6 - dungeon</vt:lpstr>
      <vt:lpstr>110 C程 hw6 - dungeon</vt:lpstr>
      <vt:lpstr>110 C程 hw6 - dungeon</vt:lpstr>
      <vt:lpstr>110 C程 hw6 - dungeon</vt:lpstr>
      <vt:lpstr>dungeon Ex</vt:lpstr>
      <vt:lpstr>8后問題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binary serach</vt:lpstr>
      <vt:lpstr>Q&amp;A</vt:lpstr>
      <vt:lpstr>End of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那些C程不教的事</dc:title>
  <dc:creator>HsiehTonny</dc:creator>
  <cp:lastModifiedBy>HsiehTonny</cp:lastModifiedBy>
  <cp:revision>7</cp:revision>
  <dcterms:created xsi:type="dcterms:W3CDTF">2022-11-24T06:56:32Z</dcterms:created>
  <dcterms:modified xsi:type="dcterms:W3CDTF">2022-12-04T09:38:26Z</dcterms:modified>
</cp:coreProperties>
</file>