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4" r:id="rId9"/>
    <p:sldId id="303" r:id="rId10"/>
    <p:sldId id="263" r:id="rId11"/>
    <p:sldId id="264" r:id="rId12"/>
    <p:sldId id="285" r:id="rId13"/>
    <p:sldId id="287" r:id="rId14"/>
    <p:sldId id="286" r:id="rId15"/>
    <p:sldId id="266" r:id="rId16"/>
    <p:sldId id="288" r:id="rId17"/>
    <p:sldId id="268" r:id="rId18"/>
    <p:sldId id="269" r:id="rId19"/>
    <p:sldId id="289" r:id="rId20"/>
    <p:sldId id="290" r:id="rId21"/>
    <p:sldId id="291" r:id="rId22"/>
    <p:sldId id="307" r:id="rId23"/>
    <p:sldId id="265" r:id="rId24"/>
    <p:sldId id="292" r:id="rId25"/>
    <p:sldId id="293" r:id="rId26"/>
    <p:sldId id="267" r:id="rId27"/>
    <p:sldId id="271" r:id="rId28"/>
    <p:sldId id="272" r:id="rId29"/>
    <p:sldId id="273" r:id="rId30"/>
    <p:sldId id="314" r:id="rId31"/>
    <p:sldId id="315" r:id="rId32"/>
    <p:sldId id="316" r:id="rId33"/>
    <p:sldId id="310" r:id="rId34"/>
    <p:sldId id="311" r:id="rId35"/>
    <p:sldId id="312" r:id="rId36"/>
    <p:sldId id="313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296" r:id="rId58"/>
    <p:sldId id="297" r:id="rId59"/>
    <p:sldId id="298" r:id="rId60"/>
    <p:sldId id="301" r:id="rId61"/>
    <p:sldId id="299" r:id="rId62"/>
    <p:sldId id="300" r:id="rId63"/>
    <p:sldId id="275" r:id="rId64"/>
    <p:sldId id="276" r:id="rId65"/>
    <p:sldId id="278" r:id="rId66"/>
    <p:sldId id="280" r:id="rId67"/>
    <p:sldId id="281" r:id="rId68"/>
    <p:sldId id="282" r:id="rId69"/>
    <p:sldId id="279" r:id="rId70"/>
    <p:sldId id="342" r:id="rId71"/>
    <p:sldId id="308" r:id="rId72"/>
    <p:sldId id="309" r:id="rId73"/>
    <p:sldId id="330" r:id="rId74"/>
    <p:sldId id="338" r:id="rId75"/>
    <p:sldId id="339" r:id="rId76"/>
    <p:sldId id="340" r:id="rId77"/>
    <p:sldId id="341" r:id="rId78"/>
    <p:sldId id="295" r:id="rId79"/>
    <p:sldId id="305" r:id="rId80"/>
    <p:sldId id="306" r:id="rId81"/>
    <p:sldId id="294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24575,'1262'0'0,"-876"29"0,-88-2 0,264-16-338,-104-3 91,1627 10 743,-1413-20-408,608 2-1452,-1234 0-5462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24575,'0'1'0,"1"0"0,-1 0 0,1 0 0,-1 0 0,1-1 0,-1 1 0,1 0 0,0 0 0,-1 0 0,1-1 0,0 1 0,0 0 0,-1-1 0,1 1 0,0 0 0,0-1 0,0 1 0,0-1 0,0 0 0,0 1 0,0-1 0,1 1 0,3 1 0,26 11 0,1-1 0,36 8 0,-31-10 0,42 18 0,-47-14 0,1 1 0,1-1 0,70 19 0,29-7-682,225 15-1,-325-40-6143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1307 24575,'76'0'0,"20"2"0,0-5 0,111-17 0,-181 14 0,-1-1 0,0-1 0,0-1 0,-1-1 0,37-20 0,-19 4 0,79-61 0,-106 75 0,0-2 0,-1 0 0,-1 0 0,0-1 0,-1-1 0,16-25 0,-21 29 0,-1-2 0,0 1 0,-1-1 0,0 1 0,-1-1 0,-1-1 0,0 1 0,-1 0 0,1-24 0,-3 37 0,2-31 0,-2 0 0,-2 1 0,-1-1 0,-10-45 0,9 65 0,0 1 0,-1 0 0,-1 0 0,1 0 0,-2 1 0,-13-18 0,-54-51 0,62 67 0,-26-24 0,-2 1 0,-1 3 0,-65-40 0,32 29 0,-107-44 0,100 50 0,55 23 0,-1 1 0,-1 1 0,1 2 0,-2 1 0,-45-9 0,28 14-682,-52 1-1,58 3-6143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1849 24575,'-177'-95'0,"139"76"0,1-2 0,1-2 0,0-1 0,-57-53 0,28 22 0,35 31 0,0-1 0,2-2 0,-33-40 0,48 50 0,1-1 0,1 0 0,0-1 0,1 0 0,2 0 0,-1-1 0,2 0 0,-6-31 0,4 8 0,2 0 0,1-1 0,2-88 0,6 105 0,1 0 0,1 0 0,1 0 0,1 0 0,2 1 0,1 0 0,18-39 0,-6 26 0,3 1 0,0 1 0,3 1 0,1 2 0,1 0 0,2 2 0,49-39 0,-38 39 0,2 2 0,1 1 0,94-42 0,155-43 0,-244 96 0,1 2 0,1 2 0,0 3 0,77-7 0,332 15 0,-242 7 0,-189-5 0,1 2 0,-1 1 0,1 1 0,-1 2 0,52 14 0,-51-9 0,218 84 0,-196-69 114,-1 3 0,71 48 0,-109-66-236,-1 1 0,0 0 0,0 1 0,-1 0 0,-1 1 0,0 0 0,-1 1 0,0 0 0,-1 1 1,-1 0-1,0 0 0,-1 1 0,6 18 0,-5-1-6704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33 24575,'-5'-5'0,"-17"-2"0,-15 0 0,-17 2 0,-20 1 0,-12 1 0,-18 2 0,-1 1 0,2 0 0,13 0 0,7 0 0,6 0 0,12 1 0,12-1 0,15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0 24575,'5'0'0,"-8"0"0,-20 0 0,-20 5 0,-14 7 0,-18 1 0,-1-1 0,-3-3 0,1-3 0,9-2 0,2-3 0,5 0 0,10-1 0,7-1 0,13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6:00:2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1571 24575,'-10'-6'0,"0"0"0,0-1 0,1 0 0,1 0 0,-1-1 0,1 0 0,0-1 0,1 1 0,0-1 0,-11-18 0,-1-9 0,-25-62 0,40 88 0,-24-64 0,3-2 0,3-1 0,4-1 0,4 0 0,2-1 0,0-82 0,11 127 0,1-1 0,2 1 0,1 0 0,2 0 0,10-38 0,-9 52 0,0 0 0,2 0 0,1 1 0,0 0 0,1 0 0,1 1 0,1 0 0,0 1 0,22-22 0,-9 16 0,0 0 0,1 2 0,1 1 0,1 2 0,1 0 0,1 2 0,0 1 0,1 2 0,0 1 0,40-10 0,-10 7 0,1 2 0,1 4 0,0 2 0,98 2 0,-115 7 0,0 1 0,0 3 0,-1 1 0,0 2 0,0 3 0,-1 1 0,0 2 0,-2 2 0,1 2 0,-2 2 0,-1 2 0,-1 1 0,-1 2 0,-1 1 0,-1 3 0,-2 0 0,-1 3 0,41 50 0,-58-63 0,-2 1 0,-1 0 0,0 1 0,-1 0 0,-2 1 0,0 0 0,-2 1 0,0 0 0,-2 0 0,0 0 0,-2 1 0,-1 0 0,-1 0 0,-1 0 0,-1 0 0,-1 0 0,-1 0 0,-1 0 0,-2 0 0,0-1 0,-2 0 0,0 0 0,-2 0 0,-1-1 0,-17 31 0,8-23 0,-2-2 0,-1 0 0,-1-1 0,-2-2 0,0 0 0,-2-2 0,-1 0 0,-39 24 0,22-20 0,-1-3 0,-1-1 0,-1-3 0,-1-2 0,-57 15 0,-2-7-341,-2-5 0,0-5-1,-174 5 1,205-20-6485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1DE25-5FDD-4627-8F1B-8C59CC04B9FE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F86C-EF33-4B2D-AB8D-9458098B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3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稍微講一下</a:t>
            </a:r>
            <a:r>
              <a:rPr lang="en-US" altLang="zh-TW" dirty="0"/>
              <a:t>include guard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95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插個甚麼是</a:t>
            </a:r>
            <a:r>
              <a:rPr lang="en-US" altLang="zh-TW" dirty="0"/>
              <a:t>IDE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7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  <a:r>
              <a:rPr lang="en-US" altLang="zh-TW" dirty="0"/>
              <a:t>, why [^\n] works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3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0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2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1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示範怎麼</a:t>
            </a:r>
            <a:r>
              <a:rPr lang="en-US" altLang="zh-TW" dirty="0"/>
              <a:t>call C preprocessor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8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9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emiliatano.github.io/" TargetMode="External"/><Relationship Id="rId2" Type="http://schemas.openxmlformats.org/officeDocument/2006/relationships/hyperlink" Target="https://hackmd.io/@vincent97198/SyAUzqZP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EmiliatanO" TargetMode="External"/><Relationship Id="rId4" Type="http://schemas.openxmlformats.org/officeDocument/2006/relationships/hyperlink" Target="https://hackmd.io/@yW7HKRexRASTmH3kBDXQpQ/HJPqBmqFc/https%3A%2F%2Fhackmd.io%2F%40yW7HKRexRASTmH3kBDXQpQ%2FHkylouhYq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clude_gu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1/110%20C%20Prog%2011.25%20P2.c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_prog_HW5-2.c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39682-C7AB-996E-47C6-14B54D9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，那要用甚麼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39275-96B1-75D0-4B54-84C74F5E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自己安裝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GNU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最難安裝，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系列最好安裝。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隨便找一個上手的文字編譯器，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Notepad++, Vim, Emacs, VS code… …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中下指令，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compile, link, execute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-Wall -c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main.c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-o main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main.o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./main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2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06CF7-BBB7-4381-6CB6-C0764540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" y="2351938"/>
            <a:ext cx="11778343" cy="215412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  What I cannot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4000" dirty="0">
                <a:latin typeface="Consolas" panose="020B0609020204030204" pitchFamily="49" charset="0"/>
              </a:rPr>
              <a:t>, </a:t>
            </a:r>
            <a:br>
              <a:rPr lang="en-US" altLang="zh-TW" sz="4000" dirty="0">
                <a:latin typeface="Consolas" panose="020B0609020204030204" pitchFamily="49" charset="0"/>
              </a:rPr>
            </a:br>
            <a:r>
              <a:rPr lang="en-US" altLang="zh-TW" sz="4000" dirty="0">
                <a:latin typeface="Consolas" panose="020B0609020204030204" pitchFamily="49" charset="0"/>
              </a:rPr>
              <a:t>          I do 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understand</a:t>
            </a:r>
            <a:r>
              <a:rPr lang="en-US" altLang="zh-TW" sz="4000" dirty="0">
                <a:latin typeface="Consolas" panose="020B0609020204030204" pitchFamily="49" charset="0"/>
              </a:rPr>
              <a:t>.   -Feynman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0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BEDA5-F61F-3A71-F29C-6026611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Deal with I/O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0CBCA-9B9E-2872-7F2A-F3ADAD96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如何跳過不重要的輸入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、要怎麼處理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89CFD-1B86-B6D5-19C0-4D794A1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如果都是數字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如果是字串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如果是數字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A2E391-D8C7-7522-459E-C0D3D87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88BE4F-20F8-4A63-88AB-FB2D24AD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70522D-BE35-A975-5D1E-6203C5EA4600}"/>
              </a:ext>
            </a:extLst>
          </p:cNvPr>
          <p:cNvSpPr txBox="1"/>
          <p:nvPr/>
        </p:nvSpPr>
        <p:spPr>
          <a:xfrm>
            <a:off x="838200" y="1690689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5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DC0E2-512C-8AF8-C804-8895A2B7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。而且在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C11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已經被刪掉了。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stdin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4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這個函式避免了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的問題，但是寫法頗麻煩。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%[^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\n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s”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這個寫法也有可能造成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，但有辦法避免。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注意這個寫法會在輸入緩衝留下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，所以可以在後面加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或是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(“%*c”)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F3EF78-E03F-FC91-F653-4E7236D9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386466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D824F-43D3-C033-63E4-8511AD3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不得不用的好用函式，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7FED949-4F39-6C5C-2D97-955FEBC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411349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26026-5ECA-48B7-8E9C-80CFBBE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BC621-7083-15D7-7609-882560AE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2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這兩個是被低估的函式，它們就像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輸入是來自字串。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可以拯救手刻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的命運，例如剛剛提到的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給你一行由空白分割的不定數目整數且整數後有一個不定長度字串，要你提取數字後輸出。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jjj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130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zzz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140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iiii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這時候可以這樣寫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8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E013D78-1454-53E5-6642-69E6FC3866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60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那如果是長的很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cursed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的輸入呢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1231lmasdl123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ladsa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34mmls1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、或是再用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484B0F5-3D35-3982-CD88-6C051E36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981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ECF3-0B26-189D-1B81-28194720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A7241-F07A-E7D5-A170-F6CBFBFA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提升資工系同學的綜合能力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基礎知識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1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7FCCA5-79EA-6F35-311A-B2CA592DD092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parse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2110AD2-1394-CAFB-7E88-026B09EA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07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5EB168-452F-8FBE-FC39-BF24D1946BFF}"/>
              </a:ext>
            </a:extLst>
          </p:cNvPr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parse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||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 integer read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053066-4597-783B-24FD-57A44AA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3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C32B5-FCD7-E11C-5BA4-26896281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4A1D84-50D8-E347-6C78-A0F78D238FFF}"/>
              </a:ext>
            </a:extLst>
          </p:cNvPr>
          <p:cNvSpPr txBox="1"/>
          <p:nvPr/>
        </p:nvSpPr>
        <p:spPr>
          <a:xfrm>
            <a:off x="838199" y="1691561"/>
            <a:ext cx="105155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CC9393"/>
                </a:solidFill>
                <a:latin typeface="Consolas" panose="020B0609020204030204" pitchFamily="49" charset="0"/>
              </a:rPr>
              <a:t>d%n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"%[^0-9]s"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(s + offset, "%[^0-9]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s%n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",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, &amp;n); // n won't be updated.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1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91737-57EF-9BC3-7171-4E7657B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要怎麼跳過不重要的輸入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E575-AC01-817D-F267-8980E6E2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format 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中加個星號就好了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"%*d"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把整數吃掉，但是不存進任何變數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其餘類型同理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 %*f 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Consolas" panose="020B0609020204030204" pitchFamily="49" charset="0"/>
              </a:rPr>
              <a:t>中間的浮點數不重要，所以跳過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1EAA1-B8B8-B901-140C-1F1AAAD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甚麼是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8A15A-8935-48D1-E189-A93CDC8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 of File.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用來表示輸入流結尾。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中可以用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Ctrl+Z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，而大部分的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在現在大部分的系統中，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都不是一個有效字元，也就是一個檔案中不一定有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這個字元，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更像一種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53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92CEE-057F-4D3F-6BE4-C26AC1C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要怎麼處理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54F3C-B36B-54B1-8D57-1B1C17B7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系列的輸入遇到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，所以可以這樣寫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fgets</a:t>
            </a:r>
            <a:r>
              <a:rPr lang="zh-TW" altLang="en-US" dirty="0"/>
              <a:t>跟</a:t>
            </a:r>
            <a:r>
              <a:rPr lang="en-US" altLang="zh-TW" dirty="0">
                <a:latin typeface="Consolas" panose="020B0609020204030204" pitchFamily="49" charset="0"/>
              </a:rPr>
              <a:t>gets</a:t>
            </a:r>
            <a:r>
              <a:rPr lang="zh-TW" altLang="en-US" dirty="0"/>
              <a:t>遇到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/>
              <a:t>，會回傳</a:t>
            </a:r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/>
              <a:t>，所以可以寫成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fget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72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52DB-B02D-ACDF-42C9-B70E9D27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有個陷阱，它常會在緩衝區留下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 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(“%d”),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(“%[^\n]s”),……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所以後面可以接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，把不重要的斷行或空白吃掉。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D3DA670-AD77-90C2-201B-AF1C5774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</a:rPr>
              <a:t> trap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7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51837-AC8A-AAFD-1590-4B4F0C8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F11BA-F3A0-35C4-1BFA-8746D500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goto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一直被認為是不好的，容易造成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Spaghetti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但是真的不好嗎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考慮一個三層迴圈的情況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010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C6D1B0A-2DE0-25D4-50C7-701FDFFD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0297B1-8927-5C91-116E-42D7CCAD382C}"/>
              </a:ext>
            </a:extLst>
          </p:cNvPr>
          <p:cNvSpPr txBox="1"/>
          <p:nvPr/>
        </p:nvSpPr>
        <p:spPr>
          <a:xfrm>
            <a:off x="838199" y="1532101"/>
            <a:ext cx="10417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00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F71E1FE-A11A-9AEA-DACC-BB3D37E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7B2C00-F570-C894-46A5-663C7299C7E1}"/>
              </a:ext>
            </a:extLst>
          </p:cNvPr>
          <p:cNvSpPr txBox="1"/>
          <p:nvPr/>
        </p:nvSpPr>
        <p:spPr>
          <a:xfrm>
            <a:off x="838199" y="1532101"/>
            <a:ext cx="104176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continue executing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7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EC4DD-4A10-C822-1F46-177A7B5B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講者資歷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45F6D-924A-02ED-3917-E63673A8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打過高中競程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嘉中競程培訓講義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共同作者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抵免上下學期的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有自己的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部落格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，上面有各種稀奇古怪的研究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還有頗完整的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資工筆記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  <a:hlinkClick r:id="rId5"/>
              </a:rPr>
              <a:t>github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93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56612-CA01-4BA9-75D0-61105918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5A962-E845-20F8-5B70-44C2F5DB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前置處理器，對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下指令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 directives)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可以用來替換字串、字串串接、展開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marco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是不同的兩隻程式，也就是可以單獨呼叫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對原始碼做處理。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cpp</a:t>
            </a:r>
            <a:r>
              <a:rPr lang="en-US" altLang="zh-TW" dirty="0">
                <a:latin typeface="Consolas" panose="020B0609020204030204" pitchFamily="49" charset="0"/>
              </a:rPr>
              <a:t>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gcc</a:t>
            </a:r>
            <a:r>
              <a:rPr lang="en-US" altLang="zh-TW" dirty="0">
                <a:latin typeface="Consolas" panose="020B0609020204030204" pitchFamily="49" charset="0"/>
              </a:rPr>
              <a:t> –E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16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1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定義常數很好用，也是一個好習慣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會用到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對編譯器下指令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4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C000C-DEBE-FE50-6B0C-847FA486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0D268-4FC2-9B91-D6C9-0BDDBC73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其中一個功能。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類似於函數但實則不然。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37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BCFC0-D020-9A43-225D-107EFC96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適當的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marco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可以簡化程式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max(x, y) x&gt;y ? x:y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marco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有陷阱，考慮這種使用方式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A7DD6CD-9750-C2E3-6DC5-0FE9392F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87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4F3D3-AEFD-67E2-094E-A0F2F7C8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D85E9C-CF3D-DFC4-56AD-8E0E0A4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40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4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0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8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8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7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21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35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7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0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s-ES" altLang="zh-TW" sz="54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5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45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82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597B2-2A06-AE5E-EF36-3BA6AE2F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GNU C extension</a:t>
            </a: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-std=gnu11</a:t>
            </a:r>
          </a:p>
          <a:p>
            <a:pPr marL="0" indent="0">
              <a:buNone/>
            </a:pPr>
            <a:r>
              <a:rPr lang="nb-NO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({ __typeof__(x) __x = (x);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</a:t>
            </a:r>
            <a:r>
              <a:rPr lang="en-US" altLang="zh-TW" sz="2400" b="0" i="0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__(y) __y = (y);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__x &lt; __y ? __x : __y; })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C56853-4EE9-234C-9256-97C8F462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28B86E7-C209-9FB5-A456-7437B9570DA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819535" y="5889523"/>
            <a:ext cx="86523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EE15C3-84C4-8116-97EB-DEF3906434C5}"/>
              </a:ext>
            </a:extLst>
          </p:cNvPr>
          <p:cNvSpPr txBox="1"/>
          <p:nvPr/>
        </p:nvSpPr>
        <p:spPr>
          <a:xfrm>
            <a:off x="9684774" y="5889523"/>
            <a:ext cx="20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GNU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賦值擴展</a:t>
            </a:r>
          </a:p>
        </p:txBody>
      </p:sp>
    </p:spTree>
    <p:extLst>
      <p:ext uri="{BB962C8B-B14F-4D97-AF65-F5344CB8AC3E}">
        <p14:creationId xmlns:p14="http://schemas.microsoft.com/office/powerpoint/2010/main" val="264646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C6FA8-38D4-920E-698A-DBD4B5C4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還記得這東西嗎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61035-AFE5-6131-7F68-CA9B63D7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26" y="1660489"/>
            <a:ext cx="8122347" cy="35370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14:cNvPr>
              <p14:cNvContentPartPr/>
              <p14:nvPr/>
            </p14:nvContentPartPr>
            <p14:xfrm>
              <a:off x="6760183" y="3363446"/>
              <a:ext cx="2538000" cy="338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1183" y="3354446"/>
                <a:ext cx="2555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14:cNvPr>
              <p14:cNvContentPartPr/>
              <p14:nvPr/>
            </p14:nvContentPartPr>
            <p14:xfrm>
              <a:off x="2862823" y="3689966"/>
              <a:ext cx="359280" cy="885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3823" y="3680966"/>
                <a:ext cx="376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14:cNvPr>
              <p14:cNvContentPartPr/>
              <p14:nvPr/>
            </p14:nvContentPartPr>
            <p14:xfrm>
              <a:off x="2946703" y="3209006"/>
              <a:ext cx="399960" cy="4712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7703" y="3200366"/>
                <a:ext cx="417600" cy="48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98CAF264-3DBA-1D9D-182C-79797870BECB}"/>
              </a:ext>
            </a:extLst>
          </p:cNvPr>
          <p:cNvGrpSpPr/>
          <p:nvPr/>
        </p:nvGrpSpPr>
        <p:grpSpPr>
          <a:xfrm>
            <a:off x="8601583" y="2752886"/>
            <a:ext cx="1010880" cy="666000"/>
            <a:chOff x="8601583" y="2752886"/>
            <a:chExt cx="101088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14:cNvPr>
                <p14:cNvContentPartPr/>
                <p14:nvPr/>
              </p14:nvContentPartPr>
              <p14:xfrm>
                <a:off x="8601583" y="2752886"/>
                <a:ext cx="1010880" cy="6660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2583" y="2743886"/>
                  <a:ext cx="102852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14:cNvPr>
                <p14:cNvContentPartPr/>
                <p14:nvPr/>
              </p14:nvContentPartPr>
              <p14:xfrm>
                <a:off x="8915503" y="3395486"/>
                <a:ext cx="358920" cy="1188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6863" y="3386846"/>
                  <a:ext cx="376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14:cNvPr>
                <p14:cNvContentPartPr/>
                <p14:nvPr/>
              </p14:nvContentPartPr>
              <p14:xfrm>
                <a:off x="9208903" y="3320246"/>
                <a:ext cx="274320" cy="230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00263" y="3311246"/>
                  <a:ext cx="29196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4439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  }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24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看起來沒錯嗎</a:t>
            </a:r>
            <a:r>
              <a:rPr lang="en-US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考慮下面的情況</a:t>
            </a:r>
            <a:r>
              <a:rPr lang="en-US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46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13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b;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 =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14:cNvPr>
              <p14:cNvContentPartPr/>
              <p14:nvPr/>
            </p14:nvContentPartPr>
            <p14:xfrm>
              <a:off x="1896561" y="4330781"/>
              <a:ext cx="666360" cy="56592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921" y="4321781"/>
                <a:ext cx="684000" cy="5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14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4C88EF-AEDF-55A2-1A7A-B881672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6EE14B-919C-073B-18A6-C75299BDE248}"/>
              </a:ext>
            </a:extLst>
          </p:cNvPr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Consolas" panose="020B0609020204030204" pitchFamily="49" charset="0"/>
              </a:rPr>
              <a:t>main.c</a:t>
            </a:r>
            <a:r>
              <a:rPr lang="zh-TW" altLang="en-US" sz="2400" dirty="0">
                <a:latin typeface="Consolas" panose="020B0609020204030204" pitchFamily="49" charset="0"/>
              </a:rPr>
              <a:t>: In function ‘</a:t>
            </a:r>
            <a:r>
              <a:rPr lang="zh-TW" altLang="en-US" sz="2400" b="1" dirty="0">
                <a:latin typeface="Consolas" panose="020B0609020204030204" pitchFamily="49" charset="0"/>
              </a:rPr>
              <a:t>main</a:t>
            </a:r>
            <a:r>
              <a:rPr lang="zh-TW" altLang="en-US" sz="2400" dirty="0">
                <a:latin typeface="Consolas" panose="020B0609020204030204" pitchFamily="49" charset="0"/>
              </a:rPr>
              <a:t>’:</a:t>
            </a:r>
          </a:p>
          <a:p>
            <a:r>
              <a:rPr lang="zh-TW" altLang="en-US" sz="2400" b="1" dirty="0">
                <a:latin typeface="Consolas" panose="020B0609020204030204" pitchFamily="49" charset="0"/>
              </a:rPr>
              <a:t>main.c:24:9</a:t>
            </a:r>
            <a:r>
              <a:rPr lang="zh-TW" altLang="en-US" sz="2400" dirty="0">
                <a:latin typeface="Consolas" panose="020B0609020204030204" pitchFamily="49" charset="0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TW" altLang="en-US" sz="2400" dirty="0">
                <a:latin typeface="Consolas" panose="020B0609020204030204" pitchFamily="49" charset="0"/>
              </a:rPr>
              <a:t>: ‘</a:t>
            </a:r>
            <a:r>
              <a:rPr lang="zh-TW" altLang="en-US" sz="2400" b="1" dirty="0">
                <a:latin typeface="Consolas" panose="020B0609020204030204" pitchFamily="49" charset="0"/>
              </a:rPr>
              <a:t>else</a:t>
            </a:r>
            <a:r>
              <a:rPr lang="zh-TW" altLang="en-US" sz="2400" dirty="0">
                <a:latin typeface="Consolas" panose="020B0609020204030204" pitchFamily="49" charset="0"/>
              </a:rPr>
              <a:t>’ without a previous ‘</a:t>
            </a:r>
            <a:r>
              <a:rPr lang="zh-TW" altLang="en-US" sz="2400" b="1" dirty="0">
                <a:latin typeface="Consolas" panose="020B0609020204030204" pitchFamily="49" charset="0"/>
              </a:rPr>
              <a:t>if</a:t>
            </a:r>
            <a:r>
              <a:rPr lang="zh-TW" altLang="en-US" sz="2400" dirty="0">
                <a:latin typeface="Consolas" panose="020B0609020204030204" pitchFamily="49" charset="0"/>
              </a:rPr>
              <a:t>’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24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  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^~~~</a:t>
            </a:r>
          </a:p>
        </p:txBody>
      </p:sp>
    </p:spTree>
    <p:extLst>
      <p:ext uri="{BB962C8B-B14F-4D97-AF65-F5344CB8AC3E}">
        <p14:creationId xmlns:p14="http://schemas.microsoft.com/office/powerpoint/2010/main" val="168379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do{\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}while(0)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51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__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74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43248-425E-F185-790F-1A16524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string.h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裡的好用函式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D26EF-DBF8-9C53-2944-9355DE93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982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DBDC7-CAFE-0834-7BED-F4602DE1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C4D68-83DE-9B44-88D3-1547FEF3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30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拿來初始化陣列極好用。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但是注意這個函式是一個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填入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256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只會截斷取下部。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不了解的話可以試試看下面的程式。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0b00000001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60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64B1C-749D-9760-DFB7-82284A2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6F262-A052-9662-4438-6E478896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，可以控制長度。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這個函式彈性一樣很大，可以調要從哪裡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幾個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dest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的哪裡。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9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D028695-3867-CF4B-6A33-37A5E3B8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Dev 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編譯器，是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7469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4154D-1245-ECA4-9A4F-14A7F4F1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r>
              <a:rPr lang="en-US" altLang="zh-TW" dirty="0">
                <a:latin typeface="Consolas" panose="020B0609020204030204" pitchFamily="49" charset="0"/>
              </a:rPr>
              <a:t> &amp; </a:t>
            </a:r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r>
              <a:rPr lang="en-US" altLang="zh-TW" dirty="0">
                <a:latin typeface="Consolas" panose="020B0609020204030204" pitchFamily="49" charset="0"/>
              </a:rPr>
              <a:t> + struct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67C0FC-58ED-70C4-A4B2-37544A75BDDA}"/>
              </a:ext>
            </a:extLst>
          </p:cNvPr>
          <p:cNvSpPr txBox="1"/>
          <p:nvPr/>
        </p:nvSpPr>
        <p:spPr>
          <a:xfrm>
            <a:off x="838199" y="1690688"/>
            <a:ext cx="99386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 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2205-AC2C-78C7-61CD-ADEFE4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strlen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AA289-EE20-3DDE-73A3-5EAADD94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算一個字串的長度。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這個函式是看結束字元來判定字串是否結束，所以呼叫前請確保這個字串有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另外這個函式預設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，所以當你丟其他型別進去時，雖然可以運作，但沒辦法保證是其行為的正確性。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26622042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4385-3D96-F526-BADD-C0B85BE3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940CA-A835-D793-BE67-1939910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複製一個字串到目的地。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memcpy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差不多，只是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被特定為一個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，且是通過結束字元來判定是否結束。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759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BC16-1F98-8750-EADB-524DE18C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qsort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2963C-F3CF-01B6-2E3A-EC5670E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stdlib.h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中提供的一個快速排序函式，用這個就不用再手刻排序函式了。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34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8CD3E-F48E-890D-B23D-07FEA8B3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00B09-96D1-CBCE-2F80-871EA736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照學生編號從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開始給學生的身高，請將其排序，排序後再根據身高從小到大輸出其編號與身高。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120 160 140 155 180 175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你要輸出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1 120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3 140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4 155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2 160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6 175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5 180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3266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07D5E-6F0A-C930-3608-C2A0CA98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不定數量的整數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需要排序一個參數的同時，還要綁定另一個參數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struct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B0CC7DE-69E2-5D2E-675E-7C0DDFBA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4096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68609EF-6AC0-6A50-ECD9-E6002165E1CB}"/>
              </a:ext>
            </a:extLst>
          </p:cNvPr>
          <p:cNvSpPr txBox="1"/>
          <p:nvPr/>
        </p:nvSpPr>
        <p:spPr>
          <a:xfrm>
            <a:off x="838200" y="2100943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58ECB78-726A-A164-3957-5CF215E6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426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B904F6B-B1C4-5D83-B117-390A4473B64F}"/>
              </a:ext>
            </a:extLst>
          </p:cNvPr>
          <p:cNvSpPr txBox="1"/>
          <p:nvPr/>
        </p:nvSpPr>
        <p:spPr>
          <a:xfrm>
            <a:off x="838200" y="1690689"/>
            <a:ext cx="10515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deal with I/O</a:t>
            </a: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6B04958-5B46-D303-B57F-E3826A3C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094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0C2E5FF-B794-82AD-34AD-456B140D9B2D}"/>
              </a:ext>
            </a:extLst>
          </p:cNvPr>
          <p:cNvSpPr txBox="1"/>
          <p:nvPr/>
        </p:nvSpPr>
        <p:spPr>
          <a:xfrm>
            <a:off x="838200" y="3190473"/>
            <a:ext cx="11117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//sorting</a:t>
            </a:r>
          </a:p>
          <a:p>
            <a:r>
              <a:rPr lang="en-US" altLang="zh-TW" sz="280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9EFF982-E3B5-28DE-48D8-68E89446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7755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68A0CA-7CDC-7DFB-082E-290E7B11730A}"/>
              </a:ext>
            </a:extLst>
          </p:cNvPr>
          <p:cNvSpPr txBox="1"/>
          <p:nvPr/>
        </p:nvSpPr>
        <p:spPr>
          <a:xfrm>
            <a:off x="838200" y="1948543"/>
            <a:ext cx="11049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comp()</a:t>
            </a: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ha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&lt; b, ret -1;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== 0, ret 0;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&gt; b, ret 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946FE0C-4291-BB33-8C3D-6CF9CBC2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80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產能最大化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該用甚麼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該怎麼做細節調整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該怎麼好好地佈局程式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</a:p>
        </p:txBody>
      </p:sp>
    </p:spTree>
    <p:extLst>
      <p:ext uri="{BB962C8B-B14F-4D97-AF65-F5344CB8AC3E}">
        <p14:creationId xmlns:p14="http://schemas.microsoft.com/office/powerpoint/2010/main" val="18790260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4E7E7-E3C0-E3D9-726D-A9816B7D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C405496-0EF4-F3EE-5E49-4CE4669A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881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70C18-7CDA-762B-034C-DF9449F8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上畫出方程式圖形，要畫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軸。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3351203-1392-1963-5857-5415EA81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7B44D3-95E8-DE8C-5D8F-34554386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35" y="1148739"/>
            <a:ext cx="3430178" cy="47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35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DE5407-57DC-1615-C91F-49AFE5E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上作畫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2D char array</a:t>
            </a: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4C9517-B205-6B41-22F1-C3663FC42D39}"/>
              </a:ext>
            </a:extLst>
          </p:cNvPr>
          <p:cNvSpPr txBox="1"/>
          <p:nvPr/>
        </p:nvSpPr>
        <p:spPr>
          <a:xfrm>
            <a:off x="838200" y="2736502"/>
            <a:ext cx="103607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W_ 101</a:t>
            </a:r>
          </a:p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H_ 101</a:t>
            </a:r>
          </a:p>
          <a:p>
            <a:endParaRPr lang="en-US" altLang="zh-TW" sz="2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output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763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CBDB38-9838-1BA6-F15A-FB79193292B7}"/>
              </a:ext>
            </a:extLst>
          </p:cNvPr>
          <p:cNvSpPr txBox="1"/>
          <p:nvPr/>
        </p:nvSpPr>
        <p:spPr>
          <a:xfrm>
            <a:off x="838200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fill with space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zh-TW" altLang="en-US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another way</a:t>
            </a:r>
          </a:p>
          <a:p>
            <a:r>
              <a:rPr lang="en-US" altLang="zh-TW" sz="2800" b="0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(output, ' ', </a:t>
            </a:r>
            <a:r>
              <a:rPr lang="en-US" altLang="zh-TW" sz="2800" b="0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(output));</a:t>
            </a:r>
          </a:p>
          <a:p>
            <a:r>
              <a:rPr lang="nn-NO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for (int i = 0; i &lt; H_; ++i)</a:t>
            </a:r>
          </a:p>
          <a:p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	output[</a:t>
            </a:r>
            <a:r>
              <a:rPr lang="en-US" altLang="zh-TW" sz="2800" b="0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][W_] = '\0';</a:t>
            </a:r>
          </a:p>
          <a:p>
            <a:r>
              <a:rPr lang="zh-TW" altLang="en-US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31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FF0A925-8879-EF35-8D69-CDF36F62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2066D0-E726-7209-00F3-9CDAB9DDE19A}"/>
              </a:ext>
            </a:extLst>
          </p:cNvPr>
          <p:cNvSpPr txBox="1"/>
          <p:nvPr/>
        </p:nvSpPr>
        <p:spPr>
          <a:xfrm>
            <a:off x="838200" y="1690688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x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y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453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</a:t>
            </a:r>
            <a:r>
              <a:rPr lang="en-US" altLang="zh-TW" sz="24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xticks</a:t>
            </a:r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nn-NO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20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drawF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ceil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	output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'*'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65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02355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33556-9C90-2F5C-B80D-B5F7F965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35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E0812-B4F7-18BF-5E37-22BF1F3B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無法涵蓋的東西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F05B4-E36D-ED60-E86E-07802735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Debug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程式布局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77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2BEBB-9199-459A-C397-93D140B8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For example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421F3-BA62-AEF7-E97D-93D4CE56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有人會用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debugging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效能分析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程式碼度量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git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功能嗎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538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45925-020A-4EEF-4388-3FACC612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推薦的刷題網站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27269-4ABF-7D82-778B-67094D40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Uva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尤其是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uhunt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下面的題單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Leetcode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codeforce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2720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75063-1087-0EAA-885D-F739295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1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是為了讓產能最大化的工具。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但那是對資深的工程師才適用，因為他們知道該用甚麼、該怎麼做細節調整才能完整發揮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初學者若想要變強，就要了解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程式的製作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生產流程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，才能做進一步的細節調整，例如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compile time optimization, link time optimization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65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8103</TotalTime>
  <Words>4008</Words>
  <Application>Microsoft Office PowerPoint</Application>
  <PresentationFormat>寬螢幕</PresentationFormat>
  <Paragraphs>510</Paragraphs>
  <Slides>81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7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本課程目的</vt:lpstr>
      <vt:lpstr>講者資歷</vt:lpstr>
      <vt:lpstr>Ch 1 - basic Ch 2 - pointer &amp; array Ch 3 - data structure Ch 4 – algorithm</vt:lpstr>
      <vt:lpstr>還記得這東西嗎?</vt:lpstr>
      <vt:lpstr>Dev C++不是C/C++編譯器，是IDE。</vt:lpstr>
      <vt:lpstr>IDE對新手友善，但是對變強不友善。</vt:lpstr>
      <vt:lpstr>For example</vt:lpstr>
      <vt:lpstr>IDE對新手友善，但是對變強不友善。</vt:lpstr>
      <vt:lpstr>不用IDE，那要用甚麼?</vt:lpstr>
      <vt:lpstr>  What I cannot create,            I do not understand.   -Feynman</vt:lpstr>
      <vt:lpstr>Deal with I/O</vt:lpstr>
      <vt:lpstr>要怎麼輸入整行資料?</vt:lpstr>
      <vt:lpstr>要怎麼輸入整行資料? 數字</vt:lpstr>
      <vt:lpstr>要怎麼輸入整行資料? 字串</vt:lpstr>
      <vt:lpstr>要怎麼輸入整行資料? 數字+字串</vt:lpstr>
      <vt:lpstr>sprintf, sscanf usage</vt:lpstr>
      <vt:lpstr>sprintf, sscanf usage</vt:lpstr>
      <vt:lpstr>要怎麼輸入整行資料? 字串+數字</vt:lpstr>
      <vt:lpstr>手寫parse</vt:lpstr>
      <vt:lpstr>手寫parse</vt:lpstr>
      <vt:lpstr>sscanf</vt:lpstr>
      <vt:lpstr>要怎麼跳過不重要的輸入</vt:lpstr>
      <vt:lpstr>甚麼是EOF?</vt:lpstr>
      <vt:lpstr>要怎麼處理EOF?</vt:lpstr>
      <vt:lpstr>scanf trap</vt:lpstr>
      <vt:lpstr>goto usage</vt:lpstr>
      <vt:lpstr>goto usage</vt:lpstr>
      <vt:lpstr>goto usage</vt:lpstr>
      <vt:lpstr>C preprocessor</vt:lpstr>
      <vt:lpstr>C preprocessor directives</vt:lpstr>
      <vt:lpstr>C preprocessor directives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&lt;string.h&gt;裡的好用函式</vt:lpstr>
      <vt:lpstr>memset</vt:lpstr>
      <vt:lpstr>memcpy</vt:lpstr>
      <vt:lpstr>memset &amp; memcpy + struct</vt:lpstr>
      <vt:lpstr>strlen</vt:lpstr>
      <vt:lpstr>strcpy</vt:lpstr>
      <vt:lpstr>qsort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Q&amp;A</vt:lpstr>
      <vt:lpstr>無法涵蓋的東西</vt:lpstr>
      <vt:lpstr>推薦的刷題網站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13</cp:revision>
  <dcterms:created xsi:type="dcterms:W3CDTF">2022-11-02T04:32:20Z</dcterms:created>
  <dcterms:modified xsi:type="dcterms:W3CDTF">2022-11-10T17:15:01Z</dcterms:modified>
</cp:coreProperties>
</file>