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343" r:id="rId7"/>
    <p:sldId id="262" r:id="rId8"/>
    <p:sldId id="350" r:id="rId9"/>
    <p:sldId id="351" r:id="rId10"/>
    <p:sldId id="263" r:id="rId11"/>
    <p:sldId id="285" r:id="rId12"/>
    <p:sldId id="287" r:id="rId13"/>
    <p:sldId id="286" r:id="rId14"/>
    <p:sldId id="266" r:id="rId15"/>
    <p:sldId id="288" r:id="rId16"/>
    <p:sldId id="268" r:id="rId17"/>
    <p:sldId id="269" r:id="rId18"/>
    <p:sldId id="289" r:id="rId19"/>
    <p:sldId id="290" r:id="rId20"/>
    <p:sldId id="291" r:id="rId21"/>
    <p:sldId id="307" r:id="rId22"/>
    <p:sldId id="265" r:id="rId23"/>
    <p:sldId id="292" r:id="rId24"/>
    <p:sldId id="293" r:id="rId25"/>
    <p:sldId id="267" r:id="rId26"/>
    <p:sldId id="271" r:id="rId27"/>
    <p:sldId id="272" r:id="rId28"/>
    <p:sldId id="273" r:id="rId29"/>
    <p:sldId id="314" r:id="rId30"/>
    <p:sldId id="315" r:id="rId31"/>
    <p:sldId id="316" r:id="rId32"/>
    <p:sldId id="310" r:id="rId33"/>
    <p:sldId id="311" r:id="rId34"/>
    <p:sldId id="312" r:id="rId35"/>
    <p:sldId id="313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296" r:id="rId57"/>
    <p:sldId id="297" r:id="rId58"/>
    <p:sldId id="298" r:id="rId59"/>
    <p:sldId id="301" r:id="rId60"/>
    <p:sldId id="299" r:id="rId61"/>
    <p:sldId id="300" r:id="rId62"/>
    <p:sldId id="275" r:id="rId63"/>
    <p:sldId id="276" r:id="rId64"/>
    <p:sldId id="278" r:id="rId65"/>
    <p:sldId id="280" r:id="rId66"/>
    <p:sldId id="281" r:id="rId67"/>
    <p:sldId id="282" r:id="rId68"/>
    <p:sldId id="279" r:id="rId69"/>
    <p:sldId id="342" r:id="rId70"/>
    <p:sldId id="308" r:id="rId71"/>
    <p:sldId id="309" r:id="rId72"/>
    <p:sldId id="330" r:id="rId73"/>
    <p:sldId id="338" r:id="rId74"/>
    <p:sldId id="339" r:id="rId75"/>
    <p:sldId id="340" r:id="rId76"/>
    <p:sldId id="341" r:id="rId77"/>
    <p:sldId id="295" r:id="rId78"/>
    <p:sldId id="294" r:id="rId79"/>
    <p:sldId id="344" r:id="rId80"/>
    <p:sldId id="345" r:id="rId81"/>
    <p:sldId id="347" r:id="rId82"/>
    <p:sldId id="346" r:id="rId83"/>
    <p:sldId id="348" r:id="rId84"/>
    <p:sldId id="34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00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1571 24575,'-10'-6'0,"0"0"0,0-1 0,1 0 0,1 0 0,-1-1 0,1 0 0,0-1 0,1 1 0,0-1 0,-11-18 0,-1-9 0,-25-62 0,40 88 0,-24-64 0,3-2 0,3-1 0,4-1 0,4 0 0,2-1 0,0-82 0,11 127 0,1-1 0,2 1 0,1 0 0,2 0 0,10-38 0,-9 52 0,0 0 0,2 0 0,1 1 0,0 0 0,1 0 0,1 1 0,1 0 0,0 1 0,22-22 0,-9 16 0,0 0 0,1 2 0,1 1 0,1 2 0,1 0 0,1 2 0,0 1 0,1 2 0,0 1 0,40-10 0,-10 7 0,1 2 0,1 4 0,0 2 0,98 2 0,-115 7 0,0 1 0,0 3 0,-1 1 0,0 2 0,0 3 0,-1 1 0,0 2 0,-2 2 0,1 2 0,-2 2 0,-1 2 0,-1 1 0,-1 2 0,-1 1 0,-1 3 0,-2 0 0,-1 3 0,41 50 0,-58-63 0,-2 1 0,-1 0 0,0 1 0,-1 0 0,-2 1 0,0 0 0,-2 1 0,0 0 0,-2 0 0,0 0 0,-2 1 0,-1 0 0,-1 0 0,-1 0 0,-1 0 0,-1 0 0,-1 0 0,-1 0 0,-2 0 0,0-1 0,-2 0 0,0 0 0,-2 0 0,-1-1 0,-17 31 0,8-23 0,-2-2 0,-1 0 0,-1-1 0,-2-2 0,0 0 0,-2-2 0,-1 0 0,-39 24 0,22-20 0,-1-3 0,-1-1 0,-1-3 0,-1-2 0,-57 15 0,-2-7-341,-2-5 0,0-5-1,-174 5 1,205-20-6485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感謝這麼多同學參加這次的課程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3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前言結束了，開始進入正題，</a:t>
            </a:r>
            <a:r>
              <a:rPr lang="en-US" altLang="zh-TW" dirty="0"/>
              <a:t>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[]</a:t>
            </a:r>
            <a:r>
              <a:rPr lang="zh-TW" altLang="en-US" dirty="0"/>
              <a:t>是吃什麼字元，比如</a:t>
            </a:r>
            <a:r>
              <a:rPr lang="en-US" altLang="zh-TW" dirty="0"/>
              <a:t>%[</a:t>
            </a:r>
            <a:r>
              <a:rPr lang="en-US" altLang="zh-TW" dirty="0" err="1"/>
              <a:t>abc</a:t>
            </a:r>
            <a:r>
              <a:rPr lang="en-US" altLang="zh-TW" dirty="0"/>
              <a:t>]s</a:t>
            </a:r>
            <a:r>
              <a:rPr lang="zh-TW" altLang="en-US" dirty="0"/>
              <a:t>就只吃</a:t>
            </a:r>
            <a:r>
              <a:rPr lang="en-US" altLang="zh-TW" dirty="0" err="1"/>
              <a:t>abc</a:t>
            </a:r>
            <a:r>
              <a:rPr lang="zh-TW" altLang="en-US" dirty="0"/>
              <a:t>這三種字元，</a:t>
            </a:r>
            <a:r>
              <a:rPr lang="en-US" altLang="zh-TW" dirty="0"/>
              <a:t>%[0-9]</a:t>
            </a:r>
            <a:r>
              <a:rPr lang="zh-TW" altLang="en-US" dirty="0"/>
              <a:t>就只吃數字。</a:t>
            </a:r>
            <a:endParaRPr lang="en-US" altLang="zh-TW" dirty="0"/>
          </a:p>
          <a:p>
            <a:r>
              <a:rPr lang="en-US" altLang="zh-TW" dirty="0"/>
              <a:t>[^]</a:t>
            </a:r>
            <a:r>
              <a:rPr lang="zh-TW" altLang="en-US" dirty="0"/>
              <a:t>是不吃甚麼字元，比如</a:t>
            </a:r>
            <a:r>
              <a:rPr lang="en-US" altLang="zh-TW" dirty="0"/>
              <a:t>%[^\n]s</a:t>
            </a:r>
            <a:r>
              <a:rPr lang="zh-TW" altLang="en-US" dirty="0"/>
              <a:t>就是除了</a:t>
            </a:r>
            <a:r>
              <a:rPr lang="en-US" altLang="zh-TW" dirty="0"/>
              <a:t>’\n’</a:t>
            </a:r>
            <a:r>
              <a:rPr lang="zh-TW" altLang="en-US" dirty="0"/>
              <a:t>其他都吃，</a:t>
            </a:r>
            <a:r>
              <a:rPr lang="en-US" altLang="zh-TW" dirty="0"/>
              <a:t>%[^0-9]s</a:t>
            </a:r>
            <a:r>
              <a:rPr lang="zh-TW" altLang="en-US" dirty="0"/>
              <a:t>就是除了數字其他都吃，</a:t>
            </a:r>
            <a:r>
              <a:rPr lang="en-US" altLang="zh-TW" dirty="0"/>
              <a:t>%[^a-z]s</a:t>
            </a:r>
            <a:r>
              <a:rPr lang="zh-TW" altLang="en-US" dirty="0"/>
              <a:t>就是除了小寫字母其他都吃。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第一個迴圈處理一行的輸入，第二個處理那行輸入。</a:t>
            </a:r>
            <a:endParaRPr lang="en-US" altLang="zh-TW" dirty="0"/>
          </a:p>
          <a:p>
            <a:r>
              <a:rPr lang="zh-TW" altLang="en-US" dirty="0"/>
              <a:t>特別講一下</a:t>
            </a:r>
            <a:r>
              <a:rPr lang="en-US" altLang="zh-TW" dirty="0" err="1"/>
              <a:t>s+offset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依時間程式講解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依時間程式講解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依時間程式講解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7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86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~EOF=0</a:t>
            </a:r>
            <a:r>
              <a:rPr lang="zh-TW" altLang="en-US" dirty="0"/>
              <a:t>，看</a:t>
            </a:r>
            <a:r>
              <a:rPr lang="en-US" altLang="zh-TW" dirty="0"/>
              <a:t>include header</a:t>
            </a:r>
            <a:r>
              <a:rPr lang="zh-TW" altLang="en-US" dirty="0"/>
              <a:t>。</a:t>
            </a:r>
            <a:r>
              <a:rPr lang="en-US" altLang="zh-TW" dirty="0"/>
              <a:t>EOF</a:t>
            </a:r>
            <a:r>
              <a:rPr lang="zh-TW" altLang="en-US" dirty="0"/>
              <a:t>的值其實是廠商們自己</a:t>
            </a:r>
            <a:r>
              <a:rPr lang="en-US" altLang="zh-TW" dirty="0"/>
              <a:t>define</a:t>
            </a:r>
            <a:r>
              <a:rPr lang="zh-TW" altLang="en-US" dirty="0"/>
              <a:t>的。</a:t>
            </a:r>
            <a:r>
              <a:rPr lang="en-US" altLang="zh-TW" dirty="0"/>
              <a:t>ANSI</a:t>
            </a:r>
            <a:r>
              <a:rPr lang="zh-TW" altLang="en-US" dirty="0"/>
              <a:t>制定</a:t>
            </a:r>
            <a:r>
              <a:rPr lang="en-US" altLang="zh-TW" dirty="0"/>
              <a:t>C</a:t>
            </a:r>
            <a:r>
              <a:rPr lang="zh-TW" altLang="en-US" dirty="0"/>
              <a:t>標準</a:t>
            </a:r>
            <a:r>
              <a:rPr lang="en-US" altLang="zh-TW" dirty="0"/>
              <a:t>-&gt;</a:t>
            </a:r>
            <a:r>
              <a:rPr lang="zh-TW" altLang="en-US" dirty="0"/>
              <a:t>各組織</a:t>
            </a:r>
            <a:r>
              <a:rPr lang="en-US" altLang="zh-TW" dirty="0"/>
              <a:t>/</a:t>
            </a:r>
            <a:r>
              <a:rPr lang="zh-TW" altLang="en-US" dirty="0"/>
              <a:t>個人依據標準撰寫</a:t>
            </a:r>
            <a:r>
              <a:rPr lang="en-US" altLang="zh-TW" dirty="0"/>
              <a:t>C compiler, e.g., </a:t>
            </a:r>
            <a:r>
              <a:rPr lang="en-US" altLang="zh-TW" dirty="0" err="1"/>
              <a:t>gcc</a:t>
            </a:r>
            <a:r>
              <a:rPr lang="en-US" altLang="zh-TW" dirty="0"/>
              <a:t>, MSVC, clang, turbo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25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開這堂課的目的是為了幫助同學提升基本的</a:t>
            </a:r>
            <a:r>
              <a:rPr lang="en-US" altLang="zh-TW" dirty="0"/>
              <a:t>C</a:t>
            </a:r>
            <a:r>
              <a:rPr lang="zh-TW" altLang="en-US" dirty="0"/>
              <a:t>語言能力，要很了解</a:t>
            </a:r>
            <a:r>
              <a:rPr lang="en-US" altLang="zh-TW" dirty="0"/>
              <a:t>C</a:t>
            </a:r>
            <a:r>
              <a:rPr lang="zh-TW" altLang="en-US" dirty="0"/>
              <a:t>語言的話，其實需要很多先備知識，我當時在學習的過程中，很多東西都不了解，花了很多時間去找資料，而且找了很多資料才學會</a:t>
            </a:r>
            <a:r>
              <a:rPr lang="en-US" altLang="zh-TW" dirty="0"/>
              <a:t>C</a:t>
            </a:r>
            <a:r>
              <a:rPr lang="zh-TW" altLang="en-US" dirty="0"/>
              <a:t>，所以我希望我可以幫助同學，少走一點我以前走過的路。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588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示範怎麼</a:t>
            </a:r>
            <a:r>
              <a:rPr lang="en-US" altLang="zh-TW" dirty="0"/>
              <a:t>call C preprocessor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88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Directives=instruction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9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稍微講一下</a:t>
            </a:r>
            <a:r>
              <a:rPr lang="en-US" altLang="zh-TW" dirty="0"/>
              <a:t>include guard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55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__</a:t>
            </a:r>
            <a:r>
              <a:rPr lang="en-US" altLang="zh-TW" dirty="0" err="1"/>
              <a:t>typeof</a:t>
            </a:r>
            <a:r>
              <a:rPr lang="en-US" altLang="zh-TW" dirty="0"/>
              <a:t>__ -&gt; </a:t>
            </a:r>
            <a:r>
              <a:rPr lang="zh-TW" altLang="en-US" dirty="0"/>
              <a:t>賦值擴展 </a:t>
            </a:r>
            <a:r>
              <a:rPr lang="en-US" altLang="zh-TW" dirty="0"/>
              <a:t>-&gt; </a:t>
            </a:r>
            <a:r>
              <a:rPr lang="zh-TW" altLang="en-US" dirty="0"/>
              <a:t>既然看起來像函式，</a:t>
            </a:r>
            <a:r>
              <a:rPr lang="en-US" altLang="zh-TW" dirty="0"/>
              <a:t>why use macro?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94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這裡是講</a:t>
            </a:r>
            <a:r>
              <a:rPr lang="en-US" altLang="zh-TW" dirty="0"/>
              <a:t>do…while</a:t>
            </a:r>
            <a:r>
              <a:rPr lang="zh-TW" altLang="en-US" dirty="0"/>
              <a:t>的用途，不是範例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505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如果有相同的身高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8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19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我第一章的東西會比較雜一點，比較有主題性的東西會在之後的課程，今天這堂課主要算是引導，然後講一點寫程式的小陷阱跟函式庫。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7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第一件要講的是</a:t>
            </a:r>
            <a:r>
              <a:rPr lang="en-US" altLang="zh-TW" dirty="0"/>
              <a:t>915</a:t>
            </a:r>
            <a:r>
              <a:rPr lang="zh-TW" altLang="en-US" dirty="0"/>
              <a:t>給的</a:t>
            </a:r>
            <a:r>
              <a:rPr lang="en-US" altLang="zh-TW" dirty="0"/>
              <a:t>c/</a:t>
            </a:r>
            <a:r>
              <a:rPr lang="en-US" altLang="zh-TW" dirty="0" err="1"/>
              <a:t>c++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。</a:t>
            </a:r>
            <a:r>
              <a:rPr lang="en-US" altLang="zh-TW" dirty="0" err="1"/>
              <a:t>devC</a:t>
            </a:r>
            <a:r>
              <a:rPr lang="en-US" altLang="zh-TW" dirty="0"/>
              <a:t>++</a:t>
            </a:r>
            <a:r>
              <a:rPr lang="zh-TW" altLang="en-US" dirty="0"/>
              <a:t>不是編譯器。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IDE(</a:t>
            </a:r>
            <a:r>
              <a:rPr lang="zh-TW" altLang="en-US" dirty="0"/>
              <a:t>集成開發環境</a:t>
            </a:r>
            <a:r>
              <a:rPr lang="en-US" altLang="zh-TW" dirty="0"/>
              <a:t>)</a:t>
            </a:r>
            <a:r>
              <a:rPr lang="zh-TW" altLang="en-US" dirty="0"/>
              <a:t>就是把編輯器、檔案管理、編譯器、</a:t>
            </a:r>
            <a:r>
              <a:rPr lang="en-US" altLang="zh-TW" dirty="0"/>
              <a:t>debugger</a:t>
            </a:r>
            <a:r>
              <a:rPr lang="zh-TW" altLang="en-US" dirty="0"/>
              <a:t>、執行環境全部整合在一起的軟體。</a:t>
            </a:r>
            <a:endParaRPr lang="en-US" altLang="zh-TW" dirty="0"/>
          </a:p>
          <a:p>
            <a:r>
              <a:rPr lang="en-US" altLang="zh-TW" dirty="0"/>
              <a:t>(Dev </a:t>
            </a:r>
            <a:r>
              <a:rPr lang="en-US" altLang="zh-TW" dirty="0" err="1"/>
              <a:t>c++</a:t>
            </a:r>
            <a:r>
              <a:rPr lang="zh-TW" altLang="en-US" dirty="0"/>
              <a:t>演示。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我沒有很喜歡</a:t>
            </a:r>
            <a:r>
              <a:rPr lang="en-US" altLang="zh-TW" dirty="0"/>
              <a:t>IDE</a:t>
            </a:r>
            <a:r>
              <a:rPr lang="zh-TW" altLang="en-US" dirty="0"/>
              <a:t>，為甚麼呢</a:t>
            </a:r>
            <a:r>
              <a:rPr lang="en-US" altLang="zh-TW" dirty="0"/>
              <a:t>?</a:t>
            </a:r>
            <a:r>
              <a:rPr lang="zh-TW" altLang="en-US" dirty="0"/>
              <a:t> 雖然</a:t>
            </a:r>
            <a:r>
              <a:rPr lang="en-US" altLang="zh-TW" dirty="0"/>
              <a:t>IDE</a:t>
            </a:r>
            <a:r>
              <a:rPr lang="zh-TW" altLang="en-US" dirty="0"/>
              <a:t>對新手很友善，但是他隱藏太多細節了。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31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-Wall –</a:t>
            </a:r>
            <a:r>
              <a:rPr lang="en-US" altLang="zh-TW" dirty="0" err="1"/>
              <a:t>Wextra</a:t>
            </a:r>
            <a:r>
              <a:rPr lang="en-US" altLang="zh-TW" dirty="0"/>
              <a:t> -</a:t>
            </a:r>
            <a:r>
              <a:rPr lang="en-US" altLang="zh-TW" dirty="0" err="1"/>
              <a:t>Werror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2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當今天把細節都隱藏起來，對新手是友善沒錯，但是這也會讓人看不到問題、沒辦法了解背後程式怎麼產生的、運作的原理是甚麼。</a:t>
            </a:r>
            <a:endParaRPr lang="en-US" altLang="zh-TW" dirty="0"/>
          </a:p>
          <a:p>
            <a:r>
              <a:rPr lang="zh-TW" altLang="en-US" dirty="0"/>
              <a:t>而這些細節正好就是</a:t>
            </a:r>
            <a:r>
              <a:rPr lang="en-US" altLang="zh-TW" dirty="0"/>
              <a:t>senior programmer</a:t>
            </a:r>
            <a:r>
              <a:rPr lang="zh-TW" altLang="en-US" dirty="0"/>
              <a:t>與</a:t>
            </a:r>
            <a:r>
              <a:rPr lang="en-US" altLang="zh-TW" dirty="0"/>
              <a:t>junior programmer</a:t>
            </a:r>
            <a:r>
              <a:rPr lang="zh-TW" altLang="en-US" dirty="0"/>
              <a:t>的差別。</a:t>
            </a:r>
            <a:endParaRPr lang="en-US" altLang="zh-TW" dirty="0"/>
          </a:p>
          <a:p>
            <a:r>
              <a:rPr lang="zh-TW" altLang="en-US" dirty="0"/>
              <a:t>舉個例子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floating point</a:t>
            </a:r>
            <a:r>
              <a:rPr lang="zh-TW" altLang="en-US" dirty="0"/>
              <a:t>在</a:t>
            </a:r>
            <a:r>
              <a:rPr lang="en-US" altLang="zh-TW" dirty="0"/>
              <a:t>optimization</a:t>
            </a:r>
            <a:r>
              <a:rPr lang="zh-TW" altLang="en-US" dirty="0"/>
              <a:t>下的問題。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演示</a:t>
            </a:r>
            <a:r>
              <a:rPr lang="en-US" altLang="zh-TW" dirty="0"/>
              <a:t>floating point</a:t>
            </a:r>
            <a:r>
              <a:rPr lang="zh-TW" altLang="en-US" dirty="0"/>
              <a:t>在</a:t>
            </a:r>
            <a:r>
              <a:rPr lang="en-US" altLang="zh-TW" dirty="0"/>
              <a:t>optimization</a:t>
            </a:r>
            <a:r>
              <a:rPr lang="zh-TW" altLang="en-US" dirty="0"/>
              <a:t>下的問題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3.xml"/><Relationship Id="rId4" Type="http://schemas.openxmlformats.org/officeDocument/2006/relationships/slide" Target="slide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ghetti_cod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vincent97198/SyAUzqZP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EmiliatanO" TargetMode="External"/><Relationship Id="rId5" Type="http://schemas.openxmlformats.org/officeDocument/2006/relationships/hyperlink" Target="https://hackmd.io/@yW7HKRexRASTmH3kBDXQpQ/HJPqBmqFc/https%3A%2F%2Fhackmd.io%2F%40yW7HKRexRASTmH3kBDXQpQ%2FHkylouhYq" TargetMode="External"/><Relationship Id="rId4" Type="http://schemas.openxmlformats.org/officeDocument/2006/relationships/hyperlink" Target="https://oemiliatano.github.io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clude_guar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code/110_C_prog_11-25-P2.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code/111_C_prog_HW5-2.c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FloatingPointMath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onbyrne.github.io/notes/fastmath/" TargetMode="External"/><Relationship Id="rId4" Type="http://schemas.openxmlformats.org/officeDocument/2006/relationships/hyperlink" Target="https://stackoverflow.com/questions/6430448/why-doesnt-gcc-optimize-aaaaaa-to-aaaa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kkc.github.io/2021/10/27/link-time-optimization-note/" TargetMode="External"/><Relationship Id="rId7" Type="http://schemas.openxmlformats.org/officeDocument/2006/relationships/hyperlink" Target="http://www.ucw.cz/~hubicka/slides/labs2013.pdf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bicka.blogspot.com/2014/04/linktime-optimization-in-gcc-1-brief.html" TargetMode="External"/><Relationship Id="rId5" Type="http://schemas.openxmlformats.org/officeDocument/2006/relationships/hyperlink" Target="https://gcc.gnu.org/wiki/LinkTimeOptimization" TargetMode="External"/><Relationship Id="rId4" Type="http://schemas.openxmlformats.org/officeDocument/2006/relationships/hyperlink" Target="https://johnysswlab.com/link-time-optimizations-new-way-to-do-compiler-optimizations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-blog.cymetrics.io/posts/crystal/pwn-intro/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uffer_overflow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#History_and_outlook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ell-labs.com/usr/dmr/www/primevalC.html" TargetMode="External"/><Relationship Id="rId4" Type="http://schemas.openxmlformats.org/officeDocument/2006/relationships/hyperlink" Target="https://www.bell-labs.com/usr/dmr/www/chist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_expression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onevcat.com/2014/01/black-magic-in-macro/" TargetMode="External"/><Relationship Id="rId3" Type="http://schemas.openxmlformats.org/officeDocument/2006/relationships/hyperlink" Target="https://www.cprogramming.com/reference/preprocessor/" TargetMode="External"/><Relationship Id="rId7" Type="http://schemas.openxmlformats.org/officeDocument/2006/relationships/hyperlink" Target="https://stackoverflow.com/questions/47222127/what-does-pragma-gcc-optimize-o3-mean" TargetMode="Externa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nu.org/onlinedocs/cpp/Pragmas.html" TargetMode="External"/><Relationship Id="rId5" Type="http://schemas.openxmlformats.org/officeDocument/2006/relationships/hyperlink" Target="https://codeforces.com/blog/entry/96344" TargetMode="External"/><Relationship Id="rId4" Type="http://schemas.openxmlformats.org/officeDocument/2006/relationships/hyperlink" Target="https://gcc.gnu.org/onlinedocs/gcc/Preprocessor-Options.html" TargetMode="External"/><Relationship Id="rId9" Type="http://schemas.openxmlformats.org/officeDocument/2006/relationships/hyperlink" Target="https://hackmd.io/@sysprog/c-preprocess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</a:t>
            </a:r>
            <a:r>
              <a:rPr lang="zh-TW" altLang="en-US">
                <a:latin typeface="Consolas" panose="020B0609020204030204" pitchFamily="49" charset="0"/>
                <a:ea typeface="微軟正黑體" panose="020B0604030504040204" pitchFamily="34" charset="-120"/>
              </a:rPr>
              <a:t>教的事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編譯器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(MinGW)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系統最好安裝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(gnu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main.exe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./main.exe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[3]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。而且在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C11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4" action="ppaction://hlinksldjump"/>
              </a:rPr>
              <a:t>[4]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已經被刪掉了。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baseline="30000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這種寫法的由來是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Regular expression</a:t>
            </a:r>
            <a:r>
              <a:rPr lang="en-US" altLang="zh-TW" b="1" baseline="30000" dirty="0">
                <a:solidFill>
                  <a:srgbClr val="9F9D6D"/>
                </a:solidFill>
                <a:latin typeface="Consolas" panose="020B0609020204030204" pitchFamily="49" charset="0"/>
                <a:hlinkClick r:id="rId5" action="ppaction://hlinksldjump"/>
              </a:rPr>
              <a:t>[5]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...);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很多時候可以讓你不用手刻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130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140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1231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l#$ma!!dl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l!#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34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mmls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、或是再用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提升資工系同學的綜合能力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C32B5-FCD7-E11C-5BA4-26896281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A1D84-50D8-E347-6C78-A0F78D238FFF}"/>
              </a:ext>
            </a:extLst>
          </p:cNvPr>
          <p:cNvSpPr txBox="1"/>
          <p:nvPr/>
        </p:nvSpPr>
        <p:spPr>
          <a:xfrm>
            <a:off x="838199" y="1691561"/>
            <a:ext cx="107736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CC9393"/>
                </a:solidFill>
                <a:latin typeface="Consolas" panose="020B0609020204030204" pitchFamily="49" charset="0"/>
              </a:rPr>
              <a:t>d%n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"%[^0-9]s"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(s + offset, "%[^0-9]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s%n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, &amp;n); // n won't be updated.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6612-CA01-4BA9-75D0-6110591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[6]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5A962-E845-20F8-5B70-44C2F5D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前置處理器，對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下指令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 directives)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可以用來替換字串、字串串接、展開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是不同的兩隻程式，也就是可以單獨呼叫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對原始碼做處理。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cpp</a:t>
            </a:r>
            <a:r>
              <a:rPr lang="en-US" altLang="zh-TW" dirty="0">
                <a:latin typeface="Consolas" panose="020B0609020204030204" pitchFamily="49" charset="0"/>
              </a:rPr>
              <a:t>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gcc</a:t>
            </a:r>
            <a:r>
              <a:rPr lang="en-US" altLang="zh-TW" dirty="0">
                <a:latin typeface="Consolas" panose="020B0609020204030204" pitchFamily="49" charset="0"/>
              </a:rPr>
              <a:t> –E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資工筆記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  <a:hlinkClick r:id="rId6"/>
              </a:rPr>
              <a:t>github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定義常數很好用，也是一個好習慣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會用到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對編譯器下指令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[6]</a:t>
            </a:r>
            <a:endParaRPr lang="zh-TW" altLang="en-US" sz="4000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44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C000C-DEBE-FE50-6B0C-847FA48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[6]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0D268-4FC2-9B91-D6C9-0BDDBC7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其中一個功能。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功能跟函數一樣但細節有差。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37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BCFC0-D020-9A43-225D-107EFC96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適當的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可以簡化程式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max(x, y) x&gt;y ? x:y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有陷阱，考慮這種使用方式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7DD6CD-9750-C2E3-6DC5-0FE9392F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8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4F3D3-AEFD-67E2-094E-A0F2F7C8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D85E9C-CF3D-DFC4-56AD-8E0E0A4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40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4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0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21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5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7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0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s-ES" altLang="zh-TW" sz="54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5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289"/>
          </a:xfrm>
        </p:spPr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5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82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597B2-2A06-AE5E-EF36-3BA6AE2F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GNU C extension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-std=gnu11</a:t>
            </a:r>
          </a:p>
          <a:p>
            <a:pPr marL="0" indent="0">
              <a:buNone/>
            </a:pPr>
            <a:r>
              <a:rPr lang="nb-NO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({ __typeof__(x) __x = (x);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</a:t>
            </a:r>
            <a:r>
              <a:rPr lang="en-US" altLang="zh-TW" sz="2400" b="0" i="0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__(y) __y = (y);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__x &lt; __y ? __x : __y; })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C56853-4EE9-234C-9256-97C8F46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28B86E7-C209-9FB5-A456-7437B9570DA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19535" y="5889523"/>
            <a:ext cx="86523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EE15C3-84C4-8116-97EB-DEF3906434C5}"/>
              </a:ext>
            </a:extLst>
          </p:cNvPr>
          <p:cNvSpPr txBox="1"/>
          <p:nvPr/>
        </p:nvSpPr>
        <p:spPr>
          <a:xfrm>
            <a:off x="9684774" y="5889523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GNU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賦值擴展</a:t>
            </a:r>
          </a:p>
        </p:txBody>
      </p:sp>
    </p:spTree>
    <p:extLst>
      <p:ext uri="{BB962C8B-B14F-4D97-AF65-F5344CB8AC3E}">
        <p14:creationId xmlns:p14="http://schemas.microsoft.com/office/powerpoint/2010/main" val="2646460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  }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90688"/>
            <a:ext cx="8122347" cy="35370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206F360-CCB9-656E-E665-15CFECD2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看起來沒錯嗎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考慮下面的情況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6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3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 =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14:cNvPr>
              <p14:cNvContentPartPr/>
              <p14:nvPr/>
            </p14:nvContentPartPr>
            <p14:xfrm>
              <a:off x="1896561" y="4330781"/>
              <a:ext cx="666360" cy="5659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921" y="4321781"/>
                <a:ext cx="68400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4C88EF-AEDF-55A2-1A7A-B881672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6EE14B-919C-073B-18A6-C75299BDE248}"/>
              </a:ext>
            </a:extLst>
          </p:cNvPr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</a:rPr>
              <a:t>main.c</a:t>
            </a:r>
            <a:r>
              <a:rPr lang="zh-TW" altLang="en-US" sz="2400" dirty="0">
                <a:latin typeface="Consolas" panose="020B0609020204030204" pitchFamily="49" charset="0"/>
              </a:rPr>
              <a:t>: In function ‘</a:t>
            </a:r>
            <a:r>
              <a:rPr lang="zh-TW" altLang="en-US" sz="2400" b="1" dirty="0">
                <a:latin typeface="Consolas" panose="020B0609020204030204" pitchFamily="49" charset="0"/>
              </a:rPr>
              <a:t>main</a:t>
            </a:r>
            <a:r>
              <a:rPr lang="zh-TW" altLang="en-US" sz="2400" dirty="0">
                <a:latin typeface="Consolas" panose="020B0609020204030204" pitchFamily="49" charset="0"/>
              </a:rPr>
              <a:t>’:</a:t>
            </a:r>
          </a:p>
          <a:p>
            <a:r>
              <a:rPr lang="zh-TW" altLang="en-US" sz="2400" b="1" dirty="0">
                <a:latin typeface="Consolas" panose="020B0609020204030204" pitchFamily="49" charset="0"/>
              </a:rPr>
              <a:t>main.c:24:9</a:t>
            </a:r>
            <a:r>
              <a:rPr lang="zh-TW" altLang="en-US" sz="2400" dirty="0">
                <a:latin typeface="Consolas" panose="020B0609020204030204" pitchFamily="49" charset="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sz="2400" dirty="0">
                <a:latin typeface="Consolas" panose="020B0609020204030204" pitchFamily="49" charset="0"/>
              </a:rPr>
              <a:t>: ‘</a:t>
            </a:r>
            <a:r>
              <a:rPr lang="zh-TW" altLang="en-US" sz="2400" b="1" dirty="0">
                <a:latin typeface="Consolas" panose="020B0609020204030204" pitchFamily="49" charset="0"/>
              </a:rPr>
              <a:t>else</a:t>
            </a:r>
            <a:r>
              <a:rPr lang="zh-TW" altLang="en-US" sz="2400" dirty="0">
                <a:latin typeface="Consolas" panose="020B0609020204030204" pitchFamily="49" charset="0"/>
              </a:rPr>
              <a:t>’ without a previous ‘</a:t>
            </a:r>
            <a:r>
              <a:rPr lang="zh-TW" altLang="en-US" sz="2400" b="1" dirty="0">
                <a:latin typeface="Consolas" panose="020B0609020204030204" pitchFamily="49" charset="0"/>
              </a:rPr>
              <a:t>if</a:t>
            </a:r>
            <a:r>
              <a:rPr lang="zh-TW" altLang="en-US" sz="2400" dirty="0">
                <a:latin typeface="Consolas" panose="020B0609020204030204" pitchFamily="49" charset="0"/>
              </a:rPr>
              <a:t>’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24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  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^~~~</a:t>
            </a:r>
          </a:p>
        </p:txBody>
      </p:sp>
    </p:spTree>
    <p:extLst>
      <p:ext uri="{BB962C8B-B14F-4D97-AF65-F5344CB8AC3E}">
        <p14:creationId xmlns:p14="http://schemas.microsoft.com/office/powerpoint/2010/main" val="168379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do{\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}while(0)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51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__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74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FE906-2F1D-E0E3-052A-2C02732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IDE?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18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58ECB78-726A-A164-3957-5CF215E6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deal with I/O</a:t>
            </a: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6B04958-5B46-D303-B57F-E3826A3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1117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//sorting</a:t>
            </a:r>
          </a:p>
          <a:p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9EFF982-E3B5-28DE-48D8-68E8944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comp()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946FE0C-4291-BB33-8C3D-6CF9CBC2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4E7E7-E3C0-E3D9-726D-A9816B7D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C405496-0EF4-F3EE-5E49-4CE4669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8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隱藏太多細節了。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0C18-7CDA-762B-034C-DF9449F8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上畫出方程式圖形，要畫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軸。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3351203-1392-1963-5857-5415EA81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7B44D3-95E8-DE8C-5D8F-34554386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148739"/>
            <a:ext cx="3430178" cy="47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E5407-57DC-1615-C91F-49AFE5E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上作畫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2D char array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4C9517-B205-6B41-22F1-C3663FC42D39}"/>
              </a:ext>
            </a:extLst>
          </p:cNvPr>
          <p:cNvSpPr txBox="1"/>
          <p:nvPr/>
        </p:nvSpPr>
        <p:spPr>
          <a:xfrm>
            <a:off x="838200" y="2736502"/>
            <a:ext cx="10360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W_ 101</a:t>
            </a:r>
          </a:p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H_ 101</a:t>
            </a:r>
          </a:p>
          <a:p>
            <a:endParaRPr lang="en-US" altLang="zh-TW" sz="2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output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763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BDB38-9838-1BA6-F15A-FB79193292B7}"/>
              </a:ext>
            </a:extLst>
          </p:cNvPr>
          <p:cNvSpPr txBox="1"/>
          <p:nvPr/>
        </p:nvSpPr>
        <p:spPr>
          <a:xfrm>
            <a:off x="838200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fill with space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TW" altLang="en-US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/* another way</a:t>
            </a:r>
          </a:p>
          <a:p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(output, ' ',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(output));</a:t>
            </a:r>
          </a:p>
          <a:p>
            <a:r>
              <a:rPr lang="nn-NO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for (int i = 0; i &lt; H_; ++i)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output[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][W_] = '\0';</a:t>
            </a:r>
          </a:p>
          <a:p>
            <a:r>
              <a:rPr lang="zh-TW" altLang="en-US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</a:t>
            </a:r>
            <a:endParaRPr lang="zh-TW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31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F0A925-8879-EF35-8D69-CDF36F6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066D0-E726-7209-00F3-9CDAB9DDE19A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x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y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45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</a:t>
            </a:r>
            <a:r>
              <a:rPr lang="en-US" altLang="zh-TW" sz="24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xticks</a:t>
            </a:r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nn-NO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drawF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ceil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	output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58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2355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6E988-25DA-9ABE-4784-644D8D89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floating point</a:t>
            </a:r>
            <a:r>
              <a:rPr lang="en-US" altLang="zh-TW" baseline="30000" dirty="0">
                <a:hlinkClick r:id="rId2" action="ppaction://hlinksldjump"/>
              </a:rPr>
              <a:t>[1]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BA475-C575-943A-80F5-9004295F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485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https://gcc.gnu.org/wiki/FloatingPointMath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https://stackoverflow.com/questions/6430448/why-doesnt-gcc-optimize-aaaaaa-to-aaaaaa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https://simonbyrne.github.io/notes/fastmath/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0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隱藏太多細節了。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flag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 flag……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9973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16E4-E9F5-0E72-43CF-2928667D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link time optimization</a:t>
            </a:r>
            <a:r>
              <a:rPr lang="en-US" altLang="zh-TW" baseline="30000" dirty="0">
                <a:hlinkClick r:id="rId2" action="ppaction://hlinksldjump"/>
              </a:rPr>
              <a:t>[2]</a:t>
            </a:r>
            <a:endParaRPr lang="zh-TW" altLang="en-US" baseline="30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D513D-2EB8-3266-280E-DA4F62DB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https://kkc.github.io/2021/10/27/link-time-optimization-note/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https://johnysswlab.com/link-time-optimizations-new-way-to-do-compiler-optimizations/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https://gcc.gnu.org/wiki/LinkTimeOptimization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http://hubicka.blogspot.com/2014/04/linktime-optimization-in-gcc-1-brief.html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http://www.ucw.cz/~hubicka/slides/labs2013.pdf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922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407E-3C8A-6356-CD3F-1A9D133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buffer overflow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[3]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7E573-790D-2389-52EC-79415DB2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https://tech-blog.cymetrics.io/posts/crystal/pwn-intro/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https://en.wikipedia.org/wiki/Buffer_overflow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1872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D4A23-84F2-F370-8801-1CE07A49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 History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[4]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20AEA-2E12-25B1-9149-EF72F33F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https://en.wikipedia.org/wiki/ANSI_C#History_and_outlook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https://www.bell-labs.com/usr/dmr/www/chist.html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https://www.bell-labs.com/usr/dmr/www/primevalC.html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422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61491-D637-E0AD-6D57-3CE8E17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regular expression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[5]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D06ED-19A5-B606-6C27-AFF581C2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https://en.wikipedia.org/wiki/Regular_expression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641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A9817-F003-462F-0134-8FF510F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 preprocessor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[6]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7111B-1891-56AB-0584-C5A0C6F5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https://www.cprogramming.com/reference/preprocessor/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https://gcc.gnu.org/onlinedocs/gcc/Preprocessor-Options.html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https://codeforces.com/blog/entry/96344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https://gcc.gnu.org/onlinedocs/cpp/Pragmas.html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https://stackoverflow.com/questions/47222127/what-does-pragma-gcc-optimize-o3-mean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https://onevcat.com/2014/01/black-magic-in-macro/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https://hackmd.io/@sysprog/c-preprocessor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8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隱藏太多細節了。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flag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 flag……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[2]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有沒有注重細節就是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senior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junior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的差別。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而了解細節也可以讓你的程式變得更安全，例如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floating point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下的問題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4" action="ppaction://hlinksldjump"/>
              </a:rPr>
              <a:t>[1]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0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15708</TotalTime>
  <Words>4775</Words>
  <Application>Microsoft Office PowerPoint</Application>
  <PresentationFormat>寬螢幕</PresentationFormat>
  <Paragraphs>567</Paragraphs>
  <Slides>84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0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本課程目的</vt:lpstr>
      <vt:lpstr>講者資歷</vt:lpstr>
      <vt:lpstr>Ch 1 - basic Ch 2 - pointer &amp; array Ch 3 - data structure Ch 4 – algorithm</vt:lpstr>
      <vt:lpstr>前言</vt:lpstr>
      <vt:lpstr>什麼是IDE?</vt:lpstr>
      <vt:lpstr>IDE對新手友善，但是對變強不友善。</vt:lpstr>
      <vt:lpstr>IDE對新手友善，但是對變強不友善。</vt:lpstr>
      <vt:lpstr>IDE對新手友善，但是對變強不友善。</vt:lpstr>
      <vt:lpstr>不用IDE，那要用甚麼?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手寫parse</vt:lpstr>
      <vt:lpstr>手寫parse</vt:lpstr>
      <vt:lpstr>sscanf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C preprocessor[6]</vt:lpstr>
      <vt:lpstr>C preprocessor directives</vt:lpstr>
      <vt:lpstr>C preprocessor directives</vt:lpstr>
      <vt:lpstr>macro[6]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Q&amp;A</vt:lpstr>
      <vt:lpstr>End of Today</vt:lpstr>
      <vt:lpstr>Appendix: floating point[1]</vt:lpstr>
      <vt:lpstr>Appendix: link time optimization[2]</vt:lpstr>
      <vt:lpstr>Appendix: buffer overflow[3]</vt:lpstr>
      <vt:lpstr>Appendix: C History[4]</vt:lpstr>
      <vt:lpstr>Appendix: regular expression[5]</vt:lpstr>
      <vt:lpstr>Appendix: c preprocessor[6]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24</cp:revision>
  <dcterms:created xsi:type="dcterms:W3CDTF">2022-11-02T04:32:20Z</dcterms:created>
  <dcterms:modified xsi:type="dcterms:W3CDTF">2022-11-23T11:55:45Z</dcterms:modified>
</cp:coreProperties>
</file>