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111"/>
  </p:notesMasterIdLst>
  <p:sldIdLst>
    <p:sldId id="256" r:id="rId3"/>
    <p:sldId id="259" r:id="rId4"/>
    <p:sldId id="261" r:id="rId5"/>
    <p:sldId id="263" r:id="rId6"/>
    <p:sldId id="260" r:id="rId7"/>
    <p:sldId id="353" r:id="rId8"/>
    <p:sldId id="262" r:id="rId9"/>
    <p:sldId id="354" r:id="rId10"/>
    <p:sldId id="355" r:id="rId11"/>
    <p:sldId id="356" r:id="rId12"/>
    <p:sldId id="264" r:id="rId13"/>
    <p:sldId id="266" r:id="rId14"/>
    <p:sldId id="267" r:id="rId15"/>
    <p:sldId id="265" r:id="rId16"/>
    <p:sldId id="268" r:id="rId17"/>
    <p:sldId id="269" r:id="rId18"/>
    <p:sldId id="270" r:id="rId19"/>
    <p:sldId id="271" r:id="rId20"/>
    <p:sldId id="272" r:id="rId21"/>
    <p:sldId id="273" r:id="rId22"/>
    <p:sldId id="363" r:id="rId23"/>
    <p:sldId id="364" r:id="rId24"/>
    <p:sldId id="366" r:id="rId25"/>
    <p:sldId id="365" r:id="rId26"/>
    <p:sldId id="274" r:id="rId27"/>
    <p:sldId id="278" r:id="rId28"/>
    <p:sldId id="277" r:id="rId29"/>
    <p:sldId id="279" r:id="rId30"/>
    <p:sldId id="280" r:id="rId31"/>
    <p:sldId id="282" r:id="rId32"/>
    <p:sldId id="281" r:id="rId33"/>
    <p:sldId id="283" r:id="rId34"/>
    <p:sldId id="387" r:id="rId35"/>
    <p:sldId id="284" r:id="rId36"/>
    <p:sldId id="285" r:id="rId37"/>
    <p:sldId id="351" r:id="rId38"/>
    <p:sldId id="286" r:id="rId39"/>
    <p:sldId id="287" r:id="rId40"/>
    <p:sldId id="276" r:id="rId41"/>
    <p:sldId id="317" r:id="rId42"/>
    <p:sldId id="289" r:id="rId43"/>
    <p:sldId id="318" r:id="rId44"/>
    <p:sldId id="319" r:id="rId45"/>
    <p:sldId id="320" r:id="rId46"/>
    <p:sldId id="288" r:id="rId47"/>
    <p:sldId id="291" r:id="rId48"/>
    <p:sldId id="292" r:id="rId49"/>
    <p:sldId id="294" r:id="rId50"/>
    <p:sldId id="295" r:id="rId51"/>
    <p:sldId id="323" r:id="rId52"/>
    <p:sldId id="306" r:id="rId53"/>
    <p:sldId id="297" r:id="rId54"/>
    <p:sldId id="300" r:id="rId55"/>
    <p:sldId id="301" r:id="rId56"/>
    <p:sldId id="299" r:id="rId57"/>
    <p:sldId id="302" r:id="rId58"/>
    <p:sldId id="324" r:id="rId59"/>
    <p:sldId id="304" r:id="rId60"/>
    <p:sldId id="325" r:id="rId61"/>
    <p:sldId id="307" r:id="rId62"/>
    <p:sldId id="312" r:id="rId63"/>
    <p:sldId id="314" r:id="rId64"/>
    <p:sldId id="316" r:id="rId65"/>
    <p:sldId id="322" r:id="rId66"/>
    <p:sldId id="326" r:id="rId67"/>
    <p:sldId id="388" r:id="rId68"/>
    <p:sldId id="390" r:id="rId69"/>
    <p:sldId id="328" r:id="rId70"/>
    <p:sldId id="327" r:id="rId71"/>
    <p:sldId id="391" r:id="rId72"/>
    <p:sldId id="329" r:id="rId73"/>
    <p:sldId id="330" r:id="rId74"/>
    <p:sldId id="332" r:id="rId75"/>
    <p:sldId id="333" r:id="rId76"/>
    <p:sldId id="334" r:id="rId77"/>
    <p:sldId id="392" r:id="rId78"/>
    <p:sldId id="367" r:id="rId79"/>
    <p:sldId id="368" r:id="rId80"/>
    <p:sldId id="369" r:id="rId81"/>
    <p:sldId id="370" r:id="rId82"/>
    <p:sldId id="371" r:id="rId83"/>
    <p:sldId id="372" r:id="rId84"/>
    <p:sldId id="373" r:id="rId85"/>
    <p:sldId id="374" r:id="rId86"/>
    <p:sldId id="376" r:id="rId87"/>
    <p:sldId id="377" r:id="rId88"/>
    <p:sldId id="378" r:id="rId89"/>
    <p:sldId id="379" r:id="rId90"/>
    <p:sldId id="380" r:id="rId91"/>
    <p:sldId id="381" r:id="rId92"/>
    <p:sldId id="382" r:id="rId93"/>
    <p:sldId id="383" r:id="rId94"/>
    <p:sldId id="339" r:id="rId95"/>
    <p:sldId id="335" r:id="rId96"/>
    <p:sldId id="384" r:id="rId97"/>
    <p:sldId id="336" r:id="rId98"/>
    <p:sldId id="337" r:id="rId99"/>
    <p:sldId id="338" r:id="rId100"/>
    <p:sldId id="340" r:id="rId101"/>
    <p:sldId id="341" r:id="rId102"/>
    <p:sldId id="342" r:id="rId103"/>
    <p:sldId id="349" r:id="rId104"/>
    <p:sldId id="350" r:id="rId105"/>
    <p:sldId id="386" r:id="rId106"/>
    <p:sldId id="358" r:id="rId107"/>
    <p:sldId id="357" r:id="rId108"/>
    <p:sldId id="359" r:id="rId109"/>
    <p:sldId id="385" r:id="rId1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2:23:56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547 853 24575,'-5'0'0,"-1"1"0,1 0 0,-1 0 0,1 1 0,0 0 0,0 0 0,0 0 0,0 0 0,0 1 0,-8 5 0,5-3 0,1-1 0,-1 0 0,-11 4 0,3-3 0,0-1 0,-1-1 0,1 0 0,-1-1 0,0-1 0,1-1 0,-1 0 0,0-1 0,1 0 0,-26-7 0,33 6 0,1-1 0,-1 1 0,1-2 0,-1 1 0,1-1 0,0-1 0,0 0 0,1 0 0,-1 0 0,1-1 0,1 0 0,-1 0 0,1-1 0,0 1 0,0-1 0,1-1 0,0 1 0,0-1 0,1 0 0,-7-16 0,0-14 0,8 28 0,0-1 0,0 0 0,-8-14 0,3 9 0,0-1 0,2 0 0,0 0 0,1-1 0,0 0 0,-2-26 0,3-3 0,3-60 0,0 45 0,0 31 0,2 0 0,7-58 0,-7 85 0,0 0 0,0 1 0,0-1 0,0 1 0,0-1 0,1 1 0,0-1 0,-1 1 0,1 0 0,1 0 0,-1 0 0,0 0 0,5-4 0,-1 2 0,0 1 0,1 0 0,0 0 0,-1 1 0,13-5 0,45-22 0,-48 21 0,1 1 0,0 1 0,0 0 0,0 1 0,21-4 0,17 4 0,-1 3 0,96 5 0,-43 1 0,-83-3 0,1 1 0,-1 1 0,0 1 0,0 2 0,45 13 0,-9 0 0,-39-12 0,0 0 0,-1 2 0,0 0 0,28 15 0,-44-20 0,-1 0 0,1 0 0,-1 1 0,1-1 0,-1 1 0,0-1 0,0 1 0,-1 0 0,1 1 0,-1-1 0,0 0 0,0 0 0,0 1 0,-1 0 0,1-1 0,-1 1 0,1 9 0,0 7 0,-1 1 0,-2 37 0,0-34 0,0-9 0,1 13 0,-2 0 0,0 0 0,-10 36 0,3-26 0,2-7 0,-15 38 0,21-67 0,0 0 0,-1 0 0,0 0 0,0 0 0,0-1 0,0 1 0,0 0 0,0-1 0,-1 0 0,1 1 0,-1-1 0,1 0 0,-1 0 0,0 0 0,0-1 0,0 1 0,0-1 0,0 0 0,-7 2 0,-4 1 0,0-2 0,0 0 0,-23 0 0,-14 2 0,39-2 69,1 0-1,-1 1 0,1 0 0,-16 7 1,23-8-176,0 0 0,1 0 1,-1 1-1,1-1 0,-1 1 1,1 0-1,0 0 0,0 0 1,0 0-1,1 1 0,-1-1 1,1 1-1,0 0 0,0-1 1,-2 7-1,-5 15-6719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3B78-12CF-461B-B446-6793B5E181A3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4DD55-B8B2-4280-8C26-A2DB643BBC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27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今天講的會偏硬一點，會碰到有點底層的東西，一些組合語言、程序的記憶體</a:t>
            </a:r>
            <a:r>
              <a:rPr lang="en-US" altLang="zh-TW" dirty="0"/>
              <a:t>layout</a:t>
            </a:r>
            <a:r>
              <a:rPr lang="zh-TW" altLang="en-US" dirty="0"/>
              <a:t>之類的，如果有什麼不懂的可以舉手問或是下課來問我。</a:t>
            </a:r>
            <a:endParaRPr lang="en-US" altLang="zh-TW" dirty="0"/>
          </a:p>
          <a:p>
            <a:r>
              <a:rPr lang="zh-TW" altLang="en-US" dirty="0"/>
              <a:t>那這次主要是講</a:t>
            </a:r>
            <a:r>
              <a:rPr lang="en-US" altLang="zh-TW" dirty="0"/>
              <a:t>pointer</a:t>
            </a:r>
            <a:r>
              <a:rPr lang="zh-TW" altLang="en-US" dirty="0"/>
              <a:t>跟</a:t>
            </a:r>
            <a:r>
              <a:rPr lang="en-US" altLang="zh-TW" dirty="0"/>
              <a:t>array</a:t>
            </a:r>
            <a:r>
              <a:rPr lang="zh-TW" altLang="en-US" dirty="0"/>
              <a:t>，可能很多人聽到</a:t>
            </a:r>
            <a:r>
              <a:rPr lang="en-US" altLang="zh-TW" dirty="0"/>
              <a:t>pointer</a:t>
            </a:r>
            <a:r>
              <a:rPr lang="zh-TW" altLang="en-US" dirty="0"/>
              <a:t>就覺得很難、不知道那是什麼，會這樣是因為不知道</a:t>
            </a:r>
            <a:r>
              <a:rPr lang="en-US" altLang="zh-TW" dirty="0"/>
              <a:t>pointer</a:t>
            </a:r>
            <a:r>
              <a:rPr lang="zh-TW" altLang="en-US" dirty="0"/>
              <a:t>背後的邏輯、 還有為什麼需要使用</a:t>
            </a:r>
            <a:r>
              <a:rPr lang="en-US" altLang="zh-TW" dirty="0"/>
              <a:t>pointer</a:t>
            </a:r>
            <a:r>
              <a:rPr lang="zh-TW" altLang="en-US" dirty="0"/>
              <a:t>還有要怎麼好好使用他。這些今天都會講到。</a:t>
            </a:r>
            <a:endParaRPr lang="en-US" altLang="zh-TW" dirty="0"/>
          </a:p>
          <a:p>
            <a:r>
              <a:rPr lang="zh-TW" altLang="en-US" dirty="0"/>
              <a:t>那就進入今天的主題。</a:t>
            </a:r>
            <a:r>
              <a:rPr lang="en-US" altLang="zh-TW" dirty="0"/>
              <a:t>(</a:t>
            </a:r>
            <a:r>
              <a:rPr lang="zh-TW" altLang="en-US" dirty="0"/>
              <a:t>換下一張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525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現在你們應該知道了</a:t>
            </a:r>
            <a:r>
              <a:rPr lang="zh-TW" altLang="en-US" sz="1100" dirty="0"/>
              <a:t>，指標就只是一個位址，但是為什麼指標有各種型態</a:t>
            </a:r>
            <a:r>
              <a:rPr lang="en-US" altLang="zh-TW" sz="1100" dirty="0"/>
              <a:t>?</a:t>
            </a:r>
            <a:r>
              <a:rPr lang="zh-TW" altLang="en-US" sz="1100" dirty="0"/>
              <a:t> 感覺起來只需要</a:t>
            </a:r>
            <a:r>
              <a:rPr lang="en-US" altLang="zh-TW" sz="1100" dirty="0"/>
              <a:t>64-bit</a:t>
            </a:r>
            <a:r>
              <a:rPr lang="zh-TW" altLang="en-US" sz="1100" dirty="0"/>
              <a:t>的整數就好了</a:t>
            </a:r>
            <a:r>
              <a:rPr lang="en-US" altLang="zh-TW" sz="1100" dirty="0"/>
              <a:t>?(</a:t>
            </a:r>
            <a:r>
              <a:rPr lang="zh-TW" altLang="en-US" sz="1100" dirty="0"/>
              <a:t>接著照</a:t>
            </a:r>
            <a:r>
              <a:rPr lang="en-US" altLang="zh-TW" sz="1100" dirty="0"/>
              <a:t>ppt</a:t>
            </a:r>
            <a:r>
              <a:rPr lang="zh-TW" altLang="en-US" sz="1100" dirty="0"/>
              <a:t>上念</a:t>
            </a:r>
            <a:r>
              <a:rPr lang="en-US" altLang="zh-TW" sz="1100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26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那接下來就是用我剛剛講的來理解一下這隻小程式。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58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顯式轉型就是跟</a:t>
            </a:r>
            <a:r>
              <a:rPr lang="en-US" altLang="zh-TW" dirty="0"/>
              <a:t>compiler</a:t>
            </a:r>
            <a:r>
              <a:rPr lang="zh-TW" altLang="en-US" dirty="0"/>
              <a:t>說依我的要求解釋這塊記憶體。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程式演示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415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接著是另一隻程式。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004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講解後程式演示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753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接著來講指標運算。這段程式會輸出什麼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738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在我的電腦上，輸出結果長這樣，後面那一堆數字就是記憶體位址。可以看到相減的話會差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bytes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是什麼，就是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的大小。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679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那再來一個小程式，這次把</a:t>
            </a:r>
            <a:r>
              <a:rPr lang="en-US" altLang="zh-TW" dirty="0"/>
              <a:t>int</a:t>
            </a:r>
            <a:r>
              <a:rPr lang="zh-TW" altLang="en-US" dirty="0"/>
              <a:t>改成</a:t>
            </a:r>
            <a:r>
              <a:rPr lang="en-US" altLang="zh-TW" dirty="0"/>
              <a:t>char</a:t>
            </a:r>
            <a:r>
              <a:rPr lang="zh-TW" altLang="en-US" dirty="0"/>
              <a:t>，會輸出甚麼</a:t>
            </a:r>
            <a:r>
              <a:rPr lang="en-US" altLang="zh-TW" dirty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209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所以這得出的結論就是</a:t>
            </a:r>
            <a:r>
              <a:rPr lang="en-US" altLang="zh-TW" dirty="0"/>
              <a:t>(</a:t>
            </a:r>
            <a:r>
              <a:rPr lang="zh-TW" altLang="en-US" dirty="0"/>
              <a:t>照</a:t>
            </a:r>
            <a:r>
              <a:rPr lang="en-US" altLang="zh-TW" dirty="0"/>
              <a:t>ppt</a:t>
            </a:r>
            <a:r>
              <a:rPr lang="zh-TW" altLang="en-US" dirty="0"/>
              <a:t>講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比如說，是</a:t>
            </a:r>
            <a:r>
              <a:rPr lang="en-US" altLang="zh-TW" dirty="0"/>
              <a:t>int</a:t>
            </a:r>
            <a:r>
              <a:rPr lang="zh-TW" altLang="en-US" dirty="0"/>
              <a:t>*然後</a:t>
            </a:r>
            <a:r>
              <a:rPr lang="en-US" altLang="zh-TW" dirty="0"/>
              <a:t>+5</a:t>
            </a:r>
            <a:r>
              <a:rPr lang="zh-TW" altLang="en-US" dirty="0"/>
              <a:t>，那就會位移</a:t>
            </a:r>
            <a:r>
              <a:rPr lang="en-US" altLang="zh-TW" dirty="0"/>
              <a:t>5</a:t>
            </a:r>
            <a:r>
              <a:rPr lang="zh-TW" altLang="en-US" dirty="0"/>
              <a:t>個</a:t>
            </a:r>
            <a:r>
              <a:rPr lang="en-US" altLang="zh-TW" dirty="0"/>
              <a:t>int</a:t>
            </a:r>
            <a:r>
              <a:rPr lang="zh-TW" altLang="en-US" dirty="0"/>
              <a:t>，也就是</a:t>
            </a:r>
            <a:r>
              <a:rPr lang="en-US" altLang="zh-TW" dirty="0"/>
              <a:t>4</a:t>
            </a:r>
            <a:r>
              <a:rPr lang="zh-TW" altLang="en-US" dirty="0"/>
              <a:t>*</a:t>
            </a:r>
            <a:r>
              <a:rPr lang="en-US" altLang="zh-TW" dirty="0"/>
              <a:t>5=20 bytes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10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07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首先先講一個很重要、很基礎的概念，這個概念可以很好的幫助理解</a:t>
            </a:r>
            <a:r>
              <a:rPr lang="en-US" altLang="zh-TW" dirty="0"/>
              <a:t>C</a:t>
            </a:r>
            <a:r>
              <a:rPr lang="zh-TW" altLang="en-US" dirty="0"/>
              <a:t>的本質。</a:t>
            </a:r>
            <a:r>
              <a:rPr lang="en-US" altLang="zh-TW" dirty="0"/>
              <a:t>In C, everything is a representation.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換下一頁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80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用這支程式來演示剛剛講的</a:t>
            </a:r>
            <a:r>
              <a:rPr lang="en-US" altLang="zh-TW" dirty="0"/>
              <a:t>compiler</a:t>
            </a:r>
            <a:r>
              <a:rPr lang="zh-TW" altLang="en-US" dirty="0"/>
              <a:t>幫你算是什麼意思。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264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610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再來，第二種指標的運算，指標相減。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40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實際輸出是</a:t>
            </a:r>
            <a:r>
              <a:rPr lang="en-US" altLang="zh-TW" dirty="0"/>
              <a:t>1</a:t>
            </a:r>
            <a:r>
              <a:rPr lang="zh-TW" altLang="en-US" dirty="0"/>
              <a:t>，為甚麼</a:t>
            </a:r>
            <a:r>
              <a:rPr lang="en-US" altLang="zh-TW" dirty="0"/>
              <a:t>?</a:t>
            </a:r>
            <a:r>
              <a:rPr lang="zh-TW" altLang="en-US" dirty="0"/>
              <a:t> 因為</a:t>
            </a:r>
            <a:r>
              <a:rPr lang="en-US" altLang="zh-TW" dirty="0"/>
              <a:t>compiler</a:t>
            </a:r>
            <a:r>
              <a:rPr lang="zh-TW" altLang="en-US" dirty="0"/>
              <a:t>看到指標相減時，會改成算這兩個位址差了多少個</a:t>
            </a:r>
            <a:r>
              <a:rPr lang="en-US" altLang="zh-TW" dirty="0"/>
              <a:t>”</a:t>
            </a:r>
            <a:r>
              <a:rPr lang="zh-TW" altLang="en-US" dirty="0"/>
              <a:t>單位</a:t>
            </a:r>
            <a:r>
              <a:rPr lang="en-US" altLang="zh-TW" dirty="0"/>
              <a:t>”</a:t>
            </a:r>
            <a:r>
              <a:rPr lang="zh-TW" altLang="en-US" dirty="0"/>
              <a:t>。注意指標相減只有再指標型態皆一致才可以做。</a:t>
            </a:r>
            <a:endParaRPr lang="en-US" altLang="zh-TW" dirty="0"/>
          </a:p>
          <a:p>
            <a:r>
              <a:rPr lang="zh-TW" altLang="en-US" dirty="0"/>
              <a:t>再來看一個例子</a:t>
            </a:r>
            <a:r>
              <a:rPr lang="en-US" altLang="zh-TW" dirty="0"/>
              <a:t>(</a:t>
            </a:r>
            <a:r>
              <a:rPr lang="zh-TW" altLang="en-US" dirty="0"/>
              <a:t>換下一張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366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我多做一個顯式轉型，然後再相減，這樣輸出會是多少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516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還是</a:t>
            </a:r>
            <a:r>
              <a:rPr lang="en-US" altLang="zh-TW" dirty="0"/>
              <a:t>1</a:t>
            </a:r>
            <a:r>
              <a:rPr lang="zh-TW" altLang="en-US" dirty="0"/>
              <a:t>。為什麼。因為宣告這個指標的時候已經約定好怎麼解釋這塊記憶體了，不是看那個位址的型別，而是這個指標現在的型別。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268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我剛剛都在討論指標型別的解釋問題，那肯定有人想到了一個東西，</a:t>
            </a:r>
            <a:r>
              <a:rPr lang="en-US" altLang="zh-TW" dirty="0"/>
              <a:t>void *</a:t>
            </a:r>
            <a:r>
              <a:rPr lang="zh-TW" altLang="en-US" dirty="0"/>
              <a:t>，這東西就好像在跟</a:t>
            </a:r>
            <a:r>
              <a:rPr lang="en-US" altLang="zh-TW" dirty="0"/>
              <a:t>compiler</a:t>
            </a:r>
            <a:r>
              <a:rPr lang="zh-TW" altLang="en-US" dirty="0"/>
              <a:t>說，我給你一個位址，我要怎麼解釋他</a:t>
            </a:r>
            <a:r>
              <a:rPr lang="en-US" altLang="zh-TW" dirty="0"/>
              <a:t>?</a:t>
            </a:r>
            <a:r>
              <a:rPr lang="zh-TW" altLang="en-US" dirty="0"/>
              <a:t> 不知道。我要怎麼運算</a:t>
            </a:r>
            <a:r>
              <a:rPr lang="en-US" altLang="zh-TW" dirty="0"/>
              <a:t>?</a:t>
            </a:r>
            <a:r>
              <a:rPr lang="zh-TW" altLang="en-US" dirty="0"/>
              <a:t> 不知道。我要怎麼取值</a:t>
            </a:r>
            <a:r>
              <a:rPr lang="en-US" altLang="zh-TW" dirty="0"/>
              <a:t>?</a:t>
            </a:r>
            <a:r>
              <a:rPr lang="zh-TW" altLang="en-US" dirty="0"/>
              <a:t> 不知道。大小是多少</a:t>
            </a:r>
            <a:r>
              <a:rPr lang="en-US" altLang="zh-TW" dirty="0"/>
              <a:t>?</a:t>
            </a:r>
            <a:r>
              <a:rPr lang="zh-TW" altLang="en-US" dirty="0"/>
              <a:t> 不知道。</a:t>
            </a:r>
            <a:r>
              <a:rPr lang="en-US" altLang="zh-TW" dirty="0"/>
              <a:t>(</a:t>
            </a:r>
            <a:r>
              <a:rPr lang="zh-TW" altLang="en-US" dirty="0"/>
              <a:t>換下一張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void *</a:t>
            </a:r>
            <a:r>
              <a:rPr lang="zh-TW" altLang="en-US" dirty="0"/>
              <a:t>不能做一般的指標操作、例如加減、取值，但是可以賦值。</a:t>
            </a:r>
            <a:r>
              <a:rPr lang="en-US" altLang="zh-TW" dirty="0"/>
              <a:t>(</a:t>
            </a:r>
            <a:r>
              <a:rPr lang="zh-TW" altLang="en-US" dirty="0"/>
              <a:t>程式演示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148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那這東西存在的意義是甚麼</a:t>
            </a:r>
            <a:r>
              <a:rPr lang="en-US" altLang="zh-TW" dirty="0"/>
              <a:t>?</a:t>
            </a:r>
            <a:r>
              <a:rPr lang="zh-TW" altLang="en-US" dirty="0"/>
              <a:t> 一個不能賦值、不能加減、不能取值的指標有甚麼用。這就要講到最早以前</a:t>
            </a:r>
            <a:r>
              <a:rPr lang="en-US" altLang="zh-TW" dirty="0"/>
              <a:t>C</a:t>
            </a:r>
            <a:r>
              <a:rPr lang="zh-TW" altLang="en-US" dirty="0"/>
              <a:t>語言的特性了，</a:t>
            </a:r>
            <a:r>
              <a:rPr lang="en-US" altLang="zh-TW" dirty="0"/>
              <a:t>(</a:t>
            </a:r>
            <a:r>
              <a:rPr lang="zh-TW" altLang="en-US" dirty="0"/>
              <a:t>照</a:t>
            </a:r>
            <a:r>
              <a:rPr lang="en-US" altLang="zh-TW" dirty="0"/>
              <a:t>ppt</a:t>
            </a:r>
            <a:r>
              <a:rPr lang="zh-TW" altLang="en-US" dirty="0"/>
              <a:t>講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0884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一般</a:t>
            </a:r>
            <a:r>
              <a:rPr lang="en-US" altLang="zh-TW" dirty="0"/>
              <a:t>malloc</a:t>
            </a:r>
            <a:r>
              <a:rPr lang="zh-TW" altLang="en-US" dirty="0"/>
              <a:t>會想寫成這樣，不加</a:t>
            </a:r>
            <a:r>
              <a:rPr lang="en-US" altLang="zh-TW" dirty="0"/>
              <a:t>return type</a:t>
            </a:r>
            <a:r>
              <a:rPr lang="zh-TW" altLang="en-US" dirty="0"/>
              <a:t>是因為回傳的是一個位址，且不知道這個位址會做甚麼用途，所以不寫任何的</a:t>
            </a:r>
            <a:r>
              <a:rPr lang="en-US" altLang="zh-TW" dirty="0"/>
              <a:t>type</a:t>
            </a:r>
            <a:r>
              <a:rPr lang="zh-TW" altLang="en-US" dirty="0"/>
              <a:t>，以此表示這個位址要等下才知道做甚麼用途。</a:t>
            </a:r>
            <a:endParaRPr lang="en-US" altLang="zh-TW" dirty="0"/>
          </a:p>
          <a:p>
            <a:r>
              <a:rPr lang="zh-TW" altLang="en-US" dirty="0"/>
              <a:t>那這對程式有什麼影響</a:t>
            </a:r>
            <a:r>
              <a:rPr lang="en-US" altLang="zh-TW" dirty="0"/>
              <a:t>?</a:t>
            </a:r>
            <a:r>
              <a:rPr lang="zh-TW" altLang="en-US" dirty="0"/>
              <a:t> 上面兩行是正確的做法，</a:t>
            </a:r>
            <a:r>
              <a:rPr lang="en-US" altLang="zh-TW" dirty="0"/>
              <a:t>malloc</a:t>
            </a:r>
            <a:r>
              <a:rPr lang="zh-TW" altLang="en-US" dirty="0"/>
              <a:t>回傳一個</a:t>
            </a:r>
            <a:r>
              <a:rPr lang="en-US" altLang="zh-TW" dirty="0"/>
              <a:t>int</a:t>
            </a:r>
            <a:r>
              <a:rPr lang="zh-TW" altLang="en-US" dirty="0"/>
              <a:t>但是把他顯式轉型成我想要的型態，也就是</a:t>
            </a:r>
            <a:r>
              <a:rPr lang="en-US" altLang="zh-TW" dirty="0"/>
              <a:t>char*</a:t>
            </a:r>
            <a:r>
              <a:rPr lang="zh-TW" altLang="en-US" dirty="0"/>
              <a:t>，但是最下面兩行呢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我少打了</a:t>
            </a:r>
            <a:r>
              <a:rPr lang="en-US" altLang="zh-TW" dirty="0"/>
              <a:t>*</a:t>
            </a:r>
            <a:r>
              <a:rPr lang="zh-TW" altLang="en-US" dirty="0"/>
              <a:t>，但是因為</a:t>
            </a:r>
            <a:r>
              <a:rPr lang="en-US" altLang="zh-TW" dirty="0"/>
              <a:t>malloc</a:t>
            </a:r>
            <a:r>
              <a:rPr lang="zh-TW" altLang="en-US" dirty="0"/>
              <a:t>回傳的是</a:t>
            </a:r>
            <a:r>
              <a:rPr lang="en-US" altLang="zh-TW" dirty="0"/>
              <a:t>int</a:t>
            </a:r>
            <a:r>
              <a:rPr lang="zh-TW" altLang="en-US" dirty="0"/>
              <a:t>，可以被隱式轉型，所以最下面的兩種寫法都不會報錯。但是很明顯這不是我想要的操作。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0541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那如果換今天的</a:t>
            </a:r>
            <a:r>
              <a:rPr lang="en-US" altLang="zh-TW" dirty="0"/>
              <a:t>C</a:t>
            </a:r>
            <a:r>
              <a:rPr lang="zh-TW" altLang="en-US" dirty="0"/>
              <a:t>呢</a:t>
            </a:r>
            <a:r>
              <a:rPr lang="en-US" altLang="zh-TW" dirty="0"/>
              <a:t>?</a:t>
            </a:r>
            <a:r>
              <a:rPr lang="zh-TW" altLang="en-US" dirty="0"/>
              <a:t> 可以自己編譯看看，一定會出現錯誤跟警告訊息。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0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其實在</a:t>
            </a:r>
            <a:r>
              <a:rPr lang="en-US" altLang="zh-TW" dirty="0"/>
              <a:t>C</a:t>
            </a:r>
            <a:r>
              <a:rPr lang="zh-TW" altLang="en-US" dirty="0"/>
              <a:t>語言中純粹的資料是沒有差別的，在記憶體中就只是一堆</a:t>
            </a:r>
            <a:r>
              <a:rPr lang="en-US" altLang="zh-TW" dirty="0"/>
              <a:t>0</a:t>
            </a:r>
            <a:r>
              <a:rPr lang="zh-TW" altLang="en-US" dirty="0"/>
              <a:t>跟</a:t>
            </a:r>
            <a:r>
              <a:rPr lang="en-US" altLang="zh-TW" dirty="0"/>
              <a:t>1</a:t>
            </a:r>
            <a:r>
              <a:rPr lang="zh-TW" altLang="en-US" dirty="0"/>
              <a:t>，但是當如果現在用特定的格式去解釋這堆資料，例如</a:t>
            </a:r>
            <a:r>
              <a:rPr lang="en-US" altLang="zh-TW" dirty="0"/>
              <a:t>ppt</a:t>
            </a:r>
            <a:r>
              <a:rPr lang="zh-TW" altLang="en-US" dirty="0"/>
              <a:t>上的</a:t>
            </a:r>
            <a:r>
              <a:rPr lang="en-US" altLang="zh-TW" dirty="0"/>
              <a:t>0x40000000</a:t>
            </a:r>
            <a:r>
              <a:rPr lang="zh-TW" altLang="en-US" dirty="0"/>
              <a:t>，用</a:t>
            </a:r>
            <a:r>
              <a:rPr lang="en-US" altLang="zh-TW" dirty="0"/>
              <a:t>unsigned int</a:t>
            </a:r>
            <a:r>
              <a:rPr lang="zh-TW" altLang="en-US" dirty="0"/>
              <a:t>，也就是二進制轉成十進制的方式去解釋的話，結果是</a:t>
            </a:r>
            <a:r>
              <a:rPr lang="en-US" altLang="zh-TW" dirty="0"/>
              <a:t>1,073,741,824</a:t>
            </a:r>
            <a:r>
              <a:rPr lang="zh-TW" altLang="en-US" dirty="0"/>
              <a:t>。如果換成用</a:t>
            </a:r>
            <a:r>
              <a:rPr lang="en-US" altLang="zh-TW" dirty="0"/>
              <a:t>float</a:t>
            </a:r>
            <a:r>
              <a:rPr lang="zh-TW" altLang="en-US" dirty="0"/>
              <a:t>的方式去解釋，就會變成</a:t>
            </a:r>
            <a:r>
              <a:rPr lang="en-US" altLang="zh-TW" dirty="0"/>
              <a:t>2.0</a:t>
            </a:r>
            <a:r>
              <a:rPr lang="zh-TW" altLang="en-US" dirty="0"/>
              <a:t>，這個</a:t>
            </a:r>
            <a:r>
              <a:rPr lang="en-US" altLang="zh-TW" dirty="0"/>
              <a:t>float</a:t>
            </a:r>
            <a:r>
              <a:rPr lang="zh-TW" altLang="en-US" dirty="0"/>
              <a:t>怎麼解釋就是</a:t>
            </a:r>
            <a:r>
              <a:rPr lang="en-US" altLang="zh-TW" dirty="0"/>
              <a:t>IEEE</a:t>
            </a:r>
            <a:r>
              <a:rPr lang="zh-TW" altLang="en-US" dirty="0"/>
              <a:t> </a:t>
            </a:r>
            <a:r>
              <a:rPr lang="en-US" altLang="zh-TW" dirty="0"/>
              <a:t>754</a:t>
            </a:r>
            <a:r>
              <a:rPr lang="zh-TW" altLang="en-US" dirty="0"/>
              <a:t>定義的，這個會在大二下的計算機組織學到，這邊不展開講。</a:t>
            </a:r>
            <a:endParaRPr lang="en-US" altLang="zh-TW" dirty="0"/>
          </a:p>
          <a:p>
            <a:r>
              <a:rPr lang="zh-TW" altLang="en-US" dirty="0"/>
              <a:t>現在大概對這句話有了一點概念了吧，就是</a:t>
            </a:r>
            <a:r>
              <a:rPr lang="en-US" altLang="zh-TW" dirty="0"/>
              <a:t>C</a:t>
            </a:r>
            <a:r>
              <a:rPr lang="zh-TW" altLang="en-US" dirty="0"/>
              <a:t>語言中資料是無差別的，只有怎麼解釋而已。</a:t>
            </a:r>
            <a:r>
              <a:rPr lang="en-US" altLang="zh-TW" dirty="0"/>
              <a:t>(</a:t>
            </a:r>
            <a:r>
              <a:rPr lang="zh-TW" altLang="en-US" dirty="0"/>
              <a:t>換下一頁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7791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這就是為什麼</a:t>
            </a:r>
            <a:r>
              <a:rPr lang="en-US" altLang="zh-TW" dirty="0"/>
              <a:t>malloc, </a:t>
            </a:r>
            <a:r>
              <a:rPr lang="en-US" altLang="zh-TW" dirty="0" err="1"/>
              <a:t>calloc</a:t>
            </a:r>
            <a:r>
              <a:rPr lang="zh-TW" altLang="en-US" dirty="0"/>
              <a:t>等記憶體管理函式都要用</a:t>
            </a:r>
            <a:r>
              <a:rPr lang="en-US" altLang="zh-TW" dirty="0"/>
              <a:t>void *</a:t>
            </a:r>
            <a:r>
              <a:rPr lang="zh-TW" altLang="en-US" dirty="0"/>
              <a:t>當作</a:t>
            </a:r>
            <a:r>
              <a:rPr lang="en-US" altLang="zh-TW" dirty="0"/>
              <a:t>return type(</a:t>
            </a:r>
            <a:r>
              <a:rPr lang="zh-TW" altLang="en-US" dirty="0"/>
              <a:t>換下一張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345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</a:t>
            </a:r>
            <a:r>
              <a:rPr lang="en-US" altLang="zh-TW" dirty="0"/>
              <a:t>void*</a:t>
            </a:r>
            <a:r>
              <a:rPr lang="zh-TW" altLang="en-US" dirty="0"/>
              <a:t>需要顯式轉型才能做更多操作</a:t>
            </a:r>
            <a:r>
              <a:rPr lang="en-US" altLang="zh-TW" dirty="0"/>
              <a:t>(</a:t>
            </a:r>
            <a:r>
              <a:rPr lang="zh-TW" altLang="en-US" dirty="0"/>
              <a:t>比如取值</a:t>
            </a:r>
            <a:r>
              <a:rPr lang="en-US" altLang="zh-TW" dirty="0"/>
              <a:t>)</a:t>
            </a:r>
            <a:r>
              <a:rPr lang="zh-TW" altLang="en-US" dirty="0"/>
              <a:t>，這樣就變成</a:t>
            </a:r>
            <a:r>
              <a:rPr lang="en-US" altLang="zh-TW" dirty="0"/>
              <a:t>programmer</a:t>
            </a:r>
            <a:r>
              <a:rPr lang="zh-TW" altLang="en-US" dirty="0"/>
              <a:t>一定要知道自己現在在幹嘛，否則</a:t>
            </a:r>
            <a:r>
              <a:rPr lang="en-US" altLang="zh-TW" dirty="0"/>
              <a:t>compiler</a:t>
            </a:r>
            <a:r>
              <a:rPr lang="zh-TW" altLang="en-US" dirty="0"/>
              <a:t>會跳</a:t>
            </a:r>
            <a:r>
              <a:rPr lang="en-US" altLang="zh-TW" dirty="0"/>
              <a:t>error</a:t>
            </a:r>
            <a:r>
              <a:rPr lang="zh-TW" altLang="en-US" dirty="0"/>
              <a:t>或</a:t>
            </a:r>
            <a:r>
              <a:rPr lang="en-US" altLang="zh-TW" dirty="0"/>
              <a:t>warning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另外，</a:t>
            </a:r>
            <a:r>
              <a:rPr lang="en-US" altLang="zh-TW" dirty="0"/>
              <a:t>void*</a:t>
            </a:r>
            <a:r>
              <a:rPr lang="zh-TW" altLang="en-US" dirty="0"/>
              <a:t>同時也代表著這個位址之後在解釋 </a:t>
            </a:r>
            <a:r>
              <a:rPr lang="en-US" altLang="zh-TW" dirty="0"/>
              <a:t>(</a:t>
            </a:r>
            <a:r>
              <a:rPr lang="zh-TW" altLang="en-US" dirty="0"/>
              <a:t>換下一張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7436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</a:t>
            </a:r>
            <a:r>
              <a:rPr lang="en-US" altLang="zh-TW" dirty="0"/>
              <a:t>void*</a:t>
            </a:r>
            <a:r>
              <a:rPr lang="zh-TW" altLang="en-US" dirty="0"/>
              <a:t>實際上也有</a:t>
            </a:r>
            <a:r>
              <a:rPr lang="en-US" altLang="zh-TW" dirty="0"/>
              <a:t>generic pointer</a:t>
            </a:r>
            <a:r>
              <a:rPr lang="zh-TW" altLang="en-US" dirty="0"/>
              <a:t>的涵義在，畢竟之後在轉型成我要的型態就好了。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2094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void *</a:t>
            </a:r>
            <a:r>
              <a:rPr lang="zh-TW" altLang="en-US" dirty="0"/>
              <a:t>的小小應用。現在假設要</a:t>
            </a:r>
            <a:r>
              <a:rPr lang="en-US" altLang="zh-TW" dirty="0"/>
              <a:t>swap</a:t>
            </a:r>
            <a:r>
              <a:rPr lang="zh-TW" altLang="en-US" dirty="0"/>
              <a:t>兩個未知型態的變數，他們的大小是</a:t>
            </a:r>
            <a:r>
              <a:rPr lang="en-US" altLang="zh-TW" dirty="0"/>
              <a:t>size</a:t>
            </a:r>
            <a:r>
              <a:rPr lang="zh-TW" altLang="en-US" dirty="0"/>
              <a:t>個</a:t>
            </a:r>
            <a:r>
              <a:rPr lang="en-US" altLang="zh-TW" dirty="0"/>
              <a:t>byte</a:t>
            </a:r>
            <a:r>
              <a:rPr lang="zh-TW" altLang="en-US" dirty="0"/>
              <a:t>，這樣要怎麼交換呢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第一件事很顯然，如果要交換兩個變數必然需要取值的動作，所以不能用</a:t>
            </a:r>
            <a:r>
              <a:rPr lang="en-US" altLang="zh-TW" dirty="0"/>
              <a:t>void*</a:t>
            </a:r>
            <a:r>
              <a:rPr lang="zh-TW" altLang="en-US" dirty="0"/>
              <a:t>，那要轉型成什麼呢</a:t>
            </a:r>
            <a:r>
              <a:rPr lang="en-US" altLang="zh-TW" dirty="0"/>
              <a:t>?</a:t>
            </a:r>
            <a:r>
              <a:rPr lang="zh-TW" altLang="en-US" dirty="0"/>
              <a:t> 顯然只能轉型成</a:t>
            </a:r>
            <a:r>
              <a:rPr lang="en-US" altLang="zh-TW" dirty="0"/>
              <a:t>C</a:t>
            </a:r>
            <a:r>
              <a:rPr lang="zh-TW" altLang="en-US" dirty="0"/>
              <a:t>語言中的最小</a:t>
            </a:r>
            <a:r>
              <a:rPr lang="en-US" altLang="zh-TW" dirty="0"/>
              <a:t>type</a:t>
            </a:r>
            <a:r>
              <a:rPr lang="zh-TW" altLang="en-US" dirty="0"/>
              <a:t>吧，也就是</a:t>
            </a:r>
            <a:r>
              <a:rPr lang="en-US" altLang="zh-TW" dirty="0"/>
              <a:t>char</a:t>
            </a:r>
            <a:r>
              <a:rPr lang="zh-TW" altLang="en-US" dirty="0"/>
              <a:t>，一個</a:t>
            </a:r>
            <a:r>
              <a:rPr lang="en-US" altLang="zh-TW" dirty="0"/>
              <a:t>char</a:t>
            </a:r>
            <a:r>
              <a:rPr lang="zh-TW" altLang="en-US" dirty="0"/>
              <a:t>只佔一個</a:t>
            </a:r>
            <a:r>
              <a:rPr lang="en-US" altLang="zh-TW" dirty="0"/>
              <a:t>byte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接著第二件，這個型態大小是</a:t>
            </a:r>
            <a:r>
              <a:rPr lang="en-US" altLang="zh-TW" dirty="0"/>
              <a:t>size</a:t>
            </a:r>
            <a:r>
              <a:rPr lang="zh-TW" altLang="en-US" dirty="0"/>
              <a:t>個</a:t>
            </a:r>
            <a:r>
              <a:rPr lang="en-US" altLang="zh-TW" dirty="0"/>
              <a:t>bytes</a:t>
            </a:r>
            <a:r>
              <a:rPr lang="zh-TW" altLang="en-US" dirty="0"/>
              <a:t>，所以如果每次都交換一個</a:t>
            </a:r>
            <a:r>
              <a:rPr lang="en-US" altLang="zh-TW" dirty="0"/>
              <a:t>char</a:t>
            </a:r>
            <a:r>
              <a:rPr lang="zh-TW" altLang="en-US" dirty="0"/>
              <a:t>的話，就需要</a:t>
            </a:r>
            <a:r>
              <a:rPr lang="en-US" altLang="zh-TW" dirty="0"/>
              <a:t>size</a:t>
            </a:r>
            <a:r>
              <a:rPr lang="zh-TW" altLang="en-US" dirty="0"/>
              <a:t>次交換，這就是為甚麼</a:t>
            </a:r>
            <a:r>
              <a:rPr lang="en-US" altLang="zh-TW" dirty="0"/>
              <a:t>do while</a:t>
            </a:r>
            <a:r>
              <a:rPr lang="zh-TW" altLang="en-US" dirty="0"/>
              <a:t>在那裏。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2068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接著是</a:t>
            </a:r>
            <a:r>
              <a:rPr lang="en-US" altLang="zh-TW" dirty="0"/>
              <a:t>pointer</a:t>
            </a:r>
            <a:r>
              <a:rPr lang="zh-TW" altLang="en-US" dirty="0"/>
              <a:t>的修飾詞該怎麼讀，</a:t>
            </a:r>
            <a:r>
              <a:rPr lang="en-US" altLang="zh-TW" dirty="0"/>
              <a:t>C</a:t>
            </a:r>
            <a:r>
              <a:rPr lang="zh-TW" altLang="en-US" dirty="0"/>
              <a:t>語言有個特性，宣告語句要倒著讀。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8758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終於到了第二階段，</a:t>
            </a:r>
            <a:r>
              <a:rPr lang="en-US" altLang="zh-TW" dirty="0"/>
              <a:t>array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8011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很多老師會說，</a:t>
            </a:r>
            <a:r>
              <a:rPr lang="en-US" altLang="zh-TW" dirty="0"/>
              <a:t>array</a:t>
            </a:r>
            <a:r>
              <a:rPr lang="zh-TW" altLang="en-US" dirty="0"/>
              <a:t>跟</a:t>
            </a:r>
            <a:r>
              <a:rPr lang="en-US" altLang="zh-TW" dirty="0"/>
              <a:t>pointer</a:t>
            </a:r>
            <a:r>
              <a:rPr lang="zh-TW" altLang="en-US" dirty="0"/>
              <a:t>是同一個東西，但是我認為，這個說法只有從機器的角度去看才正確，如果從</a:t>
            </a:r>
            <a:r>
              <a:rPr lang="en-US" altLang="zh-TW" dirty="0"/>
              <a:t>compiler</a:t>
            </a:r>
            <a:r>
              <a:rPr lang="zh-TW" altLang="en-US" dirty="0"/>
              <a:t>的角度去看，實際上兩者並不相等。</a:t>
            </a:r>
            <a:endParaRPr lang="en-US" altLang="zh-TW" dirty="0"/>
          </a:p>
          <a:p>
            <a:r>
              <a:rPr lang="zh-TW" altLang="en-US" dirty="0"/>
              <a:t>例如 </a:t>
            </a:r>
            <a:r>
              <a:rPr lang="en-US" altLang="zh-TW" dirty="0"/>
              <a:t>int a[10];</a:t>
            </a:r>
            <a:r>
              <a:rPr lang="zh-TW" altLang="en-US" dirty="0"/>
              <a:t>跟</a:t>
            </a:r>
            <a:r>
              <a:rPr lang="en-US" altLang="zh-TW" dirty="0"/>
              <a:t>int *p;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4314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那接下來，來探討一下</a:t>
            </a:r>
            <a:r>
              <a:rPr lang="en-US" altLang="zh-TW" dirty="0"/>
              <a:t>array</a:t>
            </a:r>
            <a:r>
              <a:rPr lang="zh-TW" altLang="en-US" dirty="0"/>
              <a:t>在</a:t>
            </a:r>
            <a:r>
              <a:rPr lang="en-US" altLang="zh-TW" dirty="0"/>
              <a:t>compiler</a:t>
            </a:r>
            <a:r>
              <a:rPr lang="zh-TW" altLang="en-US" dirty="0"/>
              <a:t>眼中長什麼樣。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9410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我想有些人可能聽過</a:t>
            </a:r>
            <a:r>
              <a:rPr lang="en-US" altLang="zh-TW" dirty="0"/>
              <a:t>function pointer</a:t>
            </a:r>
            <a:r>
              <a:rPr lang="zh-TW" altLang="en-US" dirty="0"/>
              <a:t>這個詞，也可能有些人沒聽過，我來解釋一下這是什麼意思，簡單來講就是一個</a:t>
            </a:r>
            <a:r>
              <a:rPr lang="en-US" altLang="zh-TW" dirty="0"/>
              <a:t>pointer</a:t>
            </a:r>
            <a:r>
              <a:rPr lang="zh-TW" altLang="en-US" dirty="0"/>
              <a:t>指向</a:t>
            </a:r>
            <a:r>
              <a:rPr lang="en-US" altLang="zh-TW" dirty="0"/>
              <a:t>function</a:t>
            </a:r>
            <a:r>
              <a:rPr lang="zh-TW" altLang="en-US" dirty="0"/>
              <a:t>。就跟</a:t>
            </a:r>
            <a:r>
              <a:rPr lang="en-US" altLang="zh-TW" dirty="0"/>
              <a:t>ppt</a:t>
            </a:r>
            <a:r>
              <a:rPr lang="zh-TW" altLang="en-US" dirty="0"/>
              <a:t>上的</a:t>
            </a:r>
            <a:r>
              <a:rPr lang="en-US" altLang="zh-TW" dirty="0" err="1"/>
              <a:t>fp</a:t>
            </a:r>
            <a:r>
              <a:rPr lang="zh-TW" altLang="en-US" dirty="0"/>
              <a:t>一樣，</a:t>
            </a:r>
            <a:r>
              <a:rPr lang="en-US" altLang="zh-TW" dirty="0" err="1"/>
              <a:t>fp</a:t>
            </a:r>
            <a:r>
              <a:rPr lang="zh-TW" altLang="en-US" dirty="0"/>
              <a:t>是一個指標，指向一個函式</a:t>
            </a:r>
            <a:r>
              <a:rPr lang="en-US" altLang="zh-TW" dirty="0" err="1"/>
              <a:t>func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2939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45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現在來講指標的本質究竟是甚麼。指標就跟其他變數一樣，是個正常的變數，可以被賦值</a:t>
            </a:r>
            <a:r>
              <a:rPr lang="en-US" altLang="zh-TW" dirty="0"/>
              <a:t>(assignment)</a:t>
            </a:r>
            <a:r>
              <a:rPr lang="zh-TW" altLang="en-US" dirty="0"/>
              <a:t> 、取值、取址。不要想著指標是指向甚麼東西，指標就只是一種資料型態，只是裡面放的東西不是</a:t>
            </a:r>
            <a:r>
              <a:rPr lang="en-US" altLang="zh-TW" dirty="0"/>
              <a:t>int</a:t>
            </a:r>
            <a:r>
              <a:rPr lang="zh-TW" altLang="en-US" dirty="0"/>
              <a:t>、不是</a:t>
            </a:r>
            <a:r>
              <a:rPr lang="en-US" altLang="zh-TW" dirty="0"/>
              <a:t>float</a:t>
            </a:r>
            <a:r>
              <a:rPr lang="zh-TW" altLang="en-US" dirty="0"/>
              <a:t>，指標裡面放甚麼，就是記憶體位址，而這個也是指標的意義。</a:t>
            </a:r>
            <a:r>
              <a:rPr lang="en-US" altLang="zh-TW" dirty="0"/>
              <a:t>(</a:t>
            </a:r>
            <a:r>
              <a:rPr lang="zh-TW" altLang="en-US" dirty="0"/>
              <a:t>換下一頁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7329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+:43, *:42, -:45 /:47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6292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而誰知道成員的位移量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所以是誰讓指標這麼複雜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但是為甚麼要讓指標那麼複雜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因為要讓你寫起來方便一點。不然會像寫組合語言一樣，存取一個結構體的成員還要慢慢算這個成員的偏移量，非常麻煩，還有可能算一算算錯，最後程式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crash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掉。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你能想像一個上萬行的軟體因為一個成員的偏移量少算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就整個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crash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掉嗎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語言就是為了避免這個問題誕生的。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語言出現的目的只有兩個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取代組合語言、寫作業系統。 取代組合語言不是難事，實際上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語言是可以設計的很簡單的，可以長的跟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一樣，但是第二個目的，寫作業系統就是一個問題了。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作業系統身為硬體跟軟體洽接的大型程式，必須碰觸很多硬體的細節，否則作業系統的效率會很低，而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語言之所以還有指標這種東西，就是為了要加速處理硬體細節的速度。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這就是為什麼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語言真的不好學的原因，有太多的計算機歷史被藏在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語言的語法中，幾乎可以說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語言的演進就是作業系統的演進，基本上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語言每一個字、每一個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expression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為甚麼要這樣寫、為什麼函式長這樣都有其歷史因素在。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9954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如果你可以理解</a:t>
            </a:r>
            <a:r>
              <a:rPr lang="en-US" altLang="zh-TW" dirty="0" err="1"/>
              <a:t>offsetof</a:t>
            </a:r>
            <a:r>
              <a:rPr lang="zh-TW" altLang="en-US" dirty="0"/>
              <a:t>在幹嘛的話，代表你對指標跟</a:t>
            </a:r>
            <a:r>
              <a:rPr lang="en-US" altLang="zh-TW" dirty="0"/>
              <a:t>structure</a:t>
            </a:r>
            <a:r>
              <a:rPr lang="zh-TW" altLang="en-US" dirty="0"/>
              <a:t>的理解已經很深刻了。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92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5597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小小的陷阱。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3174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程式演示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98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007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這個圖就是記憶體的樣子執行完這小段程式的樣子。可以看到</a:t>
            </a:r>
            <a:r>
              <a:rPr lang="en-US" altLang="zh-TW" dirty="0" err="1"/>
              <a:t>px</a:t>
            </a:r>
            <a:r>
              <a:rPr lang="zh-TW" altLang="en-US" dirty="0"/>
              <a:t>裡面有甚麼，</a:t>
            </a:r>
            <a:r>
              <a:rPr lang="en-US" altLang="zh-TW" dirty="0"/>
              <a:t>x</a:t>
            </a:r>
            <a:r>
              <a:rPr lang="zh-TW" altLang="en-US" dirty="0"/>
              <a:t>的開頭位址。</a:t>
            </a:r>
            <a:r>
              <a:rPr lang="en-US" altLang="zh-TW" dirty="0"/>
              <a:t>(</a:t>
            </a:r>
            <a:r>
              <a:rPr lang="zh-TW" altLang="en-US" dirty="0"/>
              <a:t>換下一張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8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指標的大小是多少呢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照</a:t>
            </a:r>
            <a:r>
              <a:rPr lang="en-US" altLang="zh-TW" dirty="0"/>
              <a:t>ppt</a:t>
            </a:r>
            <a:r>
              <a:rPr lang="zh-TW" altLang="en-US" dirty="0"/>
              <a:t>上講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64</a:t>
            </a:r>
            <a:r>
              <a:rPr lang="zh-TW" altLang="en-US" dirty="0"/>
              <a:t>位元或是</a:t>
            </a:r>
            <a:r>
              <a:rPr lang="en-US" altLang="zh-TW" dirty="0"/>
              <a:t>32</a:t>
            </a:r>
            <a:r>
              <a:rPr lang="zh-TW" altLang="en-US" dirty="0"/>
              <a:t>位元的機器指的是</a:t>
            </a:r>
            <a:r>
              <a:rPr lang="en-US" altLang="zh-TW" dirty="0"/>
              <a:t>CPU</a:t>
            </a:r>
            <a:r>
              <a:rPr lang="zh-TW" altLang="en-US" dirty="0"/>
              <a:t>內部的暫存器大小，</a:t>
            </a:r>
            <a:r>
              <a:rPr lang="en-US" altLang="zh-TW" dirty="0"/>
              <a:t>64</a:t>
            </a:r>
            <a:r>
              <a:rPr lang="zh-TW" altLang="en-US" dirty="0"/>
              <a:t>位元就是指</a:t>
            </a:r>
            <a:r>
              <a:rPr lang="en-US" altLang="zh-TW" dirty="0"/>
              <a:t>CPU</a:t>
            </a:r>
            <a:r>
              <a:rPr lang="zh-TW" altLang="en-US" dirty="0"/>
              <a:t>內的暫存器有</a:t>
            </a:r>
            <a:r>
              <a:rPr lang="en-US" altLang="zh-TW" dirty="0"/>
              <a:t>64</a:t>
            </a:r>
            <a:r>
              <a:rPr lang="zh-TW" altLang="en-US" dirty="0"/>
              <a:t>個</a:t>
            </a:r>
            <a:r>
              <a:rPr lang="en-US" altLang="zh-TW" dirty="0"/>
              <a:t>bits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而</a:t>
            </a:r>
            <a:r>
              <a:rPr lang="en-US" altLang="zh-TW" dirty="0"/>
              <a:t>CPU</a:t>
            </a:r>
            <a:r>
              <a:rPr lang="zh-TW" altLang="en-US" dirty="0"/>
              <a:t>在定址時是用暫存器來定址，所以</a:t>
            </a:r>
            <a:r>
              <a:rPr lang="en-US" altLang="zh-TW" dirty="0"/>
              <a:t>pointer</a:t>
            </a:r>
            <a:r>
              <a:rPr lang="zh-TW" altLang="en-US" dirty="0"/>
              <a:t>的大小是根據機器的位元來決定的。</a:t>
            </a:r>
            <a:endParaRPr lang="en-US" altLang="zh-TW" dirty="0"/>
          </a:p>
          <a:p>
            <a:r>
              <a:rPr lang="en-US" altLang="zh-TW" dirty="0"/>
              <a:t>32</a:t>
            </a:r>
            <a:r>
              <a:rPr lang="zh-TW" altLang="en-US" dirty="0"/>
              <a:t>位元只能用</a:t>
            </a:r>
            <a:r>
              <a:rPr lang="en-US" altLang="zh-TW" dirty="0"/>
              <a:t>4GB</a:t>
            </a:r>
            <a:r>
              <a:rPr lang="zh-TW" altLang="en-US" dirty="0"/>
              <a:t>記憶體。</a:t>
            </a:r>
            <a:r>
              <a:rPr lang="en-US" altLang="zh-TW" dirty="0"/>
              <a:t>64</a:t>
            </a:r>
            <a:r>
              <a:rPr lang="zh-TW" altLang="en-US" dirty="0"/>
              <a:t>位元可以用</a:t>
            </a:r>
            <a:r>
              <a:rPr lang="en-US" altLang="zh-TW" dirty="0"/>
              <a:t>16EB</a:t>
            </a:r>
            <a:r>
              <a:rPr lang="zh-TW" altLang="en-US" dirty="0"/>
              <a:t>的記憶體。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896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好，接下來就是難的點了，組合語言。左邊是</a:t>
            </a:r>
            <a:r>
              <a:rPr lang="en-US" altLang="zh-TW" dirty="0"/>
              <a:t>C</a:t>
            </a:r>
            <a:r>
              <a:rPr lang="zh-TW" altLang="en-US" dirty="0"/>
              <a:t>，右邊是經過</a:t>
            </a:r>
            <a:r>
              <a:rPr lang="en-US" altLang="zh-TW" dirty="0" err="1"/>
              <a:t>gcc</a:t>
            </a:r>
            <a:r>
              <a:rPr lang="zh-TW" altLang="en-US" dirty="0"/>
              <a:t>轉成組語後的樣子。這裡有些不重要的東西我先拿掉</a:t>
            </a:r>
            <a:r>
              <a:rPr lang="en-US" altLang="zh-TW" dirty="0"/>
              <a:t>(</a:t>
            </a:r>
            <a:r>
              <a:rPr lang="zh-TW" altLang="en-US" dirty="0"/>
              <a:t>換下一張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3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編譯器產生的組合語言就是一堆指令，放在一隻</a:t>
            </a:r>
            <a:r>
              <a:rPr lang="en-US" altLang="zh-TW" dirty="0"/>
              <a:t>process(</a:t>
            </a:r>
            <a:r>
              <a:rPr lang="zh-TW" altLang="en-US" dirty="0"/>
              <a:t>程序</a:t>
            </a:r>
            <a:r>
              <a:rPr lang="en-US" altLang="zh-TW" dirty="0"/>
              <a:t>)</a:t>
            </a:r>
            <a:r>
              <a:rPr lang="zh-TW" altLang="en-US" dirty="0"/>
              <a:t>的</a:t>
            </a:r>
            <a:r>
              <a:rPr lang="en-US" altLang="zh-TW" dirty="0"/>
              <a:t>text</a:t>
            </a:r>
            <a:r>
              <a:rPr lang="zh-TW" altLang="en-US" dirty="0"/>
              <a:t>區，</a:t>
            </a:r>
            <a:r>
              <a:rPr lang="en-US" altLang="zh-TW" dirty="0"/>
              <a:t>process</a:t>
            </a:r>
            <a:r>
              <a:rPr lang="zh-TW" altLang="en-US" dirty="0"/>
              <a:t>是甚麼</a:t>
            </a:r>
            <a:r>
              <a:rPr lang="en-US" altLang="zh-TW" dirty="0"/>
              <a:t>(</a:t>
            </a:r>
            <a:r>
              <a:rPr lang="zh-TW" altLang="en-US" dirty="0"/>
              <a:t>開工作管理員</a:t>
            </a:r>
            <a:r>
              <a:rPr lang="en-US" altLang="zh-TW" dirty="0"/>
              <a:t>)(</a:t>
            </a:r>
            <a:r>
              <a:rPr lang="zh-TW" altLang="en-US" dirty="0"/>
              <a:t>換下一張，講</a:t>
            </a:r>
            <a:r>
              <a:rPr lang="en-US" altLang="zh-TW" dirty="0"/>
              <a:t>.text</a:t>
            </a:r>
            <a:r>
              <a:rPr lang="zh-TW" altLang="en-US" dirty="0"/>
              <a:t>區在哪裡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先講左邊的程式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在講右邊的組語</a:t>
            </a:r>
            <a:r>
              <a:rPr lang="en-US" altLang="zh-TW" dirty="0"/>
              <a:t>)</a:t>
            </a:r>
            <a:r>
              <a:rPr lang="zh-TW" altLang="en-US" dirty="0"/>
              <a:t>。首先先講</a:t>
            </a:r>
            <a:r>
              <a:rPr lang="en-US" altLang="zh-TW" dirty="0"/>
              <a:t>mov</a:t>
            </a:r>
            <a:r>
              <a:rPr lang="zh-TW" altLang="en-US" dirty="0"/>
              <a:t>這個指令，就是把左邊的值、記憶體內容、暫存器的內容搬到右邊的暫存器或記憶體位置。</a:t>
            </a:r>
            <a:r>
              <a:rPr lang="en-US" altLang="zh-TW" dirty="0" err="1"/>
              <a:t>movl</a:t>
            </a:r>
            <a:r>
              <a:rPr lang="zh-TW" altLang="en-US" dirty="0"/>
              <a:t>就跟</a:t>
            </a:r>
            <a:r>
              <a:rPr lang="en-US" altLang="zh-TW" dirty="0"/>
              <a:t>mov</a:t>
            </a:r>
            <a:r>
              <a:rPr lang="zh-TW" altLang="en-US" dirty="0"/>
              <a:t>一樣只是有指定</a:t>
            </a:r>
            <a:r>
              <a:rPr lang="en-US" altLang="zh-TW" dirty="0"/>
              <a:t>size</a:t>
            </a:r>
            <a:r>
              <a:rPr lang="zh-TW" altLang="en-US" dirty="0"/>
              <a:t>也就是要搬多少</a:t>
            </a:r>
            <a:r>
              <a:rPr lang="en-US" altLang="zh-TW" dirty="0"/>
              <a:t>byte</a:t>
            </a:r>
            <a:r>
              <a:rPr lang="zh-TW" altLang="en-US" dirty="0"/>
              <a:t>。</a:t>
            </a:r>
            <a:r>
              <a:rPr lang="en-US" altLang="zh-TW" dirty="0" err="1"/>
              <a:t>movq</a:t>
            </a:r>
            <a:r>
              <a:rPr lang="zh-TW" altLang="en-US" dirty="0"/>
              <a:t>同樣。</a:t>
            </a:r>
            <a:endParaRPr lang="en-US" altLang="zh-TW" dirty="0"/>
          </a:p>
          <a:p>
            <a:r>
              <a:rPr lang="zh-TW" altLang="en-US" dirty="0"/>
              <a:t>括號的意思是把暫存器裡面的值當作一個位址，括號外的東西叫偏移量</a:t>
            </a:r>
            <a:r>
              <a:rPr lang="en-US" altLang="zh-TW" dirty="0"/>
              <a:t>(offset)</a:t>
            </a:r>
            <a:r>
              <a:rPr lang="zh-TW" altLang="en-US" dirty="0"/>
              <a:t>，所以第一段就是把</a:t>
            </a:r>
            <a:r>
              <a:rPr lang="en-US" altLang="zh-TW" dirty="0"/>
              <a:t>rip</a:t>
            </a:r>
            <a:r>
              <a:rPr lang="zh-TW" altLang="en-US" dirty="0"/>
              <a:t>暫存器裡的東西當作位址，然後加上</a:t>
            </a:r>
            <a:r>
              <a:rPr lang="en-US" altLang="zh-TW" dirty="0"/>
              <a:t>x</a:t>
            </a:r>
            <a:r>
              <a:rPr lang="zh-TW" altLang="en-US" dirty="0"/>
              <a:t>這個偏移量，注意這個</a:t>
            </a:r>
            <a:r>
              <a:rPr lang="en-US" altLang="zh-TW" dirty="0"/>
              <a:t>x</a:t>
            </a:r>
            <a:r>
              <a:rPr lang="zh-TW" altLang="en-US" dirty="0"/>
              <a:t>在組合語言中不再是一個變數了，是一個偏移量，我只要把</a:t>
            </a:r>
            <a:r>
              <a:rPr lang="en-US" altLang="zh-TW" dirty="0" err="1"/>
              <a:t>rip+x</a:t>
            </a:r>
            <a:r>
              <a:rPr lang="zh-TW" altLang="en-US" dirty="0"/>
              <a:t>就可以拿到</a:t>
            </a:r>
            <a:r>
              <a:rPr lang="en-US" altLang="zh-TW" dirty="0"/>
              <a:t>x</a:t>
            </a:r>
            <a:r>
              <a:rPr lang="zh-TW" altLang="en-US" dirty="0"/>
              <a:t>這個變數的位址，有了位址就可以賦值了。所以第一段在做的就是把</a:t>
            </a:r>
            <a:r>
              <a:rPr lang="en-US" altLang="zh-TW" dirty="0"/>
              <a:t>0</a:t>
            </a:r>
            <a:r>
              <a:rPr lang="zh-TW" altLang="en-US" dirty="0"/>
              <a:t>丟到</a:t>
            </a:r>
            <a:r>
              <a:rPr lang="en-US" altLang="zh-TW" dirty="0"/>
              <a:t>x</a:t>
            </a:r>
            <a:r>
              <a:rPr lang="zh-TW" altLang="en-US" dirty="0"/>
              <a:t>裡。</a:t>
            </a:r>
            <a:endParaRPr lang="en-US" altLang="zh-TW" dirty="0"/>
          </a:p>
          <a:p>
            <a:r>
              <a:rPr lang="zh-TW" altLang="en-US" dirty="0"/>
              <a:t>那第二段呢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81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這是一個程式在作業系統記憶體的樣子，最下面就是指令，所以</a:t>
            </a:r>
            <a:r>
              <a:rPr lang="en-US" altLang="zh-TW" dirty="0"/>
              <a:t>CPU</a:t>
            </a:r>
            <a:r>
              <a:rPr lang="zh-TW" altLang="en-US" dirty="0"/>
              <a:t>是從</a:t>
            </a:r>
            <a:r>
              <a:rPr lang="en-US" altLang="zh-TW" dirty="0"/>
              <a:t>.text</a:t>
            </a:r>
            <a:r>
              <a:rPr lang="zh-TW" altLang="en-US" dirty="0"/>
              <a:t>區拿指令過來，而全域變數就放在上面的</a:t>
            </a:r>
            <a:r>
              <a:rPr lang="en-US" altLang="zh-TW" dirty="0"/>
              <a:t>.data</a:t>
            </a:r>
            <a:r>
              <a:rPr lang="zh-TW" altLang="en-US" dirty="0"/>
              <a:t>區，</a:t>
            </a:r>
            <a:r>
              <a:rPr lang="en-US" altLang="zh-TW" dirty="0"/>
              <a:t>(</a:t>
            </a:r>
            <a:r>
              <a:rPr lang="zh-TW" altLang="en-US" dirty="0"/>
              <a:t>回去上一頁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29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08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45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63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85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22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43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45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14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65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88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76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71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3665-5DAE-4613-83DB-7D58244FC929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37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3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45C4-D81E-4C8D-86A1-B639E123A71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477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9421766/what-does-mov-offsetrip-rax-do" TargetMode="External"/><Relationship Id="rId2" Type="http://schemas.openxmlformats.org/officeDocument/2006/relationships/hyperlink" Target="https://cs.brown.edu/courses/csci1310/2020/notes/l08.html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ware.org/binutils/docs/as/i386_002dMemory.html" TargetMode="External"/><Relationship Id="rId2" Type="http://schemas.openxmlformats.org/officeDocument/2006/relationships/hyperlink" Target="https://stackoverflow.com/questions/54745872/how-do-rip-relative-variable-references-like-rip-a-in-x86-64-gas-intel-s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ynaeve.net/?p=192" TargetMode="External"/><Relationship Id="rId4" Type="http://schemas.openxmlformats.org/officeDocument/2006/relationships/hyperlink" Target="https://stackoverflow.com/questions/44967075/why-does-this-movss-instruction-use-rip-relative-addressing" TargetMode="Externa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std.org/jtc1/sc22/wg14/www/docs/n1124.pdf" TargetMode="External"/><Relationship Id="rId2" Type="http://schemas.openxmlformats.org/officeDocument/2006/relationships/slide" Target="slide9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operator_precedenc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operator_precedence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" Target="slide10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BEBA0-42F6-43B6-1E51-2E6FC88D8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305B24-19FE-0896-888F-E9D677A23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77022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BC5A861-E20B-D5D9-3E90-0F08E40C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 assembly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9F84535E-E50C-676C-A30D-1A8B7E2E1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629" y="1690688"/>
            <a:ext cx="6596742" cy="4882948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6E2E2E4-6B22-F55D-4452-64083D67BFC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473872" y="6421462"/>
            <a:ext cx="20981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CE86DDD-029C-C5B6-24B3-D6E70E79D706}"/>
              </a:ext>
            </a:extLst>
          </p:cNvPr>
          <p:cNvSpPr txBox="1"/>
          <p:nvPr/>
        </p:nvSpPr>
        <p:spPr>
          <a:xfrm>
            <a:off x="1609533" y="619062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%rip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048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E2E96-3631-492F-6A97-67C919EE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凱薩加密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8C2C321-B3B9-7309-C8B3-FD75BBFF0265}"/>
              </a:ext>
            </a:extLst>
          </p:cNvPr>
          <p:cNvSpPr txBox="1"/>
          <p:nvPr/>
        </p:nvSpPr>
        <p:spPr>
          <a:xfrm>
            <a:off x="838200" y="1690688"/>
            <a:ext cx="92419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caesar_cipher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pt-BR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'Z'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-=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26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-=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26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809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B5D65-F150-399C-823F-A99B6985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字串複製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34861C-7614-D090-9D2E-D8DB388D19CA}"/>
              </a:ext>
            </a:extLst>
          </p:cNvPr>
          <p:cNvSpPr txBox="1"/>
          <p:nvPr/>
        </p:nvSpPr>
        <p:spPr>
          <a:xfrm>
            <a:off x="838200" y="1690688"/>
            <a:ext cx="76308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strcpy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71563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858B3-B958-43E3-236A-DE182AA1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Q&amp;A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7610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CADC-1882-ECAD-61E5-BAF3D125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End of Today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457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3FDFE-3C76-A56A-AF14-A96D09FC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IEEE 754</a:t>
            </a:r>
            <a:r>
              <a:rPr lang="en-US" altLang="zh-TW" baseline="30000" dirty="0">
                <a:latin typeface="Consolas" panose="020B0609020204030204" pitchFamily="49" charset="0"/>
                <a:hlinkClick r:id="rId2" action="ppaction://hlinksldjump"/>
              </a:rPr>
              <a:t>[1]</a:t>
            </a:r>
            <a:endParaRPr lang="zh-TW" altLang="en-US" baseline="30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4743B2-3826-6C45-463F-7377B2BE8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hlinkClick r:id="rId3"/>
              </a:rPr>
              <a:t>https://en.wikipedia.org/wiki/IEEE_754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455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476CB8-97B1-50B0-3F5C-D02CECEB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其實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%rip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暫存器內應該存下一個指令的位址，我為了講解方便省略了這一件事，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%rip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的內容是會變動的。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那為什麼可以拿來定址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global variable?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下兩頁的參考資料可以解答這個問題。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71B3689-A4EF-AB6C-C7B5-2AADD681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pointer in assembly</a:t>
            </a:r>
            <a:r>
              <a:rPr lang="en-US" altLang="zh-TW" baseline="30000" dirty="0">
                <a:latin typeface="Consolas" panose="020B0609020204030204" pitchFamily="49" charset="0"/>
                <a:hlinkClick r:id="rId2" action="ppaction://hlinksldjump"/>
              </a:rPr>
              <a:t>[2]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2184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191A3-18BD-B4F8-0D37-D81FB07B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pointer in assembly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9D9121-85E6-1F67-BE92-5990F5C9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3393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https://stackoverflow.com/questions/42215105/understanding-rip-register-in-intel-assembly</a:t>
            </a:r>
          </a:p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https://cs.brown.edu/courses/csci1310/2020/notes/l08.html</a:t>
            </a:r>
          </a:p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https://stackoverflow.com/questions/56262889/why-are-global-variables-in-x86-64-accessed-relative-to-the-instruction-pointer</a:t>
            </a:r>
          </a:p>
          <a:p>
            <a:r>
              <a:rPr lang="en-US" altLang="zh-TW" dirty="0">
                <a:latin typeface="Consolas" panose="020B0609020204030204" pitchFamily="49" charset="0"/>
                <a:hlinkClick r:id="rId3"/>
              </a:rPr>
              <a:t>https://stackoverflow.com/questions/29421766/what-does-mov-offsetrip-rax-do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6847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055BC-47E1-83F0-255A-952459FB5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https://stackoverflow.com/questions/54745872/how-do-rip-relative-variable-references-like-rip-a-in-x86-64-gas-intel-sy</a:t>
            </a:r>
            <a:endParaRPr lang="en-US" altLang="zh-TW" dirty="0">
              <a:latin typeface="Consolas" panose="020B0609020204030204" pitchFamily="49" charset="0"/>
              <a:hlinkClick r:id="rId3"/>
            </a:endParaRPr>
          </a:p>
          <a:p>
            <a:r>
              <a:rPr lang="en-US" altLang="zh-TW" dirty="0">
                <a:latin typeface="Consolas" panose="020B0609020204030204" pitchFamily="49" charset="0"/>
                <a:hlinkClick r:id="rId3"/>
              </a:rPr>
              <a:t>https://sourceware.org/binutils/docs/as/i386_002dMemory.html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hlinkClick r:id="rId4"/>
              </a:rPr>
              <a:t>https://stackoverflow.com/questions/44967075/why-does-this-movss-instruction-use-rip-relative-addressing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hlinkClick r:id="rId5"/>
              </a:rPr>
              <a:t>http://www.nynaeve.net/?p=192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1E5CA12-805A-8F51-83A4-70A25C9E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pointer in assembly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402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B9746D-A1BF-DE4D-8836-465BCC26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C99 string literals</a:t>
            </a:r>
            <a:r>
              <a:rPr lang="en-US" altLang="zh-TW" baseline="30000" dirty="0">
                <a:latin typeface="Consolas" panose="020B0609020204030204" pitchFamily="49" charset="0"/>
                <a:hlinkClick r:id="rId2" action="ppaction://hlinksldjump"/>
              </a:rPr>
              <a:t>[3]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4A6A1-8236-1A2D-6FE6-E5A85423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https://www.open-std.org/jtc1/sc22/wg14/www/docs/n1124.pdf</a:t>
            </a:r>
            <a:r>
              <a:rPr lang="zh-TW" altLang="en-US" dirty="0"/>
              <a:t> </a:t>
            </a:r>
            <a:r>
              <a:rPr lang="en-US" altLang="zh-TW" dirty="0"/>
              <a:t>C99[6.4.5]</a:t>
            </a:r>
          </a:p>
        </p:txBody>
      </p:sp>
    </p:spTree>
    <p:extLst>
      <p:ext uri="{BB962C8B-B14F-4D97-AF65-F5344CB8AC3E}">
        <p14:creationId xmlns:p14="http://schemas.microsoft.com/office/powerpoint/2010/main" val="4180059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2C19D-2A93-ACD5-A889-D6B8CB60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為什麼指標只是存位址，卻需要指定型態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71110C-8C96-AE58-CF03-F5FFB0E1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why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latin typeface="Consolas" panose="020B0609020204030204" pitchFamily="49" charset="0"/>
              </a:rPr>
              <a:t>*,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short</a:t>
            </a:r>
            <a:r>
              <a:rPr lang="en-US" altLang="zh-TW" dirty="0">
                <a:latin typeface="Consolas" panose="020B0609020204030204" pitchFamily="49" charset="0"/>
              </a:rPr>
              <a:t>*,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</a:rPr>
              <a:t>*,… …?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keep in mind that,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“In C, everything is a representation.”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其實型態是寫給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看的，如果不指定型態，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會不知道這個資料要怎麼解釋，當然也就不知道後續運算該怎麼做。</a:t>
            </a:r>
          </a:p>
        </p:txBody>
      </p:sp>
    </p:spTree>
    <p:extLst>
      <p:ext uri="{BB962C8B-B14F-4D97-AF65-F5344CB8AC3E}">
        <p14:creationId xmlns:p14="http://schemas.microsoft.com/office/powerpoint/2010/main" val="177802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E49FDCF-58D7-F24A-01C2-D656E3698301}"/>
              </a:ext>
            </a:extLst>
          </p:cNvPr>
          <p:cNvSpPr txBox="1"/>
          <p:nvPr/>
        </p:nvSpPr>
        <p:spPr>
          <a:xfrm>
            <a:off x="838200" y="1690688"/>
            <a:ext cx="979714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32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32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CC9393"/>
                </a:solidFill>
                <a:latin typeface="Consolas" panose="020B0609020204030204" pitchFamily="49" charset="0"/>
              </a:rPr>
              <a:t>"%u\n"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3200" b="0" dirty="0">
                <a:solidFill>
                  <a:srgbClr val="CC9393"/>
                </a:solidFill>
                <a:latin typeface="Consolas" panose="020B0609020204030204" pitchFamily="49" charset="0"/>
              </a:rPr>
              <a:t>"%f\n"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0522DEE-C664-8B92-44B7-8008DCFD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61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A0416-C9B8-A7AB-EC43-B664B2B1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解釋這塊記憶體為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，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並賦值為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0x4000 0000</a:t>
            </a: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，並取值</a:t>
            </a:r>
            <a:endParaRPr lang="en-US" altLang="zh-TW" b="0" dirty="0">
              <a:solidFill>
                <a:srgbClr val="DCDC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unsigned int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，並取值</a:t>
            </a:r>
            <a:endParaRPr lang="pt-BR" altLang="zh-TW" sz="2800" b="1" dirty="0">
              <a:solidFill>
                <a:srgbClr val="9F9D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"%u\n"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，並取值</a:t>
            </a:r>
            <a:endParaRPr lang="pt-BR" altLang="zh-TW" sz="2800" b="1" dirty="0">
              <a:solidFill>
                <a:srgbClr val="9F9D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"%f\n"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BEAE167-8530-0619-1B80-DD27A962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6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D7265-999F-B0F0-7362-53797BE4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237172A-9C3E-5DC1-1749-A602AF56701F}"/>
              </a:ext>
            </a:extLst>
          </p:cNvPr>
          <p:cNvSpPr txBox="1"/>
          <p:nvPr/>
        </p:nvSpPr>
        <p:spPr>
          <a:xfrm>
            <a:off x="838200" y="1690688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32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32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8CD0D3"/>
                </a:solidFill>
                <a:latin typeface="Consolas" panose="020B0609020204030204" pitchFamily="49" charset="0"/>
              </a:rPr>
              <a:t>4.0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6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A69942-B644-4713-EC58-2BB1D0782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解釋這塊記憶體為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，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並賦值為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0x40000000</a:t>
            </a:r>
            <a:endParaRPr lang="en-US" altLang="zh-TW" sz="2800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，並存起來</a:t>
            </a:r>
            <a:endParaRPr lang="en-US" altLang="zh-TW" sz="2800" b="1" dirty="0">
              <a:solidFill>
                <a:srgbClr val="9F9D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依照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的格式，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對這個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endParaRPr lang="en-US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4.0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/>
          </a:p>
          <a:p>
            <a:pPr marL="0" indent="0">
              <a:buNone/>
            </a:pP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7B48660-2D67-FDA1-A8DB-161A8B57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1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86422-2AA3-A20C-3DAC-BD599B7A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FAD25A-1AF1-7253-4F7D-6973645ED73E}"/>
              </a:ext>
            </a:extLst>
          </p:cNvPr>
          <p:cNvSpPr txBox="1"/>
          <p:nvPr/>
        </p:nvSpPr>
        <p:spPr>
          <a:xfrm>
            <a:off x="838199" y="1690688"/>
            <a:ext cx="1051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   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+ 1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09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206795-154B-8761-0788-1F26113B1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4EBEE22-D367-DBA8-F952-02E19F96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BA8F4BD-D88B-93D6-F3A0-AA7B26E9213B}"/>
              </a:ext>
            </a:extLst>
          </p:cNvPr>
          <p:cNvSpPr txBox="1"/>
          <p:nvPr/>
        </p:nvSpPr>
        <p:spPr>
          <a:xfrm>
            <a:off x="838199" y="2480494"/>
            <a:ext cx="94705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   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0x7fff34d76128</a:t>
            </a: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 - 0x7fff34d76128 = 0x4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電腦中的位址單位是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p+1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差了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4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bytes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Hint: </a:t>
            </a:r>
            <a:r>
              <a:rPr lang="en-US" altLang="zh-TW" sz="2800" dirty="0" err="1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sizeof</a:t>
            </a:r>
            <a:r>
              <a:rPr lang="en-US" altLang="zh-TW" sz="2800" dirty="0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(int) = 4</a:t>
            </a:r>
          </a:p>
        </p:txBody>
      </p:sp>
    </p:spTree>
    <p:extLst>
      <p:ext uri="{BB962C8B-B14F-4D97-AF65-F5344CB8AC3E}">
        <p14:creationId xmlns:p14="http://schemas.microsoft.com/office/powerpoint/2010/main" val="383689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167EAD-B288-1CAE-0BFB-93D36FAA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712604-AAE7-16AC-49F6-0E726E46AD9D}"/>
              </a:ext>
            </a:extLst>
          </p:cNvPr>
          <p:cNvSpPr txBox="1"/>
          <p:nvPr/>
        </p:nvSpPr>
        <p:spPr>
          <a:xfrm>
            <a:off x="838199" y="1690688"/>
            <a:ext cx="100039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   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+ 1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1001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7C1A323-7C43-CF8A-9569-F23132D6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128BAAC-809F-D0A9-87CA-60697417D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8A5CEF2-AFB9-39C0-8918-C30F586BCC53}"/>
              </a:ext>
            </a:extLst>
          </p:cNvPr>
          <p:cNvSpPr txBox="1"/>
          <p:nvPr/>
        </p:nvSpPr>
        <p:spPr>
          <a:xfrm>
            <a:off x="838200" y="2474893"/>
            <a:ext cx="98298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DCDCCC"/>
                </a:solidFill>
                <a:latin typeface="Consolas" panose="020B0609020204030204" pitchFamily="49" charset="0"/>
              </a:rPr>
              <a:t>p    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0x7ffeeab99c1f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0x7ffeeab99c20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0x7ffeeab99c20 - 0x7ffeeab99c1f = 0x1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p+1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差了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bytes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Hint: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sizeof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(char) = 1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2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18A3C-9AA8-7B3D-1462-D5D9F820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4 -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3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5956BE-7ABB-B303-E7E4-DF54981C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指標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 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指標內存放的位址位移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單位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這裡的單位是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指標指向的型別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72DCC05-F440-9A09-CCAF-DF3B6160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</p:spTree>
    <p:extLst>
      <p:ext uri="{BB962C8B-B14F-4D97-AF65-F5344CB8AC3E}">
        <p14:creationId xmlns:p14="http://schemas.microsoft.com/office/powerpoint/2010/main" val="1914946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E0F6021-F69B-2FDD-3D0E-59D6AEAE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sprintf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sscanf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CA6CDC-A32A-34F5-A07B-E083532CCB73}"/>
              </a:ext>
            </a:extLst>
          </p:cNvPr>
          <p:cNvSpPr txBox="1"/>
          <p:nvPr/>
        </p:nvSpPr>
        <p:spPr>
          <a:xfrm>
            <a:off x="838200" y="1690688"/>
            <a:ext cx="105155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"%[^\n]s"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pt-BR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"%d%*s%n"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pt-B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do some operation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rapezoid 6">
            <a:extLst>
              <a:ext uri="{FF2B5EF4-FFF2-40B4-BE49-F238E27FC236}">
                <a16:creationId xmlns:a16="http://schemas.microsoft.com/office/drawing/2014/main" id="{30A11499-021A-17A4-9DAB-788966B55405}"/>
              </a:ext>
            </a:extLst>
          </p:cNvPr>
          <p:cNvSpPr>
            <a:spLocks noChangeAspect="1"/>
          </p:cNvSpPr>
          <p:nvPr/>
        </p:nvSpPr>
        <p:spPr bwMode="auto">
          <a:xfrm rot="2700000" flipH="1">
            <a:off x="10036273" y="438011"/>
            <a:ext cx="2802587" cy="65316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742" tIns="0" rIns="92742" bIns="4637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79490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5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charset="-120"/>
              </a:rPr>
              <a:t>Last week</a:t>
            </a:r>
          </a:p>
        </p:txBody>
      </p:sp>
    </p:spTree>
    <p:extLst>
      <p:ext uri="{BB962C8B-B14F-4D97-AF65-F5344CB8AC3E}">
        <p14:creationId xmlns:p14="http://schemas.microsoft.com/office/powerpoint/2010/main" val="2711510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5968F5D1-7D36-5B9C-4336-4568C557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65EE840-4F46-57C7-1414-7C58378355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另外，加多少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 time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計算的，不是執行期間算的。</a:t>
            </a:r>
          </a:p>
        </p:txBody>
      </p:sp>
    </p:spTree>
    <p:extLst>
      <p:ext uri="{BB962C8B-B14F-4D97-AF65-F5344CB8AC3E}">
        <p14:creationId xmlns:p14="http://schemas.microsoft.com/office/powerpoint/2010/main" val="3820820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3DB91725-49BC-0B1D-138F-5F4B4F38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B2643A-302A-B462-3FE8-12D76C43487B}"/>
              </a:ext>
            </a:extLst>
          </p:cNvPr>
          <p:cNvSpPr txBox="1"/>
          <p:nvPr/>
        </p:nvSpPr>
        <p:spPr>
          <a:xfrm>
            <a:off x="914400" y="1690688"/>
            <a:ext cx="376645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>
                <a:solidFill>
                  <a:srgbClr val="FFCFAF"/>
                </a:solidFill>
                <a:latin typeface="Consolas" panose="020B0609020204030204" pitchFamily="49" charset="0"/>
              </a:rPr>
              <a:t>#include &lt;stdio.h&gt;</a:t>
            </a:r>
          </a:p>
          <a:p>
            <a:endParaRPr lang="zh-TW" altLang="en-US" sz="200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000" b="0">
                <a:solidFill>
                  <a:srgbClr val="CC9393"/>
                </a:solidFill>
                <a:latin typeface="Consolas" panose="020B0609020204030204" pitchFamily="49" charset="0"/>
              </a:rPr>
              <a:t>"%p\n"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000" b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DEE37E-A5F8-5EC7-B367-03B73989C939}"/>
              </a:ext>
            </a:extLst>
          </p:cNvPr>
          <p:cNvSpPr txBox="1"/>
          <p:nvPr/>
        </p:nvSpPr>
        <p:spPr>
          <a:xfrm>
            <a:off x="5878286" y="1690688"/>
            <a:ext cx="555171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.zero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.quad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.LC0: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"%p\n"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02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3DB91725-49BC-0B1D-138F-5F4B4F38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B2643A-302A-B462-3FE8-12D76C43487B}"/>
              </a:ext>
            </a:extLst>
          </p:cNvPr>
          <p:cNvSpPr txBox="1"/>
          <p:nvPr/>
        </p:nvSpPr>
        <p:spPr>
          <a:xfrm>
            <a:off x="914400" y="1690688"/>
            <a:ext cx="376645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>
                <a:solidFill>
                  <a:srgbClr val="FFCFAF"/>
                </a:solidFill>
                <a:latin typeface="Consolas" panose="020B0609020204030204" pitchFamily="49" charset="0"/>
              </a:rPr>
              <a:t>#include &lt;stdio.h&gt;</a:t>
            </a:r>
          </a:p>
          <a:p>
            <a:endParaRPr lang="zh-TW" altLang="en-US" sz="200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000" b="0">
                <a:solidFill>
                  <a:srgbClr val="CC9393"/>
                </a:solidFill>
                <a:latin typeface="Consolas" panose="020B0609020204030204" pitchFamily="49" charset="0"/>
              </a:rPr>
              <a:t>"%p\n"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000" b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DEE37E-A5F8-5EC7-B367-03B73989C939}"/>
              </a:ext>
            </a:extLst>
          </p:cNvPr>
          <p:cNvSpPr txBox="1"/>
          <p:nvPr/>
        </p:nvSpPr>
        <p:spPr>
          <a:xfrm>
            <a:off x="5878286" y="1690688"/>
            <a:ext cx="555171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.zero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.quad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.LC0: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"%p\n"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CE11B528-6BB6-40CA-8498-60CD723A4CAB}"/>
                  </a:ext>
                </a:extLst>
              </p14:cNvPr>
              <p14:cNvContentPartPr/>
              <p14:nvPr/>
            </p14:nvContentPartPr>
            <p14:xfrm>
              <a:off x="7903953" y="4530667"/>
              <a:ext cx="384840" cy="330120"/>
            </p14:xfrm>
          </p:contentPart>
        </mc:Choice>
        <mc:Fallback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CE11B528-6BB6-40CA-8498-60CD723A4C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4953" y="4521657"/>
                <a:ext cx="402480" cy="3477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0626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D2616-B907-5D5A-B3EF-F5311629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2B03A57-8FD8-E4A0-EF29-11D899A3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154D92-1E63-83FF-2808-9E8E065F7D88}"/>
              </a:ext>
            </a:extLst>
          </p:cNvPr>
          <p:cNvSpPr txBox="1"/>
          <p:nvPr/>
        </p:nvSpPr>
        <p:spPr>
          <a:xfrm>
            <a:off x="838200" y="2579915"/>
            <a:ext cx="1051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*p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"(p+1)-p = 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 - 0x7fff34d76128 = 0x4?</a:t>
            </a:r>
          </a:p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輸出是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4?</a:t>
            </a: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5403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D2616-B907-5D5A-B3EF-F5311629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2B03A57-8FD8-E4A0-EF29-11D899A3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154D92-1E63-83FF-2808-9E8E065F7D88}"/>
              </a:ext>
            </a:extLst>
          </p:cNvPr>
          <p:cNvSpPr txBox="1"/>
          <p:nvPr/>
        </p:nvSpPr>
        <p:spPr>
          <a:xfrm>
            <a:off x="838200" y="2579915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*p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"(p+1)-p = 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 - 0x7fff34d76128 = 0x4?</a:t>
            </a:r>
          </a:p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輸出是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4?</a:t>
            </a:r>
          </a:p>
          <a:p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實際輸出是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  <a:p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5166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E4F9C1B-61D3-B799-F5ED-0A11A1A5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ADFBB0A-B753-4BC0-CBB4-E1FED4A1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933524-F9E1-A9D3-CCCB-CEE30B5213BC}"/>
              </a:ext>
            </a:extLst>
          </p:cNvPr>
          <p:cNvSpPr txBox="1"/>
          <p:nvPr/>
        </p:nvSpPr>
        <p:spPr>
          <a:xfrm>
            <a:off x="838200" y="2616299"/>
            <a:ext cx="107768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(double) = 8</a:t>
            </a:r>
          </a:p>
          <a:p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CC9393"/>
                </a:solidFill>
                <a:latin typeface="Consolas" panose="020B0609020204030204" pitchFamily="49" charset="0"/>
              </a:rPr>
              <a:t>"(p+1) - p = %ld\n"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endParaRPr lang="pt-BR" altLang="zh-TW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241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E4F9C1B-61D3-B799-F5ED-0A11A1A5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ADFBB0A-B753-4BC0-CBB4-E1FED4A1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933524-F9E1-A9D3-CCCB-CEE30B5213BC}"/>
              </a:ext>
            </a:extLst>
          </p:cNvPr>
          <p:cNvSpPr txBox="1"/>
          <p:nvPr/>
        </p:nvSpPr>
        <p:spPr>
          <a:xfrm>
            <a:off x="838200" y="2616299"/>
            <a:ext cx="1077685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(double) = 8</a:t>
            </a:r>
          </a:p>
          <a:p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CC9393"/>
                </a:solidFill>
                <a:latin typeface="Consolas" panose="020B0609020204030204" pitchFamily="49" charset="0"/>
              </a:rPr>
              <a:t>"(p+1) - p = %ld\n"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還是</a:t>
            </a:r>
            <a:r>
              <a:rPr lang="pt-BR" altLang="zh-TW" sz="2800" dirty="0">
                <a:latin typeface="Consolas" panose="020B0609020204030204" pitchFamily="49" charset="0"/>
              </a:rPr>
              <a:t>1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pt-BR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指標位移看的是指向的型別，不是那個位址原本的型別，因為在宣告指標時，已經約定好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這個指標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怎麼解釋這塊記憶體。</a:t>
            </a:r>
          </a:p>
        </p:txBody>
      </p:sp>
    </p:spTree>
    <p:extLst>
      <p:ext uri="{BB962C8B-B14F-4D97-AF65-F5344CB8AC3E}">
        <p14:creationId xmlns:p14="http://schemas.microsoft.com/office/powerpoint/2010/main" val="3312299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A457F5D-A52A-49C6-155E-F1C3709E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anchor="b">
            <a:normAutofit/>
          </a:bodyPr>
          <a:lstStyle/>
          <a:p>
            <a:r>
              <a:rPr lang="en-US" altLang="zh-TW" sz="4000" dirty="0">
                <a:latin typeface="Consolas" panose="020B0609020204030204" pitchFamily="49" charset="0"/>
              </a:rPr>
              <a:t>void *</a:t>
            </a:r>
            <a:endParaRPr lang="zh-TW" altLang="en-US" sz="4000" dirty="0"/>
          </a:p>
        </p:txBody>
      </p:sp>
      <p:sp>
        <p:nvSpPr>
          <p:cNvPr id="14" name="!!Line">
            <a:extLst>
              <a:ext uri="{FF2B5EF4-FFF2-40B4-BE49-F238E27FC236}">
                <a16:creationId xmlns:a16="http://schemas.microsoft.com/office/drawing/2014/main" id="{0AF80B57-54E2-4D01-8731-3F38B0C5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92" y="1417320"/>
            <a:ext cx="9144" cy="402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F3B4E4-AE38-1A71-2CB5-B4F119AF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182" y="2894529"/>
            <a:ext cx="4887685" cy="32101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latin typeface="Consolas" panose="020B0609020204030204" pitchFamily="49" charset="0"/>
              </a:rPr>
              <a:t>What on earth is this </a:t>
            </a:r>
            <a:r>
              <a:rPr lang="en-US" sz="2000" b="1" i="1" dirty="0" err="1">
                <a:latin typeface="Consolas" panose="020B0609020204030204" pitchFamily="49" charset="0"/>
              </a:rPr>
              <a:t>shxt</a:t>
            </a:r>
            <a:r>
              <a:rPr lang="en-US" sz="2000" b="1" i="1" dirty="0">
                <a:latin typeface="Consolas" panose="020B0609020204030204" pitchFamily="49" charset="0"/>
              </a:rPr>
              <a:t>?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03CE2B-A37D-A874-613B-132C46D4D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42" y="1111648"/>
            <a:ext cx="4634704" cy="46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2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7D120-F282-62A9-AF40-ACC4F13E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" y="2766218"/>
            <a:ext cx="12006943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 C, everything is a </a:t>
            </a:r>
            <a:r>
              <a:rPr lang="en-US" altLang="zh-TW" i="1" dirty="0">
                <a:solidFill>
                  <a:srgbClr val="FF0000"/>
                </a:solidFill>
                <a:latin typeface="Consolas" panose="020B0609020204030204" pitchFamily="49" charset="0"/>
              </a:rPr>
              <a:t>representation</a:t>
            </a:r>
            <a:endParaRPr lang="zh-TW" altLang="en-US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79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04E7A-5598-EA6D-0EEB-DD8734EC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720D3-B89D-BC21-1678-D944A593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這東西存在的意義是什麼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最早的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語言中，若函式沒有標註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return type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，一律當成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，但是這對開發不好。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6008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516A223-B200-FA22-AB73-1F5CC1EE46E0}"/>
              </a:ext>
            </a:extLst>
          </p:cNvPr>
          <p:cNvSpPr txBox="1"/>
          <p:nvPr/>
        </p:nvSpPr>
        <p:spPr>
          <a:xfrm>
            <a:off x="838200" y="1690688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correct</a:t>
            </a:r>
          </a:p>
          <a:p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sv-SE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ll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not correct, but no warning from compiler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B595980-7351-6101-49C2-66B36FD3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early C without 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43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97981-2BC8-2C58-5909-C708B9B0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today C with void * 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94E792-2CBF-9134-04A5-1A64E9722629}"/>
              </a:ext>
            </a:extLst>
          </p:cNvPr>
          <p:cNvSpPr txBox="1"/>
          <p:nvPr/>
        </p:nvSpPr>
        <p:spPr>
          <a:xfrm>
            <a:off x="838201" y="1690688"/>
            <a:ext cx="1051559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correct</a:t>
            </a:r>
          </a:p>
          <a:p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sv-SE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ll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not correct, and compilation error occurs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malloc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not correct, and </a:t>
            </a:r>
            <a:r>
              <a:rPr lang="en-US" altLang="zh-TW" sz="2800" b="1" dirty="0">
                <a:solidFill>
                  <a:srgbClr val="7F9F7F"/>
                </a:solidFill>
                <a:latin typeface="Consolas" panose="020B0609020204030204" pitchFamily="49" charset="0"/>
              </a:rPr>
              <a:t>a warning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occurs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malloc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9787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0394D59-D9FB-3127-A75D-F03F59A63294}"/>
              </a:ext>
            </a:extLst>
          </p:cNvPr>
          <p:cNvSpPr txBox="1"/>
          <p:nvPr/>
        </p:nvSpPr>
        <p:spPr>
          <a:xfrm>
            <a:off x="838200" y="1690688"/>
            <a:ext cx="101542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main.c:46:19: </a:t>
            </a:r>
            <a:r>
              <a:rPr lang="zh-TW" altLang="en-US" dirty="0">
                <a:solidFill>
                  <a:srgbClr val="FF33CC"/>
                </a:solidFill>
                <a:latin typeface="Consolas" panose="020B0609020204030204" pitchFamily="49" charset="0"/>
              </a:rPr>
              <a:t>warning</a:t>
            </a:r>
            <a:r>
              <a:rPr lang="zh-TW" altLang="en-US" dirty="0">
                <a:latin typeface="Consolas" panose="020B0609020204030204" pitchFamily="49" charset="0"/>
              </a:rPr>
              <a:t>: incompatible implicit declaration of built-in function ‘</a:t>
            </a:r>
            <a:r>
              <a:rPr lang="zh-TW" altLang="en-US" b="1" dirty="0">
                <a:latin typeface="Consolas" panose="020B0609020204030204" pitchFamily="49" charset="0"/>
              </a:rPr>
              <a:t>malloc</a:t>
            </a:r>
            <a:r>
              <a:rPr lang="zh-TW" altLang="en-US" dirty="0">
                <a:latin typeface="Consolas" panose="020B0609020204030204" pitchFamily="49" charset="0"/>
              </a:rPr>
              <a:t>’ [</a:t>
            </a:r>
            <a:r>
              <a:rPr lang="zh-TW" altLang="en-US" dirty="0">
                <a:solidFill>
                  <a:srgbClr val="FF33CC"/>
                </a:solidFill>
                <a:latin typeface="Consolas" panose="020B0609020204030204" pitchFamily="49" charset="0"/>
              </a:rPr>
              <a:t>-Wbuiltin-declaration-mismatch</a:t>
            </a:r>
            <a:r>
              <a:rPr lang="zh-TW" altLang="en-US" dirty="0">
                <a:latin typeface="Consolas" panose="020B0609020204030204" pitchFamily="49" charset="0"/>
              </a:rPr>
              <a:t>]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   46 |         float f = </a:t>
            </a:r>
            <a:r>
              <a:rPr lang="zh-TW" altLang="en-US" dirty="0">
                <a:solidFill>
                  <a:srgbClr val="FF33CC"/>
                </a:solidFill>
                <a:latin typeface="Consolas" panose="020B0609020204030204" pitchFamily="49" charset="0"/>
              </a:rPr>
              <a:t>malloc</a:t>
            </a:r>
            <a:r>
              <a:rPr lang="zh-TW" altLang="en-US" dirty="0">
                <a:latin typeface="Consolas" panose="020B0609020204030204" pitchFamily="49" charset="0"/>
              </a:rPr>
              <a:t>(4);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      |                   </a:t>
            </a:r>
            <a:r>
              <a:rPr lang="zh-TW" altLang="en-US" dirty="0">
                <a:solidFill>
                  <a:srgbClr val="FF33CC"/>
                </a:solidFill>
                <a:latin typeface="Consolas" panose="020B0609020204030204" pitchFamily="49" charset="0"/>
              </a:rPr>
              <a:t>^~~~~~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main.c:46:19: 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zh-TW" altLang="en-US" dirty="0">
                <a:latin typeface="Consolas" panose="020B0609020204030204" pitchFamily="49" charset="0"/>
              </a:rPr>
              <a:t>: incompatible types when initializing type ‘</a:t>
            </a:r>
            <a:r>
              <a:rPr lang="zh-TW" altLang="en-US" b="1" dirty="0">
                <a:latin typeface="Consolas" panose="020B0609020204030204" pitchFamily="49" charset="0"/>
              </a:rPr>
              <a:t>float</a:t>
            </a:r>
            <a:r>
              <a:rPr lang="zh-TW" altLang="en-US" dirty="0">
                <a:latin typeface="Consolas" panose="020B0609020204030204" pitchFamily="49" charset="0"/>
              </a:rPr>
              <a:t>’ using type ‘</a:t>
            </a:r>
            <a:r>
              <a:rPr lang="zh-TW" altLang="en-US" b="1" dirty="0">
                <a:latin typeface="Consolas" panose="020B0609020204030204" pitchFamily="49" charset="0"/>
              </a:rPr>
              <a:t>void *</a:t>
            </a:r>
            <a:r>
              <a:rPr lang="zh-TW" altLang="en-US" dirty="0">
                <a:latin typeface="Consolas" panose="020B0609020204030204" pitchFamily="49" charset="0"/>
              </a:rPr>
              <a:t>’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main.c:47:18: </a:t>
            </a:r>
            <a:r>
              <a:rPr lang="en-US" altLang="zh-TW" dirty="0">
                <a:solidFill>
                  <a:srgbClr val="FF33CC"/>
                </a:solidFill>
                <a:latin typeface="Consolas" panose="020B0609020204030204" pitchFamily="49" charset="0"/>
              </a:rPr>
              <a:t>warning</a:t>
            </a:r>
            <a:r>
              <a:rPr lang="en-US" altLang="zh-TW" dirty="0">
                <a:latin typeface="Consolas" panose="020B0609020204030204" pitchFamily="49" charset="0"/>
              </a:rPr>
              <a:t>: incompatible implicit declaration of built-in function ‘</a:t>
            </a:r>
            <a:r>
              <a:rPr lang="en-US" altLang="zh-TW" b="1" dirty="0">
                <a:latin typeface="Consolas" panose="020B0609020204030204" pitchFamily="49" charset="0"/>
              </a:rPr>
              <a:t>malloc</a:t>
            </a:r>
            <a:r>
              <a:rPr lang="en-US" altLang="zh-TW" dirty="0">
                <a:latin typeface="Consolas" panose="020B0609020204030204" pitchFamily="49" charset="0"/>
              </a:rPr>
              <a:t>’ [</a:t>
            </a:r>
            <a:r>
              <a:rPr lang="en-US" altLang="zh-TW" dirty="0">
                <a:solidFill>
                  <a:srgbClr val="FF33CC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 err="1">
                <a:solidFill>
                  <a:srgbClr val="FF33CC"/>
                </a:solidFill>
                <a:latin typeface="Consolas" panose="020B0609020204030204" pitchFamily="49" charset="0"/>
              </a:rPr>
              <a:t>Wbuiltin</a:t>
            </a:r>
            <a:r>
              <a:rPr lang="en-US" altLang="zh-TW" dirty="0">
                <a:solidFill>
                  <a:srgbClr val="FF33CC"/>
                </a:solidFill>
                <a:latin typeface="Consolas" panose="020B0609020204030204" pitchFamily="49" charset="0"/>
              </a:rPr>
              <a:t>-declaration-mismatch</a:t>
            </a:r>
            <a:r>
              <a:rPr lang="en-US" altLang="zh-TW" dirty="0"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47 |         long l = </a:t>
            </a:r>
            <a:r>
              <a:rPr lang="en-US" altLang="zh-TW" dirty="0">
                <a:solidFill>
                  <a:srgbClr val="FF33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>
                <a:latin typeface="Consolas" panose="020B0609020204030204" pitchFamily="49" charset="0"/>
              </a:rPr>
              <a:t>(8);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  |                  </a:t>
            </a:r>
            <a:r>
              <a:rPr lang="en-US" altLang="zh-TW" dirty="0">
                <a:solidFill>
                  <a:srgbClr val="FF33CC"/>
                </a:solidFill>
                <a:latin typeface="Consolas" panose="020B0609020204030204" pitchFamily="49" charset="0"/>
              </a:rPr>
              <a:t>^~~~~~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main.c:47:18: </a:t>
            </a:r>
            <a:r>
              <a:rPr lang="en-US" altLang="zh-TW" dirty="0">
                <a:solidFill>
                  <a:srgbClr val="FF33CC"/>
                </a:solidFill>
                <a:latin typeface="Consolas" panose="020B0609020204030204" pitchFamily="49" charset="0"/>
              </a:rPr>
              <a:t>warning</a:t>
            </a:r>
            <a:r>
              <a:rPr lang="en-US" altLang="zh-TW" dirty="0">
                <a:latin typeface="Consolas" panose="020B0609020204030204" pitchFamily="49" charset="0"/>
              </a:rPr>
              <a:t>: initialization of ‘</a:t>
            </a:r>
            <a:r>
              <a:rPr lang="en-US" altLang="zh-TW" b="1" dirty="0">
                <a:latin typeface="Consolas" panose="020B0609020204030204" pitchFamily="49" charset="0"/>
              </a:rPr>
              <a:t>long int</a:t>
            </a:r>
            <a:r>
              <a:rPr lang="en-US" altLang="zh-TW" dirty="0">
                <a:latin typeface="Consolas" panose="020B0609020204030204" pitchFamily="49" charset="0"/>
              </a:rPr>
              <a:t>’ from ‘</a:t>
            </a:r>
            <a:r>
              <a:rPr lang="en-US" altLang="zh-TW" b="1" dirty="0">
                <a:latin typeface="Consolas" panose="020B0609020204030204" pitchFamily="49" charset="0"/>
              </a:rPr>
              <a:t>void *</a:t>
            </a:r>
            <a:r>
              <a:rPr lang="en-US" altLang="zh-TW" dirty="0">
                <a:latin typeface="Consolas" panose="020B0609020204030204" pitchFamily="49" charset="0"/>
              </a:rPr>
              <a:t>’ makes integer from pointer without a cast </a:t>
            </a:r>
            <a:r>
              <a:rPr lang="en-US" altLang="zh-TW" dirty="0">
                <a:solidFill>
                  <a:srgbClr val="FF33CC"/>
                </a:solidFill>
                <a:latin typeface="Consolas" panose="020B0609020204030204" pitchFamily="49" charset="0"/>
              </a:rPr>
              <a:t>[-</a:t>
            </a:r>
            <a:r>
              <a:rPr lang="en-US" altLang="zh-TW" dirty="0" err="1">
                <a:solidFill>
                  <a:srgbClr val="FF33CC"/>
                </a:solidFill>
                <a:latin typeface="Consolas" panose="020B0609020204030204" pitchFamily="49" charset="0"/>
              </a:rPr>
              <a:t>Wint</a:t>
            </a:r>
            <a:r>
              <a:rPr lang="en-US" altLang="zh-TW" dirty="0">
                <a:solidFill>
                  <a:srgbClr val="FF33CC"/>
                </a:solidFill>
                <a:latin typeface="Consolas" panose="020B0609020204030204" pitchFamily="49" charset="0"/>
              </a:rPr>
              <a:t>-conversion</a:t>
            </a:r>
            <a:r>
              <a:rPr lang="en-US" altLang="zh-TW" dirty="0">
                <a:latin typeface="Consolas" panose="020B0609020204030204" pitchFamily="49" charset="0"/>
              </a:rPr>
              <a:t>]</a:t>
            </a:r>
          </a:p>
          <a:p>
            <a:endParaRPr lang="zh-TW" altLang="en-US" dirty="0">
              <a:solidFill>
                <a:srgbClr val="FF33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496FEF30-0ACA-3A0C-83F5-14749DBE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today C with void * 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710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FCE4A-9A42-3B9C-08A2-3610385A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為什麼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malloc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calloc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memory management 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return void *?</a:t>
            </a: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realloc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9C0574A-D42F-0EE2-FD3D-BA16DEE0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12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A0E019-23A3-8701-6424-94C9E055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這樣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programmer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就會需要顯式轉型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(explicit cast)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才能操作這個指標，否則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就會丟出錯誤，避免危險的錯誤操作。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另外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void *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也是告訴編譯器，這個位址還不知道要用甚麼資料型別解釋，之後再說。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realloc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qsort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comp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2D1D493-A883-DCB0-AD2B-3E024085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569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9610E7B-07B5-A37B-14CB-499E40AC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void * is generic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330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A7B43-B022-9194-DBF1-62D09A53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swap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兩個未知物件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68A198-AB43-FCAD-C3F9-0AC4A7256164}"/>
              </a:ext>
            </a:extLst>
          </p:cNvPr>
          <p:cNvSpPr txBox="1"/>
          <p:nvPr/>
        </p:nvSpPr>
        <p:spPr>
          <a:xfrm>
            <a:off x="838200" y="1690688"/>
            <a:ext cx="105156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swap two generic objects whose size is "size".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swap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p1 </a:t>
            </a:r>
            <a:r>
              <a:rPr lang="en-US" altLang="zh-TW" sz="24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/* the address of object 1 */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p2 </a:t>
            </a:r>
            <a:r>
              <a:rPr lang="en-US" altLang="zh-TW" sz="24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/* the address of object 2 */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24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 </a:t>
            </a:r>
            <a:r>
              <a:rPr lang="en-US" altLang="zh-TW" sz="24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/* bytes */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do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(--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91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0F79F-3C66-E9A8-BDFB-0E175549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qualifier with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D47BEB-2BC3-AA97-E9E8-BBCA5671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倒著念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C7490B-52B3-3F5A-08CA-81C6F584336D}"/>
              </a:ext>
            </a:extLst>
          </p:cNvPr>
          <p:cNvSpPr txBox="1"/>
          <p:nvPr/>
        </p:nvSpPr>
        <p:spPr>
          <a:xfrm>
            <a:off x="838200" y="2336883"/>
            <a:ext cx="1001485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p1 is a pointer to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p2 is a pointer to const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p3 is a const pointer to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p4 is a const pointer to const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84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43CF8-460E-8026-DDC0-420EA9C9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3EBEA7-71CC-D5B5-0E7F-231290D1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非常的令人困惑，在不同的地方使用會有不同的意義</a:t>
            </a:r>
            <a:r>
              <a:rPr lang="en-US" altLang="zh-TW" dirty="0"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In declaration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Parameter of function, e.g.,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zh-TW" altLang="en-US" b="1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[])</a:t>
            </a:r>
            <a:r>
              <a:rPr lang="en-US" altLang="zh-TW" dirty="0">
                <a:latin typeface="Consolas" panose="020B0609020204030204" pitchFamily="49" charset="0"/>
              </a:rPr>
              <a:t> is equivalent to 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Definition/statement, e.g.,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 </a:t>
            </a:r>
            <a:r>
              <a:rPr lang="en-US" altLang="zh-TW" dirty="0">
                <a:latin typeface="Consolas" panose="020B0609020204030204" pitchFamily="49" charset="0"/>
              </a:rPr>
              <a:t>isn’t equivalent to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Extern, e.g.,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extern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[]; </a:t>
            </a:r>
            <a:r>
              <a:rPr lang="en-US" altLang="zh-TW" dirty="0">
                <a:latin typeface="Consolas" panose="020B0609020204030204" pitchFamily="49" charset="0"/>
              </a:rPr>
              <a:t>isn’t equivalent to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extern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 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In expression</a:t>
            </a:r>
          </a:p>
          <a:p>
            <a:pPr lvl="2"/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latin typeface="Consolas" panose="020B0609020204030204" pitchFamily="49" charset="0"/>
              </a:rPr>
              <a:t> will be rewritten as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</a:rPr>
              <a:t> by compiler.</a:t>
            </a:r>
          </a:p>
        </p:txBody>
      </p:sp>
    </p:spTree>
    <p:extLst>
      <p:ext uri="{BB962C8B-B14F-4D97-AF65-F5344CB8AC3E}">
        <p14:creationId xmlns:p14="http://schemas.microsoft.com/office/powerpoint/2010/main" val="343384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6F9D37-8810-F5A6-A518-D0E3B0B68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0x4000 0000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這個資料被放在一個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位元的記憶體區塊。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可以被解釋成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unsigned int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，也就是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1073741824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也可以被解釋成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3" action="ppaction://hlinksldjump"/>
              </a:rPr>
              <a:t>[1]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，也就是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2.0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C0EC417-12B0-10BE-1AAA-F9B66123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19554"/>
            <a:ext cx="118110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 C, everything is a representation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29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6891C-8B87-C680-714F-74DA6806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Consolas" panose="020B0609020204030204" pitchFamily="49" charset="0"/>
              </a:rPr>
              <a:t>array &amp; pointer </a:t>
            </a:r>
            <a:r>
              <a:rPr lang="en-US" altLang="zh-TW" sz="4000" dirty="0">
                <a:solidFill>
                  <a:srgbClr val="FF0000"/>
                </a:solidFill>
                <a:latin typeface="Consolas" panose="020B0609020204030204" pitchFamily="49" charset="0"/>
              </a:rPr>
              <a:t>isn’t the same thing</a:t>
            </a:r>
            <a:endParaRPr lang="zh-TW" alt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9877E3-18F8-EC83-8758-A74E8CE1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指標是指標，陣列是陣列，不要把他們當同一件事看待。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對編譯器來說，這是兩種不同的表達方式。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the type of "a" is "int [10]"</a:t>
            </a:r>
            <a:endParaRPr lang="en-US" altLang="zh-TW" sz="36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the type of "p" is "int *"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5374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1BF6A-C40E-8E79-B5A5-ABC1B2C7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有趣的小知識，在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expression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</a:t>
            </a:r>
            <a:br>
              <a:rPr lang="en-US" altLang="zh-TW" dirty="0"/>
            </a:b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*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 = 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這是真的可以編譯、正常執行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另一個有趣的小知識，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跟*會互相消去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AAFA168-61F8-24BB-942B-D6F408A4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65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3E1CB-5D4C-3044-2736-B753F83C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how to read array &amp;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10F38-959A-834E-4606-3917F402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])[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63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3E1CB-5D4C-3044-2736-B753F83C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how to read array &amp;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10F38-959A-834E-4606-3917F402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an array of int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an array of int*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 pointer to int array whose length is N</a:t>
            </a:r>
          </a:p>
          <a:p>
            <a:endParaRPr lang="en-US" altLang="zh-TW" sz="24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 pointer to int array whose dimension is [N1][N2]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an array (length is N1) of pointer pointing to an int array whose length is N2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])[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59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54E07-53A0-45D1-7B22-29D69A13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hlinkClick r:id="rId2"/>
              </a:rPr>
              <a:t>C operator precedence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76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00801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287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00801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     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46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00801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0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11469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                  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23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11469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3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AB035-0C11-D522-5684-E1F7A69C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指標到底是什麼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A3D17-8E12-31A5-DCDF-95C7E546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指標就是一個變數，裡面放著一個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這個位址可以拿來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定址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018AFB-4A75-262D-BE25-06CA88C4D594}"/>
              </a:ext>
            </a:extLst>
          </p:cNvPr>
          <p:cNvSpPr txBox="1"/>
          <p:nvPr/>
        </p:nvSpPr>
        <p:spPr>
          <a:xfrm>
            <a:off x="838200" y="3429000"/>
            <a:ext cx="91548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now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store the address of x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01071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11469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40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E17FC39-D3BE-F008-8ECE-D3CC5165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72AA44C-2D7A-1681-D583-ACBDC108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1" y="1484229"/>
            <a:ext cx="11325178" cy="38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82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577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654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338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35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4626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277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4626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dirty="0">
                <a:latin typeface="Consolas" panose="020B0609020204030204" pitchFamily="49" charset="0"/>
              </a:rPr>
              <a:t>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41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125422-352F-86C9-4981-BC3646B4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838200" y="2305615"/>
            <a:ext cx="96120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146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E17FC39-D3BE-F008-8ECE-D3CC5165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72AA44C-2D7A-1681-D583-ACBDC108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1" y="1484229"/>
            <a:ext cx="11325178" cy="38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3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AB035-0C11-D522-5684-E1F7A69C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指標到底是什麼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A3D17-8E12-31A5-DCDF-95C7E546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指標就是一個變數，裡面放著一個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這個位址可以拿來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定址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018AFB-4A75-262D-BE25-06CA88C4D594}"/>
              </a:ext>
            </a:extLst>
          </p:cNvPr>
          <p:cNvSpPr txBox="1"/>
          <p:nvPr/>
        </p:nvSpPr>
        <p:spPr>
          <a:xfrm>
            <a:off x="838200" y="3429000"/>
            <a:ext cx="91548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now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7F9F7F"/>
                </a:solidFill>
                <a:latin typeface="Consolas" panose="020B0609020204030204" pitchFamily="49" charset="0"/>
              </a:rPr>
              <a:t>store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the address of x </a:t>
            </a:r>
            <a:endParaRPr lang="zh-TW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F0B78C-833E-7098-FAC4-8CB6EA54FCDE}"/>
              </a:ext>
            </a:extLst>
          </p:cNvPr>
          <p:cNvSpPr/>
          <p:nvPr/>
        </p:nvSpPr>
        <p:spPr>
          <a:xfrm>
            <a:off x="740598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D04F81-BB14-7183-C646-08B82272EFD7}"/>
              </a:ext>
            </a:extLst>
          </p:cNvPr>
          <p:cNvSpPr/>
          <p:nvPr/>
        </p:nvSpPr>
        <p:spPr>
          <a:xfrm>
            <a:off x="1818284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DD365A-6411-DB6B-C0CA-4919BE3EE097}"/>
              </a:ext>
            </a:extLst>
          </p:cNvPr>
          <p:cNvSpPr/>
          <p:nvPr/>
        </p:nvSpPr>
        <p:spPr>
          <a:xfrm>
            <a:off x="5050972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40A2F9-7E73-CF2E-FD68-B34FEBD896EB}"/>
              </a:ext>
            </a:extLst>
          </p:cNvPr>
          <p:cNvSpPr/>
          <p:nvPr/>
        </p:nvSpPr>
        <p:spPr>
          <a:xfrm>
            <a:off x="6128658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0x1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EBEC1B-43D8-CA17-9F09-5791862C7673}"/>
              </a:ext>
            </a:extLst>
          </p:cNvPr>
          <p:cNvSpPr/>
          <p:nvPr/>
        </p:nvSpPr>
        <p:spPr>
          <a:xfrm>
            <a:off x="7206344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0x0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C86989E-F287-15BF-2C26-7F51D2FF5649}"/>
              </a:ext>
            </a:extLst>
          </p:cNvPr>
          <p:cNvSpPr txBox="1"/>
          <p:nvPr/>
        </p:nvSpPr>
        <p:spPr>
          <a:xfrm>
            <a:off x="997152" y="59207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54E5D7-CC4E-E1A3-6DA3-4DAFDB4D769F}"/>
              </a:ext>
            </a:extLst>
          </p:cNvPr>
          <p:cNvSpPr txBox="1"/>
          <p:nvPr/>
        </p:nvSpPr>
        <p:spPr>
          <a:xfrm>
            <a:off x="2074838" y="59207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0x2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223CBB2-86BA-3259-0121-88CE29D9B152}"/>
              </a:ext>
            </a:extLst>
          </p:cNvPr>
          <p:cNvSpPr txBox="1"/>
          <p:nvPr/>
        </p:nvSpPr>
        <p:spPr>
          <a:xfrm>
            <a:off x="6384472" y="59207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0x9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20964B-F9BA-78DE-2DFA-56E9ACF0E170}"/>
              </a:ext>
            </a:extLst>
          </p:cNvPr>
          <p:cNvSpPr txBox="1"/>
          <p:nvPr/>
        </p:nvSpPr>
        <p:spPr>
          <a:xfrm>
            <a:off x="7462898" y="59113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234314-182F-D2F4-5545-E8C8D97013FD}"/>
              </a:ext>
            </a:extLst>
          </p:cNvPr>
          <p:cNvSpPr/>
          <p:nvPr/>
        </p:nvSpPr>
        <p:spPr>
          <a:xfrm>
            <a:off x="8284030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0x0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E7E210-B2C7-5304-E776-3E93335D91FF}"/>
              </a:ext>
            </a:extLst>
          </p:cNvPr>
          <p:cNvSpPr/>
          <p:nvPr/>
        </p:nvSpPr>
        <p:spPr>
          <a:xfrm>
            <a:off x="9361716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0x0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AB665B-1F9A-067E-70EF-C1D8586334C1}"/>
              </a:ext>
            </a:extLst>
          </p:cNvPr>
          <p:cNvSpPr/>
          <p:nvPr/>
        </p:nvSpPr>
        <p:spPr>
          <a:xfrm>
            <a:off x="10439402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597D2BC-0AAC-B5E2-3D19-2EDB11220AD2}"/>
              </a:ext>
            </a:extLst>
          </p:cNvPr>
          <p:cNvSpPr txBox="1"/>
          <p:nvPr/>
        </p:nvSpPr>
        <p:spPr>
          <a:xfrm>
            <a:off x="2739761" y="4322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C34772E-8767-01F9-1E83-ECCFD93AFDA0}"/>
              </a:ext>
            </a:extLst>
          </p:cNvPr>
          <p:cNvSpPr txBox="1"/>
          <p:nvPr/>
        </p:nvSpPr>
        <p:spPr>
          <a:xfrm>
            <a:off x="8742804" y="43198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px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6E619F-3584-B5DD-5DB4-F0EB8A24C8AD}"/>
              </a:ext>
            </a:extLst>
          </p:cNvPr>
          <p:cNvSpPr/>
          <p:nvPr/>
        </p:nvSpPr>
        <p:spPr>
          <a:xfrm>
            <a:off x="2895600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5BD4696-6B6C-2FD1-38DE-0EF827915D70}"/>
              </a:ext>
            </a:extLst>
          </p:cNvPr>
          <p:cNvSpPr/>
          <p:nvPr/>
        </p:nvSpPr>
        <p:spPr>
          <a:xfrm>
            <a:off x="3972916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4496C6D-235C-1271-1A3A-6A8535F8AF12}"/>
              </a:ext>
            </a:extLst>
          </p:cNvPr>
          <p:cNvSpPr txBox="1"/>
          <p:nvPr/>
        </p:nvSpPr>
        <p:spPr>
          <a:xfrm>
            <a:off x="3151784" y="59207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EB44BF7-874E-A0EF-FE09-5E26575F93E9}"/>
              </a:ext>
            </a:extLst>
          </p:cNvPr>
          <p:cNvSpPr txBox="1"/>
          <p:nvPr/>
        </p:nvSpPr>
        <p:spPr>
          <a:xfrm>
            <a:off x="4229470" y="591045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3" name="左大括弧 22">
            <a:extLst>
              <a:ext uri="{FF2B5EF4-FFF2-40B4-BE49-F238E27FC236}">
                <a16:creationId xmlns:a16="http://schemas.microsoft.com/office/drawing/2014/main" id="{9847C96B-8B5F-A6DD-9DC6-6D6D6834E99C}"/>
              </a:ext>
            </a:extLst>
          </p:cNvPr>
          <p:cNvSpPr/>
          <p:nvPr/>
        </p:nvSpPr>
        <p:spPr>
          <a:xfrm rot="5400000">
            <a:off x="2772068" y="2701329"/>
            <a:ext cx="246691" cy="4310375"/>
          </a:xfrm>
          <a:prstGeom prst="leftBrace">
            <a:avLst>
              <a:gd name="adj1" fmla="val 8333"/>
              <a:gd name="adj2" fmla="val 5033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左大括弧 23">
            <a:extLst>
              <a:ext uri="{FF2B5EF4-FFF2-40B4-BE49-F238E27FC236}">
                <a16:creationId xmlns:a16="http://schemas.microsoft.com/office/drawing/2014/main" id="{A02DF60C-42AB-9519-3B16-0C171656DD97}"/>
              </a:ext>
            </a:extLst>
          </p:cNvPr>
          <p:cNvSpPr/>
          <p:nvPr/>
        </p:nvSpPr>
        <p:spPr>
          <a:xfrm rot="5400000">
            <a:off x="8854647" y="2023509"/>
            <a:ext cx="246690" cy="5666015"/>
          </a:xfrm>
          <a:prstGeom prst="leftBrace">
            <a:avLst>
              <a:gd name="adj1" fmla="val 8333"/>
              <a:gd name="adj2" fmla="val 5033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3910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 - a[0] = &amp;a[1][0] - &amp;a[0][0]</a:t>
            </a: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a[0][1] - a[0][0] = &amp;a[0][1][0] - &amp;a[0][0][0]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a[0][0][1] - a[0][0][0] = &amp;a[0][0][1][0] - &amp;a[0][0][0][0] 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2026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 - a[0] = &amp;a[1][0] - &amp;a[0][0]</a:t>
            </a: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            </a:t>
            </a:r>
            <a:r>
              <a:rPr lang="pt-BR" altLang="zh-TW" sz="2800" dirty="0">
                <a:latin typeface="Consolas" panose="020B0609020204030204" pitchFamily="49" charset="0"/>
              </a:rPr>
              <a:t>N2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a[0][1] - a[0][0] = &amp;a[0][1][0] - &amp;a[0][0][0]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      </a:t>
            </a:r>
            <a:r>
              <a:rPr lang="pt-BR" altLang="zh-TW" sz="2800" dirty="0">
                <a:latin typeface="Consolas" panose="020B0609020204030204" pitchFamily="49" charset="0"/>
              </a:rPr>
              <a:t>N3</a:t>
            </a:r>
          </a:p>
          <a:p>
            <a:endParaRPr lang="pt-BR" altLang="zh-TW" sz="28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a[0][0][1] - a[0][0][0] = &amp;a[0][0][1][0] - &amp;a[0][0][0][0] 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</a:t>
            </a:r>
            <a:r>
              <a:rPr lang="pt-BR" altLang="zh-TW" sz="2800" dirty="0">
                <a:latin typeface="Consolas" panose="020B0609020204030204" pitchFamily="49" charset="0"/>
              </a:rPr>
              <a:t>N4</a:t>
            </a:r>
          </a:p>
        </p:txBody>
      </p:sp>
    </p:spTree>
    <p:extLst>
      <p:ext uri="{BB962C8B-B14F-4D97-AF65-F5344CB8AC3E}">
        <p14:creationId xmlns:p14="http://schemas.microsoft.com/office/powerpoint/2010/main" val="3113570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a[1][0][0] - a[0][0][0] = &amp;a[1][0][0][0] - &amp;a[0][0][0][0] </a:t>
            </a:r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439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a[1][0][0] - a[0][0][0] = &amp;a[1][0][0][0] - &amp;a[0][0][0][0] </a:t>
            </a:r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  </a:t>
            </a:r>
            <a:r>
              <a:rPr lang="pt-BR" altLang="zh-TW" sz="2800" dirty="0">
                <a:latin typeface="Consolas" panose="020B0609020204030204" pitchFamily="49" charset="0"/>
              </a:rPr>
              <a:t>N2*N3*N4</a:t>
            </a:r>
          </a:p>
          <a:p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97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785D2-D485-948B-E97A-3199BE0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實際考題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2020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1-(d) 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小改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C7387-15BE-32B0-53F8-F86A2003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br>
              <a:rPr lang="en-US" altLang="zh-TW" dirty="0">
                <a:latin typeface="Consolas" panose="020B0609020204030204" pitchFamily="49" charset="0"/>
              </a:rPr>
            </a:br>
            <a:endParaRPr lang="en-US" altLang="zh-TW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4A3A2F-BF56-B5B2-FAE7-02A428C143F9}"/>
              </a:ext>
            </a:extLst>
          </p:cNvPr>
          <p:cNvSpPr txBox="1"/>
          <p:nvPr/>
        </p:nvSpPr>
        <p:spPr>
          <a:xfrm>
            <a:off x="293914" y="2025908"/>
            <a:ext cx="116694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 %d %d %d\n"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[-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d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it-IT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51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52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53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54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55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56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57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58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59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60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it-IT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770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785D2-D485-948B-E97A-3199BE0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實際考題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2020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1-(d) 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小改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C7387-15BE-32B0-53F8-F86A2003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4A3A2F-BF56-B5B2-FAE7-02A428C143F9}"/>
              </a:ext>
            </a:extLst>
          </p:cNvPr>
          <p:cNvSpPr txBox="1"/>
          <p:nvPr/>
        </p:nvSpPr>
        <p:spPr>
          <a:xfrm>
            <a:off x="293914" y="2025908"/>
            <a:ext cx="116694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 %d %d %d\n"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 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it-IT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51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52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53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54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55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56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57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58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59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60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it-IT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526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01D909-48DA-F8B3-49D0-BCCB4FD6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a=e,         *(a+2)=*(e+2)=e[2]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b=e+2,       *(b-1)=*(e+1)=e[1]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c=e+3,       *(c+3)=*(e+6)=e[6]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d=e+2+4=e+6, *(d+2)=*(e+8)=e[8]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016015F-A932-65C9-E234-74454E19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實際考題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2020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1-(d) 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小改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38634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785D2-D485-948B-E97A-3199BE0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實際考題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2020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1-(d) 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小改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C7387-15BE-32B0-53F8-F86A2003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4A3A2F-BF56-B5B2-FAE7-02A428C143F9}"/>
              </a:ext>
            </a:extLst>
          </p:cNvPr>
          <p:cNvSpPr txBox="1"/>
          <p:nvPr/>
        </p:nvSpPr>
        <p:spPr>
          <a:xfrm>
            <a:off x="293914" y="2025908"/>
            <a:ext cx="116694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 %d %d %d\n"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 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it-IT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51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52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53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54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55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56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57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58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59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60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it-IT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1DC305-7805-AE9D-74DD-257F36E96B76}"/>
              </a:ext>
            </a:extLst>
          </p:cNvPr>
          <p:cNvSpPr txBox="1"/>
          <p:nvPr/>
        </p:nvSpPr>
        <p:spPr>
          <a:xfrm>
            <a:off x="2318658" y="3320143"/>
            <a:ext cx="3690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52 51 56 58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943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C4E1A-8482-909C-622E-17C7D74C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to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D569F8-E011-C0DD-0BE8-C068B5571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一個指標裡面存的值，被解釋成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另一個指標的位址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偶爾會用到。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當你的程式出現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或以上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指標，可能代表你需要重新想一下該怎麼做。</a:t>
            </a:r>
          </a:p>
        </p:txBody>
      </p:sp>
    </p:spTree>
    <p:extLst>
      <p:ext uri="{BB962C8B-B14F-4D97-AF65-F5344CB8AC3E}">
        <p14:creationId xmlns:p14="http://schemas.microsoft.com/office/powerpoint/2010/main" val="30885862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C25F3-BD03-A01A-F084-E8C0F7BC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9B0E28B-025C-F387-2786-6A91CFB81280}"/>
              </a:ext>
            </a:extLst>
          </p:cNvPr>
          <p:cNvSpPr txBox="1"/>
          <p:nvPr/>
        </p:nvSpPr>
        <p:spPr>
          <a:xfrm>
            <a:off x="838200" y="1690688"/>
            <a:ext cx="94660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zh-TW" altLang="en-US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function pointer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0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52E53-CFFB-6EF8-1A3E-D99601F5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指標的大小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07800-7C5C-DDA5-1E3A-88395308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depend on machine</a:t>
            </a:r>
          </a:p>
          <a:p>
            <a:endParaRPr lang="en-US" altLang="zh-TW" dirty="0"/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一般而言，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位元的機器，指標大小會是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位元的機器，指標大小會是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位元。</a:t>
            </a:r>
          </a:p>
        </p:txBody>
      </p:sp>
    </p:spTree>
    <p:extLst>
      <p:ext uri="{BB962C8B-B14F-4D97-AF65-F5344CB8AC3E}">
        <p14:creationId xmlns:p14="http://schemas.microsoft.com/office/powerpoint/2010/main" val="4886319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C25F3-BD03-A01A-F084-E8C0F7BC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4902EE-4EF4-00E7-B299-051C9B15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很奇怪嗎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為什麼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可以指向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又不是一個變數或記憶體位址。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然而實際上，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就是一個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位址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435820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223056E-74BA-BB2B-7546-3F6BBA2CD0AA}"/>
              </a:ext>
            </a:extLst>
          </p:cNvPr>
          <p:cNvSpPr txBox="1"/>
          <p:nvPr/>
        </p:nvSpPr>
        <p:spPr>
          <a:xfrm>
            <a:off x="838199" y="2027482"/>
            <a:ext cx="98733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2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2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{}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9F070806-D279-079A-36F7-DF02C595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C431C56-4400-6320-513A-127144C4A93C}"/>
              </a:ext>
            </a:extLst>
          </p:cNvPr>
          <p:cNvSpPr txBox="1"/>
          <p:nvPr/>
        </p:nvSpPr>
        <p:spPr>
          <a:xfrm>
            <a:off x="5774870" y="1690688"/>
            <a:ext cx="46079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sz="20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func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70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C4C6E23B-D045-5D33-03CD-6534A177C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629" y="1690688"/>
            <a:ext cx="6596742" cy="4882948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B5B36C44-8AC3-1EAE-0755-C9765872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853D5DE-BBC5-1471-F8A3-72C647F3935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62240" y="5658933"/>
            <a:ext cx="2746246" cy="423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67D09CE-1819-2B5F-5F32-296B86A55DBA}"/>
              </a:ext>
            </a:extLst>
          </p:cNvPr>
          <p:cNvSpPr txBox="1"/>
          <p:nvPr/>
        </p:nvSpPr>
        <p:spPr>
          <a:xfrm>
            <a:off x="1088897" y="53973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func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410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17FAEF-F59F-0D2A-0396-9A059A0D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所以用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指向一個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是一個很正常的事。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因為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在程式中就只是一個位址。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EF58FA3-413A-F42A-3EB3-758062EF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488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9245F1-DF1B-5216-3F5D-E86390C5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要怎麼宣告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C operator precedence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funcion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precedence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之前，所以要把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的部分用括號刮起來。</a:t>
            </a:r>
            <a:br>
              <a:rPr lang="en-US" altLang="zh-TW" dirty="0">
                <a:latin typeface="Consolas" panose="020B0609020204030204" pitchFamily="49" charset="0"/>
              </a:rPr>
            </a:b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fp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)(</a:t>
            </a:r>
            <a:r>
              <a:rPr lang="sv-SE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5DA0997-C44C-509C-2B0B-A8B0BF69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610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77802-1476-382E-F8F4-C130705E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 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減少邏輯判斷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1008C7-3CF3-B021-64C7-A7091433FF3D}"/>
              </a:ext>
            </a:extLst>
          </p:cNvPr>
          <p:cNvSpPr txBox="1"/>
          <p:nvPr/>
        </p:nvSpPr>
        <p:spPr>
          <a:xfrm>
            <a:off x="838200" y="1690688"/>
            <a:ext cx="103087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"0\n"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"1\n"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"2\n"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"3\n"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func4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"4\n"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op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ops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5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])(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func4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op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ops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op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]();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545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77802-1476-382E-F8F4-C130705E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 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減少邏輯判斷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1008C7-3CF3-B021-64C7-A7091433FF3D}"/>
              </a:ext>
            </a:extLst>
          </p:cNvPr>
          <p:cNvSpPr txBox="1"/>
          <p:nvPr/>
        </p:nvSpPr>
        <p:spPr>
          <a:xfrm>
            <a:off x="838200" y="1690688"/>
            <a:ext cx="1030877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add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800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dirty="0" err="1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solidFill>
                  <a:srgbClr val="DCDCCC"/>
                </a:solidFill>
                <a:latin typeface="Consolas" panose="020B0609020204030204" pitchFamily="49" charset="0"/>
              </a:rPr>
              <a:t>mul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sub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div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dirty="0">
                <a:solidFill>
                  <a:srgbClr val="CEDF99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ops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dirty="0">
                <a:solidFill>
                  <a:srgbClr val="8CD0D3"/>
                </a:solidFill>
                <a:latin typeface="Consolas" panose="020B0609020204030204" pitchFamily="49" charset="0"/>
              </a:rPr>
              <a:t>256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])(</a:t>
            </a:r>
            <a:r>
              <a:rPr lang="en-US" altLang="zh-TW" sz="1800" dirty="0" err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 err="1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dirty="0" err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   ops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dirty="0">
                <a:solidFill>
                  <a:srgbClr val="DCA3A3"/>
                </a:solidFill>
                <a:latin typeface="Consolas" panose="020B0609020204030204" pitchFamily="49" charset="0"/>
              </a:rPr>
              <a:t>'+'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add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ops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dirty="0">
                <a:solidFill>
                  <a:srgbClr val="DCA3A3"/>
                </a:solidFill>
                <a:latin typeface="Consolas" panose="020B0609020204030204" pitchFamily="49" charset="0"/>
              </a:rPr>
              <a:t>'*'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solidFill>
                  <a:srgbClr val="DCDCCC"/>
                </a:solidFill>
                <a:latin typeface="Consolas" panose="020B0609020204030204" pitchFamily="49" charset="0"/>
              </a:rPr>
              <a:t>mul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ops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dirty="0">
                <a:solidFill>
                  <a:srgbClr val="DCA3A3"/>
                </a:solidFill>
                <a:latin typeface="Consolas" panose="020B0609020204030204" pitchFamily="49" charset="0"/>
              </a:rPr>
              <a:t>'-'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sub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ops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dirty="0">
                <a:solidFill>
                  <a:srgbClr val="DCA3A3"/>
                </a:solidFill>
                <a:latin typeface="Consolas" panose="020B0609020204030204" pitchFamily="49" charset="0"/>
              </a:rPr>
              <a:t>'/'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div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it-IT" altLang="zh-TW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it-IT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   scanf</a:t>
            </a:r>
            <a:r>
              <a:rPr lang="it-IT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it-IT" altLang="zh-TW" sz="1800" dirty="0">
                <a:solidFill>
                  <a:srgbClr val="CC9393"/>
                </a:solidFill>
                <a:latin typeface="Consolas" panose="020B0609020204030204" pitchFamily="49" charset="0"/>
              </a:rPr>
              <a:t>"%d%c%d"</a:t>
            </a:r>
            <a:r>
              <a:rPr lang="it-IT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it-IT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it-IT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it-IT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it-IT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it-IT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it-IT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it-IT" altLang="zh-TW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>
                <a:solidFill>
                  <a:srgbClr val="CC9393"/>
                </a:solidFill>
                <a:latin typeface="Consolas" panose="020B0609020204030204" pitchFamily="49" charset="0"/>
              </a:rPr>
              <a:t>"result = %d\n"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ops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[(</a:t>
            </a:r>
            <a:r>
              <a:rPr lang="en-US" altLang="zh-TW" sz="1800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dirty="0" err="1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](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zh-TW" altLang="en-US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563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0D2C9-CEA0-ABD2-555D-E6A92A30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F71505-C9B0-BCCE-2DFA-15D5605F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E4E244-6FF7-E4F7-B30A-4550EB87188D}"/>
              </a:ext>
            </a:extLst>
          </p:cNvPr>
          <p:cNvSpPr txBox="1"/>
          <p:nvPr/>
        </p:nvSpPr>
        <p:spPr>
          <a:xfrm>
            <a:off x="838200" y="2339435"/>
            <a:ext cx="908254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obj_t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obj_t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obj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fr-FR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fr-F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obj_t </a:t>
            </a:r>
            <a:r>
              <a:rPr lang="fr-F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p_obj </a:t>
            </a:r>
            <a:r>
              <a:rPr lang="fr-F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fr-F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fr-F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fr-F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fr-FR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"&amp;obj       = %p\n"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"&amp;obj.ival  = %p\n"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"&amp;obj.fval  = %p\n"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"&amp;obj.uival = %p\n"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"p_obj + 1  = %p\n"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p_obj 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8767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A3E0982-7C86-4502-BDBA-295A0B1C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5FE100A-C592-4B20-C311-CD45223A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915119-5A64-04D4-0372-633471970C3F}"/>
              </a:ext>
            </a:extLst>
          </p:cNvPr>
          <p:cNvSpPr txBox="1"/>
          <p:nvPr/>
        </p:nvSpPr>
        <p:spPr>
          <a:xfrm>
            <a:off x="838200" y="2431634"/>
            <a:ext cx="60960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obj   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0x7ffc710f118c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0x7ffc710f118c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0x7ffc710f1190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0x7ffc710f1194</a:t>
            </a:r>
          </a:p>
          <a:p>
            <a:r>
              <a:rPr lang="en-US" altLang="zh-TW" sz="2400" dirty="0" err="1">
                <a:solidFill>
                  <a:srgbClr val="DCDCCC"/>
                </a:solidFill>
                <a:latin typeface="Consolas" panose="020B0609020204030204" pitchFamily="49" charset="0"/>
              </a:rPr>
              <a:t>p_obj</a:t>
            </a:r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0x7ffc710f1198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158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A3E0982-7C86-4502-BDBA-295A0B1C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5FE100A-C592-4B20-C311-CD45223A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915119-5A64-04D4-0372-633471970C3F}"/>
              </a:ext>
            </a:extLst>
          </p:cNvPr>
          <p:cNvSpPr txBox="1"/>
          <p:nvPr/>
        </p:nvSpPr>
        <p:spPr>
          <a:xfrm>
            <a:off x="838200" y="243163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obj   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Consolas" panose="020B0609020204030204" pitchFamily="49" charset="0"/>
              </a:rPr>
              <a:t>0x7ffc710f118c</a:t>
            </a: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Consolas" panose="020B0609020204030204" pitchFamily="49" charset="0"/>
              </a:rPr>
              <a:t>0x7ffc710f118c</a:t>
            </a: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0x7ffc710f1190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0x7ffc710f1194</a:t>
            </a:r>
          </a:p>
          <a:p>
            <a:r>
              <a:rPr lang="en-US" altLang="zh-TW" sz="2400" dirty="0" err="1">
                <a:solidFill>
                  <a:srgbClr val="DCDCCC"/>
                </a:solidFill>
                <a:latin typeface="Consolas" panose="020B0609020204030204" pitchFamily="49" charset="0"/>
              </a:rPr>
              <a:t>p_obj</a:t>
            </a:r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0x7ffc710f1198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05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52E53-CFFB-6EF8-1A3E-D99601F5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 assembly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CFB0A00-4B71-6F97-9944-B3FD7E94992A}"/>
              </a:ext>
            </a:extLst>
          </p:cNvPr>
          <p:cNvSpPr txBox="1"/>
          <p:nvPr/>
        </p:nvSpPr>
        <p:spPr>
          <a:xfrm>
            <a:off x="838200" y="1690688"/>
            <a:ext cx="376329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direct assignment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indirect assignment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06CAA3-1534-B980-0278-13718A87FF2C}"/>
              </a:ext>
            </a:extLst>
          </p:cNvPr>
          <p:cNvSpPr txBox="1"/>
          <p:nvPr/>
        </p:nvSpPr>
        <p:spPr>
          <a:xfrm>
            <a:off x="6096000" y="1690688"/>
            <a:ext cx="58010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.zero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.quad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0 to x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the content of p to %</a:t>
            </a:r>
            <a:r>
              <a:rPr lang="en-US" altLang="zh-TW" b="1" dirty="0" err="1">
                <a:solidFill>
                  <a:srgbClr val="7F9F7F"/>
                </a:solidFill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1 to the address in %</a:t>
            </a:r>
            <a:r>
              <a:rPr lang="en-US" altLang="zh-TW" b="1" dirty="0" err="1">
                <a:solidFill>
                  <a:srgbClr val="7F9F7F"/>
                </a:solidFill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7591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A3E0982-7C86-4502-BDBA-295A0B1C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5FE100A-C592-4B20-C311-CD45223A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915119-5A64-04D4-0372-633471970C3F}"/>
              </a:ext>
            </a:extLst>
          </p:cNvPr>
          <p:cNvSpPr txBox="1"/>
          <p:nvPr/>
        </p:nvSpPr>
        <p:spPr>
          <a:xfrm>
            <a:off x="838199" y="2431634"/>
            <a:ext cx="1102933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obj   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Consolas" panose="020B0609020204030204" pitchFamily="49" charset="0"/>
              </a:rPr>
              <a:t>0x7ffc710f118c</a:t>
            </a: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Consolas" panose="020B0609020204030204" pitchFamily="49" charset="0"/>
              </a:rPr>
              <a:t>0x7ffc710f118c</a:t>
            </a: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FFFF00"/>
                </a:solidFill>
                <a:latin typeface="Consolas" panose="020B0609020204030204" pitchFamily="49" charset="0"/>
              </a:rPr>
              <a:t>0x7ffc710f1190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400" b="0" dirty="0">
                <a:solidFill>
                  <a:srgbClr val="FF0000"/>
                </a:solidFill>
                <a:latin typeface="Consolas" panose="020B0609020204030204" pitchFamily="49" charset="0"/>
              </a:rPr>
              <a:t>0x7ffc710f118c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0x4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0x7ffc710f1194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400" b="0" dirty="0">
                <a:solidFill>
                  <a:srgbClr val="FFFF00"/>
                </a:solidFill>
                <a:latin typeface="Consolas" panose="020B0609020204030204" pitchFamily="49" charset="0"/>
              </a:rPr>
              <a:t>0x7ffc710f1190</a:t>
            </a:r>
            <a:r>
              <a:rPr lang="en-US" altLang="zh-TW" sz="2400" b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0x4</a:t>
            </a:r>
          </a:p>
          <a:p>
            <a:r>
              <a:rPr lang="en-US" altLang="zh-TW" sz="2400" dirty="0" err="1">
                <a:solidFill>
                  <a:srgbClr val="DCDCCC"/>
                </a:solidFill>
                <a:latin typeface="Consolas" panose="020B0609020204030204" pitchFamily="49" charset="0"/>
              </a:rPr>
              <a:t>p_obj</a:t>
            </a:r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chemeClr val="accent6"/>
                </a:solidFill>
                <a:latin typeface="Consolas" panose="020B0609020204030204" pitchFamily="49" charset="0"/>
              </a:rPr>
              <a:t>0x7ffc710f1198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0x7ffc710f1194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0x4</a:t>
            </a:r>
            <a:endParaRPr lang="en-US" altLang="zh-TW" sz="2400" b="1" dirty="0">
              <a:solidFill>
                <a:srgbClr val="9F9D6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50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72955E-11BB-F727-6DDC-320F97FEA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由此可知一個結構體的成員在記憶體中的擺放方法。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FACD256-138E-B56D-2548-0FEF6519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C4F0E7-896F-5D6E-F26F-DC5303A7615D}"/>
              </a:ext>
            </a:extLst>
          </p:cNvPr>
          <p:cNvSpPr/>
          <p:nvPr/>
        </p:nvSpPr>
        <p:spPr>
          <a:xfrm>
            <a:off x="2923360" y="4396427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B4C929-2FC5-CA4B-D2AE-0DA2BBDB876D}"/>
              </a:ext>
            </a:extLst>
          </p:cNvPr>
          <p:cNvSpPr/>
          <p:nvPr/>
        </p:nvSpPr>
        <p:spPr>
          <a:xfrm>
            <a:off x="4001046" y="4396427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7DF695-1127-39F3-344C-F06404DE2C90}"/>
              </a:ext>
            </a:extLst>
          </p:cNvPr>
          <p:cNvSpPr/>
          <p:nvPr/>
        </p:nvSpPr>
        <p:spPr>
          <a:xfrm>
            <a:off x="7233734" y="4396427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5C0E61B-008A-17B0-6CFB-7A243EACD090}"/>
              </a:ext>
            </a:extLst>
          </p:cNvPr>
          <p:cNvSpPr txBox="1"/>
          <p:nvPr/>
        </p:nvSpPr>
        <p:spPr>
          <a:xfrm>
            <a:off x="2923359" y="53551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EABDB71-F2BE-18A8-5DF6-CF10056D30FF}"/>
              </a:ext>
            </a:extLst>
          </p:cNvPr>
          <p:cNvSpPr txBox="1"/>
          <p:nvPr/>
        </p:nvSpPr>
        <p:spPr>
          <a:xfrm>
            <a:off x="4001126" y="53551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DBB07B-2277-33D5-A149-4B596A5C0C02}"/>
              </a:ext>
            </a:extLst>
          </p:cNvPr>
          <p:cNvSpPr/>
          <p:nvPr/>
        </p:nvSpPr>
        <p:spPr>
          <a:xfrm>
            <a:off x="5078362" y="4396427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C47FEA6-397B-9101-B934-4E1A0DA521FD}"/>
              </a:ext>
            </a:extLst>
          </p:cNvPr>
          <p:cNvSpPr/>
          <p:nvPr/>
        </p:nvSpPr>
        <p:spPr>
          <a:xfrm>
            <a:off x="6155678" y="4396427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6D3AC8C-3B5F-BC36-CC47-30939D59C491}"/>
              </a:ext>
            </a:extLst>
          </p:cNvPr>
          <p:cNvSpPr txBox="1"/>
          <p:nvPr/>
        </p:nvSpPr>
        <p:spPr>
          <a:xfrm>
            <a:off x="5077909" y="533736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0x8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001B78B-2C71-CFDE-4DDD-675DA03975B4}"/>
              </a:ext>
            </a:extLst>
          </p:cNvPr>
          <p:cNvSpPr txBox="1"/>
          <p:nvPr/>
        </p:nvSpPr>
        <p:spPr>
          <a:xfrm>
            <a:off x="6164707" y="533736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C99217-0EEA-5470-B419-B968D83DC261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2923359" y="3925960"/>
            <a:ext cx="1" cy="470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410CCD4-10E3-11AF-96E9-245C0ED8F07E}"/>
              </a:ext>
            </a:extLst>
          </p:cNvPr>
          <p:cNvCxnSpPr/>
          <p:nvPr/>
        </p:nvCxnSpPr>
        <p:spPr>
          <a:xfrm>
            <a:off x="3179914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14786AB-AD49-82A8-D40B-6EBBEA21FA3B}"/>
              </a:ext>
            </a:extLst>
          </p:cNvPr>
          <p:cNvCxnSpPr/>
          <p:nvPr/>
        </p:nvCxnSpPr>
        <p:spPr>
          <a:xfrm>
            <a:off x="3460134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624D044-9EDC-C2DC-DF71-8A6D981F9457}"/>
              </a:ext>
            </a:extLst>
          </p:cNvPr>
          <p:cNvCxnSpPr/>
          <p:nvPr/>
        </p:nvCxnSpPr>
        <p:spPr>
          <a:xfrm>
            <a:off x="3744492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96898B5-6B23-D216-AE89-FAA549BE89AD}"/>
              </a:ext>
            </a:extLst>
          </p:cNvPr>
          <p:cNvSpPr txBox="1"/>
          <p:nvPr/>
        </p:nvSpPr>
        <p:spPr>
          <a:xfrm>
            <a:off x="2577752" y="35566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&amp;obj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96D37B2-2CE4-8807-D966-CB8CCC1EE806}"/>
              </a:ext>
            </a:extLst>
          </p:cNvPr>
          <p:cNvSpPr txBox="1"/>
          <p:nvPr/>
        </p:nvSpPr>
        <p:spPr>
          <a:xfrm>
            <a:off x="2577752" y="323702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en-US" altLang="zh-TW" dirty="0" err="1">
                <a:latin typeface="Consolas" panose="020B0609020204030204" pitchFamily="49" charset="0"/>
              </a:rPr>
              <a:t>obj.ival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C1B8B4C2-BF49-CA91-FAD7-0DCE4B459590}"/>
              </a:ext>
            </a:extLst>
          </p:cNvPr>
          <p:cNvCxnSpPr/>
          <p:nvPr/>
        </p:nvCxnSpPr>
        <p:spPr>
          <a:xfrm>
            <a:off x="4539067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D6B656A-A46E-1877-EE9C-8FAB5BFBA2B4}"/>
              </a:ext>
            </a:extLst>
          </p:cNvPr>
          <p:cNvCxnSpPr/>
          <p:nvPr/>
        </p:nvCxnSpPr>
        <p:spPr>
          <a:xfrm>
            <a:off x="4257600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0BECE7D-675B-0D80-0AC7-547C6328D16E}"/>
              </a:ext>
            </a:extLst>
          </p:cNvPr>
          <p:cNvCxnSpPr/>
          <p:nvPr/>
        </p:nvCxnSpPr>
        <p:spPr>
          <a:xfrm>
            <a:off x="4811524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5B6805F-BBAE-8FE0-8B73-25ED7DF36EBA}"/>
              </a:ext>
            </a:extLst>
          </p:cNvPr>
          <p:cNvCxnSpPr>
            <a:cxnSpLocks/>
          </p:cNvCxnSpPr>
          <p:nvPr/>
        </p:nvCxnSpPr>
        <p:spPr>
          <a:xfrm flipH="1">
            <a:off x="4000860" y="3925960"/>
            <a:ext cx="1" cy="470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E8D6A10-30BB-7CD4-E8BF-319B8D824167}"/>
              </a:ext>
            </a:extLst>
          </p:cNvPr>
          <p:cNvSpPr txBox="1"/>
          <p:nvPr/>
        </p:nvSpPr>
        <p:spPr>
          <a:xfrm>
            <a:off x="3902154" y="35814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en-US" altLang="zh-TW" dirty="0" err="1">
                <a:latin typeface="Consolas" panose="020B0609020204030204" pitchFamily="49" charset="0"/>
              </a:rPr>
              <a:t>obj.fval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080CDB60-81F2-A2D4-F4FD-7E2F286B0AC2}"/>
              </a:ext>
            </a:extLst>
          </p:cNvPr>
          <p:cNvCxnSpPr/>
          <p:nvPr/>
        </p:nvCxnSpPr>
        <p:spPr>
          <a:xfrm>
            <a:off x="5616835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05CA539E-74C6-5473-D557-45523A916ACB}"/>
              </a:ext>
            </a:extLst>
          </p:cNvPr>
          <p:cNvCxnSpPr/>
          <p:nvPr/>
        </p:nvCxnSpPr>
        <p:spPr>
          <a:xfrm>
            <a:off x="5334546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EF29A732-93CE-B7BD-ECF0-F5A5F47A6E4A}"/>
              </a:ext>
            </a:extLst>
          </p:cNvPr>
          <p:cNvCxnSpPr/>
          <p:nvPr/>
        </p:nvCxnSpPr>
        <p:spPr>
          <a:xfrm>
            <a:off x="5890771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C0B07C6A-30B1-0A65-3BB1-2C1418E2D190}"/>
              </a:ext>
            </a:extLst>
          </p:cNvPr>
          <p:cNvCxnSpPr>
            <a:cxnSpLocks/>
          </p:cNvCxnSpPr>
          <p:nvPr/>
        </p:nvCxnSpPr>
        <p:spPr>
          <a:xfrm flipV="1">
            <a:off x="5074647" y="5337361"/>
            <a:ext cx="3262" cy="4456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0C69FC1-45E1-FB3A-01C1-ADCFBF9F92E4}"/>
              </a:ext>
            </a:extLst>
          </p:cNvPr>
          <p:cNvSpPr txBox="1"/>
          <p:nvPr/>
        </p:nvSpPr>
        <p:spPr>
          <a:xfrm>
            <a:off x="4634679" y="580763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en-US" altLang="zh-TW" dirty="0" err="1">
                <a:latin typeface="Consolas" panose="020B0609020204030204" pitchFamily="49" charset="0"/>
              </a:rPr>
              <a:t>obj.uival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E2B05684-00FE-10B0-D026-1DB77AA66367}"/>
              </a:ext>
            </a:extLst>
          </p:cNvPr>
          <p:cNvCxnSpPr>
            <a:cxnSpLocks/>
          </p:cNvCxnSpPr>
          <p:nvPr/>
        </p:nvCxnSpPr>
        <p:spPr>
          <a:xfrm flipH="1">
            <a:off x="6164707" y="3934538"/>
            <a:ext cx="1" cy="470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198D4D8-6072-ABD2-F64C-121BC41C72DD}"/>
              </a:ext>
            </a:extLst>
          </p:cNvPr>
          <p:cNvSpPr txBox="1"/>
          <p:nvPr/>
        </p:nvSpPr>
        <p:spPr>
          <a:xfrm>
            <a:off x="6047501" y="356520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p_obj+1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883A1B1-B907-AAE6-3EDF-243DF23E5601}"/>
              </a:ext>
            </a:extLst>
          </p:cNvPr>
          <p:cNvSpPr txBox="1"/>
          <p:nvPr/>
        </p:nvSpPr>
        <p:spPr>
          <a:xfrm>
            <a:off x="2577752" y="291742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p_obj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493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56BD281-2553-1606-1DEC-6C4A129F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 in assembly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35486C-29AF-6C40-BCAA-EA5BBCB96501}"/>
              </a:ext>
            </a:extLst>
          </p:cNvPr>
          <p:cNvSpPr txBox="1"/>
          <p:nvPr/>
        </p:nvSpPr>
        <p:spPr>
          <a:xfrm>
            <a:off x="838200" y="1521892"/>
            <a:ext cx="44810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1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obj_t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g_obj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"%f\n"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"%u\n"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182345-6D60-BA7A-88BF-D87B6FA6145A}"/>
              </a:ext>
            </a:extLst>
          </p:cNvPr>
          <p:cNvSpPr txBox="1"/>
          <p:nvPr/>
        </p:nvSpPr>
        <p:spPr>
          <a:xfrm>
            <a:off x="5742039" y="1502688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pxor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cvtss2sd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014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56BD281-2553-1606-1DEC-6C4A129F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 in assembly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35486C-29AF-6C40-BCAA-EA5BBCB96501}"/>
              </a:ext>
            </a:extLst>
          </p:cNvPr>
          <p:cNvSpPr txBox="1"/>
          <p:nvPr/>
        </p:nvSpPr>
        <p:spPr>
          <a:xfrm>
            <a:off x="838200" y="1521892"/>
            <a:ext cx="44810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1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obj_t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g_obj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"%f\n"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"%u\n"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182345-6D60-BA7A-88BF-D87B6FA6145A}"/>
              </a:ext>
            </a:extLst>
          </p:cNvPr>
          <p:cNvSpPr txBox="1"/>
          <p:nvPr/>
        </p:nvSpPr>
        <p:spPr>
          <a:xfrm>
            <a:off x="5742039" y="1502688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pxor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cvtss2sd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553A49-E041-0BBE-644B-5395730E245E}"/>
              </a:ext>
            </a:extLst>
          </p:cNvPr>
          <p:cNvSpPr/>
          <p:nvPr/>
        </p:nvSpPr>
        <p:spPr>
          <a:xfrm>
            <a:off x="6754761" y="1818967"/>
            <a:ext cx="3736258" cy="14060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21983-181B-96C4-8003-451117DB3D8F}"/>
              </a:ext>
            </a:extLst>
          </p:cNvPr>
          <p:cNvSpPr/>
          <p:nvPr/>
        </p:nvSpPr>
        <p:spPr>
          <a:xfrm>
            <a:off x="6754760" y="3224980"/>
            <a:ext cx="3736259" cy="22122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8FC8E1-551D-9A69-F4A8-8D1F8414E138}"/>
              </a:ext>
            </a:extLst>
          </p:cNvPr>
          <p:cNvSpPr/>
          <p:nvPr/>
        </p:nvSpPr>
        <p:spPr>
          <a:xfrm>
            <a:off x="6754761" y="5437239"/>
            <a:ext cx="3736258" cy="13273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547DBEC-7194-92C1-547D-F081B76EFD3E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4847303" y="2521974"/>
            <a:ext cx="1907458" cy="2227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1CA07A8-72D5-7F54-2C5A-89D00B4678AA}"/>
              </a:ext>
            </a:extLst>
          </p:cNvPr>
          <p:cNvCxnSpPr>
            <a:endCxn id="3" idx="1"/>
          </p:cNvCxnSpPr>
          <p:nvPr/>
        </p:nvCxnSpPr>
        <p:spPr>
          <a:xfrm flipV="1">
            <a:off x="4857135" y="4331110"/>
            <a:ext cx="1897625" cy="6931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A0C308D-F29F-A222-DC63-397F763A3511}"/>
              </a:ext>
            </a:extLst>
          </p:cNvPr>
          <p:cNvCxnSpPr>
            <a:endCxn id="5" idx="1"/>
          </p:cNvCxnSpPr>
          <p:nvPr/>
        </p:nvCxnSpPr>
        <p:spPr>
          <a:xfrm>
            <a:off x="4965290" y="5336108"/>
            <a:ext cx="1789471" cy="7648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9342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56BD281-2553-1606-1DEC-6C4A129F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 in assembly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35486C-29AF-6C40-BCAA-EA5BBCB96501}"/>
              </a:ext>
            </a:extLst>
          </p:cNvPr>
          <p:cNvSpPr txBox="1"/>
          <p:nvPr/>
        </p:nvSpPr>
        <p:spPr>
          <a:xfrm>
            <a:off x="838200" y="1521892"/>
            <a:ext cx="44810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182345-6D60-BA7A-88BF-D87B6FA6145A}"/>
              </a:ext>
            </a:extLst>
          </p:cNvPr>
          <p:cNvSpPr txBox="1"/>
          <p:nvPr/>
        </p:nvSpPr>
        <p:spPr>
          <a:xfrm>
            <a:off x="5742039" y="150268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AF07423-923C-DB53-3C7A-BBAA843C70F4}"/>
              </a:ext>
            </a:extLst>
          </p:cNvPr>
          <p:cNvCxnSpPr>
            <a:cxnSpLocks/>
          </p:cNvCxnSpPr>
          <p:nvPr/>
        </p:nvCxnSpPr>
        <p:spPr>
          <a:xfrm flipV="1">
            <a:off x="4847303" y="2521974"/>
            <a:ext cx="1907458" cy="2227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481C24B-C1B8-FC65-A314-DAB27A687F81}"/>
              </a:ext>
            </a:extLst>
          </p:cNvPr>
          <p:cNvSpPr/>
          <p:nvPr/>
        </p:nvSpPr>
        <p:spPr>
          <a:xfrm>
            <a:off x="6754761" y="1818967"/>
            <a:ext cx="3736258" cy="14060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138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56BD281-2553-1606-1DEC-6C4A129F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 in assembly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35486C-29AF-6C40-BCAA-EA5BBCB96501}"/>
              </a:ext>
            </a:extLst>
          </p:cNvPr>
          <p:cNvSpPr txBox="1"/>
          <p:nvPr/>
        </p:nvSpPr>
        <p:spPr>
          <a:xfrm>
            <a:off x="838200" y="1521892"/>
            <a:ext cx="448105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"%f\n"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182345-6D60-BA7A-88BF-D87B6FA6145A}"/>
              </a:ext>
            </a:extLst>
          </p:cNvPr>
          <p:cNvSpPr txBox="1"/>
          <p:nvPr/>
        </p:nvSpPr>
        <p:spPr>
          <a:xfrm>
            <a:off x="5742039" y="1502688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pxor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cvtss2sd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21983-181B-96C4-8003-451117DB3D8F}"/>
              </a:ext>
            </a:extLst>
          </p:cNvPr>
          <p:cNvSpPr/>
          <p:nvPr/>
        </p:nvSpPr>
        <p:spPr>
          <a:xfrm>
            <a:off x="6754760" y="3224980"/>
            <a:ext cx="3736259" cy="22122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1CA07A8-72D5-7F54-2C5A-89D00B4678AA}"/>
              </a:ext>
            </a:extLst>
          </p:cNvPr>
          <p:cNvCxnSpPr>
            <a:endCxn id="3" idx="1"/>
          </p:cNvCxnSpPr>
          <p:nvPr/>
        </p:nvCxnSpPr>
        <p:spPr>
          <a:xfrm flipV="1">
            <a:off x="4857135" y="4331110"/>
            <a:ext cx="1897625" cy="6931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970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56BD281-2553-1606-1DEC-6C4A129F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 in assembly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35486C-29AF-6C40-BCAA-EA5BBCB96501}"/>
              </a:ext>
            </a:extLst>
          </p:cNvPr>
          <p:cNvSpPr txBox="1"/>
          <p:nvPr/>
        </p:nvSpPr>
        <p:spPr>
          <a:xfrm>
            <a:off x="838200" y="1521892"/>
            <a:ext cx="44810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"%u\n"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182345-6D60-BA7A-88BF-D87B6FA6145A}"/>
              </a:ext>
            </a:extLst>
          </p:cNvPr>
          <p:cNvSpPr txBox="1"/>
          <p:nvPr/>
        </p:nvSpPr>
        <p:spPr>
          <a:xfrm>
            <a:off x="5742039" y="1502688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8FC8E1-551D-9A69-F4A8-8D1F8414E138}"/>
              </a:ext>
            </a:extLst>
          </p:cNvPr>
          <p:cNvSpPr/>
          <p:nvPr/>
        </p:nvSpPr>
        <p:spPr>
          <a:xfrm>
            <a:off x="6754761" y="5437239"/>
            <a:ext cx="3736258" cy="13273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A0C308D-F29F-A222-DC63-397F763A3511}"/>
              </a:ext>
            </a:extLst>
          </p:cNvPr>
          <p:cNvCxnSpPr>
            <a:endCxn id="5" idx="1"/>
          </p:cNvCxnSpPr>
          <p:nvPr/>
        </p:nvCxnSpPr>
        <p:spPr>
          <a:xfrm>
            <a:off x="4965290" y="5336108"/>
            <a:ext cx="1789471" cy="7648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5333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81196-6E22-A61C-ACDB-65D005D0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在存取結構體成員的時候，是先有這個結構體的位址，再加上裡面成員的位移量後才存取。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3CB30E2-0BDF-FED0-F63A-1548C6D6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 in assembly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13382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F5405-E20A-0E3E-30F0-E9AE5359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算成員的偏移量。常見於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kernel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069477B-8EA5-45A9-3B9D-7D6DFF7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offsetof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3668C1-2C1C-3C7B-28EF-A2E8D69DED2A}"/>
              </a:ext>
            </a:extLst>
          </p:cNvPr>
          <p:cNvSpPr txBox="1"/>
          <p:nvPr/>
        </p:nvSpPr>
        <p:spPr>
          <a:xfrm>
            <a:off x="838200" y="2428107"/>
            <a:ext cx="10773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offsetof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, member) ((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)&amp;(((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*)0)-&gt;member))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829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F5405-E20A-0E3E-30F0-E9AE5359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算成員的偏移量。常見於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kernel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069477B-8EA5-45A9-3B9D-7D6DFF7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offsetof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3668C1-2C1C-3C7B-28EF-A2E8D69DED2A}"/>
              </a:ext>
            </a:extLst>
          </p:cNvPr>
          <p:cNvSpPr txBox="1"/>
          <p:nvPr/>
        </p:nvSpPr>
        <p:spPr>
          <a:xfrm>
            <a:off x="838200" y="2428107"/>
            <a:ext cx="10773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offsetof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, member) ((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)&amp;(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*)0)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-&gt;member))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60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CFB0A00-4B71-6F97-9944-B3FD7E94992A}"/>
              </a:ext>
            </a:extLst>
          </p:cNvPr>
          <p:cNvSpPr txBox="1"/>
          <p:nvPr/>
        </p:nvSpPr>
        <p:spPr>
          <a:xfrm>
            <a:off x="838200" y="1690688"/>
            <a:ext cx="376329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direct assignment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indirect assignment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06CAA3-1534-B980-0278-13718A87FF2C}"/>
              </a:ext>
            </a:extLst>
          </p:cNvPr>
          <p:cNvSpPr txBox="1"/>
          <p:nvPr/>
        </p:nvSpPr>
        <p:spPr>
          <a:xfrm>
            <a:off x="6096000" y="1690688"/>
            <a:ext cx="58010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.zero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.quad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TW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0 to x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the content of p to %</a:t>
            </a:r>
            <a:r>
              <a:rPr lang="en-US" altLang="zh-TW" b="1" dirty="0" err="1">
                <a:solidFill>
                  <a:srgbClr val="7F9F7F"/>
                </a:solidFill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1 to the address in %</a:t>
            </a:r>
            <a:r>
              <a:rPr lang="en-US" altLang="zh-TW" b="1" dirty="0" err="1">
                <a:solidFill>
                  <a:srgbClr val="7F9F7F"/>
                </a:solidFill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FD1E55F-AC95-6456-887A-40F6977E2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 assembly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3" action="ppaction://hlinksldjump"/>
              </a:rPr>
              <a:t>[2]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7DDFE8B3-FCE4-E7F1-6490-8F225338457E}"/>
              </a:ext>
            </a:extLst>
          </p:cNvPr>
          <p:cNvCxnSpPr/>
          <p:nvPr/>
        </p:nvCxnSpPr>
        <p:spPr>
          <a:xfrm>
            <a:off x="2261419" y="3539613"/>
            <a:ext cx="4847304" cy="7767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98FABBE-81ED-7D97-EC99-88B8AF7E32FE}"/>
              </a:ext>
            </a:extLst>
          </p:cNvPr>
          <p:cNvCxnSpPr/>
          <p:nvPr/>
        </p:nvCxnSpPr>
        <p:spPr>
          <a:xfrm>
            <a:off x="2389239" y="4385187"/>
            <a:ext cx="4719484" cy="5112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9DA6AC9-8960-EEF6-137D-DDB6CB3D24E0}"/>
              </a:ext>
            </a:extLst>
          </p:cNvPr>
          <p:cNvSpPr/>
          <p:nvPr/>
        </p:nvSpPr>
        <p:spPr>
          <a:xfrm>
            <a:off x="7108723" y="4522839"/>
            <a:ext cx="4159045" cy="1138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4F1240-BAE7-D376-1979-7DCF121EB76A}"/>
              </a:ext>
            </a:extLst>
          </p:cNvPr>
          <p:cNvSpPr/>
          <p:nvPr/>
        </p:nvSpPr>
        <p:spPr>
          <a:xfrm>
            <a:off x="7108722" y="3897645"/>
            <a:ext cx="4159045" cy="6251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4304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F5405-E20A-0E3E-30F0-E9AE5359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算成員的偏移量。常見於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kernel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069477B-8EA5-45A9-3B9D-7D6DFF7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offsetof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3668C1-2C1C-3C7B-28EF-A2E8D69DED2A}"/>
              </a:ext>
            </a:extLst>
          </p:cNvPr>
          <p:cNvSpPr txBox="1"/>
          <p:nvPr/>
        </p:nvSpPr>
        <p:spPr>
          <a:xfrm>
            <a:off x="838200" y="2428107"/>
            <a:ext cx="10773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offsetof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, member) ((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)&amp;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(((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*)0)-&gt;member)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402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F5405-E20A-0E3E-30F0-E9AE5359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算成員的偏移量。常見於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kernel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069477B-8EA5-45A9-3B9D-7D6DFF7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offsetof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3668C1-2C1C-3C7B-28EF-A2E8D69DED2A}"/>
              </a:ext>
            </a:extLst>
          </p:cNvPr>
          <p:cNvSpPr txBox="1"/>
          <p:nvPr/>
        </p:nvSpPr>
        <p:spPr>
          <a:xfrm>
            <a:off x="838200" y="2428107"/>
            <a:ext cx="10773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offsetof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, member) ((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&amp;(((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*)0)-&gt;member)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572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F5405-E20A-0E3E-30F0-E9AE5359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算成員的偏移量。常見於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kernel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069477B-8EA5-45A9-3B9D-7D6DFF7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offsetof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3668C1-2C1C-3C7B-28EF-A2E8D69DED2A}"/>
              </a:ext>
            </a:extLst>
          </p:cNvPr>
          <p:cNvSpPr txBox="1"/>
          <p:nvPr/>
        </p:nvSpPr>
        <p:spPr>
          <a:xfrm>
            <a:off x="838200" y="2428107"/>
            <a:ext cx="10773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offsetof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, member) 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)&amp;(((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*)0)-&gt;member)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82F4C46-9B63-DCA3-7F38-F239CFBBB8A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28709" y="2885132"/>
            <a:ext cx="174001" cy="13081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2627C7-3453-5C79-C605-0BAA05D52D97}"/>
              </a:ext>
            </a:extLst>
          </p:cNvPr>
          <p:cNvSpPr txBox="1"/>
          <p:nvPr/>
        </p:nvSpPr>
        <p:spPr>
          <a:xfrm>
            <a:off x="1130710" y="4193310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depend on machine, </a:t>
            </a:r>
            <a:r>
              <a:rPr lang="en-US" altLang="zh-TW" dirty="0" err="1">
                <a:latin typeface="Consolas" panose="020B0609020204030204" pitchFamily="49" charset="0"/>
              </a:rPr>
              <a:t>size_t</a:t>
            </a:r>
            <a:r>
              <a:rPr lang="en-US" altLang="zh-TW" dirty="0">
                <a:latin typeface="Consolas" panose="020B0609020204030204" pitchFamily="49" charset="0"/>
              </a:rPr>
              <a:t> is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unsigned long</a:t>
            </a:r>
            <a:r>
              <a:rPr lang="en-US" altLang="zh-TW" dirty="0">
                <a:latin typeface="Consolas" panose="020B0609020204030204" pitchFamily="49" charset="0"/>
              </a:rPr>
              <a:t> if the machine is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64-bit</a:t>
            </a:r>
            <a:r>
              <a:rPr lang="en-US" altLang="zh-TW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unsigned int</a:t>
            </a:r>
            <a:r>
              <a:rPr lang="en-US" altLang="zh-TW" dirty="0">
                <a:latin typeface="Consolas" panose="020B0609020204030204" pitchFamily="49" charset="0"/>
              </a:rPr>
              <a:t> if the machine is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32-bit</a:t>
            </a:r>
            <a:r>
              <a:rPr lang="en-US" altLang="zh-TW" dirty="0">
                <a:latin typeface="Consolas" panose="020B0609020204030204" pitchFamily="49" charset="0"/>
              </a:rPr>
              <a:t>.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307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AB33DC-3F10-E5F6-8A8C-311FB979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裡面，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string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char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陣列，結尾一定是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’\0’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的字串操作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超麻煩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，能用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string.h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函式庫的函式就用。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F18DB93-B942-4C72-2E89-ECF2F50D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453CC1-E924-8573-A24B-720DE5EBE566}"/>
              </a:ext>
            </a:extLst>
          </p:cNvPr>
          <p:cNvSpPr txBox="1"/>
          <p:nvPr/>
        </p:nvSpPr>
        <p:spPr>
          <a:xfrm>
            <a:off x="838200" y="2949752"/>
            <a:ext cx="106571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strcat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fr-F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strncat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fr-F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strchr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strrchr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strcmp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strncmp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strstr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haystack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needle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strtok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strToken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strDelimit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5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46471-043E-F256-F43A-ED73FAED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B2C039-CD69-E5CE-0C86-DEA0ECEFA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這兩種寫法有差嗎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79268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46471-043E-F256-F43A-ED73FAED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B2C039-CD69-E5CE-0C86-DEA0ECEFA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語言規格中定義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string literals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會被分配到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static storage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2" action="ppaction://hlinksldjump"/>
              </a:rPr>
              <a:t>[3]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，並且說明如果嘗試修改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string literals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的內容，會造成未定義行為。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230716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45AF18A-866F-28BD-E08A-E62D92D1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9D1D61-6471-4DAA-32CE-81E6C211DD7E}"/>
              </a:ext>
            </a:extLst>
          </p:cNvPr>
          <p:cNvSpPr txBox="1"/>
          <p:nvPr/>
        </p:nvSpPr>
        <p:spPr>
          <a:xfrm>
            <a:off x="838200" y="1690688"/>
            <a:ext cx="424542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2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2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"h"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9FBD2D-D870-6509-AB04-D6F876B5E56A}"/>
              </a:ext>
            </a:extLst>
          </p:cNvPr>
          <p:cNvSpPr txBox="1"/>
          <p:nvPr/>
        </p:nvSpPr>
        <p:spPr>
          <a:xfrm>
            <a:off x="6096000" y="1690688"/>
            <a:ext cx="65205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.LC0: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.string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"h"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$.LC0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TW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2851122-69D6-899D-D423-77834D76C6A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728790" y="2514383"/>
            <a:ext cx="1912982" cy="29619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6B855B9-DCF4-09C0-4972-8BB489EADF21}"/>
              </a:ext>
            </a:extLst>
          </p:cNvPr>
          <p:cNvSpPr txBox="1"/>
          <p:nvPr/>
        </p:nvSpPr>
        <p:spPr>
          <a:xfrm>
            <a:off x="4560040" y="547634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 static storage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9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D05E83B-F36D-44A6-47F2-D4CF0E32C245}"/>
              </a:ext>
            </a:extLst>
          </p:cNvPr>
          <p:cNvSpPr txBox="1"/>
          <p:nvPr/>
        </p:nvSpPr>
        <p:spPr>
          <a:xfrm>
            <a:off x="838200" y="1690688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2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2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"h"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4112571E-3B9F-DD61-7C88-F9AB3F99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A44A2D-88CE-D091-E594-6438735A12A6}"/>
              </a:ext>
            </a:extLst>
          </p:cNvPr>
          <p:cNvSpPr txBox="1"/>
          <p:nvPr/>
        </p:nvSpPr>
        <p:spPr>
          <a:xfrm>
            <a:off x="6096000" y="1665191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movw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$104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TW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50A7DC2-91B7-09F0-BF3A-B755251B628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9000093" y="3429000"/>
            <a:ext cx="301223" cy="18832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16B836-CDDE-B407-6FFF-604C6CD1D865}"/>
              </a:ext>
            </a:extLst>
          </p:cNvPr>
          <p:cNvSpPr txBox="1"/>
          <p:nvPr/>
        </p:nvSpPr>
        <p:spPr>
          <a:xfrm>
            <a:off x="6253187" y="5312228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104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’h’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ASCII code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編譯器自己產生額外的代碼，把字串搬進去陣列裡。</a:t>
            </a:r>
          </a:p>
        </p:txBody>
      </p:sp>
    </p:spTree>
    <p:extLst>
      <p:ext uri="{BB962C8B-B14F-4D97-AF65-F5344CB8AC3E}">
        <p14:creationId xmlns:p14="http://schemas.microsoft.com/office/powerpoint/2010/main" val="7212868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FAB54-8F72-79B0-C8FF-A3257E74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do not modify string literals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77DABB-1493-7D66-A0FD-5C85228AF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所以如果會修改到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string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的話，不要用這種寫法。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en-US" altLang="zh-TW" dirty="0"/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要用這種。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3981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26E73-671B-156A-7D58-11D1F2B1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迴文判斷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896B44-08ED-3AC1-4A4A-0EF410EC7F8C}"/>
              </a:ext>
            </a:extLst>
          </p:cNvPr>
          <p:cNvSpPr txBox="1"/>
          <p:nvPr/>
        </p:nvSpPr>
        <p:spPr>
          <a:xfrm>
            <a:off x="838200" y="1690688"/>
            <a:ext cx="89807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is_pal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ed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3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16408</TotalTime>
  <Words>9415</Words>
  <Application>Microsoft Office PowerPoint</Application>
  <PresentationFormat>寬螢幕</PresentationFormat>
  <Paragraphs>1093</Paragraphs>
  <Slides>108</Slides>
  <Notes>44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108</vt:i4>
      </vt:variant>
    </vt:vector>
  </HeadingPairs>
  <TitlesOfParts>
    <vt:vector size="115" baseType="lpstr">
      <vt:lpstr>微軟正黑體</vt:lpstr>
      <vt:lpstr>Arial</vt:lpstr>
      <vt:lpstr>Calibri</vt:lpstr>
      <vt:lpstr>Calibri Light</vt:lpstr>
      <vt:lpstr>Consolas</vt:lpstr>
      <vt:lpstr>Office Theme</vt:lpstr>
      <vt:lpstr>Office Theme</vt:lpstr>
      <vt:lpstr>那些C程不教的事</vt:lpstr>
      <vt:lpstr>Ch 1 - basic Ch 2 - pointer &amp; array Ch 3 - data structure Ch 4 - algorithm</vt:lpstr>
      <vt:lpstr>In C, everything is a representation</vt:lpstr>
      <vt:lpstr>In C, everything is a representation</vt:lpstr>
      <vt:lpstr>指標到底是什麼</vt:lpstr>
      <vt:lpstr>指標到底是什麼</vt:lpstr>
      <vt:lpstr>指標的大小</vt:lpstr>
      <vt:lpstr>pointer in assembly</vt:lpstr>
      <vt:lpstr>pointer in assembly[2]</vt:lpstr>
      <vt:lpstr>pointer in assembly</vt:lpstr>
      <vt:lpstr>為什麼指標只是存位址，卻需要指定型態?</vt:lpstr>
      <vt:lpstr>C magic: explicit cast</vt:lpstr>
      <vt:lpstr>C magic: explicit cast</vt:lpstr>
      <vt:lpstr>C magic: explicit cast</vt:lpstr>
      <vt:lpstr>C magic: explicit cast</vt:lpstr>
      <vt:lpstr>指標運算</vt:lpstr>
      <vt:lpstr>指標運算</vt:lpstr>
      <vt:lpstr>指標運算</vt:lpstr>
      <vt:lpstr>指標運算</vt:lpstr>
      <vt:lpstr>指標運算</vt:lpstr>
      <vt:lpstr>sprintf, sscanf usage</vt:lpstr>
      <vt:lpstr>指標運算</vt:lpstr>
      <vt:lpstr>指標運算</vt:lpstr>
      <vt:lpstr>指標運算</vt:lpstr>
      <vt:lpstr>指標運算</vt:lpstr>
      <vt:lpstr>指標運算</vt:lpstr>
      <vt:lpstr>指標運算</vt:lpstr>
      <vt:lpstr>指標運算</vt:lpstr>
      <vt:lpstr>void *</vt:lpstr>
      <vt:lpstr>void *</vt:lpstr>
      <vt:lpstr>early C without void *</vt:lpstr>
      <vt:lpstr>today C with void * </vt:lpstr>
      <vt:lpstr>today C with void * </vt:lpstr>
      <vt:lpstr>void *</vt:lpstr>
      <vt:lpstr>void *</vt:lpstr>
      <vt:lpstr>void * is generic pointer</vt:lpstr>
      <vt:lpstr>swap兩個未知物件</vt:lpstr>
      <vt:lpstr>qualifier with pointer</vt:lpstr>
      <vt:lpstr>array</vt:lpstr>
      <vt:lpstr>array &amp; pointer isn’t the same thing</vt:lpstr>
      <vt:lpstr>array</vt:lpstr>
      <vt:lpstr>how to read array &amp; pointer</vt:lpstr>
      <vt:lpstr>how to read array &amp; pointer</vt:lpstr>
      <vt:lpstr>C operator precedence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array &amp; pointer arithmetic</vt:lpstr>
      <vt:lpstr>the true meaning of array</vt:lpstr>
      <vt:lpstr>array &amp; pointer arithmetic</vt:lpstr>
      <vt:lpstr>array &amp; pointer arithmetic</vt:lpstr>
      <vt:lpstr>array &amp; pointer arithmetic</vt:lpstr>
      <vt:lpstr>array &amp; pointer arithmetic</vt:lpstr>
      <vt:lpstr>實際考題 2020 資料結構 1-(d) (小改)</vt:lpstr>
      <vt:lpstr>實際考題 2020 資料結構 1-(d) (小改)</vt:lpstr>
      <vt:lpstr>實際考題 2020 資料結構 1-(d) (小改)</vt:lpstr>
      <vt:lpstr>實際考題 2020 資料結構 1-(d) (小改)</vt:lpstr>
      <vt:lpstr>pointer to pointer</vt:lpstr>
      <vt:lpstr>pointer &amp; function</vt:lpstr>
      <vt:lpstr>pointer &amp; function</vt:lpstr>
      <vt:lpstr>pointer &amp; function</vt:lpstr>
      <vt:lpstr>pointer &amp; function</vt:lpstr>
      <vt:lpstr>pointer &amp; function</vt:lpstr>
      <vt:lpstr>pointer &amp; function</vt:lpstr>
      <vt:lpstr>利用function pointer減少邏輯判斷</vt:lpstr>
      <vt:lpstr>利用function pointer減少邏輯判斷</vt:lpstr>
      <vt:lpstr>pointer &amp; struct</vt:lpstr>
      <vt:lpstr>pointer &amp; struct</vt:lpstr>
      <vt:lpstr>pointer &amp; struct</vt:lpstr>
      <vt:lpstr>pointer &amp; struct</vt:lpstr>
      <vt:lpstr>pointer &amp; struct</vt:lpstr>
      <vt:lpstr>pointer &amp; struct in assembly</vt:lpstr>
      <vt:lpstr>pointer &amp; struct in assembly</vt:lpstr>
      <vt:lpstr>pointer &amp; struct in assembly</vt:lpstr>
      <vt:lpstr>pointer &amp; struct in assembly</vt:lpstr>
      <vt:lpstr>pointer &amp; struct in assembly</vt:lpstr>
      <vt:lpstr>pointer &amp; struct in assembly</vt:lpstr>
      <vt:lpstr>offsetof原理</vt:lpstr>
      <vt:lpstr>offsetof原理</vt:lpstr>
      <vt:lpstr>offsetof原理</vt:lpstr>
      <vt:lpstr>offsetof原理</vt:lpstr>
      <vt:lpstr>offsetof原理</vt:lpstr>
      <vt:lpstr>string</vt:lpstr>
      <vt:lpstr>string</vt:lpstr>
      <vt:lpstr>string</vt:lpstr>
      <vt:lpstr>string</vt:lpstr>
      <vt:lpstr>string</vt:lpstr>
      <vt:lpstr>do not modify string literals</vt:lpstr>
      <vt:lpstr>迴文判斷</vt:lpstr>
      <vt:lpstr>凱薩加密</vt:lpstr>
      <vt:lpstr>字串複製</vt:lpstr>
      <vt:lpstr>Q&amp;A</vt:lpstr>
      <vt:lpstr>End of Today</vt:lpstr>
      <vt:lpstr>Appendix: IEEE 754[1]</vt:lpstr>
      <vt:lpstr>Appendix: pointer in assembly[2]</vt:lpstr>
      <vt:lpstr>Appendix: pointer in assembly</vt:lpstr>
      <vt:lpstr>Appendix: pointer in assembly</vt:lpstr>
      <vt:lpstr>Appendix: C99 string literals[3]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那些C程不教的東西</dc:title>
  <dc:creator>HsiehTonny</dc:creator>
  <cp:lastModifiedBy>HsiehTonny</cp:lastModifiedBy>
  <cp:revision>10</cp:revision>
  <dcterms:created xsi:type="dcterms:W3CDTF">2022-11-03T00:34:43Z</dcterms:created>
  <dcterms:modified xsi:type="dcterms:W3CDTF">2022-11-23T19:57:43Z</dcterms:modified>
</cp:coreProperties>
</file>