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88"/>
  </p:notesMasterIdLst>
  <p:sldIdLst>
    <p:sldId id="256" r:id="rId3"/>
    <p:sldId id="259" r:id="rId4"/>
    <p:sldId id="261" r:id="rId5"/>
    <p:sldId id="263" r:id="rId6"/>
    <p:sldId id="260" r:id="rId7"/>
    <p:sldId id="353" r:id="rId8"/>
    <p:sldId id="262" r:id="rId9"/>
    <p:sldId id="354" r:id="rId10"/>
    <p:sldId id="355" r:id="rId11"/>
    <p:sldId id="356" r:id="rId12"/>
    <p:sldId id="361" r:id="rId13"/>
    <p:sldId id="264" r:id="rId14"/>
    <p:sldId id="266" r:id="rId15"/>
    <p:sldId id="267" r:id="rId16"/>
    <p:sldId id="265" r:id="rId17"/>
    <p:sldId id="268" r:id="rId18"/>
    <p:sldId id="269" r:id="rId19"/>
    <p:sldId id="270" r:id="rId20"/>
    <p:sldId id="271" r:id="rId21"/>
    <p:sldId id="272" r:id="rId22"/>
    <p:sldId id="273" r:id="rId23"/>
    <p:sldId id="363" r:id="rId24"/>
    <p:sldId id="364" r:id="rId25"/>
    <p:sldId id="366" r:id="rId26"/>
    <p:sldId id="365" r:id="rId27"/>
    <p:sldId id="274" r:id="rId28"/>
    <p:sldId id="278" r:id="rId29"/>
    <p:sldId id="277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351" r:id="rId38"/>
    <p:sldId id="286" r:id="rId39"/>
    <p:sldId id="287" r:id="rId40"/>
    <p:sldId id="276" r:id="rId41"/>
    <p:sldId id="289" r:id="rId42"/>
    <p:sldId id="317" r:id="rId43"/>
    <p:sldId id="318" r:id="rId44"/>
    <p:sldId id="319" r:id="rId45"/>
    <p:sldId id="320" r:id="rId46"/>
    <p:sldId id="288" r:id="rId47"/>
    <p:sldId id="291" r:id="rId48"/>
    <p:sldId id="292" r:id="rId49"/>
    <p:sldId id="294" r:id="rId50"/>
    <p:sldId id="295" r:id="rId51"/>
    <p:sldId id="323" r:id="rId52"/>
    <p:sldId id="306" r:id="rId53"/>
    <p:sldId id="297" r:id="rId54"/>
    <p:sldId id="300" r:id="rId55"/>
    <p:sldId id="301" r:id="rId56"/>
    <p:sldId id="299" r:id="rId57"/>
    <p:sldId id="302" r:id="rId58"/>
    <p:sldId id="324" r:id="rId59"/>
    <p:sldId id="304" r:id="rId60"/>
    <p:sldId id="325" r:id="rId61"/>
    <p:sldId id="307" r:id="rId62"/>
    <p:sldId id="312" r:id="rId63"/>
    <p:sldId id="314" r:id="rId64"/>
    <p:sldId id="316" r:id="rId65"/>
    <p:sldId id="322" r:id="rId66"/>
    <p:sldId id="326" r:id="rId67"/>
    <p:sldId id="328" r:id="rId68"/>
    <p:sldId id="327" r:id="rId69"/>
    <p:sldId id="329" r:id="rId70"/>
    <p:sldId id="330" r:id="rId71"/>
    <p:sldId id="332" r:id="rId72"/>
    <p:sldId id="333" r:id="rId73"/>
    <p:sldId id="334" r:id="rId74"/>
    <p:sldId id="339" r:id="rId75"/>
    <p:sldId id="335" r:id="rId76"/>
    <p:sldId id="336" r:id="rId77"/>
    <p:sldId id="337" r:id="rId78"/>
    <p:sldId id="338" r:id="rId79"/>
    <p:sldId id="340" r:id="rId80"/>
    <p:sldId id="341" r:id="rId81"/>
    <p:sldId id="342" r:id="rId82"/>
    <p:sldId id="349" r:id="rId83"/>
    <p:sldId id="350" r:id="rId84"/>
    <p:sldId id="358" r:id="rId85"/>
    <p:sldId id="357" r:id="rId86"/>
    <p:sldId id="35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2:23:5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547 853 24575,'-5'0'0,"-1"1"0,1 0 0,-1 0 0,1 1 0,0 0 0,0 0 0,0 0 0,0 0 0,0 1 0,-8 5 0,5-3 0,1-1 0,-1 0 0,-11 4 0,3-3 0,0-1 0,-1-1 0,1 0 0,-1-1 0,0-1 0,1-1 0,-1 0 0,0-1 0,1 0 0,-26-7 0,33 6 0,1-1 0,-1 1 0,1-2 0,-1 1 0,1-1 0,0-1 0,0 0 0,1 0 0,-1 0 0,1-1 0,1 0 0,-1 0 0,1-1 0,0 1 0,0-1 0,1-1 0,0 1 0,0-1 0,1 0 0,-7-16 0,0-14 0,8 28 0,0-1 0,0 0 0,-8-14 0,3 9 0,0-1 0,2 0 0,0 0 0,1-1 0,0 0 0,-2-26 0,3-3 0,3-60 0,0 45 0,0 31 0,2 0 0,7-58 0,-7 85 0,0 0 0,0 1 0,0-1 0,0 1 0,0-1 0,1 1 0,0-1 0,-1 1 0,1 0 0,1 0 0,-1 0 0,0 0 0,5-4 0,-1 2 0,0 1 0,1 0 0,0 0 0,-1 1 0,13-5 0,45-22 0,-48 21 0,1 1 0,0 1 0,0 0 0,0 1 0,21-4 0,17 4 0,-1 3 0,96 5 0,-43 1 0,-83-3 0,1 1 0,-1 1 0,0 1 0,0 2 0,45 13 0,-9 0 0,-39-12 0,0 0 0,-1 2 0,0 0 0,28 15 0,-44-20 0,-1 0 0,1 0 0,-1 1 0,1-1 0,-1 1 0,0-1 0,0 1 0,-1 0 0,1 1 0,-1-1 0,0 0 0,0 0 0,0 1 0,-1 0 0,1-1 0,-1 1 0,1 9 0,0 7 0,-1 1 0,-2 37 0,0-34 0,0-9 0,1 13 0,-2 0 0,0 0 0,-10 36 0,3-26 0,2-7 0,-15 38 0,21-67 0,0 0 0,-1 0 0,0 0 0,0 0 0,0-1 0,0 1 0,0 0 0,0-1 0,-1 0 0,1 1 0,-1-1 0,1 0 0,-1 0 0,0 0 0,0-1 0,0 1 0,0-1 0,0 0 0,-7 2 0,-4 1 0,0-2 0,0 0 0,-23 0 0,-14 2 0,39-2 69,1 0-1,-1 1 0,1 0 0,-16 7 1,23-8-176,0 0 0,1 0 1,-1 1-1,1-1 0,-1 1 1,1 0-1,0 0 0,0 0 1,0 0-1,1 1 0,-1-1 1,1 1-1,0 0 0,0-1 1,-2 7-1,-5 15-6719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再看下一個例子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1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很多老師會說，</a:t>
            </a:r>
            <a:r>
              <a:rPr lang="en-US" altLang="zh-TW" dirty="0"/>
              <a:t>array</a:t>
            </a:r>
            <a:r>
              <a:rPr lang="zh-TW" altLang="en-US" dirty="0"/>
              <a:t>跟</a:t>
            </a:r>
            <a:r>
              <a:rPr lang="en-US" altLang="zh-TW" dirty="0"/>
              <a:t>pointer</a:t>
            </a:r>
            <a:r>
              <a:rPr lang="zh-TW" altLang="en-US" dirty="0"/>
              <a:t>是同一個東西，但是我認為，這個說法只有從機器的角度去看才正確，如果從</a:t>
            </a:r>
            <a:r>
              <a:rPr lang="en-US" altLang="zh-TW" dirty="0"/>
              <a:t>compiler</a:t>
            </a:r>
            <a:r>
              <a:rPr lang="zh-TW" altLang="en-US" dirty="0"/>
              <a:t>的角度去看，實際上兩者並不相等。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int a[10];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3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64</a:t>
            </a:r>
            <a:r>
              <a:rPr lang="zh-TW" altLang="en-US" dirty="0"/>
              <a:t>位元或是</a:t>
            </a:r>
            <a:r>
              <a:rPr lang="en-US" altLang="zh-TW" dirty="0"/>
              <a:t>32</a:t>
            </a:r>
            <a:r>
              <a:rPr lang="zh-TW" altLang="en-US" dirty="0"/>
              <a:t>位元的機器指的是</a:t>
            </a:r>
            <a:r>
              <a:rPr lang="en-US" altLang="zh-TW" dirty="0"/>
              <a:t>CPU</a:t>
            </a:r>
            <a:r>
              <a:rPr lang="zh-TW" altLang="en-US" dirty="0"/>
              <a:t>內部的暫存器大小，</a:t>
            </a:r>
            <a:r>
              <a:rPr lang="en-US" altLang="zh-TW" dirty="0"/>
              <a:t>64</a:t>
            </a:r>
            <a:r>
              <a:rPr lang="zh-TW" altLang="en-US" dirty="0"/>
              <a:t>位元就是指</a:t>
            </a:r>
            <a:r>
              <a:rPr lang="en-US" altLang="zh-TW" dirty="0"/>
              <a:t>CPU</a:t>
            </a:r>
            <a:r>
              <a:rPr lang="zh-TW" altLang="en-US" dirty="0"/>
              <a:t>內的暫存器有</a:t>
            </a:r>
            <a:r>
              <a:rPr lang="en-US" altLang="zh-TW" dirty="0"/>
              <a:t>64</a:t>
            </a:r>
            <a:r>
              <a:rPr lang="zh-TW" altLang="en-US" dirty="0"/>
              <a:t>個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CPU</a:t>
            </a:r>
            <a:r>
              <a:rPr lang="zh-TW" altLang="en-US" dirty="0"/>
              <a:t>在定址時是用暫存器來定址，所以</a:t>
            </a:r>
            <a:r>
              <a:rPr lang="en-US" altLang="zh-TW" dirty="0"/>
              <a:t>pointer</a:t>
            </a:r>
            <a:r>
              <a:rPr lang="zh-TW" altLang="en-US" dirty="0"/>
              <a:t>的大小是根據機器的位元來決定的。</a:t>
            </a:r>
            <a:endParaRPr lang="en-US" altLang="zh-TW" dirty="0"/>
          </a:p>
          <a:p>
            <a:r>
              <a:rPr lang="en-US" altLang="zh-TW" dirty="0"/>
              <a:t>32</a:t>
            </a:r>
            <a:r>
              <a:rPr lang="zh-TW" altLang="en-US" dirty="0"/>
              <a:t>位元只能用</a:t>
            </a:r>
            <a:r>
              <a:rPr lang="en-US" altLang="zh-TW" dirty="0"/>
              <a:t>4GB</a:t>
            </a:r>
            <a:r>
              <a:rPr lang="zh-TW" altLang="en-US" dirty="0"/>
              <a:t>記憶體。</a:t>
            </a:r>
            <a:r>
              <a:rPr lang="en-US" altLang="zh-TW" dirty="0"/>
              <a:t>64</a:t>
            </a:r>
            <a:r>
              <a:rPr lang="zh-TW" altLang="en-US" dirty="0"/>
              <a:t>位元可以用</a:t>
            </a:r>
            <a:r>
              <a:rPr lang="en-US" altLang="zh-TW" dirty="0"/>
              <a:t>16EB</a:t>
            </a:r>
            <a:r>
              <a:rPr lang="zh-TW" altLang="en-US" dirty="0"/>
              <a:t>的記憶體。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9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編譯器產生的組合語言是指令，放在一隻</a:t>
            </a:r>
            <a:r>
              <a:rPr lang="en-US" altLang="zh-TW" dirty="0"/>
              <a:t>process</a:t>
            </a:r>
            <a:r>
              <a:rPr lang="zh-TW" altLang="en-US" dirty="0"/>
              <a:t>的</a:t>
            </a:r>
            <a:r>
              <a:rPr lang="en-US" altLang="zh-TW" dirty="0"/>
              <a:t>text</a:t>
            </a:r>
            <a:r>
              <a:rPr lang="zh-TW" altLang="en-US" dirty="0"/>
              <a:t>區</a:t>
            </a:r>
            <a:r>
              <a:rPr lang="en-US" altLang="zh-TW" dirty="0"/>
              <a:t>(</a:t>
            </a:r>
            <a:r>
              <a:rPr lang="zh-TW" altLang="en-US" dirty="0"/>
              <a:t>換下一張，講</a:t>
            </a:r>
            <a:r>
              <a:rPr lang="en-US" altLang="zh-TW" dirty="0"/>
              <a:t>.text</a:t>
            </a:r>
            <a:r>
              <a:rPr lang="zh-TW" altLang="en-US" dirty="0"/>
              <a:t>區在哪裡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1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這是一個程式在作業系統記憶體的樣子，最下面就是指令，所以</a:t>
            </a:r>
            <a:r>
              <a:rPr lang="en-US" altLang="zh-TW" dirty="0"/>
              <a:t>CPU</a:t>
            </a:r>
            <a:r>
              <a:rPr lang="zh-TW" altLang="en-US" dirty="0"/>
              <a:t>是從</a:t>
            </a:r>
            <a:r>
              <a:rPr lang="en-US" altLang="zh-TW" dirty="0"/>
              <a:t>.text</a:t>
            </a:r>
            <a:r>
              <a:rPr lang="zh-TW" altLang="en-US" dirty="0"/>
              <a:t>區拿指令過來，而全域變數就放在上面的</a:t>
            </a:r>
            <a:r>
              <a:rPr lang="en-US" altLang="zh-TW" dirty="0"/>
              <a:t>.data</a:t>
            </a:r>
            <a:r>
              <a:rPr lang="zh-TW" altLang="en-US" dirty="0"/>
              <a:t>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9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 assignment: mov $0, x(%rip) ;</a:t>
            </a:r>
            <a:r>
              <a:rPr lang="zh-TW" altLang="en-US" dirty="0"/>
              <a:t>把</a:t>
            </a:r>
            <a:r>
              <a:rPr lang="en-US" altLang="zh-TW" dirty="0"/>
              <a:t>0</a:t>
            </a:r>
            <a:r>
              <a:rPr lang="zh-TW" altLang="en-US" dirty="0"/>
              <a:t>這個值複製到</a:t>
            </a:r>
            <a:r>
              <a:rPr lang="en-US" altLang="zh-TW" dirty="0"/>
              <a:t>%</a:t>
            </a:r>
            <a:r>
              <a:rPr lang="en-US" altLang="zh-TW" dirty="0" err="1"/>
              <a:t>rip+x</a:t>
            </a:r>
            <a:r>
              <a:rPr lang="zh-TW" altLang="en-US" dirty="0"/>
              <a:t>這個位址上</a:t>
            </a:r>
            <a:endParaRPr lang="en-US" altLang="zh-TW" dirty="0"/>
          </a:p>
          <a:p>
            <a:r>
              <a:rPr lang="en-US" altLang="zh-TW" dirty="0"/>
              <a:t>indirect assignment: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mov p(%rip), %</a:t>
            </a:r>
            <a:r>
              <a:rPr lang="en-US" altLang="zh-TW" dirty="0" err="1"/>
              <a:t>rax</a:t>
            </a:r>
            <a:r>
              <a:rPr lang="en-US" altLang="zh-TW" dirty="0"/>
              <a:t> ;</a:t>
            </a:r>
            <a:r>
              <a:rPr lang="zh-TW" altLang="en-US" dirty="0"/>
              <a:t>把</a:t>
            </a:r>
            <a:r>
              <a:rPr lang="en-US" altLang="zh-TW" dirty="0"/>
              <a:t>%</a:t>
            </a:r>
            <a:r>
              <a:rPr lang="en-US" altLang="zh-TW" dirty="0" err="1"/>
              <a:t>rip+p</a:t>
            </a:r>
            <a:r>
              <a:rPr lang="zh-TW" altLang="en-US" dirty="0"/>
              <a:t>這個位址裡的內容複製到</a:t>
            </a:r>
            <a:r>
              <a:rPr lang="en-US" altLang="zh-TW" dirty="0"/>
              <a:t>%</a:t>
            </a:r>
            <a:r>
              <a:rPr lang="en-US" altLang="zh-TW" dirty="0" err="1"/>
              <a:t>rax</a:t>
            </a:r>
            <a:r>
              <a:rPr lang="zh-TW" altLang="en-US" dirty="0"/>
              <a:t>暫存器，</a:t>
            </a:r>
            <a:r>
              <a:rPr lang="en-US" altLang="zh-TW" dirty="0"/>
              <a:t>%</a:t>
            </a:r>
            <a:r>
              <a:rPr lang="en-US" altLang="zh-TW" dirty="0" err="1"/>
              <a:t>rax</a:t>
            </a:r>
            <a:r>
              <a:rPr lang="zh-TW" altLang="en-US" dirty="0"/>
              <a:t>是</a:t>
            </a:r>
            <a:r>
              <a:rPr lang="en-US" altLang="zh-TW" dirty="0" err="1"/>
              <a:t>cpu</a:t>
            </a:r>
            <a:r>
              <a:rPr lang="zh-TW" altLang="en-US" dirty="0"/>
              <a:t>裡的另一個暫存器</a:t>
            </a:r>
            <a:endParaRPr lang="en-US" altLang="zh-TW" dirty="0"/>
          </a:p>
          <a:p>
            <a:r>
              <a:rPr lang="en-US" altLang="zh-TW" dirty="0"/>
              <a:t>mov $1, (%</a:t>
            </a:r>
            <a:r>
              <a:rPr lang="en-US" altLang="zh-TW" dirty="0" err="1"/>
              <a:t>rax</a:t>
            </a:r>
            <a:r>
              <a:rPr lang="en-US" altLang="zh-TW" dirty="0"/>
              <a:t>) ;</a:t>
            </a:r>
            <a:r>
              <a:rPr lang="zh-TW" altLang="en-US" dirty="0"/>
              <a:t>把</a:t>
            </a:r>
            <a:r>
              <a:rPr lang="en-US" altLang="zh-TW" dirty="0"/>
              <a:t>%</a:t>
            </a:r>
            <a:r>
              <a:rPr lang="en-US" altLang="zh-TW" dirty="0" err="1"/>
              <a:t>rax</a:t>
            </a:r>
            <a:r>
              <a:rPr lang="zh-TW" altLang="en-US" dirty="0"/>
              <a:t>裡的內容當作位址，把</a:t>
            </a:r>
            <a:r>
              <a:rPr lang="en-US" altLang="zh-TW" dirty="0"/>
              <a:t>1</a:t>
            </a:r>
            <a:r>
              <a:rPr lang="zh-TW" altLang="en-US" dirty="0"/>
              <a:t>複製到這個位址裡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41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現在你們應該知道了</a:t>
            </a:r>
            <a:r>
              <a:rPr lang="zh-TW" altLang="en-US" sz="1100" dirty="0"/>
              <a:t>，指標就只是一個位址，但是為什麼指標有各種型態</a:t>
            </a:r>
            <a:r>
              <a:rPr lang="en-US" altLang="zh-TW" sz="1100" dirty="0"/>
              <a:t>?</a:t>
            </a:r>
            <a:r>
              <a:rPr lang="zh-TW" altLang="en-US" sz="1100" dirty="0"/>
              <a:t> 感覺起來只需要</a:t>
            </a:r>
            <a:r>
              <a:rPr lang="en-US" altLang="zh-TW" sz="1100" dirty="0"/>
              <a:t>64-bit</a:t>
            </a:r>
            <a:r>
              <a:rPr lang="zh-TW" altLang="en-US" sz="1100" dirty="0"/>
              <a:t>的整數就好了</a:t>
            </a:r>
            <a:r>
              <a:rPr lang="en-US" altLang="zh-TW" sz="1100" dirty="0"/>
              <a:t>?(</a:t>
            </a:r>
            <a:r>
              <a:rPr lang="zh-TW" altLang="en-US" sz="1100" dirty="0"/>
              <a:t>接著照</a:t>
            </a:r>
            <a:r>
              <a:rPr lang="en-US" altLang="zh-TW" sz="1100" dirty="0"/>
              <a:t>ppt</a:t>
            </a:r>
            <a:r>
              <a:rPr lang="zh-TW" altLang="en-US" sz="1100" dirty="0"/>
              <a:t>上念</a:t>
            </a:r>
            <a:r>
              <a:rPr lang="en-US" altLang="zh-TW" sz="11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1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421766/what-does-mov-offsetrip-rax-do" TargetMode="External"/><Relationship Id="rId2" Type="http://schemas.openxmlformats.org/officeDocument/2006/relationships/hyperlink" Target="https://cs.brown.edu/courses/csci1310/2020/notes/l08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binutils/docs/as/i386_002dMemory.html" TargetMode="External"/><Relationship Id="rId2" Type="http://schemas.openxmlformats.org/officeDocument/2006/relationships/hyperlink" Target="https://stackoverflow.com/questions/54745872/how-do-rip-relative-variable-references-like-rip-a-in-x86-64-gas-intel-s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ynaeve.net/?p=192" TargetMode="External"/><Relationship Id="rId4" Type="http://schemas.openxmlformats.org/officeDocument/2006/relationships/hyperlink" Target="https://stackoverflow.com/questions/44967075/why-does-this-movss-instruction-use-rip-relative-address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BC5A861-E20B-D5D9-3E90-0F08E40C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F84535E-E50C-676C-A30D-1A8B7E2E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6E2E2E4-6B22-F55D-4452-64083D67BFC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73872" y="6421462"/>
            <a:ext cx="2098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86DDD-029C-C5B6-24B3-D6E70E79D706}"/>
              </a:ext>
            </a:extLst>
          </p:cNvPr>
          <p:cNvSpPr txBox="1"/>
          <p:nvPr/>
        </p:nvSpPr>
        <p:spPr>
          <a:xfrm>
            <a:off x="1609533" y="61906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%rip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0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D1E55F-AC95-6456-887A-40F6977E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9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其實型態是寫給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看的，如果不指定型態，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rapezoid 6">
            <a:extLst>
              <a:ext uri="{FF2B5EF4-FFF2-40B4-BE49-F238E27FC236}">
                <a16:creationId xmlns:a16="http://schemas.microsoft.com/office/drawing/2014/main" id="{30A11499-021A-17A4-9DAB-788966B55405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10036273" y="438011"/>
            <a:ext cx="2802587" cy="65316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742" tIns="0" rIns="92742" bIns="4637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79490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</a:rPr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968F5D1-7D36-5B9C-4336-4568C557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5EE840-4F46-57C7-1414-7C58378355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另外，加多少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time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計算的，不是執行期間算的。</a:t>
            </a:r>
          </a:p>
        </p:txBody>
      </p:sp>
    </p:spTree>
    <p:extLst>
      <p:ext uri="{BB962C8B-B14F-4D97-AF65-F5344CB8AC3E}">
        <p14:creationId xmlns:p14="http://schemas.microsoft.com/office/powerpoint/2010/main" val="382082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14:cNvPr>
              <p14:cNvContentPartPr/>
              <p14:nvPr/>
            </p14:nvContentPartPr>
            <p14:xfrm>
              <a:off x="7923617" y="3916766"/>
              <a:ext cx="384840" cy="33012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4617" y="3908126"/>
                <a:ext cx="40248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26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Still 1.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03CE2B-A37D-A874-613B-132C46D4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2" y="1111648"/>
            <a:ext cx="4634704" cy="46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也代表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不能做任何運算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610E7B-07B5-A37B-14CB-499E40A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void * is generic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3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倒著念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unsinged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isn’t the same thing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"a" is "int [10]"</a:t>
            </a:r>
            <a:endParaRPr lang="en-US" altLang="zh-TW" sz="36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"p" is "int *"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store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store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the address of x 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F0B78C-833E-7098-FAC4-8CB6EA54FCDE}"/>
              </a:ext>
            </a:extLst>
          </p:cNvPr>
          <p:cNvSpPr/>
          <p:nvPr/>
        </p:nvSpPr>
        <p:spPr>
          <a:xfrm>
            <a:off x="74059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D04F81-BB14-7183-C646-08B82272EFD7}"/>
              </a:ext>
            </a:extLst>
          </p:cNvPr>
          <p:cNvSpPr/>
          <p:nvPr/>
        </p:nvSpPr>
        <p:spPr>
          <a:xfrm>
            <a:off x="181828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D365A-6411-DB6B-C0CA-4919BE3EE097}"/>
              </a:ext>
            </a:extLst>
          </p:cNvPr>
          <p:cNvSpPr/>
          <p:nvPr/>
        </p:nvSpPr>
        <p:spPr>
          <a:xfrm>
            <a:off x="505097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40A2F9-7E73-CF2E-FD68-B34FEBD896EB}"/>
              </a:ext>
            </a:extLst>
          </p:cNvPr>
          <p:cNvSpPr/>
          <p:nvPr/>
        </p:nvSpPr>
        <p:spPr>
          <a:xfrm>
            <a:off x="612865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EBEC1B-43D8-CA17-9F09-5791862C7673}"/>
              </a:ext>
            </a:extLst>
          </p:cNvPr>
          <p:cNvSpPr/>
          <p:nvPr/>
        </p:nvSpPr>
        <p:spPr>
          <a:xfrm>
            <a:off x="720634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86989E-F287-15BF-2C26-7F51D2FF5649}"/>
              </a:ext>
            </a:extLst>
          </p:cNvPr>
          <p:cNvSpPr txBox="1"/>
          <p:nvPr/>
        </p:nvSpPr>
        <p:spPr>
          <a:xfrm>
            <a:off x="99715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54E5D7-CC4E-E1A3-6DA3-4DAFDB4D769F}"/>
              </a:ext>
            </a:extLst>
          </p:cNvPr>
          <p:cNvSpPr txBox="1"/>
          <p:nvPr/>
        </p:nvSpPr>
        <p:spPr>
          <a:xfrm>
            <a:off x="2074838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23CBB2-86BA-3259-0121-88CE29D9B152}"/>
              </a:ext>
            </a:extLst>
          </p:cNvPr>
          <p:cNvSpPr txBox="1"/>
          <p:nvPr/>
        </p:nvSpPr>
        <p:spPr>
          <a:xfrm>
            <a:off x="638447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0x9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20964B-F9BA-78DE-2DFA-56E9ACF0E170}"/>
              </a:ext>
            </a:extLst>
          </p:cNvPr>
          <p:cNvSpPr txBox="1"/>
          <p:nvPr/>
        </p:nvSpPr>
        <p:spPr>
          <a:xfrm>
            <a:off x="7462898" y="59113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34314-182F-D2F4-5545-E8C8D97013FD}"/>
              </a:ext>
            </a:extLst>
          </p:cNvPr>
          <p:cNvSpPr/>
          <p:nvPr/>
        </p:nvSpPr>
        <p:spPr>
          <a:xfrm>
            <a:off x="828403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E7E210-B2C7-5304-E776-3E93335D91FF}"/>
              </a:ext>
            </a:extLst>
          </p:cNvPr>
          <p:cNvSpPr/>
          <p:nvPr/>
        </p:nvSpPr>
        <p:spPr>
          <a:xfrm>
            <a:off x="93617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AB665B-1F9A-067E-70EF-C1D8586334C1}"/>
              </a:ext>
            </a:extLst>
          </p:cNvPr>
          <p:cNvSpPr/>
          <p:nvPr/>
        </p:nvSpPr>
        <p:spPr>
          <a:xfrm>
            <a:off x="1043940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97D2BC-0AAC-B5E2-3D19-2EDB11220AD2}"/>
              </a:ext>
            </a:extLst>
          </p:cNvPr>
          <p:cNvSpPr txBox="1"/>
          <p:nvPr/>
        </p:nvSpPr>
        <p:spPr>
          <a:xfrm>
            <a:off x="2739761" y="4322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34772E-8767-01F9-1E83-ECCFD93AFDA0}"/>
              </a:ext>
            </a:extLst>
          </p:cNvPr>
          <p:cNvSpPr txBox="1"/>
          <p:nvPr/>
        </p:nvSpPr>
        <p:spPr>
          <a:xfrm>
            <a:off x="8742804" y="43198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px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E619F-3584-B5DD-5DB4-F0EB8A24C8AD}"/>
              </a:ext>
            </a:extLst>
          </p:cNvPr>
          <p:cNvSpPr/>
          <p:nvPr/>
        </p:nvSpPr>
        <p:spPr>
          <a:xfrm>
            <a:off x="289560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BD4696-6B6C-2FD1-38DE-0EF827915D70}"/>
              </a:ext>
            </a:extLst>
          </p:cNvPr>
          <p:cNvSpPr/>
          <p:nvPr/>
        </p:nvSpPr>
        <p:spPr>
          <a:xfrm>
            <a:off x="39729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4496C6D-235C-1271-1A3A-6A8535F8AF12}"/>
              </a:ext>
            </a:extLst>
          </p:cNvPr>
          <p:cNvSpPr txBox="1"/>
          <p:nvPr/>
        </p:nvSpPr>
        <p:spPr>
          <a:xfrm>
            <a:off x="3151784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44BF7-874E-A0EF-FE09-5E26575F93E9}"/>
              </a:ext>
            </a:extLst>
          </p:cNvPr>
          <p:cNvSpPr txBox="1"/>
          <p:nvPr/>
        </p:nvSpPr>
        <p:spPr>
          <a:xfrm>
            <a:off x="4229470" y="59104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9847C96B-8B5F-A6DD-9DC6-6D6D6834E99C}"/>
              </a:ext>
            </a:extLst>
          </p:cNvPr>
          <p:cNvSpPr/>
          <p:nvPr/>
        </p:nvSpPr>
        <p:spPr>
          <a:xfrm rot="5400000">
            <a:off x="2772068" y="2701329"/>
            <a:ext cx="246691" cy="431037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A02DF60C-42AB-9519-3B16-0C171656DD97}"/>
              </a:ext>
            </a:extLst>
          </p:cNvPr>
          <p:cNvSpPr/>
          <p:nvPr/>
        </p:nvSpPr>
        <p:spPr>
          <a:xfrm rot="5400000">
            <a:off x="8854647" y="2023509"/>
            <a:ext cx="246690" cy="566601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91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following code?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04BC40-2DA5-06A1-6120-B36529438D92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52 51 56 56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一個指標裡面存的值，被解釋成另一個指標的位址。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就是一個位</a:t>
            </a:r>
            <a:r>
              <a:rPr lang="zh-TW" altLang="en-US">
                <a:latin typeface="Consolas" panose="020B0609020204030204" pitchFamily="49" charset="0"/>
                <a:ea typeface="微軟正黑體" panose="020B0604030504040204" pitchFamily="34" charset="-120"/>
              </a:rPr>
              <a:t>址。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46079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在程式中就只是一個位址。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要怎麼宣告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funcion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B33DC-3F10-E5F6-8A8C-311FB97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陣列，結尾一定是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的字串操作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超麻煩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，能用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string.h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函式庫的函式就用。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18DB93-B942-4C72-2E89-ECF2F50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53CC1-E924-8573-A24B-720DE5EBE566}"/>
              </a:ext>
            </a:extLst>
          </p:cNvPr>
          <p:cNvSpPr txBox="1"/>
          <p:nvPr/>
        </p:nvSpPr>
        <p:spPr>
          <a:xfrm>
            <a:off x="838200" y="2949752"/>
            <a:ext cx="10657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strncat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strncmp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needle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strDelimit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28790" y="2514383"/>
            <a:ext cx="1912982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static storage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18714" y="3287486"/>
            <a:ext cx="1055915" cy="2024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882451" y="531222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static storage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的內容不應被更改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所以盡量不要用這種寫法。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6E73-671B-156A-7D58-11D1F2B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迴文判斷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3BC32-E6A0-D4E2-6D28-EFA046D5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可以自己寫寫看，跟我寫得有什麼差別。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96B44-08ED-3AC1-4A4A-0EF410EC7F8C}"/>
              </a:ext>
            </a:extLst>
          </p:cNvPr>
          <p:cNvSpPr txBox="1"/>
          <p:nvPr/>
        </p:nvSpPr>
        <p:spPr>
          <a:xfrm>
            <a:off x="838200" y="2522557"/>
            <a:ext cx="8980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is_pal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05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2E96-3631-492F-6A97-67C919E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C321-B3B9-7309-C8B3-FD75BBFF0265}"/>
              </a:ext>
            </a:extLst>
          </p:cNvPr>
          <p:cNvSpPr txBox="1"/>
          <p:nvPr/>
        </p:nvSpPr>
        <p:spPr>
          <a:xfrm>
            <a:off x="838200" y="1690688"/>
            <a:ext cx="9241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caesar_cipher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'Z'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591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5D65-F150-399C-823F-A99B698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字串複製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4861C-7614-D090-9D2E-D8DB388D19CA}"/>
              </a:ext>
            </a:extLst>
          </p:cNvPr>
          <p:cNvSpPr txBox="1"/>
          <p:nvPr/>
        </p:nvSpPr>
        <p:spPr>
          <a:xfrm>
            <a:off x="838200" y="1690688"/>
            <a:ext cx="76308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56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76CB8-97B1-50B0-3F5C-D02CECEB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暫存器內應該存下一個指令的位址，我為了講解方便省略了這一件事，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的內容是會變動的。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那為什麼可以拿來定址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global variable?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下兩頁的參考資料可以解答這個問題。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1B3689-A4EF-AB6C-C7B5-2AADD681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84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91A3-18BD-B4F8-0D37-D81FB07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D9121-85E6-1F67-BE92-5990F5C9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393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https://stackoverflow.com/questions/42215105/understanding-rip-register-in-intel-assembly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https://cs.brown.edu/courses/csci1310/2020/notes/l08.html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https://stackoverflow.com/questions/56262889/why-are-global-variables-in-x86-64-accessed-relative-to-the-instruction-pointer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https://stackoverflow.com/questions/29421766/what-does-mov-offsetrip-rax-do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684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055BC-47E1-83F0-255A-952459FB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https://stackoverflow.com/questions/54745872/how-do-rip-relative-variable-references-like-rip-a-in-x86-64-gas-intel-sy</a:t>
            </a:r>
            <a:endParaRPr lang="en-US" altLang="zh-TW" dirty="0">
              <a:latin typeface="Consolas" panose="020B0609020204030204" pitchFamily="49" charset="0"/>
              <a:hlinkClick r:id="rId3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https://sourceware.org/binutils/docs/as/i386_002dMemory.html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4"/>
              </a:rPr>
              <a:t>https://stackoverflow.com/questions/44967075/why-does-this-movss-instruction-use-rip-relative-addressing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5"/>
              </a:rPr>
              <a:t>http://www.nynaeve.net/?p=192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1E5CA12-805A-8F51-83A4-70A25C9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4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D1E55F-AC95-6456-887A-40F6977E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4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15668</TotalTime>
  <Words>5903</Words>
  <Application>Microsoft Office PowerPoint</Application>
  <PresentationFormat>寬螢幕</PresentationFormat>
  <Paragraphs>747</Paragraphs>
  <Slides>85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85</vt:i4>
      </vt:variant>
    </vt:vector>
  </HeadingPairs>
  <TitlesOfParts>
    <vt:vector size="92" baseType="lpstr">
      <vt:lpstr>微軟正黑體</vt:lpstr>
      <vt:lpstr>Arial</vt:lpstr>
      <vt:lpstr>Calibri</vt:lpstr>
      <vt:lpstr>Calibri Light</vt:lpstr>
      <vt:lpstr>Consolas</vt:lpstr>
      <vt:lpstr>Office Theme</vt:lpstr>
      <vt:lpstr>Office Theme</vt:lpstr>
      <vt:lpstr>那些C程不教的東西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指標到底是什麼</vt:lpstr>
      <vt:lpstr>指標的大小</vt:lpstr>
      <vt:lpstr>pointer in assembly</vt:lpstr>
      <vt:lpstr>pointer in assembly</vt:lpstr>
      <vt:lpstr>pointer in assembly</vt:lpstr>
      <vt:lpstr>pointer in assembly[1]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sprintf, sscanf usage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void *</vt:lpstr>
      <vt:lpstr>void *</vt:lpstr>
      <vt:lpstr>void * is generic pointer</vt:lpstr>
      <vt:lpstr>swap兩個未知物件</vt:lpstr>
      <vt:lpstr>qualifier with pointer</vt:lpstr>
      <vt:lpstr>array</vt:lpstr>
      <vt:lpstr>array</vt:lpstr>
      <vt:lpstr>array &amp; pointer isn’t the same thing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string</vt:lpstr>
      <vt:lpstr>string</vt:lpstr>
      <vt:lpstr>string</vt:lpstr>
      <vt:lpstr>string</vt:lpstr>
      <vt:lpstr>static storage的內容不應被更改</vt:lpstr>
      <vt:lpstr>迴文判斷</vt:lpstr>
      <vt:lpstr>凱薩加密</vt:lpstr>
      <vt:lpstr>字串複製</vt:lpstr>
      <vt:lpstr>Q&amp;A</vt:lpstr>
      <vt:lpstr>End of Today</vt:lpstr>
      <vt:lpstr>Appendix: pointer in assembly[1]</vt:lpstr>
      <vt:lpstr>Appendix: pointer in assembly</vt:lpstr>
      <vt:lpstr>Appendix: pointer in 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7</cp:revision>
  <dcterms:created xsi:type="dcterms:W3CDTF">2022-11-03T00:34:43Z</dcterms:created>
  <dcterms:modified xsi:type="dcterms:W3CDTF">2022-11-23T03:18:36Z</dcterms:modified>
</cp:coreProperties>
</file>