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7.xml" ContentType="application/inkml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343" r:id="rId8"/>
    <p:sldId id="262" r:id="rId9"/>
    <p:sldId id="304" r:id="rId10"/>
    <p:sldId id="303" r:id="rId11"/>
    <p:sldId id="263" r:id="rId12"/>
    <p:sldId id="264" r:id="rId13"/>
    <p:sldId id="285" r:id="rId14"/>
    <p:sldId id="287" r:id="rId15"/>
    <p:sldId id="286" r:id="rId16"/>
    <p:sldId id="266" r:id="rId17"/>
    <p:sldId id="288" r:id="rId18"/>
    <p:sldId id="268" r:id="rId19"/>
    <p:sldId id="269" r:id="rId20"/>
    <p:sldId id="289" r:id="rId21"/>
    <p:sldId id="290" r:id="rId22"/>
    <p:sldId id="291" r:id="rId23"/>
    <p:sldId id="307" r:id="rId24"/>
    <p:sldId id="265" r:id="rId25"/>
    <p:sldId id="292" r:id="rId26"/>
    <p:sldId id="293" r:id="rId27"/>
    <p:sldId id="267" r:id="rId28"/>
    <p:sldId id="271" r:id="rId29"/>
    <p:sldId id="272" r:id="rId30"/>
    <p:sldId id="273" r:id="rId31"/>
    <p:sldId id="314" r:id="rId32"/>
    <p:sldId id="315" r:id="rId33"/>
    <p:sldId id="316" r:id="rId34"/>
    <p:sldId id="310" r:id="rId35"/>
    <p:sldId id="311" r:id="rId36"/>
    <p:sldId id="312" r:id="rId37"/>
    <p:sldId id="313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296" r:id="rId59"/>
    <p:sldId id="297" r:id="rId60"/>
    <p:sldId id="298" r:id="rId61"/>
    <p:sldId id="301" r:id="rId62"/>
    <p:sldId id="299" r:id="rId63"/>
    <p:sldId id="300" r:id="rId64"/>
    <p:sldId id="275" r:id="rId65"/>
    <p:sldId id="276" r:id="rId66"/>
    <p:sldId id="278" r:id="rId67"/>
    <p:sldId id="280" r:id="rId68"/>
    <p:sldId id="281" r:id="rId69"/>
    <p:sldId id="282" r:id="rId70"/>
    <p:sldId id="279" r:id="rId71"/>
    <p:sldId id="342" r:id="rId72"/>
    <p:sldId id="308" r:id="rId73"/>
    <p:sldId id="309" r:id="rId74"/>
    <p:sldId id="330" r:id="rId75"/>
    <p:sldId id="338" r:id="rId76"/>
    <p:sldId id="339" r:id="rId77"/>
    <p:sldId id="340" r:id="rId78"/>
    <p:sldId id="341" r:id="rId79"/>
    <p:sldId id="295" r:id="rId80"/>
    <p:sldId id="305" r:id="rId81"/>
    <p:sldId id="306" r:id="rId82"/>
    <p:sldId id="294" r:id="rId83"/>
    <p:sldId id="344" r:id="rId84"/>
    <p:sldId id="345" r:id="rId85"/>
    <p:sldId id="347" r:id="rId86"/>
    <p:sldId id="346" r:id="rId87"/>
    <p:sldId id="348" r:id="rId88"/>
    <p:sldId id="349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1:53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24575,'1262'0'0,"-876"29"0,-88-2 0,264-16-338,-104-3 91,1627 10 743,-1413-20-408,608 2-1452,-1234 0-5462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1:55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24575,'0'1'0,"1"0"0,-1 0 0,1 0 0,-1 0 0,1-1 0,-1 1 0,1 0 0,0 0 0,-1 0 0,1-1 0,0 1 0,0 0 0,-1-1 0,1 1 0,0 0 0,0-1 0,0 1 0,0-1 0,0 0 0,0 1 0,0-1 0,1 1 0,3 1 0,26 11 0,1-1 0,36 8 0,-31-10 0,42 18 0,-47-14 0,1 1 0,1-1 0,70 19 0,29-7-682,225 15-1,-325-40-6143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2:0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1307 24575,'76'0'0,"20"2"0,0-5 0,111-17 0,-181 14 0,-1-1 0,0-1 0,0-1 0,-1-1 0,37-20 0,-19 4 0,79-61 0,-106 75 0,0-2 0,-1 0 0,-1 0 0,0-1 0,-1-1 0,16-25 0,-21 29 0,-1-2 0,0 1 0,-1-1 0,0 1 0,-1-1 0,-1-1 0,0 1 0,-1 0 0,1-24 0,-3 37 0,2-31 0,-2 0 0,-2 1 0,-1-1 0,-10-45 0,9 65 0,0 1 0,-1 0 0,-1 0 0,1 0 0,-2 1 0,-13-18 0,-54-51 0,62 67 0,-26-24 0,-2 1 0,-1 3 0,-65-40 0,32 29 0,-107-44 0,100 50 0,55 23 0,-1 1 0,-1 1 0,1 2 0,-2 1 0,-45-9 0,28 14-682,-52 1-1,58 3-6143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1:5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751 1849 24575,'-177'-95'0,"139"76"0,1-2 0,1-2 0,0-1 0,-57-53 0,28 22 0,35 31 0,0-1 0,2-2 0,-33-40 0,48 50 0,1-1 0,1 0 0,0-1 0,1 0 0,2 0 0,-1-1 0,2 0 0,-6-31 0,4 8 0,2 0 0,1-1 0,2-88 0,6 105 0,1 0 0,1 0 0,1 0 0,1 0 0,2 1 0,1 0 0,18-39 0,-6 26 0,3 1 0,0 1 0,3 1 0,1 2 0,1 0 0,2 2 0,49-39 0,-38 39 0,2 2 0,1 1 0,94-42 0,155-43 0,-244 96 0,1 2 0,1 2 0,0 3 0,77-7 0,332 15 0,-242 7 0,-189-5 0,1 2 0,-1 1 0,1 1 0,-1 2 0,52 14 0,-51-9 0,218 84 0,-196-69 114,-1 3 0,71 48 0,-109-66-236,-1 1 0,0 0 0,0 1 0,-1 0 0,-1 1 0,0 0 0,-1 1 0,0 0 0,-1 1 1,-1 0-1,0 0 0,-1 1 0,6 18 0,-5-1-6704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2:0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33 24575,'-5'-5'0,"-17"-2"0,-15 0 0,-17 2 0,-20 1 0,-12 1 0,-18 2 0,-1 1 0,2 0 0,13 0 0,7 0 0,6 0 0,12 1 0,12-1 0,15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2:0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0 24575,'5'0'0,"-8"0"0,-20 0 0,-20 5 0,-14 7 0,-18 1 0,-1-1 0,-3-3 0,1-3 0,9-2 0,2-3 0,5 0 0,10-1 0,7-1 0,13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6:00:2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1571 24575,'-10'-6'0,"0"0"0,0-1 0,1 0 0,1 0 0,-1-1 0,1 0 0,0-1 0,1 1 0,0-1 0,-11-18 0,-1-9 0,-25-62 0,40 88 0,-24-64 0,3-2 0,3-1 0,4-1 0,4 0 0,2-1 0,0-82 0,11 127 0,1-1 0,2 1 0,1 0 0,2 0 0,10-38 0,-9 52 0,0 0 0,2 0 0,1 1 0,0 0 0,1 0 0,1 1 0,1 0 0,0 1 0,22-22 0,-9 16 0,0 0 0,1 2 0,1 1 0,1 2 0,1 0 0,1 2 0,0 1 0,1 2 0,0 1 0,40-10 0,-10 7 0,1 2 0,1 4 0,0 2 0,98 2 0,-115 7 0,0 1 0,0 3 0,-1 1 0,0 2 0,0 3 0,-1 1 0,0 2 0,-2 2 0,1 2 0,-2 2 0,-1 2 0,-1 1 0,-1 2 0,-1 1 0,-1 3 0,-2 0 0,-1 3 0,41 50 0,-58-63 0,-2 1 0,-1 0 0,0 1 0,-1 0 0,-2 1 0,0 0 0,-2 1 0,0 0 0,-2 0 0,0 0 0,-2 1 0,-1 0 0,-1 0 0,-1 0 0,-1 0 0,-1 0 0,-1 0 0,-1 0 0,-2 0 0,0-1 0,-2 0 0,0 0 0,-2 0 0,-1-1 0,-17 31 0,8-23 0,-2-2 0,-1 0 0,-1-1 0,-2-2 0,0 0 0,-2-2 0,-1 0 0,-39 24 0,22-20 0,-1-3 0,-1-1 0,-1-3 0,-1-2 0,-57 15 0,-2-7-341,-2-5 0,0-5-1,-174 5 1,205-20-6485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1DE25-5FDD-4627-8F1B-8C59CC04B9FE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DF86C-EF33-4B2D-AB8D-9458098B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56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434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528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86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</a:t>
            </a:r>
            <a:r>
              <a:rPr lang="en-US" altLang="zh-TW" dirty="0"/>
              <a:t>~EOF=0</a:t>
            </a:r>
            <a:r>
              <a:rPr lang="zh-TW" altLang="en-US" dirty="0"/>
              <a:t>，看</a:t>
            </a:r>
            <a:r>
              <a:rPr lang="en-US" altLang="zh-TW" dirty="0"/>
              <a:t>include header</a:t>
            </a:r>
            <a:r>
              <a:rPr lang="zh-TW" altLang="en-US" dirty="0"/>
              <a:t>。</a:t>
            </a:r>
            <a:r>
              <a:rPr lang="en-US" altLang="zh-TW" dirty="0"/>
              <a:t>EOF</a:t>
            </a:r>
            <a:r>
              <a:rPr lang="zh-TW" altLang="en-US" dirty="0"/>
              <a:t>的值其實是廠商們自己</a:t>
            </a:r>
            <a:r>
              <a:rPr lang="en-US" altLang="zh-TW" dirty="0"/>
              <a:t>define</a:t>
            </a:r>
            <a:r>
              <a:rPr lang="zh-TW" altLang="en-US" dirty="0"/>
              <a:t>的。</a:t>
            </a:r>
            <a:r>
              <a:rPr lang="en-US" altLang="zh-TW" dirty="0"/>
              <a:t>ANSI</a:t>
            </a:r>
            <a:r>
              <a:rPr lang="zh-TW" altLang="en-US" dirty="0"/>
              <a:t>制定</a:t>
            </a:r>
            <a:r>
              <a:rPr lang="en-US" altLang="zh-TW" dirty="0"/>
              <a:t>C</a:t>
            </a:r>
            <a:r>
              <a:rPr lang="zh-TW" altLang="en-US" dirty="0"/>
              <a:t>標準</a:t>
            </a:r>
            <a:r>
              <a:rPr lang="en-US" altLang="zh-TW" dirty="0"/>
              <a:t>-&gt;</a:t>
            </a:r>
            <a:r>
              <a:rPr lang="zh-TW" altLang="en-US" dirty="0"/>
              <a:t>各組織</a:t>
            </a:r>
            <a:r>
              <a:rPr lang="en-US" altLang="zh-TW" dirty="0"/>
              <a:t>/</a:t>
            </a:r>
            <a:r>
              <a:rPr lang="zh-TW" altLang="en-US" dirty="0"/>
              <a:t>個人依據標準撰寫</a:t>
            </a:r>
            <a:r>
              <a:rPr lang="en-US" altLang="zh-TW" dirty="0"/>
              <a:t>C compiler, e.g., gun </a:t>
            </a:r>
            <a:r>
              <a:rPr lang="en-US" altLang="zh-TW" dirty="0" err="1"/>
              <a:t>gcc</a:t>
            </a:r>
            <a:r>
              <a:rPr lang="en-US" altLang="zh-TW" dirty="0"/>
              <a:t>, MSVC, clang, turbo 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325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12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示範怎麼</a:t>
            </a:r>
            <a:r>
              <a:rPr lang="en-US" altLang="zh-TW" dirty="0"/>
              <a:t>call C preprocessor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688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Directives=instruction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894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稍微講一下</a:t>
            </a:r>
            <a:r>
              <a:rPr lang="en-US" altLang="zh-TW" dirty="0"/>
              <a:t>include guard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955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__</a:t>
            </a:r>
            <a:r>
              <a:rPr lang="en-US" altLang="zh-TW" dirty="0" err="1"/>
              <a:t>typeof</a:t>
            </a:r>
            <a:r>
              <a:rPr lang="en-US" altLang="zh-TW" dirty="0"/>
              <a:t>__ -&gt; </a:t>
            </a:r>
            <a:r>
              <a:rPr lang="zh-TW" altLang="en-US" dirty="0"/>
              <a:t>賦值擴展 </a:t>
            </a:r>
            <a:r>
              <a:rPr lang="en-US" altLang="zh-TW" dirty="0"/>
              <a:t>-&gt; </a:t>
            </a:r>
            <a:r>
              <a:rPr lang="zh-TW" altLang="en-US" dirty="0"/>
              <a:t>既然看起來像函式，</a:t>
            </a:r>
            <a:r>
              <a:rPr lang="en-US" altLang="zh-TW" dirty="0"/>
              <a:t>why use macro?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994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這裡是講</a:t>
            </a:r>
            <a:r>
              <a:rPr lang="en-US" altLang="zh-TW" dirty="0"/>
              <a:t>do…while</a:t>
            </a:r>
            <a:r>
              <a:rPr lang="zh-TW" altLang="en-US" dirty="0"/>
              <a:t>的用途，不是範例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505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如果有相同的身高</a:t>
            </a:r>
            <a:r>
              <a:rPr lang="en-US" altLang="zh-TW" dirty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68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17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給大家看我平常怎麼編譯，編譯的</a:t>
            </a:r>
            <a:r>
              <a:rPr lang="en-US" altLang="zh-TW" dirty="0"/>
              <a:t>flag</a:t>
            </a:r>
            <a:br>
              <a:rPr lang="en-US" altLang="zh-TW" dirty="0"/>
            </a:br>
            <a:r>
              <a:rPr lang="en-US" altLang="zh-TW" dirty="0"/>
              <a:t>-O0 -O1 -O2 -O3 –</a:t>
            </a:r>
            <a:r>
              <a:rPr lang="en-US" altLang="zh-TW" dirty="0" err="1"/>
              <a:t>Ofast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en-US" altLang="zh-TW" dirty="0" err="1"/>
              <a:t>Os</a:t>
            </a:r>
            <a:r>
              <a:rPr lang="en-US" altLang="zh-TW" dirty="0"/>
              <a:t> –</a:t>
            </a:r>
            <a:r>
              <a:rPr lang="en-US" altLang="zh-TW" dirty="0" err="1"/>
              <a:t>Og</a:t>
            </a:r>
            <a:r>
              <a:rPr lang="en-US" altLang="zh-TW" dirty="0"/>
              <a:t>(optimization &amp; keep debugging info.) -Wall –</a:t>
            </a:r>
            <a:r>
              <a:rPr lang="en-US" altLang="zh-TW" dirty="0" err="1"/>
              <a:t>Werror</a:t>
            </a:r>
            <a:r>
              <a:rPr lang="en-US" altLang="zh-TW" dirty="0"/>
              <a:t> -</a:t>
            </a:r>
            <a:r>
              <a:rPr lang="en-US" altLang="zh-TW" dirty="0" err="1"/>
              <a:t>Wextra</a:t>
            </a:r>
            <a:r>
              <a:rPr lang="en-US" altLang="zh-TW" dirty="0"/>
              <a:t> -</a:t>
            </a:r>
            <a:r>
              <a:rPr lang="en-US" altLang="zh-TW" dirty="0" err="1"/>
              <a:t>mavx</a:t>
            </a:r>
            <a:r>
              <a:rPr lang="en-US" altLang="zh-TW" dirty="0"/>
              <a:t> -mavx2 -mavx512f -</a:t>
            </a:r>
            <a:r>
              <a:rPr lang="en-US" altLang="zh-TW" dirty="0" err="1"/>
              <a:t>msse</a:t>
            </a:r>
            <a:r>
              <a:rPr lang="en-US" altLang="zh-TW" dirty="0"/>
              <a:t> -msse2 -msse3 -mssse3 -msse4 -msse4a -msse4.1 -msse4.2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625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照上面講。接下面的話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但是對大部分的人，這些功能都沒用。換下一張。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83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為何要了解程式的製作、生產流程</a:t>
            </a:r>
            <a:r>
              <a:rPr lang="en-US" altLang="zh-TW" dirty="0"/>
              <a:t>?</a:t>
            </a:r>
            <a:r>
              <a:rPr lang="zh-TW" altLang="en-US" dirty="0"/>
              <a:t> 比如如果要做</a:t>
            </a:r>
            <a:r>
              <a:rPr lang="en-US" altLang="zh-TW" dirty="0"/>
              <a:t>compile time optimization</a:t>
            </a:r>
            <a:r>
              <a:rPr lang="zh-TW" altLang="en-US" dirty="0"/>
              <a:t>，就要知道某些優化是會讓程式的結果不同。例如</a:t>
            </a:r>
            <a:r>
              <a:rPr lang="en-US" altLang="zh-TW" dirty="0"/>
              <a:t>:</a:t>
            </a:r>
            <a:r>
              <a:rPr lang="zh-TW" altLang="en-US" dirty="0"/>
              <a:t>浮點數的運算。</a:t>
            </a:r>
            <a:r>
              <a:rPr lang="en-US" altLang="zh-TW" dirty="0"/>
              <a:t>(</a:t>
            </a:r>
            <a:r>
              <a:rPr lang="zh-TW" altLang="en-US" dirty="0"/>
              <a:t>程式演示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0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[]</a:t>
            </a:r>
            <a:r>
              <a:rPr lang="zh-TW" altLang="en-US" dirty="0"/>
              <a:t>是吃什麼字元，比如</a:t>
            </a:r>
            <a:r>
              <a:rPr lang="en-US" altLang="zh-TW" dirty="0"/>
              <a:t>%[</a:t>
            </a:r>
            <a:r>
              <a:rPr lang="en-US" altLang="zh-TW" dirty="0" err="1"/>
              <a:t>abc</a:t>
            </a:r>
            <a:r>
              <a:rPr lang="en-US" altLang="zh-TW" dirty="0"/>
              <a:t>]s</a:t>
            </a:r>
            <a:r>
              <a:rPr lang="zh-TW" altLang="en-US" dirty="0"/>
              <a:t>就只吃</a:t>
            </a:r>
            <a:r>
              <a:rPr lang="en-US" altLang="zh-TW" dirty="0" err="1"/>
              <a:t>abc</a:t>
            </a:r>
            <a:r>
              <a:rPr lang="zh-TW" altLang="en-US" dirty="0"/>
              <a:t>這三種字元，</a:t>
            </a:r>
            <a:r>
              <a:rPr lang="en-US" altLang="zh-TW" dirty="0"/>
              <a:t>%[0-9]</a:t>
            </a:r>
            <a:r>
              <a:rPr lang="zh-TW" altLang="en-US" dirty="0"/>
              <a:t>就只吃數字。</a:t>
            </a:r>
            <a:endParaRPr lang="en-US" altLang="zh-TW" dirty="0"/>
          </a:p>
          <a:p>
            <a:r>
              <a:rPr lang="en-US" altLang="zh-TW" dirty="0"/>
              <a:t>[^]</a:t>
            </a:r>
            <a:r>
              <a:rPr lang="zh-TW" altLang="en-US" dirty="0"/>
              <a:t>是不吃甚麼字元，比如</a:t>
            </a:r>
            <a:r>
              <a:rPr lang="en-US" altLang="zh-TW" dirty="0"/>
              <a:t>%[^\n]s</a:t>
            </a:r>
            <a:r>
              <a:rPr lang="zh-TW" altLang="en-US" dirty="0"/>
              <a:t>就是除了</a:t>
            </a:r>
            <a:r>
              <a:rPr lang="en-US" altLang="zh-TW" dirty="0"/>
              <a:t>’\n’</a:t>
            </a:r>
            <a:r>
              <a:rPr lang="zh-TW" altLang="en-US" dirty="0"/>
              <a:t>其他都吃，</a:t>
            </a:r>
            <a:r>
              <a:rPr lang="en-US" altLang="zh-TW" dirty="0"/>
              <a:t>%[^0-9]s</a:t>
            </a:r>
            <a:r>
              <a:rPr lang="zh-TW" altLang="en-US" dirty="0"/>
              <a:t>就是除了數字其他都吃，</a:t>
            </a:r>
            <a:r>
              <a:rPr lang="en-US" altLang="zh-TW" dirty="0"/>
              <a:t>%[^a-z]s</a:t>
            </a:r>
            <a:r>
              <a:rPr lang="zh-TW" altLang="en-US" dirty="0"/>
              <a:t>就是除了小寫字母其他都吃。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93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先講</a:t>
            </a:r>
            <a:r>
              <a:rPr lang="en-US" altLang="zh-TW" dirty="0"/>
              <a:t>~</a:t>
            </a:r>
            <a:r>
              <a:rPr lang="en-US" altLang="zh-TW" dirty="0" err="1"/>
              <a:t>scanf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r>
              <a:rPr lang="en-US" altLang="zh-TW" dirty="0" err="1"/>
              <a:t>scanf</a:t>
            </a:r>
            <a:r>
              <a:rPr lang="zh-TW" altLang="en-US" dirty="0"/>
              <a:t>回傳</a:t>
            </a:r>
            <a:r>
              <a:rPr lang="en-US" altLang="zh-TW" dirty="0"/>
              <a:t>1.</a:t>
            </a:r>
            <a:r>
              <a:rPr lang="zh-TW" altLang="en-US" dirty="0"/>
              <a:t>成功賦值的變數 </a:t>
            </a:r>
            <a:r>
              <a:rPr lang="en-US" altLang="zh-TW" dirty="0"/>
              <a:t>2.EOF if can’t read anymore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7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程式講解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01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程式講解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4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8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61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99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0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5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4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3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52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45C4-D81E-4C8D-86A1-B639E123A710}" type="datetimeFigureOut">
              <a:rPr lang="zh-TW" altLang="en-US" smtClean="0"/>
              <a:t>2022/11/13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477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7.xml"/><Relationship Id="rId4" Type="http://schemas.openxmlformats.org/officeDocument/2006/relationships/slide" Target="slide8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aghetti_cod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emiliatano.github.io/" TargetMode="External"/><Relationship Id="rId2" Type="http://schemas.openxmlformats.org/officeDocument/2006/relationships/hyperlink" Target="https://hackmd.io/@vincent97198/SyAUzqZP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EmiliatanO" TargetMode="External"/><Relationship Id="rId4" Type="http://schemas.openxmlformats.org/officeDocument/2006/relationships/hyperlink" Target="https://hackmd.io/@yW7HKRexRASTmH3kBDXQpQ/HJPqBmqFc/https%3A%2F%2Fhackmd.io%2F%40yW7HKRexRASTmH3kBDXQpQ%2FHkylouhYq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clude_guar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h1/110_C_Prog_11-25%20P2.c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_prog_HW5-2.c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wiki/FloatingPointMath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monbyrne.github.io/notes/fastmath/" TargetMode="External"/><Relationship Id="rId4" Type="http://schemas.openxmlformats.org/officeDocument/2006/relationships/hyperlink" Target="https://stackoverflow.com/questions/6430448/why-doesnt-gcc-optimize-aaaaaa-to-aaaaaa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kkc.github.io/2021/10/27/link-time-optimization-note/" TargetMode="External"/><Relationship Id="rId7" Type="http://schemas.openxmlformats.org/officeDocument/2006/relationships/hyperlink" Target="http://www.ucw.cz/~hubicka/slides/labs2013.pdf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ubicka.blogspot.com/2014/04/linktime-optimization-in-gcc-1-brief.html" TargetMode="External"/><Relationship Id="rId5" Type="http://schemas.openxmlformats.org/officeDocument/2006/relationships/hyperlink" Target="https://gcc.gnu.org/wiki/LinkTimeOptimization" TargetMode="External"/><Relationship Id="rId4" Type="http://schemas.openxmlformats.org/officeDocument/2006/relationships/hyperlink" Target="https://johnysswlab.com/link-time-optimizations-new-way-to-do-compiler-optimizations/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-blog.cymetrics.io/posts/crystal/pwn-intro/" TargetMode="Externa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uffer_overflow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I_C#History_and_outlook" TargetMode="Externa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ell-labs.com/usr/dmr/www/primevalC.html" TargetMode="External"/><Relationship Id="rId4" Type="http://schemas.openxmlformats.org/officeDocument/2006/relationships/hyperlink" Target="https://www.bell-labs.com/usr/dmr/www/chist.html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gular_expression" TargetMode="Externa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rogramming.com/reference/preprocessor/" TargetMode="Externa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7222127/what-does-pragma-gcc-optimize-o3-mean" TargetMode="External"/><Relationship Id="rId5" Type="http://schemas.openxmlformats.org/officeDocument/2006/relationships/hyperlink" Target="https://gcc.gnu.org/onlinedocs/cpp/Pragmas.html" TargetMode="External"/><Relationship Id="rId4" Type="http://schemas.openxmlformats.org/officeDocument/2006/relationships/hyperlink" Target="https://codeforces.com/blog/entry/9634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BEBA0-42F6-43B6-1E51-2E6FC88D8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程不教的東西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5B24-19FE-0896-888F-E9D677A23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77022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0510B-561F-E531-8B34-61E2FC9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對新手友善，但是對變強不友善。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96C4-0034-0D65-5146-8EA49075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實際上用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沒有錯，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是為了讓產能最大化的工具。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但那是對資深的工程師才適用，因為他們知道該用甚麼、該怎麼做細節調整才能完整發揮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的功用。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初學者若想要變強，就要了解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程式的製作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生產流程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，才能做進一步的細節調整，例如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compile time optimization, link time optimization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3" action="ppaction://hlinksldjump"/>
              </a:rPr>
              <a:t>[2]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了解細節也是讓你的程式變得更安全，例如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floating point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optimization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下的問題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4" action="ppaction://hlinksldjump"/>
              </a:rPr>
              <a:t>[1]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55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39682-C7AB-996E-47C6-14B54D9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，那要用甚麼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39275-96B1-75D0-4B54-84C74F5E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自己安裝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GNU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最難安裝，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系統最好安裝。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隨便找一個上手的文字編譯器，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Notepad++, Vim, Emacs, VS code……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CLI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中下指令，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compile, link, execute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-Wall -c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main.c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-o main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main.o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./main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21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06CF7-BBB7-4381-6CB6-C0764540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8" y="2351938"/>
            <a:ext cx="11778343" cy="215412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  What I cannot </a:t>
            </a:r>
            <a:r>
              <a:rPr lang="en-US" altLang="zh-TW" sz="4000" dirty="0">
                <a:solidFill>
                  <a:srgbClr val="FF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 sz="4000" dirty="0">
                <a:latin typeface="Consolas" panose="020B0609020204030204" pitchFamily="49" charset="0"/>
              </a:rPr>
              <a:t>, </a:t>
            </a:r>
            <a:br>
              <a:rPr lang="en-US" altLang="zh-TW" sz="4000" dirty="0">
                <a:latin typeface="Consolas" panose="020B0609020204030204" pitchFamily="49" charset="0"/>
              </a:rPr>
            </a:br>
            <a:r>
              <a:rPr lang="en-US" altLang="zh-TW" sz="4000" dirty="0">
                <a:latin typeface="Consolas" panose="020B0609020204030204" pitchFamily="49" charset="0"/>
              </a:rPr>
              <a:t>          I do not </a:t>
            </a:r>
            <a:r>
              <a:rPr lang="en-US" altLang="zh-TW" sz="4000" dirty="0">
                <a:solidFill>
                  <a:srgbClr val="FF0000"/>
                </a:solidFill>
                <a:latin typeface="Consolas" panose="020B0609020204030204" pitchFamily="49" charset="0"/>
              </a:rPr>
              <a:t>understand</a:t>
            </a:r>
            <a:r>
              <a:rPr lang="en-US" altLang="zh-TW" sz="4000" dirty="0">
                <a:latin typeface="Consolas" panose="020B0609020204030204" pitchFamily="49" charset="0"/>
              </a:rPr>
              <a:t>.   -Feynman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0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BEDA5-F61F-3A71-F29C-60266113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Deal with I/O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90CBCA-9B9E-2872-7F2A-F3ADAD96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如何跳過不重要的輸入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Consolas" panose="020B0609020204030204" pitchFamily="49" charset="0"/>
              </a:rPr>
              <a:t>EOF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、要怎麼處理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89CFD-1B86-B6D5-19C0-4D794A1A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如果都是數字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如果是字串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如果是數字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A2E391-D8C7-7522-459E-C0D3D875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29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188BE4F-20F8-4A63-88AB-FB2D24AD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70522D-BE35-A975-5D1E-6203C5EA4600}"/>
              </a:ext>
            </a:extLst>
          </p:cNvPr>
          <p:cNvSpPr txBox="1"/>
          <p:nvPr/>
        </p:nvSpPr>
        <p:spPr>
          <a:xfrm>
            <a:off x="838200" y="1690689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'\n'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5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DC0E2-512C-8AF8-C804-8895A2B7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gets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這個函式有可能造成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3" action="ppaction://hlinksldjump"/>
              </a:rPr>
              <a:t>[3]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。而且在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C11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4" action="ppaction://hlinksldjump"/>
              </a:rPr>
              <a:t>[4]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已經被刪掉了。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fgets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stdin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4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這個函式避免了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的問題，但是寫法頗麻煩。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%[^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\n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s”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1" baseline="30000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這個寫法也有可能造成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，但有辦法避免。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注意這個寫法會在輸入緩衝留下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’\n’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，所以可以在後面加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getchar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或是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(“%*c”)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這種寫法的由來是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Regular expression</a:t>
            </a:r>
            <a:r>
              <a:rPr lang="en-US" altLang="zh-TW" b="1" baseline="30000" dirty="0">
                <a:solidFill>
                  <a:srgbClr val="9F9D6D"/>
                </a:solidFill>
                <a:latin typeface="Consolas" panose="020B0609020204030204" pitchFamily="49" charset="0"/>
                <a:hlinkClick r:id="rId5" action="ppaction://hlinksldjump"/>
              </a:rPr>
              <a:t>[5]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F3EF78-E03F-FC91-F653-4E7236D9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386466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D824F-43D3-C033-63E4-8511AD39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不得不用的好用函式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buffer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format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...);</a:t>
            </a:r>
            <a:endParaRPr lang="en-US" altLang="zh-TW" sz="24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7FED949-4F39-6C5C-2D97-955FEBC4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4113490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26026-5ECA-48B7-8E9C-80CFBBE1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2BC621-7083-15D7-7609-882560AE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23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這兩個是被低估的函式，它們就是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，但是輸出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輸入是來自字串。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很多時候可以讓你不用手刻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，例如剛剛提到的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給你一行由空白分割的不定數目整數且整數後有一個不定長度字串，要你提取數字後輸出。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120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jjj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130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zzz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140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iiii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這時候可以這樣寫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6820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E0F6021-F69B-2FDD-3D0E-59D6AEAE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A6CDC-A32A-34F5-A07B-E083532CCB73}"/>
              </a:ext>
            </a:extLst>
          </p:cNvPr>
          <p:cNvSpPr txBox="1"/>
          <p:nvPr/>
        </p:nvSpPr>
        <p:spPr>
          <a:xfrm>
            <a:off x="838200" y="1690688"/>
            <a:ext cx="105155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pt-BR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"%d%*s%n"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pt-B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1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3ECF3-0B26-189D-1B81-28194720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A7241-F07A-E7D5-A170-F6CBFBFA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提升資工系同學的綜合能力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基礎知識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615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E013D78-1454-53E5-6642-69E6FC38660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760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那如果是長的很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cursed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的輸入呢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1231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l#$ma!!dl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123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l!#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*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adsa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34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mmls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、或是再用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DokChampa" panose="020B0604020202020204" pitchFamily="34" charset="-34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5484B0F5-3D35-3982-CD88-6C051E36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</a:p>
        </p:txBody>
      </p:sp>
    </p:spTree>
    <p:extLst>
      <p:ext uri="{BB962C8B-B14F-4D97-AF65-F5344CB8AC3E}">
        <p14:creationId xmlns:p14="http://schemas.microsoft.com/office/powerpoint/2010/main" val="98120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7FCCA5-79EA-6F35-311A-B2CA592DD092}"/>
              </a:ext>
            </a:extLst>
          </p:cNvPr>
          <p:cNvSpPr txBox="1"/>
          <p:nvPr/>
        </p:nvSpPr>
        <p:spPr>
          <a:xfrm>
            <a:off x="838200" y="1690688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parse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2110AD2-1394-CAFB-7E88-026B09EA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078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5EB168-452F-8FBE-FC39-BF24D1946BFF}"/>
              </a:ext>
            </a:extLst>
          </p:cNvPr>
          <p:cNvSpPr txBox="1"/>
          <p:nvPr/>
        </p:nvSpPr>
        <p:spPr>
          <a:xfrm>
            <a:off x="838200" y="1690688"/>
            <a:ext cx="10515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parse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DCA3A3"/>
                </a:solidFill>
                <a:latin typeface="Consolas" panose="020B0609020204030204" pitchFamily="49" charset="0"/>
              </a:rPr>
              <a:t>'9'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||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(!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 integer read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'9'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053066-4597-783B-24FD-57A44AA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131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C32B5-FCD7-E11C-5BA4-26896281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4A1D84-50D8-E347-6C78-A0F78D238FFF}"/>
              </a:ext>
            </a:extLst>
          </p:cNvPr>
          <p:cNvSpPr txBox="1"/>
          <p:nvPr/>
        </p:nvSpPr>
        <p:spPr>
          <a:xfrm>
            <a:off x="838199" y="1691561"/>
            <a:ext cx="1077369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n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(~(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CC9393"/>
                </a:solidFill>
                <a:latin typeface="Consolas" panose="020B0609020204030204" pitchFamily="49" charset="0"/>
              </a:rPr>
              <a:t>d%n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)))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"%[^0-9]s"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(s + offset, "%[^0-9]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s%n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", 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, &amp;n); // n won't be updated.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13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91737-57EF-9BC3-7171-4E7657B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要怎麼跳過不重要的輸入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BE575-AC01-817D-F267-8980E6E2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只要在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format string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中加個星號就好了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"%*d"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把整數吃掉，但是不存進任何變數</a:t>
            </a:r>
            <a:endParaRPr lang="en-US" altLang="zh-TW" b="1" i="0" dirty="0">
              <a:solidFill>
                <a:srgbClr val="7F9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其餘類型同理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 %*f 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中間的浮點數不重要，所以跳過</a:t>
            </a:r>
            <a:endParaRPr lang="en-US" altLang="zh-TW" b="1" i="0" dirty="0">
              <a:solidFill>
                <a:srgbClr val="7F9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394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1EAA1-B8B8-B901-140C-1F1AAAD0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甚麼是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98A15A-8935-48D1-E189-A93CDC8E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End of File.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用來表示輸入流結尾。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CLI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中可以用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Ctrl+Z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，而大部分的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系統是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Ctrl+D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在現在大部分的系統中，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都不是一個有效字元，也就是一個檔案中不一定有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這個字元，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更像一種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signal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539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92CEE-057F-4D3F-6BE4-C26AC1C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要怎麼處理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C54F3C-B36B-54B1-8D57-1B1C17B7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系列的輸入遇到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，都會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，所以可以這樣寫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或者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fgets</a:t>
            </a:r>
            <a:r>
              <a:rPr lang="zh-TW" altLang="en-US" dirty="0"/>
              <a:t>跟</a:t>
            </a:r>
            <a:r>
              <a:rPr lang="en-US" altLang="zh-TW" dirty="0">
                <a:latin typeface="Consolas" panose="020B0609020204030204" pitchFamily="49" charset="0"/>
              </a:rPr>
              <a:t>gets</a:t>
            </a:r>
            <a:r>
              <a:rPr lang="zh-TW" altLang="en-US" dirty="0"/>
              <a:t>遇到</a:t>
            </a:r>
            <a:r>
              <a:rPr lang="en-US" altLang="zh-TW" dirty="0">
                <a:latin typeface="Consolas" panose="020B0609020204030204" pitchFamily="49" charset="0"/>
              </a:rPr>
              <a:t>EOF</a:t>
            </a:r>
            <a:r>
              <a:rPr lang="zh-TW" altLang="en-US" dirty="0"/>
              <a:t>，會回傳</a:t>
            </a:r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/>
              <a:t>，所以可以寫成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fget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720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352DB-B02D-ACDF-42C9-B70E9D27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有個陷阱，它常會在緩衝區留下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’\n’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 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(“%d”),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(“%[^\n]s”),……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所以後面可以接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getchar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，把不重要的斷行或空白吃掉。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D3DA670-AD77-90C2-201B-AF1C5774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scanf</a:t>
            </a:r>
            <a:r>
              <a:rPr lang="en-US" altLang="zh-TW" dirty="0">
                <a:latin typeface="Consolas" panose="020B0609020204030204" pitchFamily="49" charset="0"/>
              </a:rPr>
              <a:t> trap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77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51837-AC8A-AAFD-1590-4B4F0C8F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F11BA-F3A0-35C4-1BFA-8746D500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goto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一直被認為是不好的，容易造成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Spaghetti code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但是真的不好嗎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考慮一個三層迴圈的情況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010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C6D1B0A-2DE0-25D4-50C7-701FDFFD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0297B1-8927-5C91-116E-42D7CCAD382C}"/>
              </a:ext>
            </a:extLst>
          </p:cNvPr>
          <p:cNvSpPr txBox="1"/>
          <p:nvPr/>
        </p:nvSpPr>
        <p:spPr>
          <a:xfrm>
            <a:off x="838199" y="1532101"/>
            <a:ext cx="104176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some error occur, need break out the whole loop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0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EC4DD-4A10-C822-1F46-177A7B5B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講者資歷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5045F6D-924A-02ED-3917-E63673A83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打過高中競程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嘉中競程培訓講義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共同作者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抵免上下學期的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ICPC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選手、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ICPC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選手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有自己的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3"/>
              </a:rPr>
              <a:t>部落格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，上面有各種稀奇古怪的研究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還有頗完整的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4"/>
              </a:rPr>
              <a:t>資工筆記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  <a:hlinkClick r:id="rId5"/>
              </a:rPr>
              <a:t>github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293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F71E1FE-A11A-9AEA-DACC-BB3D37EF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7B2C00-F570-C894-46A5-663C7299C7E1}"/>
              </a:ext>
            </a:extLst>
          </p:cNvPr>
          <p:cNvSpPr txBox="1"/>
          <p:nvPr/>
        </p:nvSpPr>
        <p:spPr>
          <a:xfrm>
            <a:off x="838199" y="1532101"/>
            <a:ext cx="104176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some error occur, need break out the whole loop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goto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ERR_HANDLE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goto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ERR_HANDLE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ERR_HANDLER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continue executing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773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56612-CA01-4BA9-75D0-61105918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85A962-E845-20F8-5B70-44C2F5DB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前置處理器，對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下指令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preprocessor directives)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可以用來替換字串、字串串接、展開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marco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compiler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是不同的兩隻程式，也就是可以單獨呼叫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對原始碼做處理。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cpp</a:t>
            </a:r>
            <a:r>
              <a:rPr lang="en-US" altLang="zh-TW" dirty="0">
                <a:latin typeface="Consolas" panose="020B0609020204030204" pitchFamily="49" charset="0"/>
              </a:rPr>
              <a:t> &lt;filename&gt; -o &lt;</a:t>
            </a:r>
            <a:r>
              <a:rPr lang="en-US" altLang="zh-TW" dirty="0" err="1">
                <a:latin typeface="Consolas" panose="020B0609020204030204" pitchFamily="49" charset="0"/>
              </a:rPr>
              <a:t>output_file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gcc</a:t>
            </a:r>
            <a:r>
              <a:rPr lang="en-US" altLang="zh-TW" dirty="0">
                <a:latin typeface="Consolas" panose="020B0609020204030204" pitchFamily="49" charset="0"/>
              </a:rPr>
              <a:t> –E &lt;filename&gt; -o &lt;</a:t>
            </a:r>
            <a:r>
              <a:rPr lang="en-US" altLang="zh-TW" dirty="0" err="1">
                <a:latin typeface="Consolas" panose="020B0609020204030204" pitchFamily="49" charset="0"/>
              </a:rPr>
              <a:t>output_file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16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66F3A-B2C5-A920-20C0-8A3F662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#undef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#ifdef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#ifndef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#endif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#error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#pragma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58A1FB6-A33D-B0EB-C061-65F959B1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directives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1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66F3A-B2C5-A920-20C0-8A3F662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定義常數很好用，也是一個好習慣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#undef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一般用不到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#ifdef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latin typeface="Consolas" panose="020B0609020204030204" pitchFamily="49" charset="0"/>
                <a:hlinkClick r:id="rId3"/>
              </a:rPr>
              <a:t>include guard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會用到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#ifndef   </a:t>
            </a:r>
            <a:r>
              <a:rPr lang="en-US" altLang="zh-TW" dirty="0">
                <a:latin typeface="Consolas" panose="020B0609020204030204" pitchFamily="49" charset="0"/>
                <a:hlinkClick r:id="rId3"/>
              </a:rPr>
              <a:t>include guard</a:t>
            </a:r>
            <a:r>
              <a:rPr lang="zh-TW" altLang="en-US" dirty="0">
                <a:latin typeface="Consolas" panose="020B0609020204030204" pitchFamily="49" charset="0"/>
              </a:rPr>
              <a:t> 會用到</a:t>
            </a:r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#endif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latin typeface="Consolas" panose="020B0609020204030204" pitchFamily="49" charset="0"/>
                <a:hlinkClick r:id="rId3"/>
              </a:rPr>
              <a:t>include guard</a:t>
            </a:r>
            <a:r>
              <a:rPr lang="zh-TW" altLang="en-US" dirty="0">
                <a:latin typeface="Consolas" panose="020B0609020204030204" pitchFamily="49" charset="0"/>
              </a:rPr>
              <a:t> 會用到</a:t>
            </a:r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#error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一般用不到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#pragma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對編譯器下指令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[6]</a:t>
            </a:r>
            <a:endParaRPr lang="zh-TW" altLang="en-US" sz="4000" baseline="30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58A1FB6-A33D-B0EB-C061-65F959B1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directives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44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C000C-DEBE-FE50-6B0C-847FA486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D0D268-4FC2-9B91-D6C9-0BDDBC73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其中一個功能。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功能跟函數一樣但細節有差。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2378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1BCFC0-D020-9A43-225D-107EFC96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適當的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macro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可以簡化程式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max(x, y) x&gt;y ? X:y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macro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有陷阱，考慮這種使用方式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A7DD6CD-9750-C2E3-6DC5-0FE9392F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87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4F3D3-AEFD-67E2-094E-A0F2F7C8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D85E9C-CF3D-DFC4-56AD-8E0E0A42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40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FBE93-3D32-CBE2-7D0C-878B5F6F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DD60C44-38D4-53F7-C35B-A6DCF228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94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FBE93-3D32-CBE2-7D0C-878B5F6F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DD60C44-38D4-53F7-C35B-A6DCF228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00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FBE93-3D32-CBE2-7D0C-878B5F6F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72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DD60C44-38D4-53F7-C35B-A6DCF228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0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8A3C-9AA8-7B3D-1462-D5D9F820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–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x&lt;y ? x:y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但再考慮這種使用方式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85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79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21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35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67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0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s-ES" altLang="zh-TW" sz="5400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5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5289"/>
          </a:xfrm>
        </p:spPr>
        <p:txBody>
          <a:bodyPr/>
          <a:lstStyle/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x&lt;y ? x:y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((x)&lt;(y) ? (x):(y))</a:t>
            </a:r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)));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但再考慮這種使用方式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45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++)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++)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8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C6FA8-38D4-920E-698A-DBD4B5C4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還記得這東西嗎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E61035-AFE5-6131-7F68-CA9B63D7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826" y="1660489"/>
            <a:ext cx="8122347" cy="35370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60C8E95A-ABFB-5DBC-B630-FA57E595986A}"/>
                  </a:ext>
                </a:extLst>
              </p14:cNvPr>
              <p14:cNvContentPartPr/>
              <p14:nvPr/>
            </p14:nvContentPartPr>
            <p14:xfrm>
              <a:off x="6760183" y="3363446"/>
              <a:ext cx="2538000" cy="3384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60C8E95A-ABFB-5DBC-B630-FA57E59598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1183" y="3354446"/>
                <a:ext cx="2555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482F498B-2B60-1990-0565-2E01EB66D45B}"/>
                  </a:ext>
                </a:extLst>
              </p14:cNvPr>
              <p14:cNvContentPartPr/>
              <p14:nvPr/>
            </p14:nvContentPartPr>
            <p14:xfrm>
              <a:off x="2862823" y="3689966"/>
              <a:ext cx="359280" cy="885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482F498B-2B60-1990-0565-2E01EB66D4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3823" y="3680966"/>
                <a:ext cx="3769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E8A8624E-6459-99D0-0A5E-ECDD5C5C01FD}"/>
                  </a:ext>
                </a:extLst>
              </p14:cNvPr>
              <p14:cNvContentPartPr/>
              <p14:nvPr/>
            </p14:nvContentPartPr>
            <p14:xfrm>
              <a:off x="2946703" y="3209006"/>
              <a:ext cx="399960" cy="47124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E8A8624E-6459-99D0-0A5E-ECDD5C5C01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7703" y="3200366"/>
                <a:ext cx="417600" cy="48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98CAF264-3DBA-1D9D-182C-79797870BECB}"/>
              </a:ext>
            </a:extLst>
          </p:cNvPr>
          <p:cNvGrpSpPr/>
          <p:nvPr/>
        </p:nvGrpSpPr>
        <p:grpSpPr>
          <a:xfrm>
            <a:off x="8601583" y="2752886"/>
            <a:ext cx="1010880" cy="666000"/>
            <a:chOff x="8601583" y="2752886"/>
            <a:chExt cx="1010880" cy="66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FC45DC89-D305-6137-7E29-7CF63D31C7EF}"/>
                    </a:ext>
                  </a:extLst>
                </p14:cNvPr>
                <p14:cNvContentPartPr/>
                <p14:nvPr/>
              </p14:nvContentPartPr>
              <p14:xfrm>
                <a:off x="8601583" y="2752886"/>
                <a:ext cx="1010880" cy="66600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FC45DC89-D305-6137-7E29-7CF63D31C7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92583" y="2743886"/>
                  <a:ext cx="102852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CF824BF3-E4DD-E323-7CE2-E013137D64DF}"/>
                    </a:ext>
                  </a:extLst>
                </p14:cNvPr>
                <p14:cNvContentPartPr/>
                <p14:nvPr/>
              </p14:nvContentPartPr>
              <p14:xfrm>
                <a:off x="8915503" y="3395486"/>
                <a:ext cx="358920" cy="1188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CF824BF3-E4DD-E323-7CE2-E013137D64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06863" y="3386846"/>
                  <a:ext cx="376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AB5A5C92-45EA-F418-AC91-DCF8EE5FEDC8}"/>
                    </a:ext>
                  </a:extLst>
                </p14:cNvPr>
                <p14:cNvContentPartPr/>
                <p14:nvPr/>
              </p14:nvContentPartPr>
              <p14:xfrm>
                <a:off x="9208903" y="3320246"/>
                <a:ext cx="274320" cy="2304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AB5A5C92-45EA-F418-AC91-DCF8EE5FED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00263" y="3311246"/>
                  <a:ext cx="291960" cy="4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54439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597B2-2A06-AE5E-EF36-3BA6AE2F0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x&lt;y ? x:y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((x)&lt;(y) ? (x):(y))</a:t>
            </a:r>
          </a:p>
          <a:p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GNU C extension</a:t>
            </a:r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-std=gnu11</a:t>
            </a:r>
          </a:p>
          <a:p>
            <a:pPr marL="0" indent="0">
              <a:buNone/>
            </a:pPr>
            <a:r>
              <a:rPr lang="nb-NO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({ __typeof__(x) __x = (x); \</a:t>
            </a: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			     __</a:t>
            </a:r>
            <a:r>
              <a:rPr lang="en-US" altLang="zh-TW" sz="2400" b="0" i="0" dirty="0" err="1">
                <a:solidFill>
                  <a:srgbClr val="FFCFAF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__(y) __y = (y); \</a:t>
            </a: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			     __x &lt; __y ? __x : __y; })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C56853-4EE9-234C-9256-97C8F462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28B86E7-C209-9FB5-A456-7437B9570DA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819535" y="5889523"/>
            <a:ext cx="865239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EE15C3-84C4-8116-97EB-DEF3906434C5}"/>
              </a:ext>
            </a:extLst>
          </p:cNvPr>
          <p:cNvSpPr txBox="1"/>
          <p:nvPr/>
        </p:nvSpPr>
        <p:spPr>
          <a:xfrm>
            <a:off x="9684774" y="5889523"/>
            <a:ext cx="200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GNU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賦值擴展</a:t>
            </a:r>
          </a:p>
        </p:txBody>
      </p:sp>
    </p:spTree>
    <p:extLst>
      <p:ext uri="{BB962C8B-B14F-4D97-AF65-F5344CB8AC3E}">
        <p14:creationId xmlns:p14="http://schemas.microsoft.com/office/powerpoint/2010/main" val="2646460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swap(a, b)  {\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  __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__(a) 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 = a;\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  a=b;\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  b=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;\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  }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24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看起來沒錯嗎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考慮下面的情況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endParaRPr lang="en-US" altLang="zh-TW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swap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46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swap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134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		__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__(a)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= a;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a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= b;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b =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CDCBE64-6C74-46E3-F8A3-421B4E0B6025}"/>
                  </a:ext>
                </a:extLst>
              </p14:cNvPr>
              <p14:cNvContentPartPr/>
              <p14:nvPr/>
            </p14:nvContentPartPr>
            <p14:xfrm>
              <a:off x="1896561" y="4330781"/>
              <a:ext cx="666360" cy="56592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CDCBE64-6C74-46E3-F8A3-421B4E0B60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7921" y="4321781"/>
                <a:ext cx="684000" cy="5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140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A4C88EF-AEDF-55A2-1A7A-B8816725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6EE14B-919C-073B-18A6-C75299BDE248}"/>
              </a:ext>
            </a:extLst>
          </p:cNvPr>
          <p:cNvSpPr txBox="1"/>
          <p:nvPr/>
        </p:nvSpPr>
        <p:spPr>
          <a:xfrm>
            <a:off x="838200" y="1690688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Consolas" panose="020B0609020204030204" pitchFamily="49" charset="0"/>
              </a:rPr>
              <a:t>main.c</a:t>
            </a:r>
            <a:r>
              <a:rPr lang="zh-TW" altLang="en-US" sz="2400" dirty="0">
                <a:latin typeface="Consolas" panose="020B0609020204030204" pitchFamily="49" charset="0"/>
              </a:rPr>
              <a:t>: In function ‘</a:t>
            </a:r>
            <a:r>
              <a:rPr lang="zh-TW" altLang="en-US" sz="2400" b="1" dirty="0">
                <a:latin typeface="Consolas" panose="020B0609020204030204" pitchFamily="49" charset="0"/>
              </a:rPr>
              <a:t>main</a:t>
            </a:r>
            <a:r>
              <a:rPr lang="zh-TW" altLang="en-US" sz="2400" dirty="0">
                <a:latin typeface="Consolas" panose="020B0609020204030204" pitchFamily="49" charset="0"/>
              </a:rPr>
              <a:t>’:</a:t>
            </a:r>
          </a:p>
          <a:p>
            <a:r>
              <a:rPr lang="zh-TW" altLang="en-US" sz="2400" b="1" dirty="0">
                <a:latin typeface="Consolas" panose="020B0609020204030204" pitchFamily="49" charset="0"/>
              </a:rPr>
              <a:t>main.c:24:9</a:t>
            </a:r>
            <a:r>
              <a:rPr lang="zh-TW" altLang="en-US" sz="2400" dirty="0">
                <a:latin typeface="Consolas" panose="020B0609020204030204" pitchFamily="49" charset="0"/>
              </a:rPr>
              <a:t>: </a:t>
            </a:r>
            <a:r>
              <a:rPr lang="zh-TW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zh-TW" altLang="en-US" sz="2400" dirty="0">
                <a:latin typeface="Consolas" panose="020B0609020204030204" pitchFamily="49" charset="0"/>
              </a:rPr>
              <a:t>: ‘</a:t>
            </a:r>
            <a:r>
              <a:rPr lang="zh-TW" altLang="en-US" sz="2400" b="1" dirty="0">
                <a:latin typeface="Consolas" panose="020B0609020204030204" pitchFamily="49" charset="0"/>
              </a:rPr>
              <a:t>else</a:t>
            </a:r>
            <a:r>
              <a:rPr lang="zh-TW" altLang="en-US" sz="2400" dirty="0">
                <a:latin typeface="Consolas" panose="020B0609020204030204" pitchFamily="49" charset="0"/>
              </a:rPr>
              <a:t>’ without a previous ‘</a:t>
            </a:r>
            <a:r>
              <a:rPr lang="zh-TW" altLang="en-US" sz="2400" b="1" dirty="0">
                <a:latin typeface="Consolas" panose="020B0609020204030204" pitchFamily="49" charset="0"/>
              </a:rPr>
              <a:t>if</a:t>
            </a:r>
            <a:r>
              <a:rPr lang="zh-TW" altLang="en-US" sz="2400" dirty="0">
                <a:latin typeface="Consolas" panose="020B0609020204030204" pitchFamily="49" charset="0"/>
              </a:rPr>
              <a:t>’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   24 |         </a:t>
            </a:r>
            <a:r>
              <a:rPr lang="zh-TW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      |         </a:t>
            </a:r>
            <a:r>
              <a:rPr lang="zh-TW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^~~~</a:t>
            </a:r>
          </a:p>
        </p:txBody>
      </p:sp>
    </p:spTree>
    <p:extLst>
      <p:ext uri="{BB962C8B-B14F-4D97-AF65-F5344CB8AC3E}">
        <p14:creationId xmlns:p14="http://schemas.microsoft.com/office/powerpoint/2010/main" val="168379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swap(a, b)  do{\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  		__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__(a) 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 = a;\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  		a=b;\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  		b=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}while(0)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51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do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__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__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72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macro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743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43248-425E-F185-790F-1A16524D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string.h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裡的好用函式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D26EF-DBF8-9C53-2944-9355DE93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5133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982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DBDC7-CAFE-0834-7BED-F4602DE1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memset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C4D68-83DE-9B44-88D3-1547FEF3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300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拿來初始化陣列極好用。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但是注意這個函式是一個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填入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，所以當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超過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255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只會截斷取下部。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不了解的話可以試試看下面的程式。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b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0b00000001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b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</a:br>
            <a:r>
              <a:rPr lang="pt-BR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816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D028695-3867-CF4B-6A33-37A5E3B8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Dev C++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C/C++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編譯器，是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77469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64B1C-749D-9760-DFB7-82284A22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memcpy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56F262-A052-9662-4438-6E478896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array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，可以控制長度。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這個函式彈性一樣很大，可以調要從哪裡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幾個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到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dest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的哪裡。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49521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4154D-1245-ECA4-9A4F-14A7F4F1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memset</a:t>
            </a:r>
            <a:r>
              <a:rPr lang="en-US" altLang="zh-TW" dirty="0">
                <a:latin typeface="Consolas" panose="020B0609020204030204" pitchFamily="49" charset="0"/>
              </a:rPr>
              <a:t> &amp; </a:t>
            </a:r>
            <a:r>
              <a:rPr lang="en-US" altLang="zh-TW" dirty="0" err="1">
                <a:latin typeface="Consolas" panose="020B0609020204030204" pitchFamily="49" charset="0"/>
              </a:rPr>
              <a:t>memcpy</a:t>
            </a:r>
            <a:r>
              <a:rPr lang="en-US" altLang="zh-TW" dirty="0">
                <a:latin typeface="Consolas" panose="020B0609020204030204" pitchFamily="49" charset="0"/>
              </a:rPr>
              <a:t> + struct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67C0FC-58ED-70C4-A4B2-37544A75BDDA}"/>
              </a:ext>
            </a:extLst>
          </p:cNvPr>
          <p:cNvSpPr txBox="1"/>
          <p:nvPr/>
        </p:nvSpPr>
        <p:spPr>
          <a:xfrm>
            <a:off x="838199" y="1690688"/>
            <a:ext cx="99386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obj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obj objs2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objs2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73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82205-AC2C-78C7-61CD-ADEFE473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strlen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AA289-EE20-3DDE-73A3-5EAADD94C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算一個字串的長度。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這個函式是看結束字元來判定字串是否結束，所以呼叫前請確保這個字串有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’\0’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結尾。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另外這個函式預設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，所以當你丟其他型別進去時，雖然可以運作，但沒辦法保證是其行為的正確性。</a:t>
            </a:r>
          </a:p>
        </p:txBody>
      </p:sp>
    </p:spTree>
    <p:extLst>
      <p:ext uri="{BB962C8B-B14F-4D97-AF65-F5344CB8AC3E}">
        <p14:creationId xmlns:p14="http://schemas.microsoft.com/office/powerpoint/2010/main" val="26622042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04385-3D96-F526-BADD-C0B85BE3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strcpy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7940CA-A835-D793-BE67-19399100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複製一個字串到目的地。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memcpy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差不多，只是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size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被特定為一個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，且是通過結束字元來判定是否結束。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759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ABC16-1F98-8750-EADB-524DE18C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qsort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2963C-F3CF-01B6-2E3A-EC5670EC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qsort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stdlib.h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中提供的一個快速排序函式，用這個就不用再手刻排序函式了。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comp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*));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34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8CD3E-F48E-890D-B23D-07FEA8B3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D00B09-96D1-CBCE-2F80-871EA736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照學生編號從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開始給學生的身高，請將其排序，排序後再根據身高從小到大輸出其編號與身高。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120 160 140 155 180 175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你要輸出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1 120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3 140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4 155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2 160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6 175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5 180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73266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407D5E-6F0A-C930-3608-C2A0CA98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不定數量的整數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排序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qsort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需要排序一個參數的同時，還要綁定另一個參數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struct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B0CC7DE-69E2-5D2E-675E-7C0DDFBA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34096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68609EF-6AC0-6A50-ECD9-E6002165E1CB}"/>
              </a:ext>
            </a:extLst>
          </p:cNvPr>
          <p:cNvSpPr txBox="1"/>
          <p:nvPr/>
        </p:nvSpPr>
        <p:spPr>
          <a:xfrm>
            <a:off x="838200" y="2100943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58ECB78-726A-A164-3957-5CF215E6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44267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B904F6B-B1C4-5D83-B117-390A4473B64F}"/>
              </a:ext>
            </a:extLst>
          </p:cNvPr>
          <p:cNvSpPr txBox="1"/>
          <p:nvPr/>
        </p:nvSpPr>
        <p:spPr>
          <a:xfrm>
            <a:off x="838200" y="1690689"/>
            <a:ext cx="10515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// deal with I/O</a:t>
            </a: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A3A3"/>
                </a:solidFill>
                <a:latin typeface="Consolas" panose="020B0609020204030204" pitchFamily="49" charset="0"/>
              </a:rPr>
              <a:t>'\n'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offset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6B04958-5B46-D303-B57F-E3826A3C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0949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0C2E5FF-B794-82AD-34AD-456B140D9B2D}"/>
              </a:ext>
            </a:extLst>
          </p:cNvPr>
          <p:cNvSpPr txBox="1"/>
          <p:nvPr/>
        </p:nvSpPr>
        <p:spPr>
          <a:xfrm>
            <a:off x="838200" y="3190473"/>
            <a:ext cx="111178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//sorting</a:t>
            </a:r>
          </a:p>
          <a:p>
            <a:r>
              <a:rPr lang="en-US" altLang="zh-TW" sz="280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comp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29EFF982-E3B5-28DE-48D8-68E89446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177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FE906-2F1D-E0E3-052A-2C027326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Consolas" panose="020B0609020204030204" pitchFamily="49" charset="0"/>
              </a:rPr>
              <a:t>IDE?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185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68A0CA-7CDC-7DFB-082E-290E7B11730A}"/>
              </a:ext>
            </a:extLst>
          </p:cNvPr>
          <p:cNvSpPr txBox="1"/>
          <p:nvPr/>
        </p:nvSpPr>
        <p:spPr>
          <a:xfrm>
            <a:off x="838200" y="1948543"/>
            <a:ext cx="11049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7F9F7F"/>
                </a:solidFill>
                <a:latin typeface="Consolas" panose="020B0609020204030204" pitchFamily="49" charset="0"/>
              </a:rPr>
              <a:t>// define comp()</a:t>
            </a: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ha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&lt; b, ret -1;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== 0, ret 0;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&gt; b, ret 1;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946FE0C-4291-BB33-8C3D-6CF9CBC2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88028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4E7E7-E3C0-E3D9-726D-A9816B7D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code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C405496-0EF4-F3EE-5E49-4CE4669A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8815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70C18-7CDA-762B-034C-DF9449F8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terminal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上畫出方程式圖形，要畫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xy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軸。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3351203-1392-1963-5857-5415EA81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87B44D3-95E8-DE8C-5D8F-34554386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035" y="1148739"/>
            <a:ext cx="3430178" cy="47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35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DE5407-57DC-1615-C91F-49AFE5E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terminal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上作畫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2D char array</a:t>
            </a: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251DC3B-BB21-DB42-0B67-34FDEA14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4C9517-B205-6B41-22F1-C3663FC42D39}"/>
              </a:ext>
            </a:extLst>
          </p:cNvPr>
          <p:cNvSpPr txBox="1"/>
          <p:nvPr/>
        </p:nvSpPr>
        <p:spPr>
          <a:xfrm>
            <a:off x="838200" y="2736502"/>
            <a:ext cx="103607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#define W_ 101</a:t>
            </a:r>
          </a:p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#define H_ 101</a:t>
            </a:r>
          </a:p>
          <a:p>
            <a:endParaRPr lang="en-US" altLang="zh-TW" sz="2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output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W_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763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251DC3B-BB21-DB42-0B67-34FDEA14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CBDB38-9838-1BA6-F15A-FB79193292B7}"/>
              </a:ext>
            </a:extLst>
          </p:cNvPr>
          <p:cNvSpPr txBox="1"/>
          <p:nvPr/>
        </p:nvSpPr>
        <p:spPr>
          <a:xfrm>
            <a:off x="838200" y="1690688"/>
            <a:ext cx="105155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fill with space</a:t>
            </a:r>
          </a:p>
          <a:p>
            <a:r>
              <a:rPr lang="nn-NO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H_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output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zh-TW" altLang="en-US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/* another way</a:t>
            </a:r>
          </a:p>
          <a:p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(output, ' ',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(output));</a:t>
            </a:r>
          </a:p>
          <a:p>
            <a:r>
              <a:rPr lang="nn-NO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for (int i = 0; i &lt; H_; ++i)</a:t>
            </a: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	output[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][W_] = '\0';</a:t>
            </a:r>
          </a:p>
          <a:p>
            <a:r>
              <a:rPr lang="zh-TW" altLang="en-US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</a:t>
            </a:r>
            <a:endParaRPr lang="zh-TW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331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FF0A925-8879-EF35-8D69-CDF36F62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2066D0-E726-7209-00F3-9CDAB9DDE19A}"/>
              </a:ext>
            </a:extLst>
          </p:cNvPr>
          <p:cNvSpPr txBox="1"/>
          <p:nvPr/>
        </p:nvSpPr>
        <p:spPr>
          <a:xfrm>
            <a:off x="838200" y="1690688"/>
            <a:ext cx="105156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draw x axis</a:t>
            </a:r>
          </a:p>
          <a:p>
            <a:r>
              <a:rPr lang="nn-NO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'-'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draw y axis</a:t>
            </a:r>
          </a:p>
          <a:p>
            <a:r>
              <a:rPr lang="nn-NO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H_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'|'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453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AFC22A2-D32D-8002-F0AB-3CD5752F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36F07D-316E-1428-3413-4AFD28E6EEEE}"/>
              </a:ext>
            </a:extLst>
          </p:cNvPr>
          <p:cNvSpPr txBox="1"/>
          <p:nvPr/>
        </p:nvSpPr>
        <p:spPr>
          <a:xfrm>
            <a:off x="838200" y="1690688"/>
            <a:ext cx="108031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draw </a:t>
            </a:r>
            <a:r>
              <a:rPr lang="en-US" altLang="zh-TW" sz="24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xticks</a:t>
            </a:r>
            <a:endParaRPr lang="en-US" altLang="zh-TW" sz="24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nn-NO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nn-NO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'|'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'|'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'-'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205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AFC22A2-D32D-8002-F0AB-3CD5752F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36F07D-316E-1428-3413-4AFD28E6EEEE}"/>
              </a:ext>
            </a:extLst>
          </p:cNvPr>
          <p:cNvSpPr txBox="1"/>
          <p:nvPr/>
        </p:nvSpPr>
        <p:spPr>
          <a:xfrm>
            <a:off x="838200" y="1690688"/>
            <a:ext cx="108031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drawF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func_t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f_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W_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originY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H_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ceil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f_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originY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H_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originY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	output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originY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A3A3"/>
                </a:solidFill>
                <a:latin typeface="Consolas" panose="020B0609020204030204" pitchFamily="49" charset="0"/>
              </a:rPr>
              <a:t>'*'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658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AFC22A2-D32D-8002-F0AB-3CD5752F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36F07D-316E-1428-3413-4AFD28E6EEEE}"/>
              </a:ext>
            </a:extLst>
          </p:cNvPr>
          <p:cNvSpPr txBox="1"/>
          <p:nvPr/>
        </p:nvSpPr>
        <p:spPr>
          <a:xfrm>
            <a:off x="838200" y="1690688"/>
            <a:ext cx="10803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詳細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code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02355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33556-9C90-2F5C-B80D-B5F7F965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0510B-561F-E531-8B34-61E2FC9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對新手友善，但是對變強不友善。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96C4-0034-0D65-5146-8EA49075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實際上用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沒有錯，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是為了讓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產能最大化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的工具。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但那是對資深的工程師才適用，因為他們知道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該用甚麼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該怎麼做細節調整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該怎麼好好地佈局程式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才能完整發揮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的功用。</a:t>
            </a:r>
          </a:p>
        </p:txBody>
      </p:sp>
    </p:spTree>
    <p:extLst>
      <p:ext uri="{BB962C8B-B14F-4D97-AF65-F5344CB8AC3E}">
        <p14:creationId xmlns:p14="http://schemas.microsoft.com/office/powerpoint/2010/main" val="18790260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E0812-B4F7-18BF-5E37-22BF1F3B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無法涵蓋的東西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F05B4-E36D-ED60-E86E-07802735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Debug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程式布局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7756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45925-020A-4EEF-4388-3FACC612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推薦的刷題網站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27269-4ABF-7D82-778B-67094D40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Uva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尤其是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uhunt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下面的題單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Leetcode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codeforce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32720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75063-1087-0EAA-885D-F7392955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199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36E988-25DA-9ABE-4784-644D8D89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floating point</a:t>
            </a:r>
            <a:r>
              <a:rPr lang="en-US" altLang="zh-TW" baseline="30000" dirty="0">
                <a:hlinkClick r:id="rId2" action="ppaction://hlinksldjump"/>
              </a:rPr>
              <a:t>[1]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CBA475-C575-943A-80F5-9004295F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485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3"/>
              </a:rPr>
              <a:t>https://gcc.gnu.org/wiki/FloatingPointMath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https://stackoverflow.com/questions/6430448/why-doesnt-gcc-optimize-aaaaaa-to-aaaaaa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https://simonbyrne.github.io/notes/fastmath/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0915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16E4-E9F5-0E72-43CF-2928667D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link time optimization</a:t>
            </a:r>
            <a:r>
              <a:rPr lang="en-US" altLang="zh-TW" baseline="30000" dirty="0">
                <a:hlinkClick r:id="rId2" action="ppaction://hlinksldjump"/>
              </a:rPr>
              <a:t>[2]</a:t>
            </a:r>
            <a:endParaRPr lang="zh-TW" altLang="en-US" baseline="30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0D513D-2EB8-3266-280E-DA4F62DB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https://kkc.github.io/2021/10/27/link-time-optimization-note/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https://johnysswlab.com/link-time-optimizations-new-way-to-do-compiler-optimizations/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https://gcc.gnu.org/wiki/LinkTimeOptimization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http://hubicka.blogspot.com/2014/04/linktime-optimization-in-gcc-1-brief.html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http://www.ucw.cz/~hubicka/slides/labs2013.pdf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0922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5407E-3C8A-6356-CD3F-1A9D133D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buffer overflow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[3]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C7E573-790D-2389-52EC-79415DB2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https://tech-blog.cymetrics.io/posts/crystal/pwn-intro/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https://en.wikipedia.org/wiki/Buffer_overflow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1872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D4A23-84F2-F370-8801-1CE07A49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C History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[4]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20AEA-2E12-25B1-9149-EF72F33F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https://en.wikipedia.org/wiki/ANSI_C#History_and_outlook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https://www.bell-labs.com/usr/dmr/www/chist.html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https://www.bell-labs.com/usr/dmr/www/primevalC.html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04222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61491-D637-E0AD-6D57-3CE8E17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regular expression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[5]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1D06ED-19A5-B606-6C27-AFF581C2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https://en.wikipedia.org/wiki/Regular_expression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641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A9817-F003-462F-0134-8FF510F2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c preprocessor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[6]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7111B-1891-56AB-0584-C5A0C6F5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https://www.cprogramming.com/reference/preprocessor/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https://codeforces.com/blog/entry/96344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https://gcc.gnu.org/onlinedocs/cpp/Pragmas.html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https://stackoverflow.com/questions/47222127/what-does-pragma-gcc-optimize-o3-mean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84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2BEBB-9199-459A-C397-93D140B8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For example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3421F3-BA62-AEF7-E97D-93D4CE56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有人會用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debugging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有人用過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效能分析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有人用過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程式碼度量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353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13261</TotalTime>
  <Words>4669</Words>
  <Application>Microsoft Office PowerPoint</Application>
  <PresentationFormat>寬螢幕</PresentationFormat>
  <Paragraphs>557</Paragraphs>
  <Slides>88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88</vt:i4>
      </vt:variant>
    </vt:vector>
  </HeadingPairs>
  <TitlesOfParts>
    <vt:vector size="94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那些C程不教的東西</vt:lpstr>
      <vt:lpstr>本課程目的</vt:lpstr>
      <vt:lpstr>講者資歷</vt:lpstr>
      <vt:lpstr>Ch 1 - basic Ch 2 - pointer &amp; array Ch 3 - data structure Ch 4 – algorithm</vt:lpstr>
      <vt:lpstr>還記得這東西嗎?</vt:lpstr>
      <vt:lpstr>Dev C++不是C/C++編譯器，是IDE。</vt:lpstr>
      <vt:lpstr>什麼是IDE?</vt:lpstr>
      <vt:lpstr>IDE對新手友善，但是對變強不友善。</vt:lpstr>
      <vt:lpstr>For example</vt:lpstr>
      <vt:lpstr>IDE對新手友善，但是對變強不友善。</vt:lpstr>
      <vt:lpstr>不用IDE，那要用甚麼?</vt:lpstr>
      <vt:lpstr>  What I cannot create,            I do not understand.   -Feynman</vt:lpstr>
      <vt:lpstr>Deal with I/O</vt:lpstr>
      <vt:lpstr>要怎麼輸入整行資料?</vt:lpstr>
      <vt:lpstr>要怎麼輸入整行資料? 數字</vt:lpstr>
      <vt:lpstr>要怎麼輸入整行資料? 字串</vt:lpstr>
      <vt:lpstr>要怎麼輸入整行資料? 數字+字串</vt:lpstr>
      <vt:lpstr>sprintf, sscanf usage</vt:lpstr>
      <vt:lpstr>sprintf, sscanf usage</vt:lpstr>
      <vt:lpstr>要怎麼輸入整行資料? 字串+數字</vt:lpstr>
      <vt:lpstr>手寫parse</vt:lpstr>
      <vt:lpstr>手寫parse</vt:lpstr>
      <vt:lpstr>sscanf</vt:lpstr>
      <vt:lpstr>要怎麼跳過不重要的輸入</vt:lpstr>
      <vt:lpstr>甚麼是EOF?</vt:lpstr>
      <vt:lpstr>要怎麼處理EOF?</vt:lpstr>
      <vt:lpstr>scanf trap</vt:lpstr>
      <vt:lpstr>goto usage</vt:lpstr>
      <vt:lpstr>goto usage</vt:lpstr>
      <vt:lpstr>goto usage</vt:lpstr>
      <vt:lpstr>C preprocessor</vt:lpstr>
      <vt:lpstr>C preprocessor directives</vt:lpstr>
      <vt:lpstr>C preprocessor directives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macro</vt:lpstr>
      <vt:lpstr>&lt;string.h&gt;裡的好用函式</vt:lpstr>
      <vt:lpstr>memset</vt:lpstr>
      <vt:lpstr>memcpy</vt:lpstr>
      <vt:lpstr>memset &amp; memcpy + struct</vt:lpstr>
      <vt:lpstr>strlen</vt:lpstr>
      <vt:lpstr>strcpy</vt:lpstr>
      <vt:lpstr>qsort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111 C程 作業5 P2</vt:lpstr>
      <vt:lpstr>111 C程 作業5 P2</vt:lpstr>
      <vt:lpstr>111 C程 作業5 P2</vt:lpstr>
      <vt:lpstr>111 C程 作業5 P2</vt:lpstr>
      <vt:lpstr>111 C程 作業5 P2</vt:lpstr>
      <vt:lpstr>111 C程 作業5 P2</vt:lpstr>
      <vt:lpstr>111 C程 作業5 P2</vt:lpstr>
      <vt:lpstr>Q&amp;A</vt:lpstr>
      <vt:lpstr>無法涵蓋的東西</vt:lpstr>
      <vt:lpstr>推薦的刷題網站</vt:lpstr>
      <vt:lpstr>End of Today</vt:lpstr>
      <vt:lpstr>Appendix: floating point[1]</vt:lpstr>
      <vt:lpstr>Appendix: link time optimization[2]</vt:lpstr>
      <vt:lpstr>Appendix: buffer overflow[3]</vt:lpstr>
      <vt:lpstr>Appendix: C History[4]</vt:lpstr>
      <vt:lpstr>Appendix: regular expression[5]</vt:lpstr>
      <vt:lpstr>Appendix: c preprocessor[6]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17</cp:revision>
  <dcterms:created xsi:type="dcterms:W3CDTF">2022-11-02T04:32:20Z</dcterms:created>
  <dcterms:modified xsi:type="dcterms:W3CDTF">2022-11-15T05:01:36Z</dcterms:modified>
</cp:coreProperties>
</file>