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6" r:id="rId2"/>
    <p:sldId id="259" r:id="rId3"/>
    <p:sldId id="261" r:id="rId4"/>
    <p:sldId id="263" r:id="rId5"/>
    <p:sldId id="260" r:id="rId6"/>
    <p:sldId id="262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8" r:id="rId19"/>
    <p:sldId id="277" r:id="rId20"/>
    <p:sldId id="279" r:id="rId21"/>
    <p:sldId id="280" r:id="rId22"/>
    <p:sldId id="282" r:id="rId23"/>
    <p:sldId id="281" r:id="rId24"/>
    <p:sldId id="283" r:id="rId25"/>
    <p:sldId id="284" r:id="rId26"/>
    <p:sldId id="285" r:id="rId27"/>
    <p:sldId id="351" r:id="rId28"/>
    <p:sldId id="286" r:id="rId29"/>
    <p:sldId id="287" r:id="rId30"/>
    <p:sldId id="276" r:id="rId31"/>
    <p:sldId id="289" r:id="rId32"/>
    <p:sldId id="317" r:id="rId33"/>
    <p:sldId id="318" r:id="rId34"/>
    <p:sldId id="319" r:id="rId35"/>
    <p:sldId id="320" r:id="rId36"/>
    <p:sldId id="288" r:id="rId37"/>
    <p:sldId id="291" r:id="rId38"/>
    <p:sldId id="292" r:id="rId39"/>
    <p:sldId id="294" r:id="rId40"/>
    <p:sldId id="295" r:id="rId41"/>
    <p:sldId id="323" r:id="rId42"/>
    <p:sldId id="306" r:id="rId43"/>
    <p:sldId id="297" r:id="rId44"/>
    <p:sldId id="300" r:id="rId45"/>
    <p:sldId id="301" r:id="rId46"/>
    <p:sldId id="299" r:id="rId47"/>
    <p:sldId id="302" r:id="rId48"/>
    <p:sldId id="324" r:id="rId49"/>
    <p:sldId id="304" r:id="rId50"/>
    <p:sldId id="325" r:id="rId51"/>
    <p:sldId id="307" r:id="rId52"/>
    <p:sldId id="312" r:id="rId53"/>
    <p:sldId id="314" r:id="rId54"/>
    <p:sldId id="316" r:id="rId55"/>
    <p:sldId id="322" r:id="rId56"/>
    <p:sldId id="326" r:id="rId57"/>
    <p:sldId id="328" r:id="rId58"/>
    <p:sldId id="327" r:id="rId59"/>
    <p:sldId id="329" r:id="rId60"/>
    <p:sldId id="330" r:id="rId61"/>
    <p:sldId id="332" r:id="rId62"/>
    <p:sldId id="333" r:id="rId63"/>
    <p:sldId id="334" r:id="rId64"/>
    <p:sldId id="339" r:id="rId65"/>
    <p:sldId id="335" r:id="rId66"/>
    <p:sldId id="336" r:id="rId67"/>
    <p:sldId id="337" r:id="rId68"/>
    <p:sldId id="338" r:id="rId69"/>
    <p:sldId id="340" r:id="rId70"/>
    <p:sldId id="341" r:id="rId71"/>
    <p:sldId id="342" r:id="rId72"/>
    <p:sldId id="349" r:id="rId73"/>
    <p:sldId id="350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3B78-12CF-461B-B446-6793B5E181A3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4DD55-B8B2-4280-8C26-A2DB643BB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27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77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08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5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3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22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4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5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1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65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88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76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1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3665-5DAE-4613-83DB-7D58244FC929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37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BEBA0-42F6-43B6-1E51-2E6FC88D8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程不教的東西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05B24-19FE-0896-888F-E9D677A23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77022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D7265-999F-B0F0-7362-53797BE4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37172A-9C3E-5DC1-1749-A602AF56701F}"/>
              </a:ext>
            </a:extLst>
          </p:cNvPr>
          <p:cNvSpPr txBox="1"/>
          <p:nvPr/>
        </p:nvSpPr>
        <p:spPr>
          <a:xfrm>
            <a:off x="838200" y="169068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4.0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6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69942-B644-4713-EC58-2BB1D078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解釋這塊記憶體為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並賦值為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0x4000 0000</a:t>
            </a:r>
            <a:endParaRPr lang="en-US" altLang="zh-TW" sz="2800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，並存起來</a:t>
            </a:r>
            <a:endParaRPr lang="en-US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依照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的格式，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對這個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4.0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/>
          </a:p>
          <a:p>
            <a:pPr marL="0" indent="0">
              <a:buNone/>
            </a:pP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B48660-2D67-FDA1-A8DB-161A8B57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1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86422-2AA3-A20C-3DAC-BD599B7A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FAD25A-1AF1-7253-4F7D-6973645ED73E}"/>
              </a:ext>
            </a:extLst>
          </p:cNvPr>
          <p:cNvSpPr txBox="1"/>
          <p:nvPr/>
        </p:nvSpPr>
        <p:spPr>
          <a:xfrm>
            <a:off x="838199" y="1690688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   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+ 1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0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206795-154B-8761-0788-1F26113B1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4EBEE22-D367-DBA8-F952-02E19F96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A8F4BD-D88B-93D6-F3A0-AA7B26E9213B}"/>
              </a:ext>
            </a:extLst>
          </p:cNvPr>
          <p:cNvSpPr txBox="1"/>
          <p:nvPr/>
        </p:nvSpPr>
        <p:spPr>
          <a:xfrm>
            <a:off x="838199" y="2480494"/>
            <a:ext cx="94705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   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0x7fff34d76128</a:t>
            </a: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電腦中的位址單位是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p+1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差了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Hint: </a:t>
            </a:r>
            <a:r>
              <a:rPr lang="en-US" altLang="zh-TW" sz="2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sizeof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(int) = 4</a:t>
            </a:r>
          </a:p>
        </p:txBody>
      </p:sp>
    </p:spTree>
    <p:extLst>
      <p:ext uri="{BB962C8B-B14F-4D97-AF65-F5344CB8AC3E}">
        <p14:creationId xmlns:p14="http://schemas.microsoft.com/office/powerpoint/2010/main" val="383689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167EAD-B288-1CAE-0BFB-93D36FAA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712604-AAE7-16AC-49F6-0E726E46AD9D}"/>
              </a:ext>
            </a:extLst>
          </p:cNvPr>
          <p:cNvSpPr txBox="1"/>
          <p:nvPr/>
        </p:nvSpPr>
        <p:spPr>
          <a:xfrm>
            <a:off x="838199" y="1690688"/>
            <a:ext cx="100039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   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+ 1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100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7C1A323-7C43-CF8A-9569-F23132D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128BAAC-809F-D0A9-87CA-60697417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A5CEF2-AFB9-39C0-8918-C30F586BCC53}"/>
              </a:ext>
            </a:extLst>
          </p:cNvPr>
          <p:cNvSpPr txBox="1"/>
          <p:nvPr/>
        </p:nvSpPr>
        <p:spPr>
          <a:xfrm>
            <a:off x="838200" y="2474893"/>
            <a:ext cx="9829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</a:rPr>
              <a:t>p    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0x7ffeeab99c1f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0x7ffeeab99c20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0x7ffeeab99c20 - 0x7ffeeab99c1f = 0x1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p+1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差了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Hint: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sizeof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(char) = 1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2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5956BE-7ABB-B303-E7E4-DF54981C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 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指標內存放的位址位移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單位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這裡的單位是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指標指向的型別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2DCC05-F440-9A09-CCAF-DF3B6160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</p:spTree>
    <p:extLst>
      <p:ext uri="{BB962C8B-B14F-4D97-AF65-F5344CB8AC3E}">
        <p14:creationId xmlns:p14="http://schemas.microsoft.com/office/powerpoint/2010/main" val="1914946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D2616-B907-5D5A-B3EF-F5311629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B03A57-8FD8-E4A0-EF29-11D899A3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154D92-1E63-83FF-2808-9E8E065F7D88}"/>
              </a:ext>
            </a:extLst>
          </p:cNvPr>
          <p:cNvSpPr txBox="1"/>
          <p:nvPr/>
        </p:nvSpPr>
        <p:spPr>
          <a:xfrm>
            <a:off x="838200" y="2579915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*p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"(p+1)-p = 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0x4?</a:t>
            </a: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輸出是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4?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540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D2616-B907-5D5A-B3EF-F5311629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B03A57-8FD8-E4A0-EF29-11D899A3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154D92-1E63-83FF-2808-9E8E065F7D88}"/>
              </a:ext>
            </a:extLst>
          </p:cNvPr>
          <p:cNvSpPr txBox="1"/>
          <p:nvPr/>
        </p:nvSpPr>
        <p:spPr>
          <a:xfrm>
            <a:off x="838200" y="2579915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*p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"(p+1)-p = 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0x4?</a:t>
            </a: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輸出是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4?</a:t>
            </a:r>
          </a:p>
          <a:p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實際輸出是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  <a:p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516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4F9C1B-61D3-B799-F5ED-0A11A1A5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ADFBB0A-B753-4BC0-CBB4-E1FED4A1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33524-F9E1-A9D3-CCCB-CEE30B5213BC}"/>
              </a:ext>
            </a:extLst>
          </p:cNvPr>
          <p:cNvSpPr txBox="1"/>
          <p:nvPr/>
        </p:nvSpPr>
        <p:spPr>
          <a:xfrm>
            <a:off x="838200" y="2616299"/>
            <a:ext cx="107768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(double) = 8</a:t>
            </a:r>
          </a:p>
          <a:p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"(p+1) - p = %ld\n"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4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8A3C-9AA8-7B3D-1462-D5D9F820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4 -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4F9C1B-61D3-B799-F5ED-0A11A1A5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ADFBB0A-B753-4BC0-CBB4-E1FED4A1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33524-F9E1-A9D3-CCCB-CEE30B5213BC}"/>
              </a:ext>
            </a:extLst>
          </p:cNvPr>
          <p:cNvSpPr txBox="1"/>
          <p:nvPr/>
        </p:nvSpPr>
        <p:spPr>
          <a:xfrm>
            <a:off x="838200" y="2616299"/>
            <a:ext cx="1077685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(double) = 8</a:t>
            </a:r>
          </a:p>
          <a:p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"(p+1) - p = %ld\n"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Still 1.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指標位移看的是指向的型別，不是那個位址原本的型別，因為在宣告指標時，已經約定好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這個指標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怎麼解釋這塊記憶體。</a:t>
            </a:r>
          </a:p>
        </p:txBody>
      </p:sp>
    </p:spTree>
    <p:extLst>
      <p:ext uri="{BB962C8B-B14F-4D97-AF65-F5344CB8AC3E}">
        <p14:creationId xmlns:p14="http://schemas.microsoft.com/office/powerpoint/2010/main" val="3312299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457F5D-A52A-49C6-155E-F1C3709E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void *</a:t>
            </a:r>
            <a:endParaRPr lang="zh-TW" altLang="en-US" sz="4000" dirty="0"/>
          </a:p>
        </p:txBody>
      </p:sp>
      <p:pic>
        <p:nvPicPr>
          <p:cNvPr id="5" name="內容版面配置區 4" descr="一張含有 文字, 向量圖形 的圖片&#10;&#10;自動產生的描述">
            <a:extLst>
              <a:ext uri="{FF2B5EF4-FFF2-40B4-BE49-F238E27FC236}">
                <a16:creationId xmlns:a16="http://schemas.microsoft.com/office/drawing/2014/main" id="{84E8C05E-1426-40A9-65FE-409034371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001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sp>
        <p:nvSpPr>
          <p:cNvPr id="14" name="!!Line">
            <a:extLst>
              <a:ext uri="{FF2B5EF4-FFF2-40B4-BE49-F238E27FC236}">
                <a16:creationId xmlns:a16="http://schemas.microsoft.com/office/drawing/2014/main" id="{0AF80B57-54E2-4D01-8731-3F38B0C5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92" y="1417320"/>
            <a:ext cx="9144" cy="40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F3B4E4-AE38-1A71-2CB5-B4F119AF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894529"/>
            <a:ext cx="4887685" cy="32101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latin typeface="Consolas" panose="020B0609020204030204" pitchFamily="49" charset="0"/>
              </a:rPr>
              <a:t>What on earth is this </a:t>
            </a:r>
            <a:r>
              <a:rPr lang="en-US" sz="2000" b="1" i="1" dirty="0" err="1">
                <a:latin typeface="Consolas" panose="020B0609020204030204" pitchFamily="49" charset="0"/>
              </a:rPr>
              <a:t>shxt</a:t>
            </a:r>
            <a:r>
              <a:rPr lang="en-US" sz="2000" b="1" i="1" dirty="0"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4522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04E7A-5598-EA6D-0EEB-DD8734EC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720D3-B89D-BC21-1678-D944A593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這東西存在的意義是什麼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最早的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語言中，若函式沒有標註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type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，一律當成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，但是這對開發不好。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6008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516A223-B200-FA22-AB73-1F5CC1EE46E0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correct</a:t>
            </a:r>
          </a:p>
          <a:p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sv-SE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not correct, but no warning from compiler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B595980-7351-6101-49C2-66B36FD3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Early C without 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4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97981-2BC8-2C58-5909-C708B9B0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Today C with void * 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94E792-2CBF-9134-04A5-1A64E9722629}"/>
              </a:ext>
            </a:extLst>
          </p:cNvPr>
          <p:cNvSpPr txBox="1"/>
          <p:nvPr/>
        </p:nvSpPr>
        <p:spPr>
          <a:xfrm>
            <a:off x="838201" y="1690688"/>
            <a:ext cx="105155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correct</a:t>
            </a:r>
          </a:p>
          <a:p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sv-SE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not correct, and compilation error occurs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978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FCE4A-9A42-3B9C-08A2-3610385A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為什麼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malloc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calloc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memory management 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void *?</a:t>
            </a: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9C0574A-D42F-0EE2-FD3D-BA16DEE0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12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A0E019-23A3-8701-6424-94C9E055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這樣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programmer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就會需要顯式轉型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(explicit cast)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才能操作這個指標，否則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就會丟出錯誤，避免危險的錯誤操作。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void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也是告訴編譯器，這個位址還不知道要用甚麼資料型別解釋，之後再說。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也代表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void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不能做任何運算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comp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2D1D493-A883-DCB0-AD2B-3E024085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69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9610E7B-07B5-A37B-14CB-499E40AC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void * is generic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30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A7B43-B022-9194-DBF1-62D09A53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swap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兩個未知物件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68A198-AB43-FCAD-C3F9-0AC4A7256164}"/>
              </a:ext>
            </a:extLst>
          </p:cNvPr>
          <p:cNvSpPr txBox="1"/>
          <p:nvPr/>
        </p:nvSpPr>
        <p:spPr>
          <a:xfrm>
            <a:off x="838200" y="1690688"/>
            <a:ext cx="10515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swap two generic objects whose size is "size".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swap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p1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the address of object 1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p2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the address of object 2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24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bytes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do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(--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91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0F79F-3C66-E9A8-BDFB-0E175549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qualifier with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47BEB-2BC3-AA97-E9E8-BBCA5671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倒著念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C7490B-52B3-3F5A-08CA-81C6F584336D}"/>
              </a:ext>
            </a:extLst>
          </p:cNvPr>
          <p:cNvSpPr txBox="1"/>
          <p:nvPr/>
        </p:nvSpPr>
        <p:spPr>
          <a:xfrm>
            <a:off x="838200" y="2336883"/>
            <a:ext cx="100148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p1 is a pointer to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p2 is a pointer to const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p3 is a const pointer to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p4 is a const pointer to const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8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7D120-F282-62A9-AF40-ACC4F13E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" y="2766218"/>
            <a:ext cx="12006943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 C, everything is a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representation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79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43CF8-460E-8026-DDC0-420EA9C9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3EBEA7-71CC-D5B5-0E7F-231290D1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非常的令人困惑，在不同的地方使用會有不同的意義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In declaration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Parameter of function, e.g.,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zh-TW" altLang="en-US" b="1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[])</a:t>
            </a:r>
            <a:r>
              <a:rPr lang="en-US" altLang="zh-TW" dirty="0">
                <a:latin typeface="Consolas" panose="020B0609020204030204" pitchFamily="49" charset="0"/>
              </a:rPr>
              <a:t> is equivalent to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Definition/statement, e.g.,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 </a:t>
            </a:r>
            <a:r>
              <a:rPr lang="en-US" altLang="zh-TW" dirty="0">
                <a:latin typeface="Consolas" panose="020B0609020204030204" pitchFamily="49" charset="0"/>
              </a:rPr>
              <a:t>isn’t equivalent to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Extern, e.g.,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extern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[]; </a:t>
            </a:r>
            <a:r>
              <a:rPr lang="en-US" altLang="zh-TW" dirty="0">
                <a:latin typeface="Consolas" panose="020B0609020204030204" pitchFamily="49" charset="0"/>
              </a:rPr>
              <a:t>isn’t equivalent to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extern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 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In expression</a:t>
            </a:r>
          </a:p>
          <a:p>
            <a:pPr lvl="2"/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latin typeface="Consolas" panose="020B0609020204030204" pitchFamily="49" charset="0"/>
              </a:rPr>
              <a:t> will be rewritten as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 by compiler.</a:t>
            </a:r>
          </a:p>
        </p:txBody>
      </p:sp>
    </p:spTree>
    <p:extLst>
      <p:ext uri="{BB962C8B-B14F-4D97-AF65-F5344CB8AC3E}">
        <p14:creationId xmlns:p14="http://schemas.microsoft.com/office/powerpoint/2010/main" val="3433847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1BF6A-C40E-8E79-B5A5-ABC1B2C7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有趣的小知識，在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br>
              <a:rPr lang="en-US" altLang="zh-TW" dirty="0"/>
            </a:b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 =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這是真的可以編譯、正常執行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另一個有趣的小知識，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跟*會互相消去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AAFA168-61F8-24BB-942B-D6F408A4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65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6891C-8B87-C680-714F-74DA6806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Array &amp; pointer isn’t the same thing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877E3-18F8-EC83-8758-A74E8CE1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指標是指標，陣列是陣列，不要把他們當同一件事看待。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對編譯器來說，這是兩種不同的表達方式。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5374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3E1CB-5D4C-3044-2736-B753F83C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How to read array &amp;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10F38-959A-834E-4606-3917F402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63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3E1CB-5D4C-3044-2736-B753F83C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How to read array &amp;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10F38-959A-834E-4606-3917F402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of int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of int*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 pointer of int array whose length is N</a:t>
            </a:r>
          </a:p>
          <a:p>
            <a:endParaRPr lang="en-US" altLang="zh-TW" sz="24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 pointer of int array whose dimension is [N1][N2]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(length is N1) of pointer pointing to an int array whose length is N2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59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54E07-53A0-45D1-7B22-29D69A13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hlinkClick r:id="rId2"/>
              </a:rPr>
              <a:t>C operator precedence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76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28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     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4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0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        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2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F9D37-8810-F5A6-A518-D0E3B0B6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0x4000 0000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這個資料被放在一個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位元的記憶體區塊。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可以被解釋成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unsinged int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1073741824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也可以被解釋成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2.0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C0EC417-12B0-10BE-1AAA-F9B66123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19554"/>
            <a:ext cx="118110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 C, everything is a representation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29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38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40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17FC39-D3BE-F008-8ECE-D3CC5165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2AA44C-2D7A-1681-D583-ACBDC108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1" y="1484229"/>
            <a:ext cx="11325178" cy="38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82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57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65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33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3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4626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27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4626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dirty="0">
                <a:latin typeface="Consolas" panose="020B0609020204030204" pitchFamily="49" charset="0"/>
              </a:rPr>
              <a:t>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41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25422-352F-86C9-4981-BC3646B4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838200" y="2305615"/>
            <a:ext cx="96120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1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AB035-0C11-D522-5684-E1F7A69C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指標到底是什麼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A3D17-8E12-31A5-DCDF-95C7E546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指標就是一個變數，裡面放著一個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這個位址可以拿來「定址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」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018AFB-4A75-262D-BE25-06CA88C4D594}"/>
              </a:ext>
            </a:extLst>
          </p:cNvPr>
          <p:cNvSpPr txBox="1"/>
          <p:nvPr/>
        </p:nvSpPr>
        <p:spPr>
          <a:xfrm>
            <a:off x="838200" y="3429000"/>
            <a:ext cx="91548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now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= the address of x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0107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17FC39-D3BE-F008-8ECE-D3CC5165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2AA44C-2D7A-1681-D583-ACBDC108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1" y="1484229"/>
            <a:ext cx="11325178" cy="38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314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 - a[0] = &amp;a[1][0] - &amp;a[0][0]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a[0][1] - a[0][0] = &amp;a[0][1][0] - &amp;a[0][0][0]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a[0][0][1] - a[0][0][0] = &amp;a[0][0][1][0] - &amp;a[0][0][0][0] 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02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 - a[0] = &amp;a[1][0] - &amp;a[0][0]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          </a:t>
            </a:r>
            <a:r>
              <a:rPr lang="pt-BR" altLang="zh-TW" sz="2800" dirty="0">
                <a:latin typeface="Consolas" panose="020B0609020204030204" pitchFamily="49" charset="0"/>
              </a:rPr>
              <a:t>N2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a[0][1] - a[0][0] = &amp;a[0][1][0] - &amp;a[0][0][0]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    </a:t>
            </a:r>
            <a:r>
              <a:rPr lang="pt-BR" altLang="zh-TW" sz="2800" dirty="0">
                <a:latin typeface="Consolas" panose="020B0609020204030204" pitchFamily="49" charset="0"/>
              </a:rPr>
              <a:t>N3</a:t>
            </a:r>
          </a:p>
          <a:p>
            <a:endParaRPr lang="pt-BR" altLang="zh-TW" sz="2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a[0][0][1] - a[0][0][0] = &amp;a[0][0][1][0] - &amp;a[0][0][0][0] 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</a:t>
            </a:r>
            <a:r>
              <a:rPr lang="pt-BR" altLang="zh-TW" sz="2800" dirty="0">
                <a:latin typeface="Consolas" panose="020B0609020204030204" pitchFamily="49" charset="0"/>
              </a:rPr>
              <a:t>N4</a:t>
            </a:r>
          </a:p>
        </p:txBody>
      </p:sp>
    </p:spTree>
    <p:extLst>
      <p:ext uri="{BB962C8B-B14F-4D97-AF65-F5344CB8AC3E}">
        <p14:creationId xmlns:p14="http://schemas.microsoft.com/office/powerpoint/2010/main" val="3113570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a[1][0][0] - a[0][0][0] = &amp;a[1][0][0][0] - &amp;a[0][0][0][0] </a:t>
            </a:r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43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a[1][0][0] - a[0][0][0] = &amp;a[1][0][0][0] - &amp;a[0][0][0][0] </a:t>
            </a:r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</a:t>
            </a:r>
            <a:r>
              <a:rPr lang="pt-BR" altLang="zh-TW" sz="2800" dirty="0">
                <a:latin typeface="Consolas" panose="020B0609020204030204" pitchFamily="49" charset="0"/>
              </a:rPr>
              <a:t>N2*N3*N4</a:t>
            </a: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97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85D2-D485-948B-E97A-3199BE0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C7387-15BE-32B0-53F8-F86A2003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altLang="zh-TW" dirty="0"/>
              <a:t>What’s the output of following code?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A3A2F-BF56-B5B2-FAE7-02A428C143F9}"/>
              </a:ext>
            </a:extLst>
          </p:cNvPr>
          <p:cNvSpPr txBox="1"/>
          <p:nvPr/>
        </p:nvSpPr>
        <p:spPr>
          <a:xfrm>
            <a:off x="293914" y="2025908"/>
            <a:ext cx="116694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 %d %d 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[-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d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it-IT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51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52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53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54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55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56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57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58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59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60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it-IT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77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85D2-D485-948B-E97A-3199BE0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C7387-15BE-32B0-53F8-F86A2003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altLang="zh-TW" dirty="0"/>
              <a:t>What’s the output of following code?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A3A2F-BF56-B5B2-FAE7-02A428C143F9}"/>
              </a:ext>
            </a:extLst>
          </p:cNvPr>
          <p:cNvSpPr txBox="1"/>
          <p:nvPr/>
        </p:nvSpPr>
        <p:spPr>
          <a:xfrm>
            <a:off x="293914" y="2025908"/>
            <a:ext cx="116694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 %d %d 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[-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d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it-IT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51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52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53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54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55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56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57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58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59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60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it-IT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04BC40-2DA5-06A1-6120-B36529438D92}"/>
              </a:ext>
            </a:extLst>
          </p:cNvPr>
          <p:cNvSpPr txBox="1"/>
          <p:nvPr/>
        </p:nvSpPr>
        <p:spPr>
          <a:xfrm>
            <a:off x="2318658" y="3320143"/>
            <a:ext cx="3690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52 51 56 56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526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C4E1A-8482-909C-622E-17C7D74C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to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D569F8-E011-C0DD-0BE8-C068B557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一個指標裡面存的值，被解釋成另一個指標的位址。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偶爾會用到。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當你的程式出現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或以上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指標，可能代表你需要重新想一下該怎麼做。</a:t>
            </a:r>
          </a:p>
        </p:txBody>
      </p:sp>
    </p:spTree>
    <p:extLst>
      <p:ext uri="{BB962C8B-B14F-4D97-AF65-F5344CB8AC3E}">
        <p14:creationId xmlns:p14="http://schemas.microsoft.com/office/powerpoint/2010/main" val="3088586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C25F3-BD03-A01A-F084-E8C0F7BC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4902EE-4EF4-00E7-B299-051C9B15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就是一個位</a:t>
            </a:r>
            <a:r>
              <a:rPr lang="zh-TW" altLang="en-US">
                <a:latin typeface="Consolas" panose="020B0609020204030204" pitchFamily="49" charset="0"/>
                <a:ea typeface="微軟正黑體" panose="020B0604030504040204" pitchFamily="34" charset="-120"/>
              </a:rPr>
              <a:t>址。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04064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223056E-74BA-BB2B-7546-3F6BBA2CD0AA}"/>
              </a:ext>
            </a:extLst>
          </p:cNvPr>
          <p:cNvSpPr txBox="1"/>
          <p:nvPr/>
        </p:nvSpPr>
        <p:spPr>
          <a:xfrm>
            <a:off x="838199" y="2027482"/>
            <a:ext cx="98733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F070806-D279-079A-36F7-DF02C595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C431C56-4400-6320-513A-127144C4A93C}"/>
              </a:ext>
            </a:extLst>
          </p:cNvPr>
          <p:cNvSpPr txBox="1"/>
          <p:nvPr/>
        </p:nvSpPr>
        <p:spPr>
          <a:xfrm>
            <a:off x="5774870" y="1690688"/>
            <a:ext cx="682534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sz="20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func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52E53-CFFB-6EF8-1A3E-D99601F5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指標的大小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07800-7C5C-DDA5-1E3A-88395308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depend on machine</a:t>
            </a:r>
          </a:p>
          <a:p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一般而言，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位元的機器，指標大小會是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位元的機器，指標大小會是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位元。</a:t>
            </a:r>
          </a:p>
        </p:txBody>
      </p:sp>
    </p:spTree>
    <p:extLst>
      <p:ext uri="{BB962C8B-B14F-4D97-AF65-F5344CB8AC3E}">
        <p14:creationId xmlns:p14="http://schemas.microsoft.com/office/powerpoint/2010/main" val="4886319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C4C6E23B-D045-5D33-03CD-6534A177C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29" y="1690688"/>
            <a:ext cx="6596742" cy="4882948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B5B36C44-8AC3-1EAE-0755-C9765872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853D5DE-BBC5-1471-F8A3-72C647F3935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62240" y="5658933"/>
            <a:ext cx="2746246" cy="423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7D09CE-1819-2B5F-5F32-296B86A55DBA}"/>
              </a:ext>
            </a:extLst>
          </p:cNvPr>
          <p:cNvSpPr txBox="1"/>
          <p:nvPr/>
        </p:nvSpPr>
        <p:spPr>
          <a:xfrm>
            <a:off x="1088897" y="53973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func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41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7FAEF-F59F-0D2A-0396-9A059A0D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指向一個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是一個很正常的事。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EF58FA3-413A-F42A-3EB3-758062EF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488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245F1-DF1B-5216-3F5D-E86390C5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要怎麼宣告</a:t>
            </a:r>
            <a:r>
              <a:rPr lang="en-US" altLang="zh-TW" dirty="0"/>
              <a:t>?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C operator precedence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funcion</a:t>
            </a:r>
            <a:r>
              <a:rPr lang="zh-TW" altLang="en-US" dirty="0">
                <a:latin typeface="Consolas" panose="020B0609020204030204" pitchFamily="49" charset="0"/>
              </a:rPr>
              <a:t>的</a:t>
            </a:r>
            <a:r>
              <a:rPr lang="en-US" altLang="zh-TW" dirty="0">
                <a:latin typeface="Consolas" panose="020B0609020204030204" pitchFamily="49" charset="0"/>
              </a:rPr>
              <a:t>precedence</a:t>
            </a:r>
            <a:r>
              <a:rPr lang="zh-TW" altLang="en-US" dirty="0">
                <a:latin typeface="Consolas" panose="020B0609020204030204" pitchFamily="49" charset="0"/>
              </a:rPr>
              <a:t>在</a:t>
            </a:r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之前，所以要把</a:t>
            </a:r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的部分用括號刮起來。</a:t>
            </a:r>
            <a:br>
              <a:rPr lang="en-US" altLang="zh-TW" dirty="0">
                <a:latin typeface="Consolas" panose="020B0609020204030204" pitchFamily="49" charset="0"/>
              </a:rPr>
            </a:b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fp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5DA0997-C44C-509C-2B0B-A8B0BF69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610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77802-1476-382E-F8F4-C130705E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 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減少邏輯判斷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1008C7-3CF3-B021-64C7-A7091433FF3D}"/>
              </a:ext>
            </a:extLst>
          </p:cNvPr>
          <p:cNvSpPr txBox="1"/>
          <p:nvPr/>
        </p:nvSpPr>
        <p:spPr>
          <a:xfrm>
            <a:off x="838200" y="1690688"/>
            <a:ext cx="103087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"0\n"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"1\n"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"2\n"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"3\n"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"4\n"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ops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]();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545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AB33DC-3F10-E5F6-8A8C-311FB979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裡面，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string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陣列，結尾一定是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’\0’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的字串操作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超麻煩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，能用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string.h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函式庫的函式就用。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F18DB93-B942-4C72-2E89-ECF2F50D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453CC1-E924-8573-A24B-720DE5EBE566}"/>
              </a:ext>
            </a:extLst>
          </p:cNvPr>
          <p:cNvSpPr txBox="1"/>
          <p:nvPr/>
        </p:nvSpPr>
        <p:spPr>
          <a:xfrm>
            <a:off x="838200" y="2949752"/>
            <a:ext cx="106571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strcat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fr-F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strncat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fr-F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strchr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strrchr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strncmp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needle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strtok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strToken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strDelimit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5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46471-043E-F256-F43A-ED73FAED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2C039-CD69-E5CE-0C86-DEA0ECEF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這兩種寫法有差嗎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79268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45AF18A-866F-28BD-E08A-E62D92D1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9D1D61-6471-4DAA-32CE-81E6C211DD7E}"/>
              </a:ext>
            </a:extLst>
          </p:cNvPr>
          <p:cNvSpPr txBox="1"/>
          <p:nvPr/>
        </p:nvSpPr>
        <p:spPr>
          <a:xfrm>
            <a:off x="838200" y="1690688"/>
            <a:ext cx="424542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"h"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9FBD2D-D870-6509-AB04-D6F876B5E56A}"/>
              </a:ext>
            </a:extLst>
          </p:cNvPr>
          <p:cNvSpPr txBox="1"/>
          <p:nvPr/>
        </p:nvSpPr>
        <p:spPr>
          <a:xfrm>
            <a:off x="6096000" y="1690688"/>
            <a:ext cx="65205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.LC0: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2851122-69D6-899D-D423-77834D76C6A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665471" y="2514383"/>
            <a:ext cx="1976301" cy="2961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6B855B9-DCF4-09C0-4972-8BB489EADF21}"/>
              </a:ext>
            </a:extLst>
          </p:cNvPr>
          <p:cNvSpPr txBox="1"/>
          <p:nvPr/>
        </p:nvSpPr>
        <p:spPr>
          <a:xfrm>
            <a:off x="4560040" y="547634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 .text section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D05E83B-F36D-44A6-47F2-D4CF0E32C245}"/>
              </a:ext>
            </a:extLst>
          </p:cNvPr>
          <p:cNvSpPr txBox="1"/>
          <p:nvPr/>
        </p:nvSpPr>
        <p:spPr>
          <a:xfrm>
            <a:off x="838200" y="1690688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"h"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112571E-3B9F-DD61-7C88-F9AB3F99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A44A2D-88CE-D091-E594-6438735A12A6}"/>
              </a:ext>
            </a:extLst>
          </p:cNvPr>
          <p:cNvSpPr txBox="1"/>
          <p:nvPr/>
        </p:nvSpPr>
        <p:spPr>
          <a:xfrm>
            <a:off x="6096000" y="1665191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movw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$104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50A7DC2-91B7-09F0-BF3A-B755251B628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218714" y="3287486"/>
            <a:ext cx="1055915" cy="2024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16B836-CDDE-B407-6FFF-604C6CD1D865}"/>
              </a:ext>
            </a:extLst>
          </p:cNvPr>
          <p:cNvSpPr txBox="1"/>
          <p:nvPr/>
        </p:nvSpPr>
        <p:spPr>
          <a:xfrm>
            <a:off x="6882451" y="5312228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104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’h’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ASCII code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2868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FAB54-8F72-79B0-C8FF-A3257E74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.text section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的內容不應被更改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7DABB-1493-7D66-A0FD-5C85228A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所以盡量不要用這種寫法。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要用這種。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3981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26E73-671B-156A-7D58-11D1F2B1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迴文判斷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3BC32-E6A0-D4E2-6D28-EFA046D59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可以自己寫寫看，跟我寫得有什麼差別。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896B44-08ED-3AC1-4A4A-0EF410EC7F8C}"/>
              </a:ext>
            </a:extLst>
          </p:cNvPr>
          <p:cNvSpPr txBox="1"/>
          <p:nvPr/>
        </p:nvSpPr>
        <p:spPr>
          <a:xfrm>
            <a:off x="838200" y="2522557"/>
            <a:ext cx="89807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is_pal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2C19D-2A93-ACD5-A889-D6B8CB60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為什麼指標只是存位址，卻需要指定型態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71110C-8C96-AE58-CF03-F5FFB0E1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Why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latin typeface="Consolas" panose="020B0609020204030204" pitchFamily="49" charset="0"/>
              </a:rPr>
              <a:t>*,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short</a:t>
            </a:r>
            <a:r>
              <a:rPr lang="en-US" altLang="zh-TW" dirty="0">
                <a:latin typeface="Consolas" panose="020B0609020204030204" pitchFamily="49" charset="0"/>
              </a:rPr>
              <a:t>*,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*,… …?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Keep in mind that,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“In C, everything is a representation.”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如果不指定型態，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會不知道這個資料要怎麼解釋，當然也就不知道後續運算該怎麼做。</a:t>
            </a:r>
          </a:p>
        </p:txBody>
      </p:sp>
    </p:spTree>
    <p:extLst>
      <p:ext uri="{BB962C8B-B14F-4D97-AF65-F5344CB8AC3E}">
        <p14:creationId xmlns:p14="http://schemas.microsoft.com/office/powerpoint/2010/main" val="17780211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E2E96-3631-492F-6A97-67C919EE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凱薩加密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C2C321-B3B9-7309-C8B3-FD75BBFF0265}"/>
              </a:ext>
            </a:extLst>
          </p:cNvPr>
          <p:cNvSpPr txBox="1"/>
          <p:nvPr/>
        </p:nvSpPr>
        <p:spPr>
          <a:xfrm>
            <a:off x="838200" y="1690688"/>
            <a:ext cx="92419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caesar_cipher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pt-BR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'Z'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26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26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809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B5D65-F150-399C-823F-A99B6985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字串複製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34861C-7614-D090-9D2E-D8DB388D19CA}"/>
              </a:ext>
            </a:extLst>
          </p:cNvPr>
          <p:cNvSpPr txBox="1"/>
          <p:nvPr/>
        </p:nvSpPr>
        <p:spPr>
          <a:xfrm>
            <a:off x="838200" y="1690688"/>
            <a:ext cx="76308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156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858B3-B958-43E3-236A-DE182AA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761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CADC-1882-ECAD-61E5-BAF3D12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4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E49FDCF-58D7-F24A-01C2-D656E3698301}"/>
              </a:ext>
            </a:extLst>
          </p:cNvPr>
          <p:cNvSpPr txBox="1"/>
          <p:nvPr/>
        </p:nvSpPr>
        <p:spPr>
          <a:xfrm>
            <a:off x="838200" y="1690688"/>
            <a:ext cx="97971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0522DEE-C664-8B92-44B7-8008DCFD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1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A0416-C9B8-A7AB-EC43-B664B2B1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解釋這塊記憶體為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並賦值為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0x4000 0000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en-US" altLang="zh-TW" b="0" dirty="0">
              <a:solidFill>
                <a:srgbClr val="DCDC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unsigned int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pt-BR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pt-BR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BEAE167-8530-0619-1B80-DD27A962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6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8025</TotalTime>
  <Words>4635</Words>
  <Application>Microsoft Office PowerPoint</Application>
  <PresentationFormat>寬螢幕</PresentationFormat>
  <Paragraphs>531</Paragraphs>
  <Slides>73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73</vt:i4>
      </vt:variant>
    </vt:vector>
  </HeadingPairs>
  <TitlesOfParts>
    <vt:vector size="79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那些C程不教的東西</vt:lpstr>
      <vt:lpstr>Ch 1 - basic Ch 2 - pointer &amp; array Ch 3 - data structure Ch 4 - algorithm</vt:lpstr>
      <vt:lpstr>In C, everything is a representation</vt:lpstr>
      <vt:lpstr>In C, everything is a representation</vt:lpstr>
      <vt:lpstr>指標到底是什麼</vt:lpstr>
      <vt:lpstr>指標的大小</vt:lpstr>
      <vt:lpstr>為什麼指標只是存位址，卻需要指定型態?</vt:lpstr>
      <vt:lpstr>C magic: explicit cast</vt:lpstr>
      <vt:lpstr>C magic: explicit cast</vt:lpstr>
      <vt:lpstr>C magic: explicit cast</vt:lpstr>
      <vt:lpstr>C magic: explicit cast</vt:lpstr>
      <vt:lpstr>指標運算</vt:lpstr>
      <vt:lpstr>指標運算</vt:lpstr>
      <vt:lpstr>指標運算</vt:lpstr>
      <vt:lpstr>指標運算</vt:lpstr>
      <vt:lpstr>指標運算</vt:lpstr>
      <vt:lpstr>指標運算</vt:lpstr>
      <vt:lpstr>指標運算</vt:lpstr>
      <vt:lpstr>指標運算</vt:lpstr>
      <vt:lpstr>指標運算</vt:lpstr>
      <vt:lpstr>void *</vt:lpstr>
      <vt:lpstr>void *</vt:lpstr>
      <vt:lpstr>Early C without void *</vt:lpstr>
      <vt:lpstr>Today C with void * </vt:lpstr>
      <vt:lpstr>void *</vt:lpstr>
      <vt:lpstr>void *</vt:lpstr>
      <vt:lpstr>void * is generic pointer</vt:lpstr>
      <vt:lpstr>swap兩個未知物件</vt:lpstr>
      <vt:lpstr>qualifier with pointer</vt:lpstr>
      <vt:lpstr>Array</vt:lpstr>
      <vt:lpstr>Array</vt:lpstr>
      <vt:lpstr>Array &amp; pointer isn’t the same thing</vt:lpstr>
      <vt:lpstr>How to read array &amp; pointer</vt:lpstr>
      <vt:lpstr>How to read array &amp; pointer</vt:lpstr>
      <vt:lpstr>C operator precedence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Array &amp; Pointer arithmetic</vt:lpstr>
      <vt:lpstr>The true meaning of array</vt:lpstr>
      <vt:lpstr>Array &amp; Pointer arithmetic</vt:lpstr>
      <vt:lpstr>Array &amp; Pointer arithmetic</vt:lpstr>
      <vt:lpstr>Array &amp; Pointer arithmetic</vt:lpstr>
      <vt:lpstr>Array &amp; Pointer arithmetic</vt:lpstr>
      <vt:lpstr>實際考題 2020 資料結構 1-(d) (小改)</vt:lpstr>
      <vt:lpstr>實際考題 2020 資料結構 1-(d) (小改)</vt:lpstr>
      <vt:lpstr>pointer to pointer</vt:lpstr>
      <vt:lpstr>pointer &amp; function</vt:lpstr>
      <vt:lpstr>pointer &amp; function</vt:lpstr>
      <vt:lpstr>pointer &amp; function</vt:lpstr>
      <vt:lpstr>pointer &amp; function</vt:lpstr>
      <vt:lpstr>pointer &amp; function</vt:lpstr>
      <vt:lpstr>利用function pointer減少邏輯判斷</vt:lpstr>
      <vt:lpstr>string</vt:lpstr>
      <vt:lpstr>string</vt:lpstr>
      <vt:lpstr>string</vt:lpstr>
      <vt:lpstr>string</vt:lpstr>
      <vt:lpstr>.text section的內容不應被更改</vt:lpstr>
      <vt:lpstr>迴文判斷</vt:lpstr>
      <vt:lpstr>凱薩加密</vt:lpstr>
      <vt:lpstr>字串複製</vt:lpstr>
      <vt:lpstr>Q&amp;A</vt:lpstr>
      <vt:lpstr>End of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5</cp:revision>
  <dcterms:created xsi:type="dcterms:W3CDTF">2022-11-03T00:34:43Z</dcterms:created>
  <dcterms:modified xsi:type="dcterms:W3CDTF">2022-11-15T05:01:38Z</dcterms:modified>
</cp:coreProperties>
</file>