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06"/>
  </p:notesMasterIdLst>
  <p:sldIdLst>
    <p:sldId id="256" r:id="rId3"/>
    <p:sldId id="259" r:id="rId4"/>
    <p:sldId id="261" r:id="rId5"/>
    <p:sldId id="263" r:id="rId6"/>
    <p:sldId id="260" r:id="rId7"/>
    <p:sldId id="353" r:id="rId8"/>
    <p:sldId id="262" r:id="rId9"/>
    <p:sldId id="354" r:id="rId10"/>
    <p:sldId id="355" r:id="rId11"/>
    <p:sldId id="356" r:id="rId12"/>
    <p:sldId id="361" r:id="rId13"/>
    <p:sldId id="264" r:id="rId14"/>
    <p:sldId id="266" r:id="rId15"/>
    <p:sldId id="267" r:id="rId16"/>
    <p:sldId id="265" r:id="rId17"/>
    <p:sldId id="268" r:id="rId18"/>
    <p:sldId id="269" r:id="rId19"/>
    <p:sldId id="270" r:id="rId20"/>
    <p:sldId id="271" r:id="rId21"/>
    <p:sldId id="272" r:id="rId22"/>
    <p:sldId id="273" r:id="rId23"/>
    <p:sldId id="363" r:id="rId24"/>
    <p:sldId id="364" r:id="rId25"/>
    <p:sldId id="366" r:id="rId26"/>
    <p:sldId id="365" r:id="rId27"/>
    <p:sldId id="274" r:id="rId28"/>
    <p:sldId id="278" r:id="rId29"/>
    <p:sldId id="277" r:id="rId30"/>
    <p:sldId id="279" r:id="rId31"/>
    <p:sldId id="280" r:id="rId32"/>
    <p:sldId id="282" r:id="rId33"/>
    <p:sldId id="281" r:id="rId34"/>
    <p:sldId id="283" r:id="rId35"/>
    <p:sldId id="284" r:id="rId36"/>
    <p:sldId id="285" r:id="rId37"/>
    <p:sldId id="351" r:id="rId38"/>
    <p:sldId id="286" r:id="rId39"/>
    <p:sldId id="287" r:id="rId40"/>
    <p:sldId id="276" r:id="rId41"/>
    <p:sldId id="289" r:id="rId42"/>
    <p:sldId id="317" r:id="rId43"/>
    <p:sldId id="318" r:id="rId44"/>
    <p:sldId id="319" r:id="rId45"/>
    <p:sldId id="320" r:id="rId46"/>
    <p:sldId id="288" r:id="rId47"/>
    <p:sldId id="291" r:id="rId48"/>
    <p:sldId id="292" r:id="rId49"/>
    <p:sldId id="294" r:id="rId50"/>
    <p:sldId id="295" r:id="rId51"/>
    <p:sldId id="323" r:id="rId52"/>
    <p:sldId id="306" r:id="rId53"/>
    <p:sldId id="297" r:id="rId54"/>
    <p:sldId id="300" r:id="rId55"/>
    <p:sldId id="301" r:id="rId56"/>
    <p:sldId id="299" r:id="rId57"/>
    <p:sldId id="302" r:id="rId58"/>
    <p:sldId id="324" r:id="rId59"/>
    <p:sldId id="304" r:id="rId60"/>
    <p:sldId id="325" r:id="rId61"/>
    <p:sldId id="307" r:id="rId62"/>
    <p:sldId id="312" r:id="rId63"/>
    <p:sldId id="314" r:id="rId64"/>
    <p:sldId id="316" r:id="rId65"/>
    <p:sldId id="322" r:id="rId66"/>
    <p:sldId id="326" r:id="rId67"/>
    <p:sldId id="328" r:id="rId68"/>
    <p:sldId id="327" r:id="rId69"/>
    <p:sldId id="329" r:id="rId70"/>
    <p:sldId id="330" r:id="rId71"/>
    <p:sldId id="332" r:id="rId72"/>
    <p:sldId id="333" r:id="rId73"/>
    <p:sldId id="334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6" r:id="rId83"/>
    <p:sldId id="377" r:id="rId84"/>
    <p:sldId id="378" r:id="rId85"/>
    <p:sldId id="379" r:id="rId86"/>
    <p:sldId id="380" r:id="rId87"/>
    <p:sldId id="381" r:id="rId88"/>
    <p:sldId id="382" r:id="rId89"/>
    <p:sldId id="383" r:id="rId90"/>
    <p:sldId id="339" r:id="rId91"/>
    <p:sldId id="335" r:id="rId92"/>
    <p:sldId id="384" r:id="rId93"/>
    <p:sldId id="336" r:id="rId94"/>
    <p:sldId id="337" r:id="rId95"/>
    <p:sldId id="338" r:id="rId96"/>
    <p:sldId id="340" r:id="rId97"/>
    <p:sldId id="341" r:id="rId98"/>
    <p:sldId id="342" r:id="rId99"/>
    <p:sldId id="349" r:id="rId100"/>
    <p:sldId id="350" r:id="rId101"/>
    <p:sldId id="358" r:id="rId102"/>
    <p:sldId id="357" r:id="rId103"/>
    <p:sldId id="359" r:id="rId104"/>
    <p:sldId id="385" r:id="rId10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2:23:56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547 853 24575,'-5'0'0,"-1"1"0,1 0 0,-1 0 0,1 1 0,0 0 0,0 0 0,0 0 0,0 0 0,0 1 0,-8 5 0,5-3 0,1-1 0,-1 0 0,-11 4 0,3-3 0,0-1 0,-1-1 0,1 0 0,-1-1 0,0-1 0,1-1 0,-1 0 0,0-1 0,1 0 0,-26-7 0,33 6 0,1-1 0,-1 1 0,1-2 0,-1 1 0,1-1 0,0-1 0,0 0 0,1 0 0,-1 0 0,1-1 0,1 0 0,-1 0 0,1-1 0,0 1 0,0-1 0,1-1 0,0 1 0,0-1 0,1 0 0,-7-16 0,0-14 0,8 28 0,0-1 0,0 0 0,-8-14 0,3 9 0,0-1 0,2 0 0,0 0 0,1-1 0,0 0 0,-2-26 0,3-3 0,3-60 0,0 45 0,0 31 0,2 0 0,7-58 0,-7 85 0,0 0 0,0 1 0,0-1 0,0 1 0,0-1 0,1 1 0,0-1 0,-1 1 0,1 0 0,1 0 0,-1 0 0,0 0 0,5-4 0,-1 2 0,0 1 0,1 0 0,0 0 0,-1 1 0,13-5 0,45-22 0,-48 21 0,1 1 0,0 1 0,0 0 0,0 1 0,21-4 0,17 4 0,-1 3 0,96 5 0,-43 1 0,-83-3 0,1 1 0,-1 1 0,0 1 0,0 2 0,45 13 0,-9 0 0,-39-12 0,0 0 0,-1 2 0,0 0 0,28 15 0,-44-20 0,-1 0 0,1 0 0,-1 1 0,1-1 0,-1 1 0,0-1 0,0 1 0,-1 0 0,1 1 0,-1-1 0,0 0 0,0 0 0,0 1 0,-1 0 0,1-1 0,-1 1 0,1 9 0,0 7 0,-1 1 0,-2 37 0,0-34 0,0-9 0,1 13 0,-2 0 0,0 0 0,-10 36 0,3-26 0,2-7 0,-15 38 0,21-67 0,0 0 0,-1 0 0,0 0 0,0 0 0,0-1 0,0 1 0,0 0 0,0-1 0,-1 0 0,1 1 0,-1-1 0,1 0 0,-1 0 0,0 0 0,0-1 0,0 1 0,0-1 0,0 0 0,-7 2 0,-4 1 0,0-2 0,0 0 0,-23 0 0,-14 2 0,39-2 69,1 0-1,-1 1 0,1 0 0,-16 7 1,23-8-176,0 0 0,1 0 1,-1 1-1,1-1 0,-1 1 1,1 0-1,0 0 0,0 0 1,0 0-1,1 1 0,-1-1 1,1 1-1,0 0 0,0-1 1,-2 7-1,-5 15-6719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3B78-12CF-461B-B446-6793B5E181A3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DD55-B8B2-4280-8C26-A2DB643BB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27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今天講的會偏硬一點，如果有什麼不懂的可以舉手問或是下課來問我。</a:t>
            </a:r>
            <a:endParaRPr lang="en-US" altLang="zh-TW" dirty="0"/>
          </a:p>
          <a:p>
            <a:r>
              <a:rPr lang="zh-TW" altLang="en-US" dirty="0"/>
              <a:t>這次講的是</a:t>
            </a:r>
            <a:r>
              <a:rPr lang="en-US" altLang="zh-TW" dirty="0"/>
              <a:t>pointer</a:t>
            </a:r>
            <a:r>
              <a:rPr lang="zh-TW" altLang="en-US" dirty="0"/>
              <a:t>跟</a:t>
            </a:r>
            <a:r>
              <a:rPr lang="en-US" altLang="zh-TW" dirty="0"/>
              <a:t>array</a:t>
            </a:r>
            <a:r>
              <a:rPr lang="zh-TW" altLang="en-US" dirty="0"/>
              <a:t>的關係，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525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41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0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再看下一個例子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51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很多老師會說，</a:t>
            </a:r>
            <a:r>
              <a:rPr lang="en-US" altLang="zh-TW" dirty="0"/>
              <a:t>array</a:t>
            </a:r>
            <a:r>
              <a:rPr lang="zh-TW" altLang="en-US" dirty="0"/>
              <a:t>跟</a:t>
            </a:r>
            <a:r>
              <a:rPr lang="en-US" altLang="zh-TW" dirty="0"/>
              <a:t>pointer</a:t>
            </a:r>
            <a:r>
              <a:rPr lang="zh-TW" altLang="en-US" dirty="0"/>
              <a:t>是同一個東西，但是我認為，這個說法只有從機器的角度去看才正確，如果從</a:t>
            </a:r>
            <a:r>
              <a:rPr lang="en-US" altLang="zh-TW" dirty="0"/>
              <a:t>compiler</a:t>
            </a:r>
            <a:r>
              <a:rPr lang="zh-TW" altLang="en-US" dirty="0"/>
              <a:t>的角度去看，實際上兩者並不相等。</a:t>
            </a:r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int a[10];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43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而誰知道成員的位移量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所以是誰讓指標這麼複雜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但是為甚麼要讓指標那麼複雜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因為要讓你寫起來方便一點。不然會像寫組合語言一樣，存取一個結構體的成員還要慢慢算這個成員的偏移量，非常麻煩，還有可能算一算算錯，最後程式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crash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你能想像一個上萬行的軟體因為一個成員的偏移量少算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就整個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crash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掉嗎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語言就是為了避免這個問題誕生的。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語言出現的目的只有兩個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取代組合語言、寫作業系統。 取代組合語言不是難事，實際上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語言是可以設計的很簡單的，可以長的跟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一樣，但是第二個目的，寫作業系統就是一個問題了。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作業系統身為硬體跟軟體洽接的大型程式，必須碰觸很多硬體的細節，否則作業系統的效率會很低，而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語言之所以還有指標這種東西，就是為了要加速處理硬體細節的速度。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這就是為什麼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語言真的不好學的原因，有太多的計算機歷史被藏在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語言的語法中，幾乎可以說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語言的演進就是作業系統的演進，基本上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語言每一個字、每一個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為甚麼要這樣寫、為什麼函式長這樣都有其歷史因素在。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995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程式演示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0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程式演示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77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64</a:t>
            </a:r>
            <a:r>
              <a:rPr lang="zh-TW" altLang="en-US" dirty="0"/>
              <a:t>位元或是</a:t>
            </a:r>
            <a:r>
              <a:rPr lang="en-US" altLang="zh-TW" dirty="0"/>
              <a:t>32</a:t>
            </a:r>
            <a:r>
              <a:rPr lang="zh-TW" altLang="en-US" dirty="0"/>
              <a:t>位元的機器指的是</a:t>
            </a:r>
            <a:r>
              <a:rPr lang="en-US" altLang="zh-TW" dirty="0"/>
              <a:t>CPU</a:t>
            </a:r>
            <a:r>
              <a:rPr lang="zh-TW" altLang="en-US" dirty="0"/>
              <a:t>內部的暫存器大小，</a:t>
            </a:r>
            <a:r>
              <a:rPr lang="en-US" altLang="zh-TW" dirty="0"/>
              <a:t>64</a:t>
            </a:r>
            <a:r>
              <a:rPr lang="zh-TW" altLang="en-US" dirty="0"/>
              <a:t>位元就是指</a:t>
            </a:r>
            <a:r>
              <a:rPr lang="en-US" altLang="zh-TW" dirty="0"/>
              <a:t>CPU</a:t>
            </a:r>
            <a:r>
              <a:rPr lang="zh-TW" altLang="en-US" dirty="0"/>
              <a:t>內的暫存器有</a:t>
            </a:r>
            <a:r>
              <a:rPr lang="en-US" altLang="zh-TW" dirty="0"/>
              <a:t>64</a:t>
            </a:r>
            <a:r>
              <a:rPr lang="zh-TW" altLang="en-US" dirty="0"/>
              <a:t>個</a:t>
            </a:r>
            <a:r>
              <a:rPr lang="en-US" altLang="zh-TW" dirty="0"/>
              <a:t>bits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CPU</a:t>
            </a:r>
            <a:r>
              <a:rPr lang="zh-TW" altLang="en-US" dirty="0"/>
              <a:t>在定址時是用暫存器來定址，所以</a:t>
            </a:r>
            <a:r>
              <a:rPr lang="en-US" altLang="zh-TW" dirty="0"/>
              <a:t>pointer</a:t>
            </a:r>
            <a:r>
              <a:rPr lang="zh-TW" altLang="en-US" dirty="0"/>
              <a:t>的大小是根據機器的位元來決定的。</a:t>
            </a:r>
            <a:endParaRPr lang="en-US" altLang="zh-TW" dirty="0"/>
          </a:p>
          <a:p>
            <a:r>
              <a:rPr lang="en-US" altLang="zh-TW" dirty="0"/>
              <a:t>32</a:t>
            </a:r>
            <a:r>
              <a:rPr lang="zh-TW" altLang="en-US" dirty="0"/>
              <a:t>位元只能用</a:t>
            </a:r>
            <a:r>
              <a:rPr lang="en-US" altLang="zh-TW" dirty="0"/>
              <a:t>4GB</a:t>
            </a:r>
            <a:r>
              <a:rPr lang="zh-TW" altLang="en-US" dirty="0"/>
              <a:t>記憶體。</a:t>
            </a:r>
            <a:r>
              <a:rPr lang="en-US" altLang="zh-TW" dirty="0"/>
              <a:t>64</a:t>
            </a:r>
            <a:r>
              <a:rPr lang="zh-TW" altLang="en-US" dirty="0"/>
              <a:t>位元可以用</a:t>
            </a:r>
            <a:r>
              <a:rPr lang="en-US" altLang="zh-TW" dirty="0"/>
              <a:t>16EB</a:t>
            </a:r>
            <a:r>
              <a:rPr lang="zh-TW" altLang="en-US" dirty="0"/>
              <a:t>的記憶體。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9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編譯器產生的組合語言是指令，放在一隻</a:t>
            </a:r>
            <a:r>
              <a:rPr lang="en-US" altLang="zh-TW" dirty="0"/>
              <a:t>process</a:t>
            </a:r>
            <a:r>
              <a:rPr lang="zh-TW" altLang="en-US" dirty="0"/>
              <a:t>的</a:t>
            </a:r>
            <a:r>
              <a:rPr lang="en-US" altLang="zh-TW" dirty="0"/>
              <a:t>text</a:t>
            </a:r>
            <a:r>
              <a:rPr lang="zh-TW" altLang="en-US" dirty="0"/>
              <a:t>區</a:t>
            </a:r>
            <a:r>
              <a:rPr lang="en-US" altLang="zh-TW" dirty="0"/>
              <a:t>(</a:t>
            </a:r>
            <a:r>
              <a:rPr lang="zh-TW" altLang="en-US" dirty="0"/>
              <a:t>換下一張，講</a:t>
            </a:r>
            <a:r>
              <a:rPr lang="en-US" altLang="zh-TW" dirty="0"/>
              <a:t>.text</a:t>
            </a:r>
            <a:r>
              <a:rPr lang="zh-TW" altLang="en-US" dirty="0"/>
              <a:t>區在哪裡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811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這是一個程式在作業系統記憶體的樣子，最下面就是指令，所以</a:t>
            </a:r>
            <a:r>
              <a:rPr lang="en-US" altLang="zh-TW" dirty="0"/>
              <a:t>CPU</a:t>
            </a:r>
            <a:r>
              <a:rPr lang="zh-TW" altLang="en-US" dirty="0"/>
              <a:t>是從</a:t>
            </a:r>
            <a:r>
              <a:rPr lang="en-US" altLang="zh-TW" dirty="0"/>
              <a:t>.text</a:t>
            </a:r>
            <a:r>
              <a:rPr lang="zh-TW" altLang="en-US" dirty="0"/>
              <a:t>區拿指令過來，而全域變數就放在上面的</a:t>
            </a:r>
            <a:r>
              <a:rPr lang="en-US" altLang="zh-TW" dirty="0"/>
              <a:t>.data</a:t>
            </a:r>
            <a:r>
              <a:rPr lang="zh-TW" altLang="en-US" dirty="0"/>
              <a:t>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29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direct assignment: mov $0, x(%rip) ;</a:t>
            </a:r>
            <a:r>
              <a:rPr lang="zh-TW" altLang="en-US" dirty="0"/>
              <a:t>把</a:t>
            </a:r>
            <a:r>
              <a:rPr lang="en-US" altLang="zh-TW" dirty="0"/>
              <a:t>0</a:t>
            </a:r>
            <a:r>
              <a:rPr lang="zh-TW" altLang="en-US" dirty="0"/>
              <a:t>這個值複製到</a:t>
            </a:r>
            <a:r>
              <a:rPr lang="en-US" altLang="zh-TW" dirty="0"/>
              <a:t>%</a:t>
            </a:r>
            <a:r>
              <a:rPr lang="en-US" altLang="zh-TW" dirty="0" err="1"/>
              <a:t>rip+x</a:t>
            </a:r>
            <a:r>
              <a:rPr lang="zh-TW" altLang="en-US" dirty="0"/>
              <a:t>這個位址上</a:t>
            </a:r>
            <a:endParaRPr lang="en-US" altLang="zh-TW" dirty="0"/>
          </a:p>
          <a:p>
            <a:r>
              <a:rPr lang="en-US" altLang="zh-TW" dirty="0"/>
              <a:t>indirect assignment: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mov p(%rip), %</a:t>
            </a:r>
            <a:r>
              <a:rPr lang="en-US" altLang="zh-TW" dirty="0" err="1"/>
              <a:t>rax</a:t>
            </a:r>
            <a:r>
              <a:rPr lang="en-US" altLang="zh-TW" dirty="0"/>
              <a:t> ;</a:t>
            </a:r>
            <a:r>
              <a:rPr lang="zh-TW" altLang="en-US" dirty="0"/>
              <a:t>把</a:t>
            </a:r>
            <a:r>
              <a:rPr lang="en-US" altLang="zh-TW" dirty="0"/>
              <a:t>%</a:t>
            </a:r>
            <a:r>
              <a:rPr lang="en-US" altLang="zh-TW" dirty="0" err="1"/>
              <a:t>rip+p</a:t>
            </a:r>
            <a:r>
              <a:rPr lang="zh-TW" altLang="en-US" dirty="0"/>
              <a:t>這個位址裡的內容複製到</a:t>
            </a:r>
            <a:r>
              <a:rPr lang="en-US" altLang="zh-TW" dirty="0"/>
              <a:t>%</a:t>
            </a:r>
            <a:r>
              <a:rPr lang="en-US" altLang="zh-TW" dirty="0" err="1"/>
              <a:t>rax</a:t>
            </a:r>
            <a:r>
              <a:rPr lang="zh-TW" altLang="en-US" dirty="0"/>
              <a:t>暫存器，</a:t>
            </a:r>
            <a:r>
              <a:rPr lang="en-US" altLang="zh-TW" dirty="0"/>
              <a:t>%</a:t>
            </a:r>
            <a:r>
              <a:rPr lang="en-US" altLang="zh-TW" dirty="0" err="1"/>
              <a:t>rax</a:t>
            </a:r>
            <a:r>
              <a:rPr lang="zh-TW" altLang="en-US" dirty="0"/>
              <a:t>是</a:t>
            </a:r>
            <a:r>
              <a:rPr lang="en-US" altLang="zh-TW" dirty="0" err="1"/>
              <a:t>cpu</a:t>
            </a:r>
            <a:r>
              <a:rPr lang="zh-TW" altLang="en-US" dirty="0"/>
              <a:t>裡的另一個暫存器</a:t>
            </a:r>
            <a:endParaRPr lang="en-US" altLang="zh-TW" dirty="0"/>
          </a:p>
          <a:p>
            <a:r>
              <a:rPr lang="en-US" altLang="zh-TW" dirty="0"/>
              <a:t>mov $1, (%</a:t>
            </a:r>
            <a:r>
              <a:rPr lang="en-US" altLang="zh-TW" dirty="0" err="1"/>
              <a:t>rax</a:t>
            </a:r>
            <a:r>
              <a:rPr lang="en-US" altLang="zh-TW" dirty="0"/>
              <a:t>) ;</a:t>
            </a:r>
            <a:r>
              <a:rPr lang="zh-TW" altLang="en-US" dirty="0"/>
              <a:t>把</a:t>
            </a:r>
            <a:r>
              <a:rPr lang="en-US" altLang="zh-TW" dirty="0"/>
              <a:t>%</a:t>
            </a:r>
            <a:r>
              <a:rPr lang="en-US" altLang="zh-TW" dirty="0" err="1"/>
              <a:t>rax</a:t>
            </a:r>
            <a:r>
              <a:rPr lang="zh-TW" altLang="en-US" dirty="0"/>
              <a:t>裡的內容當作位址，把</a:t>
            </a:r>
            <a:r>
              <a:rPr lang="en-US" altLang="zh-TW" dirty="0"/>
              <a:t>1</a:t>
            </a:r>
            <a:r>
              <a:rPr lang="zh-TW" altLang="en-US" dirty="0"/>
              <a:t>複製到這個位址裡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41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現在你們應該知道了</a:t>
            </a:r>
            <a:r>
              <a:rPr lang="zh-TW" altLang="en-US" sz="1100" dirty="0"/>
              <a:t>，指標就只是一個位址，但是為什麼指標有各種型態</a:t>
            </a:r>
            <a:r>
              <a:rPr lang="en-US" altLang="zh-TW" sz="1100" dirty="0"/>
              <a:t>?</a:t>
            </a:r>
            <a:r>
              <a:rPr lang="zh-TW" altLang="en-US" sz="1100" dirty="0"/>
              <a:t> 感覺起來只需要</a:t>
            </a:r>
            <a:r>
              <a:rPr lang="en-US" altLang="zh-TW" sz="1100" dirty="0"/>
              <a:t>64-bit</a:t>
            </a:r>
            <a:r>
              <a:rPr lang="zh-TW" altLang="en-US" sz="1100" dirty="0"/>
              <a:t>的整數就好了</a:t>
            </a:r>
            <a:r>
              <a:rPr lang="en-US" altLang="zh-TW" sz="1100" dirty="0"/>
              <a:t>?(</a:t>
            </a:r>
            <a:r>
              <a:rPr lang="zh-TW" altLang="en-US" sz="1100" dirty="0"/>
              <a:t>接著照</a:t>
            </a:r>
            <a:r>
              <a:rPr lang="en-US" altLang="zh-TW" sz="1100" dirty="0"/>
              <a:t>ppt</a:t>
            </a:r>
            <a:r>
              <a:rPr lang="zh-TW" altLang="en-US" sz="1100" dirty="0"/>
              <a:t>上念</a:t>
            </a:r>
            <a:r>
              <a:rPr lang="en-US" altLang="zh-TW" sz="1100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2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0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3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2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1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88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7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1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3665-5DAE-4613-83DB-7D58244FC929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37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7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421766/what-does-mov-offsetrip-rax-do" TargetMode="External"/><Relationship Id="rId2" Type="http://schemas.openxmlformats.org/officeDocument/2006/relationships/hyperlink" Target="https://cs.brown.edu/courses/csci1310/2020/notes/l08.html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ware.org/binutils/docs/as/i386_002dMemory.html" TargetMode="External"/><Relationship Id="rId2" Type="http://schemas.openxmlformats.org/officeDocument/2006/relationships/hyperlink" Target="https://stackoverflow.com/questions/54745872/how-do-rip-relative-variable-references-like-rip-a-in-x86-64-gas-intel-s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ynaeve.net/?p=192" TargetMode="External"/><Relationship Id="rId4" Type="http://schemas.openxmlformats.org/officeDocument/2006/relationships/hyperlink" Target="https://stackoverflow.com/questions/44967075/why-does-this-movss-instruction-use-rip-relative-addressing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14/www/docs/n1124.pdf" TargetMode="External"/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10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BC5A861-E20B-D5D9-3E90-0F08E40C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9F84535E-E50C-676C-A30D-1A8B7E2E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1690688"/>
            <a:ext cx="6596742" cy="488294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6E2E2E4-6B22-F55D-4452-64083D67BFC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73872" y="6421462"/>
            <a:ext cx="20981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E86DDD-029C-C5B6-24B3-D6E70E79D706}"/>
              </a:ext>
            </a:extLst>
          </p:cNvPr>
          <p:cNvSpPr txBox="1"/>
          <p:nvPr/>
        </p:nvSpPr>
        <p:spPr>
          <a:xfrm>
            <a:off x="1609533" y="619062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%rip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048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76CB8-97B1-50B0-3F5C-D02CECEB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%rip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暫存器內應該存下一個指令的位址，我為了講解方便省略了這一件事，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%rip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的內容是會變動的。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那為什麼可以拿來定址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global variable?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下兩頁的參考資料可以解答這個問題。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1B3689-A4EF-AB6C-C7B5-2AADD681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[1]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184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191A3-18BD-B4F8-0D37-D81FB07B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D9121-85E6-1F67-BE92-5990F5C9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393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https://stackoverflow.com/questions/42215105/understanding-rip-register-in-intel-assembly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https://cs.brown.edu/courses/csci1310/2020/notes/l08.html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https://stackoverflow.com/questions/56262889/why-are-global-variables-in-x86-64-accessed-relative-to-the-instruction-pointer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3"/>
              </a:rPr>
              <a:t>https://stackoverflow.com/questions/29421766/what-does-mov-offsetrip-rax-do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684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055BC-47E1-83F0-255A-952459FB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https://stackoverflow.com/questions/54745872/how-do-rip-relative-variable-references-like-rip-a-in-x86-64-gas-intel-sy</a:t>
            </a:r>
            <a:endParaRPr lang="en-US" altLang="zh-TW" dirty="0">
              <a:latin typeface="Consolas" panose="020B0609020204030204" pitchFamily="49" charset="0"/>
              <a:hlinkClick r:id="rId3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3"/>
              </a:rPr>
              <a:t>https://sourceware.org/binutils/docs/as/i386_002dMemory.html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4"/>
              </a:rPr>
              <a:t>https://stackoverflow.com/questions/44967075/why-does-this-movss-instruction-use-rip-relative-addressing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5"/>
              </a:rPr>
              <a:t>http://www.nynaeve.net/?p=192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1E5CA12-805A-8F51-83A4-70A25C9E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402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9746D-A1BF-DE4D-8836-465BCC26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string literal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[2]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4A6A1-8236-1A2D-6FE6-E5A85423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https://www.open-std.org/jtc1/sc22/wg14/www/docs/n1124.pdf</a:t>
            </a:r>
            <a:r>
              <a:rPr lang="zh-TW" altLang="en-US" dirty="0"/>
              <a:t> </a:t>
            </a:r>
            <a:r>
              <a:rPr lang="en-US" altLang="zh-TW" dirty="0"/>
              <a:t>C99[6.4.5]</a:t>
            </a:r>
          </a:p>
        </p:txBody>
      </p:sp>
    </p:spTree>
    <p:extLst>
      <p:ext uri="{BB962C8B-B14F-4D97-AF65-F5344CB8AC3E}">
        <p14:creationId xmlns:p14="http://schemas.microsoft.com/office/powerpoint/2010/main" val="418005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CFB0A00-4B71-6F97-9944-B3FD7E94992A}"/>
              </a:ext>
            </a:extLst>
          </p:cNvPr>
          <p:cNvSpPr txBox="1"/>
          <p:nvPr/>
        </p:nvSpPr>
        <p:spPr>
          <a:xfrm>
            <a:off x="838200" y="1690688"/>
            <a:ext cx="3763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6CAA3-1534-B980-0278-13718A87FF2C}"/>
              </a:ext>
            </a:extLst>
          </p:cNvPr>
          <p:cNvSpPr txBox="1"/>
          <p:nvPr/>
        </p:nvSpPr>
        <p:spPr>
          <a:xfrm>
            <a:off x="6096000" y="1690688"/>
            <a:ext cx="5801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0 to x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the content of p to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1 to the address in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FD1E55F-AC95-6456-887A-40F6977E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[1]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999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2C19D-2A93-ACD5-A889-D6B8CB6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為什麼指標只是存位址，卻需要指定型態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1110C-8C96-AE58-CF03-F5FFB0E1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Why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*,… …?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Keep in mind that,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“In C, everything is a representation.”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其實型態是寫給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看的，如果不指定型態，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會不知道這個資料要怎麼解釋，當然也就不知道後續運算該怎麼做。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177802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49FDCF-58D7-F24A-01C2-D656E3698301}"/>
              </a:ext>
            </a:extLst>
          </p:cNvPr>
          <p:cNvSpPr txBox="1"/>
          <p:nvPr/>
        </p:nvSpPr>
        <p:spPr>
          <a:xfrm>
            <a:off x="838200" y="1690688"/>
            <a:ext cx="97971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522DEE-C664-8B92-44B7-8008DCFD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1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A0416-C9B8-A7AB-EC43-B664B2B1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 0000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en-US" altLang="zh-TW" b="0" dirty="0">
              <a:solidFill>
                <a:srgbClr val="DCDC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EAE167-8530-0619-1B80-DD27A962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6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D7265-999F-B0F0-7362-53797BE4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37172A-9C3E-5DC1-1749-A602AF56701F}"/>
              </a:ext>
            </a:extLst>
          </p:cNvPr>
          <p:cNvSpPr txBox="1"/>
          <p:nvPr/>
        </p:nvSpPr>
        <p:spPr>
          <a:xfrm>
            <a:off x="838200" y="169068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69942-B644-4713-EC58-2BB1D078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0x40000000</a:t>
            </a:r>
            <a:endParaRPr lang="en-US" altLang="zh-TW" sz="2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，並存起來</a:t>
            </a:r>
            <a:endParaRPr lang="en-US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依照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的格式，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對這個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/>
          </a:p>
          <a:p>
            <a:pPr marL="0" indent="0">
              <a:buNone/>
            </a:pP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B48660-2D67-FDA1-A8DB-161A8B57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1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86422-2AA3-A20C-3DAC-BD599B7A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FAD25A-1AF1-7253-4F7D-6973645ED73E}"/>
              </a:ext>
            </a:extLst>
          </p:cNvPr>
          <p:cNvSpPr txBox="1"/>
          <p:nvPr/>
        </p:nvSpPr>
        <p:spPr>
          <a:xfrm>
            <a:off x="838199" y="1690688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9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06795-154B-8761-0788-1F26113B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4EBEE22-D367-DBA8-F952-02E19F96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A8F4BD-D88B-93D6-F3A0-AA7B26E9213B}"/>
              </a:ext>
            </a:extLst>
          </p:cNvPr>
          <p:cNvSpPr txBox="1"/>
          <p:nvPr/>
        </p:nvSpPr>
        <p:spPr>
          <a:xfrm>
            <a:off x="838199" y="2480494"/>
            <a:ext cx="94705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0x7fff34d76128</a:t>
            </a: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電腦中的位址單位是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(int) = 4</a:t>
            </a:r>
          </a:p>
        </p:txBody>
      </p:sp>
    </p:spTree>
    <p:extLst>
      <p:ext uri="{BB962C8B-B14F-4D97-AF65-F5344CB8AC3E}">
        <p14:creationId xmlns:p14="http://schemas.microsoft.com/office/powerpoint/2010/main" val="383689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167EAD-B288-1CAE-0BFB-93D36FAA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712604-AAE7-16AC-49F6-0E726E46AD9D}"/>
              </a:ext>
            </a:extLst>
          </p:cNvPr>
          <p:cNvSpPr txBox="1"/>
          <p:nvPr/>
        </p:nvSpPr>
        <p:spPr>
          <a:xfrm>
            <a:off x="838199" y="1690688"/>
            <a:ext cx="10003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100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4 -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7C1A323-7C43-CF8A-9569-F23132D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28BAAC-809F-D0A9-87CA-60697417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A5CEF2-AFB9-39C0-8918-C30F586BCC53}"/>
              </a:ext>
            </a:extLst>
          </p:cNvPr>
          <p:cNvSpPr txBox="1"/>
          <p:nvPr/>
        </p:nvSpPr>
        <p:spPr>
          <a:xfrm>
            <a:off x="838200" y="2474893"/>
            <a:ext cx="9829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0x7ffeeab99c1f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0x7ffeeab99c20 - 0x7ffeeab99c1f = 0x1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(char) = 1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2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956BE-7ABB-B303-E7E4-DF54981C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 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指標內存放的位址位移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單位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這裡的單位是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指標指向的型別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2DCC05-F440-9A09-CCAF-DF3B6160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</p:spTree>
    <p:extLst>
      <p:ext uri="{BB962C8B-B14F-4D97-AF65-F5344CB8AC3E}">
        <p14:creationId xmlns:p14="http://schemas.microsoft.com/office/powerpoint/2010/main" val="191494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E0F6021-F69B-2FDD-3D0E-59D6AEA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A6CDC-A32A-34F5-A07B-E083532CCB73}"/>
              </a:ext>
            </a:extLst>
          </p:cNvPr>
          <p:cNvSpPr txBox="1"/>
          <p:nvPr/>
        </p:nvSpPr>
        <p:spPr>
          <a:xfrm>
            <a:off x="838200" y="1690688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"%d%*s%n"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rapezoid 6">
            <a:extLst>
              <a:ext uri="{FF2B5EF4-FFF2-40B4-BE49-F238E27FC236}">
                <a16:creationId xmlns:a16="http://schemas.microsoft.com/office/drawing/2014/main" id="{30A11499-021A-17A4-9DAB-788966B55405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10036273" y="438011"/>
            <a:ext cx="2802587" cy="65316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742" tIns="0" rIns="92742" bIns="4637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79490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charset="-120"/>
              </a:rPr>
              <a:t>Last week</a:t>
            </a:r>
          </a:p>
        </p:txBody>
      </p:sp>
    </p:spTree>
    <p:extLst>
      <p:ext uri="{BB962C8B-B14F-4D97-AF65-F5344CB8AC3E}">
        <p14:creationId xmlns:p14="http://schemas.microsoft.com/office/powerpoint/2010/main" val="271151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5968F5D1-7D36-5B9C-4336-4568C557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65EE840-4F46-57C7-1414-7C58378355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另外，加多少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 time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計算的，不是執行期間算的。</a:t>
            </a:r>
          </a:p>
        </p:txBody>
      </p:sp>
    </p:spTree>
    <p:extLst>
      <p:ext uri="{BB962C8B-B14F-4D97-AF65-F5344CB8AC3E}">
        <p14:creationId xmlns:p14="http://schemas.microsoft.com/office/powerpoint/2010/main" val="3820820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3DB91725-49BC-0B1D-138F-5F4B4F38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B2643A-302A-B462-3FE8-12D76C43487B}"/>
              </a:ext>
            </a:extLst>
          </p:cNvPr>
          <p:cNvSpPr txBox="1"/>
          <p:nvPr/>
        </p:nvSpPr>
        <p:spPr>
          <a:xfrm>
            <a:off x="914400" y="1690688"/>
            <a:ext cx="37664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rgbClr val="FFCFAF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endParaRPr lang="zh-TW" altLang="en-US" sz="200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>
                <a:solidFill>
                  <a:srgbClr val="CC9393"/>
                </a:solidFill>
                <a:latin typeface="Consolas" panose="020B0609020204030204" pitchFamily="49" charset="0"/>
              </a:rPr>
              <a:t>"%p\n"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DEE37E-A5F8-5EC7-B367-03B73989C939}"/>
              </a:ext>
            </a:extLst>
          </p:cNvPr>
          <p:cNvSpPr txBox="1"/>
          <p:nvPr/>
        </p:nvSpPr>
        <p:spPr>
          <a:xfrm>
            <a:off x="5878286" y="1690688"/>
            <a:ext cx="55517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"%p\n"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3DB91725-49BC-0B1D-138F-5F4B4F38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B2643A-302A-B462-3FE8-12D76C43487B}"/>
              </a:ext>
            </a:extLst>
          </p:cNvPr>
          <p:cNvSpPr txBox="1"/>
          <p:nvPr/>
        </p:nvSpPr>
        <p:spPr>
          <a:xfrm>
            <a:off x="914400" y="1690688"/>
            <a:ext cx="37664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rgbClr val="FFCFAF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endParaRPr lang="zh-TW" altLang="en-US" sz="200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>
                <a:solidFill>
                  <a:srgbClr val="CC9393"/>
                </a:solidFill>
                <a:latin typeface="Consolas" panose="020B0609020204030204" pitchFamily="49" charset="0"/>
              </a:rPr>
              <a:t>"%p\n"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DEE37E-A5F8-5EC7-B367-03B73989C939}"/>
              </a:ext>
            </a:extLst>
          </p:cNvPr>
          <p:cNvSpPr txBox="1"/>
          <p:nvPr/>
        </p:nvSpPr>
        <p:spPr>
          <a:xfrm>
            <a:off x="5878286" y="1690688"/>
            <a:ext cx="55517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"%p\n"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CE11B528-6BB6-40CA-8498-60CD723A4CAB}"/>
                  </a:ext>
                </a:extLst>
              </p14:cNvPr>
              <p14:cNvContentPartPr/>
              <p14:nvPr/>
            </p14:nvContentPartPr>
            <p14:xfrm>
              <a:off x="7923617" y="3916766"/>
              <a:ext cx="384840" cy="33012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CE11B528-6BB6-40CA-8498-60CD723A4C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4617" y="3908126"/>
                <a:ext cx="402480" cy="3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626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403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</a:p>
          <a:p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實際輸出是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  <a:p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166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41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Still 1.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指標位移看的是指向的型別，不是那個位址原本的型別，因為在宣告指標時，已經約定好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這個指標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怎麼解釋這塊記憶體。</a:t>
            </a:r>
          </a:p>
        </p:txBody>
      </p:sp>
    </p:spTree>
    <p:extLst>
      <p:ext uri="{BB962C8B-B14F-4D97-AF65-F5344CB8AC3E}">
        <p14:creationId xmlns:p14="http://schemas.microsoft.com/office/powerpoint/2010/main" val="331229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7D120-F282-62A9-AF40-ACC4F13E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" y="2766218"/>
            <a:ext cx="12006943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representation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79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457F5D-A52A-49C6-155E-F1C3709E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void *</a:t>
            </a:r>
            <a:endParaRPr lang="zh-TW" altLang="en-US" sz="4000" dirty="0"/>
          </a:p>
        </p:txBody>
      </p:sp>
      <p:sp>
        <p:nvSpPr>
          <p:cNvPr id="14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F3B4E4-AE38-1A71-2CB5-B4F119AF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Consolas" panose="020B0609020204030204" pitchFamily="49" charset="0"/>
              </a:rPr>
              <a:t>What on earth is this </a:t>
            </a:r>
            <a:r>
              <a:rPr lang="en-US" sz="2000" b="1" i="1" dirty="0" err="1">
                <a:latin typeface="Consolas" panose="020B0609020204030204" pitchFamily="49" charset="0"/>
              </a:rPr>
              <a:t>shxt</a:t>
            </a:r>
            <a:r>
              <a:rPr lang="en-US" sz="2000" b="1" i="1" dirty="0">
                <a:latin typeface="Consolas" panose="020B0609020204030204" pitchFamily="49" charset="0"/>
              </a:rPr>
              <a:t>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03CE2B-A37D-A874-613B-132C46D4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2" y="1111648"/>
            <a:ext cx="4634704" cy="46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2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04E7A-5598-EA6D-0EEB-DD8734E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720D3-B89D-BC21-1678-D944A593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這東西存在的意義是什麼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最早的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語言中，若函式沒有標註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type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，一律當成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，但是這對開發不好。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008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516A223-B200-FA22-AB73-1F5CC1EE46E0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but no warning from compiler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B595980-7351-6101-49C2-66B36FD3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early C without 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43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97981-2BC8-2C58-5909-C708B9B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today C with void *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94E792-2CBF-9134-04A5-1A64E9722629}"/>
              </a:ext>
            </a:extLst>
          </p:cNvPr>
          <p:cNvSpPr txBox="1"/>
          <p:nvPr/>
        </p:nvSpPr>
        <p:spPr>
          <a:xfrm>
            <a:off x="838201" y="1690688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and compilation error occurs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9787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FCE4A-9A42-3B9C-08A2-3610385A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memory management 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void *?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9C0574A-D42F-0EE2-FD3D-BA16DEE0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12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A0E019-23A3-8701-6424-94C9E055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programmer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就會需要顯式轉型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(explicit cast)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才能操作這個指標，否則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就會丟出錯誤，避免危險的錯誤操作。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也是告訴編譯器，這個位址還不知道要用甚麼資料型別解釋，之後再說。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也代表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不能做任何運算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2D1D493-A883-DCB0-AD2B-3E024085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69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9610E7B-07B5-A37B-14CB-499E40AC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void * is generic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3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A7B43-B022-9194-DBF1-62D09A53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swap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兩個未知物件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8A198-AB43-FCAD-C3F9-0AC4A7256164}"/>
              </a:ext>
            </a:extLst>
          </p:cNvPr>
          <p:cNvSpPr txBox="1"/>
          <p:nvPr/>
        </p:nvSpPr>
        <p:spPr>
          <a:xfrm>
            <a:off x="838200" y="1690688"/>
            <a:ext cx="10515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swap two generic objects whose size is "size".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swap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p1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1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p2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2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bytes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(--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91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0F79F-3C66-E9A8-BDFB-0E175549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qualifier with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47BEB-2BC3-AA97-E9E8-BBCA5671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倒著念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7490B-52B3-3F5A-08CA-81C6F584336D}"/>
              </a:ext>
            </a:extLst>
          </p:cNvPr>
          <p:cNvSpPr txBox="1"/>
          <p:nvPr/>
        </p:nvSpPr>
        <p:spPr>
          <a:xfrm>
            <a:off x="838200" y="2336883"/>
            <a:ext cx="100148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p1 is a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p2 is a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p3 is a const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p4 is a const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84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3CF8-460E-8026-DDC0-420EA9C9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EBEA7-71CC-D5B5-0E7F-231290D1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非常的令人困惑，在不同的地方使用會有不同的意義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declaration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Parameter of function, e.g.,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zh-TW" altLang="en-US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[])</a:t>
            </a:r>
            <a:r>
              <a:rPr lang="en-US" altLang="zh-TW" dirty="0">
                <a:latin typeface="Consolas" panose="020B0609020204030204" pitchFamily="49" charset="0"/>
              </a:rPr>
              <a:t> is equivalent to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Definition/statement,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Extern,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expression</a:t>
            </a:r>
          </a:p>
          <a:p>
            <a:pPr lvl="2"/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latin typeface="Consolas" panose="020B0609020204030204" pitchFamily="49" charset="0"/>
              </a:rPr>
              <a:t> will be rewritten as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 by compiler.</a:t>
            </a:r>
          </a:p>
        </p:txBody>
      </p:sp>
    </p:spTree>
    <p:extLst>
      <p:ext uri="{BB962C8B-B14F-4D97-AF65-F5344CB8AC3E}">
        <p14:creationId xmlns:p14="http://schemas.microsoft.com/office/powerpoint/2010/main" val="343384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F9D37-8810-F5A6-A518-D0E3B0B6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0x4000 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這個資料被放在一個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位元的記憶體區塊。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unsinged 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1073741824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0EC417-12B0-10BE-1AAA-F9B66123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19554"/>
            <a:ext cx="118110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representation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2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1BF6A-C40E-8E79-B5A5-ABC1B2C7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有趣的小知識，在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br>
              <a:rPr lang="en-US" altLang="zh-TW" dirty="0"/>
            </a:b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這是真的可以編譯、正常執行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另一個有趣的小知識，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跟*會互相消去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AFA168-61F8-24BB-942B-D6F408A4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65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6891C-8B87-C680-714F-74DA6806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array &amp; pointer isn’t the same thing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877E3-18F8-EC83-8758-A74E8CE1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指標是指標，陣列是陣列，不要把他們當同一件事看待。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對編譯器來說，這是兩種不同的表達方式。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the type of "a" is "int [10]"</a:t>
            </a:r>
            <a:endParaRPr lang="en-US" altLang="zh-TW" sz="36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the type of "p" is "int *"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5374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63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int*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of int array whose length is N</a:t>
            </a:r>
          </a:p>
          <a:p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of int array whose dimension is [N1][N2]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(length is N1) of pointer pointing to an int array whose length is N2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59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54E07-53A0-45D1-7B22-29D69A13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76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28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4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0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23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3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AB035-0C11-D522-5684-E1F7A69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指標到底是什麼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A3D17-8E12-31A5-DCDF-95C7E54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指標就是一個變數，裡面放著一個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這個位址可以拿來「定址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」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18AFB-4A75-262D-BE25-06CA88C4D594}"/>
              </a:ext>
            </a:extLst>
          </p:cNvPr>
          <p:cNvSpPr txBox="1"/>
          <p:nvPr/>
        </p:nvSpPr>
        <p:spPr>
          <a:xfrm>
            <a:off x="838200" y="3429000"/>
            <a:ext cx="9154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now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store the address of x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0107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40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82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57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65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33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3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277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dirty="0">
                <a:latin typeface="Consolas" panose="020B0609020204030204" pitchFamily="49" charset="0"/>
              </a:rPr>
              <a:t>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41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25422-352F-86C9-4981-BC3646B4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838200" y="2305615"/>
            <a:ext cx="96120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46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3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AB035-0C11-D522-5684-E1F7A69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指標到底是什麼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A3D17-8E12-31A5-DCDF-95C7E54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指標就是一個變數，裡面放著一個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這個位址可以拿來「定址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」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18AFB-4A75-262D-BE25-06CA88C4D594}"/>
              </a:ext>
            </a:extLst>
          </p:cNvPr>
          <p:cNvSpPr txBox="1"/>
          <p:nvPr/>
        </p:nvSpPr>
        <p:spPr>
          <a:xfrm>
            <a:off x="838200" y="3429000"/>
            <a:ext cx="9154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now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store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the address of x </a:t>
            </a:r>
            <a:endParaRPr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F0B78C-833E-7098-FAC4-8CB6EA54FCDE}"/>
              </a:ext>
            </a:extLst>
          </p:cNvPr>
          <p:cNvSpPr/>
          <p:nvPr/>
        </p:nvSpPr>
        <p:spPr>
          <a:xfrm>
            <a:off x="740598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D04F81-BB14-7183-C646-08B82272EFD7}"/>
              </a:ext>
            </a:extLst>
          </p:cNvPr>
          <p:cNvSpPr/>
          <p:nvPr/>
        </p:nvSpPr>
        <p:spPr>
          <a:xfrm>
            <a:off x="1818284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DD365A-6411-DB6B-C0CA-4919BE3EE097}"/>
              </a:ext>
            </a:extLst>
          </p:cNvPr>
          <p:cNvSpPr/>
          <p:nvPr/>
        </p:nvSpPr>
        <p:spPr>
          <a:xfrm>
            <a:off x="5050972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40A2F9-7E73-CF2E-FD68-B34FEBD896EB}"/>
              </a:ext>
            </a:extLst>
          </p:cNvPr>
          <p:cNvSpPr/>
          <p:nvPr/>
        </p:nvSpPr>
        <p:spPr>
          <a:xfrm>
            <a:off x="6128658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EBEC1B-43D8-CA17-9F09-5791862C7673}"/>
              </a:ext>
            </a:extLst>
          </p:cNvPr>
          <p:cNvSpPr/>
          <p:nvPr/>
        </p:nvSpPr>
        <p:spPr>
          <a:xfrm>
            <a:off x="7206344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86989E-F287-15BF-2C26-7F51D2FF5649}"/>
              </a:ext>
            </a:extLst>
          </p:cNvPr>
          <p:cNvSpPr txBox="1"/>
          <p:nvPr/>
        </p:nvSpPr>
        <p:spPr>
          <a:xfrm>
            <a:off x="997152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54E5D7-CC4E-E1A3-6DA3-4DAFDB4D769F}"/>
              </a:ext>
            </a:extLst>
          </p:cNvPr>
          <p:cNvSpPr txBox="1"/>
          <p:nvPr/>
        </p:nvSpPr>
        <p:spPr>
          <a:xfrm>
            <a:off x="2074838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23CBB2-86BA-3259-0121-88CE29D9B152}"/>
              </a:ext>
            </a:extLst>
          </p:cNvPr>
          <p:cNvSpPr txBox="1"/>
          <p:nvPr/>
        </p:nvSpPr>
        <p:spPr>
          <a:xfrm>
            <a:off x="6384472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0x9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20964B-F9BA-78DE-2DFA-56E9ACF0E170}"/>
              </a:ext>
            </a:extLst>
          </p:cNvPr>
          <p:cNvSpPr txBox="1"/>
          <p:nvPr/>
        </p:nvSpPr>
        <p:spPr>
          <a:xfrm>
            <a:off x="7462898" y="59113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34314-182F-D2F4-5545-E8C8D97013FD}"/>
              </a:ext>
            </a:extLst>
          </p:cNvPr>
          <p:cNvSpPr/>
          <p:nvPr/>
        </p:nvSpPr>
        <p:spPr>
          <a:xfrm>
            <a:off x="8284030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E7E210-B2C7-5304-E776-3E93335D91FF}"/>
              </a:ext>
            </a:extLst>
          </p:cNvPr>
          <p:cNvSpPr/>
          <p:nvPr/>
        </p:nvSpPr>
        <p:spPr>
          <a:xfrm>
            <a:off x="9361716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AB665B-1F9A-067E-70EF-C1D8586334C1}"/>
              </a:ext>
            </a:extLst>
          </p:cNvPr>
          <p:cNvSpPr/>
          <p:nvPr/>
        </p:nvSpPr>
        <p:spPr>
          <a:xfrm>
            <a:off x="10439402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597D2BC-0AAC-B5E2-3D19-2EDB11220AD2}"/>
              </a:ext>
            </a:extLst>
          </p:cNvPr>
          <p:cNvSpPr txBox="1"/>
          <p:nvPr/>
        </p:nvSpPr>
        <p:spPr>
          <a:xfrm>
            <a:off x="2739761" y="4322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34772E-8767-01F9-1E83-ECCFD93AFDA0}"/>
              </a:ext>
            </a:extLst>
          </p:cNvPr>
          <p:cNvSpPr txBox="1"/>
          <p:nvPr/>
        </p:nvSpPr>
        <p:spPr>
          <a:xfrm>
            <a:off x="8742804" y="43198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px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6E619F-3584-B5DD-5DB4-F0EB8A24C8AD}"/>
              </a:ext>
            </a:extLst>
          </p:cNvPr>
          <p:cNvSpPr/>
          <p:nvPr/>
        </p:nvSpPr>
        <p:spPr>
          <a:xfrm>
            <a:off x="2895600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BD4696-6B6C-2FD1-38DE-0EF827915D70}"/>
              </a:ext>
            </a:extLst>
          </p:cNvPr>
          <p:cNvSpPr/>
          <p:nvPr/>
        </p:nvSpPr>
        <p:spPr>
          <a:xfrm>
            <a:off x="3972916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4496C6D-235C-1271-1A3A-6A8535F8AF12}"/>
              </a:ext>
            </a:extLst>
          </p:cNvPr>
          <p:cNvSpPr txBox="1"/>
          <p:nvPr/>
        </p:nvSpPr>
        <p:spPr>
          <a:xfrm>
            <a:off x="3151784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B44BF7-874E-A0EF-FE09-5E26575F93E9}"/>
              </a:ext>
            </a:extLst>
          </p:cNvPr>
          <p:cNvSpPr txBox="1"/>
          <p:nvPr/>
        </p:nvSpPr>
        <p:spPr>
          <a:xfrm>
            <a:off x="4229470" y="59104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9847C96B-8B5F-A6DD-9DC6-6D6D6834E99C}"/>
              </a:ext>
            </a:extLst>
          </p:cNvPr>
          <p:cNvSpPr/>
          <p:nvPr/>
        </p:nvSpPr>
        <p:spPr>
          <a:xfrm rot="5400000">
            <a:off x="2772068" y="2701329"/>
            <a:ext cx="246691" cy="4310375"/>
          </a:xfrm>
          <a:prstGeom prst="leftBrace">
            <a:avLst>
              <a:gd name="adj1" fmla="val 8333"/>
              <a:gd name="adj2" fmla="val 50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A02DF60C-42AB-9519-3B16-0C171656DD97}"/>
              </a:ext>
            </a:extLst>
          </p:cNvPr>
          <p:cNvSpPr/>
          <p:nvPr/>
        </p:nvSpPr>
        <p:spPr>
          <a:xfrm rot="5400000">
            <a:off x="8854647" y="2023509"/>
            <a:ext cx="246690" cy="5666015"/>
          </a:xfrm>
          <a:prstGeom prst="leftBrace">
            <a:avLst>
              <a:gd name="adj1" fmla="val 8333"/>
              <a:gd name="adj2" fmla="val 50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391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02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      </a:t>
            </a:r>
            <a:r>
              <a:rPr lang="pt-BR" altLang="zh-TW" sz="2800" dirty="0">
                <a:latin typeface="Consolas" panose="020B0609020204030204" pitchFamily="49" charset="0"/>
              </a:rPr>
              <a:t>N2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</a:t>
            </a:r>
            <a:r>
              <a:rPr lang="pt-BR" altLang="zh-TW" sz="2800" dirty="0">
                <a:latin typeface="Consolas" panose="020B0609020204030204" pitchFamily="49" charset="0"/>
              </a:rPr>
              <a:t>N3</a:t>
            </a: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</a:t>
            </a:r>
            <a:r>
              <a:rPr lang="pt-BR" altLang="zh-TW" sz="2800" dirty="0">
                <a:latin typeface="Consolas" panose="020B0609020204030204" pitchFamily="49" charset="0"/>
              </a:rPr>
              <a:t>N4</a:t>
            </a:r>
          </a:p>
        </p:txBody>
      </p:sp>
    </p:spTree>
    <p:extLst>
      <p:ext uri="{BB962C8B-B14F-4D97-AF65-F5344CB8AC3E}">
        <p14:creationId xmlns:p14="http://schemas.microsoft.com/office/powerpoint/2010/main" val="3113570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3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</a:t>
            </a:r>
            <a:r>
              <a:rPr lang="pt-BR" altLang="zh-TW" sz="2800" dirty="0">
                <a:latin typeface="Consolas" panose="020B0609020204030204" pitchFamily="49" charset="0"/>
              </a:rPr>
              <a:t>N2*N3*N4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97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77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04BC40-2DA5-06A1-6120-B36529438D92}"/>
              </a:ext>
            </a:extLst>
          </p:cNvPr>
          <p:cNvSpPr txBox="1"/>
          <p:nvPr/>
        </p:nvSpPr>
        <p:spPr>
          <a:xfrm>
            <a:off x="2318658" y="3320143"/>
            <a:ext cx="369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52 51 56 56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52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C4E1A-8482-909C-622E-17C7D74C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to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569F8-E011-C0DD-0BE8-C068B557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一個指標裡面存的值，被解釋成另一個指標的位址。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偶爾會用到。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當你的程式出現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或以上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指標，可能代表你需要重新想一下該怎麼做。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3088586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25F3-BD03-A01A-F084-E8C0F7BC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902EE-4EF4-00E7-B299-051C9B15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就是一個位</a:t>
            </a:r>
            <a:r>
              <a:rPr lang="zh-TW" altLang="en-US">
                <a:latin typeface="Consolas" panose="020B0609020204030204" pitchFamily="49" charset="0"/>
                <a:ea typeface="微軟正黑體" panose="020B0604030504040204" pitchFamily="34" charset="-120"/>
              </a:rPr>
              <a:t>址。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4064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223056E-74BA-BB2B-7546-3F6BBA2CD0AA}"/>
              </a:ext>
            </a:extLst>
          </p:cNvPr>
          <p:cNvSpPr txBox="1"/>
          <p:nvPr/>
        </p:nvSpPr>
        <p:spPr>
          <a:xfrm>
            <a:off x="838199" y="2027482"/>
            <a:ext cx="98733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F070806-D279-079A-36F7-DF02C595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431C56-4400-6320-513A-127144C4A93C}"/>
              </a:ext>
            </a:extLst>
          </p:cNvPr>
          <p:cNvSpPr txBox="1"/>
          <p:nvPr/>
        </p:nvSpPr>
        <p:spPr>
          <a:xfrm>
            <a:off x="5774870" y="1690688"/>
            <a:ext cx="46079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70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C4C6E23B-D045-5D33-03CD-6534A177C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1690688"/>
            <a:ext cx="6596742" cy="488294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5B36C44-8AC3-1EAE-0755-C9765872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53D5DE-BBC5-1471-F8A3-72C647F3935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62240" y="5658933"/>
            <a:ext cx="2746246" cy="423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7D09CE-1819-2B5F-5F32-296B86A55DBA}"/>
              </a:ext>
            </a:extLst>
          </p:cNvPr>
          <p:cNvSpPr txBox="1"/>
          <p:nvPr/>
        </p:nvSpPr>
        <p:spPr>
          <a:xfrm>
            <a:off x="1088897" y="5397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func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4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52E53-CFFB-6EF8-1A3E-D99601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指標的大小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07800-7C5C-DDA5-1E3A-88395308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depend on machine</a:t>
            </a: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</a:p>
        </p:txBody>
      </p:sp>
    </p:spTree>
    <p:extLst>
      <p:ext uri="{BB962C8B-B14F-4D97-AF65-F5344CB8AC3E}">
        <p14:creationId xmlns:p14="http://schemas.microsoft.com/office/powerpoint/2010/main" val="488631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7FAEF-F59F-0D2A-0396-9A059A0D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指向一個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是一個很正常的事。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因為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在程式中就只是一個位址。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EF58FA3-413A-F42A-3EB3-758062EF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488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245F1-DF1B-5216-3F5D-E86390C5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要怎麼宣告</a:t>
            </a:r>
            <a:r>
              <a:rPr lang="en-US" altLang="zh-TW" dirty="0"/>
              <a:t>?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funcion</a:t>
            </a:r>
            <a:r>
              <a:rPr lang="zh-TW" altLang="en-US" dirty="0">
                <a:latin typeface="Consolas" panose="020B0609020204030204" pitchFamily="49" charset="0"/>
              </a:rPr>
              <a:t>的</a:t>
            </a:r>
            <a:r>
              <a:rPr lang="en-US" altLang="zh-TW" dirty="0">
                <a:latin typeface="Consolas" panose="020B0609020204030204" pitchFamily="49" charset="0"/>
              </a:rPr>
              <a:t>precedence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之前，所以要把</a:t>
            </a:r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的部分用括號刮起來。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fp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5DA0997-C44C-509C-2B0B-A8B0BF69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610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77802-1476-382E-F8F4-C130705E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減少邏輯判斷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1008C7-3CF3-B021-64C7-A7091433FF3D}"/>
              </a:ext>
            </a:extLst>
          </p:cNvPr>
          <p:cNvSpPr txBox="1"/>
          <p:nvPr/>
        </p:nvSpPr>
        <p:spPr>
          <a:xfrm>
            <a:off x="838200" y="1690688"/>
            <a:ext cx="103087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"0\n"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"1\n"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"2\n"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"3\n"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"4\n"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]();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545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0D2C9-CEA0-ABD2-555D-E6A92A30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71505-C9B0-BCCE-2DFA-15D5605F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4E244-6FF7-E4F7-B30A-4550EB87188D}"/>
              </a:ext>
            </a:extLst>
          </p:cNvPr>
          <p:cNvSpPr txBox="1"/>
          <p:nvPr/>
        </p:nvSpPr>
        <p:spPr>
          <a:xfrm>
            <a:off x="838200" y="2339435"/>
            <a:ext cx="90825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obj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fr-FR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obj_t 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p_obj 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fr-F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     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"&amp;obj.ival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"&amp;obj.fval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"&amp;obj.uival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"p_obj + 1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p_obj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767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E0982-7C86-4502-BDBA-295A0B1C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FE100A-C592-4B20-C311-CD45223A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915119-5A64-04D4-0372-633471970C3F}"/>
              </a:ext>
            </a:extLst>
          </p:cNvPr>
          <p:cNvSpPr txBox="1"/>
          <p:nvPr/>
        </p:nvSpPr>
        <p:spPr>
          <a:xfrm>
            <a:off x="838200" y="2431634"/>
            <a:ext cx="6096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obj   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0x7ffc710f118c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0x7ffc710f118c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0x7ffc710f1190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0x7ffc710f1194</a:t>
            </a:r>
          </a:p>
          <a:p>
            <a:r>
              <a:rPr lang="en-US" altLang="zh-TW" sz="2400" dirty="0" err="1">
                <a:solidFill>
                  <a:srgbClr val="DCDCCC"/>
                </a:solidFill>
                <a:latin typeface="Consolas" panose="020B0609020204030204" pitchFamily="49" charset="0"/>
              </a:rPr>
              <a:t>p_obj</a:t>
            </a:r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0x7ffc710f1198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158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E0982-7C86-4502-BDBA-295A0B1C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FE100A-C592-4B20-C311-CD45223A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915119-5A64-04D4-0372-633471970C3F}"/>
              </a:ext>
            </a:extLst>
          </p:cNvPr>
          <p:cNvSpPr txBox="1"/>
          <p:nvPr/>
        </p:nvSpPr>
        <p:spPr>
          <a:xfrm>
            <a:off x="838200" y="243163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obj   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0x7ffc710f1190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0x7ffc710f1194</a:t>
            </a:r>
          </a:p>
          <a:p>
            <a:r>
              <a:rPr lang="en-US" altLang="zh-TW" sz="2400" dirty="0" err="1">
                <a:solidFill>
                  <a:srgbClr val="DCDCCC"/>
                </a:solidFill>
                <a:latin typeface="Consolas" panose="020B0609020204030204" pitchFamily="49" charset="0"/>
              </a:rPr>
              <a:t>p_obj</a:t>
            </a:r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0x7ffc710f1198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578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E0982-7C86-4502-BDBA-295A0B1C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FE100A-C592-4B20-C311-CD45223A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915119-5A64-04D4-0372-633471970C3F}"/>
              </a:ext>
            </a:extLst>
          </p:cNvPr>
          <p:cNvSpPr txBox="1"/>
          <p:nvPr/>
        </p:nvSpPr>
        <p:spPr>
          <a:xfrm>
            <a:off x="838199" y="2431634"/>
            <a:ext cx="110293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obj   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FF00"/>
                </a:solidFill>
                <a:latin typeface="Consolas" panose="020B0609020204030204" pitchFamily="49" charset="0"/>
              </a:rPr>
              <a:t>0x7ffc710f1190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0x4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0x7ffc710f1194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0" dirty="0">
                <a:solidFill>
                  <a:srgbClr val="FFFF00"/>
                </a:solidFill>
                <a:latin typeface="Consolas" panose="020B0609020204030204" pitchFamily="49" charset="0"/>
              </a:rPr>
              <a:t>0x7ffc710f1190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0x4</a:t>
            </a:r>
          </a:p>
          <a:p>
            <a:r>
              <a:rPr lang="en-US" altLang="zh-TW" sz="2400" dirty="0" err="1">
                <a:solidFill>
                  <a:srgbClr val="DCDCCC"/>
                </a:solidFill>
                <a:latin typeface="Consolas" panose="020B0609020204030204" pitchFamily="49" charset="0"/>
              </a:rPr>
              <a:t>p_obj</a:t>
            </a:r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chemeClr val="accent6"/>
                </a:solidFill>
                <a:latin typeface="Consolas" panose="020B0609020204030204" pitchFamily="49" charset="0"/>
              </a:rPr>
              <a:t>0x7ffc710f1198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0x7ffc710f1194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0x4</a:t>
            </a:r>
            <a:endParaRPr lang="en-US" altLang="zh-TW" sz="2400" b="1" dirty="0">
              <a:solidFill>
                <a:srgbClr val="9F9D6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50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2955E-11BB-F727-6DDC-320F97FE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由此可知一個結構體的成員在記憶體中的擺放方法。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FACD256-138E-B56D-2548-0FEF6519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C4F0E7-896F-5D6E-F26F-DC5303A7615D}"/>
              </a:ext>
            </a:extLst>
          </p:cNvPr>
          <p:cNvSpPr/>
          <p:nvPr/>
        </p:nvSpPr>
        <p:spPr>
          <a:xfrm>
            <a:off x="2923360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B4C929-2FC5-CA4B-D2AE-0DA2BBDB876D}"/>
              </a:ext>
            </a:extLst>
          </p:cNvPr>
          <p:cNvSpPr/>
          <p:nvPr/>
        </p:nvSpPr>
        <p:spPr>
          <a:xfrm>
            <a:off x="4001046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7DF695-1127-39F3-344C-F06404DE2C90}"/>
              </a:ext>
            </a:extLst>
          </p:cNvPr>
          <p:cNvSpPr/>
          <p:nvPr/>
        </p:nvSpPr>
        <p:spPr>
          <a:xfrm>
            <a:off x="7233734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C0E61B-008A-17B0-6CFB-7A243EACD090}"/>
              </a:ext>
            </a:extLst>
          </p:cNvPr>
          <p:cNvSpPr txBox="1"/>
          <p:nvPr/>
        </p:nvSpPr>
        <p:spPr>
          <a:xfrm>
            <a:off x="2923359" y="53551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ABDB71-F2BE-18A8-5DF6-CF10056D30FF}"/>
              </a:ext>
            </a:extLst>
          </p:cNvPr>
          <p:cNvSpPr txBox="1"/>
          <p:nvPr/>
        </p:nvSpPr>
        <p:spPr>
          <a:xfrm>
            <a:off x="4001126" y="53551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DBB07B-2277-33D5-A149-4B596A5C0C02}"/>
              </a:ext>
            </a:extLst>
          </p:cNvPr>
          <p:cNvSpPr/>
          <p:nvPr/>
        </p:nvSpPr>
        <p:spPr>
          <a:xfrm>
            <a:off x="5078362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47FEA6-397B-9101-B934-4E1A0DA521FD}"/>
              </a:ext>
            </a:extLst>
          </p:cNvPr>
          <p:cNvSpPr/>
          <p:nvPr/>
        </p:nvSpPr>
        <p:spPr>
          <a:xfrm>
            <a:off x="6155678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D3AC8C-3B5F-BC36-CC47-30939D59C491}"/>
              </a:ext>
            </a:extLst>
          </p:cNvPr>
          <p:cNvSpPr txBox="1"/>
          <p:nvPr/>
        </p:nvSpPr>
        <p:spPr>
          <a:xfrm>
            <a:off x="5077909" y="5337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0x8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001B78B-2C71-CFDE-4DDD-675DA03975B4}"/>
              </a:ext>
            </a:extLst>
          </p:cNvPr>
          <p:cNvSpPr txBox="1"/>
          <p:nvPr/>
        </p:nvSpPr>
        <p:spPr>
          <a:xfrm>
            <a:off x="6164707" y="5337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C99217-0EEA-5470-B419-B968D83DC26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923359" y="3925960"/>
            <a:ext cx="1" cy="470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410CCD4-10E3-11AF-96E9-245C0ED8F07E}"/>
              </a:ext>
            </a:extLst>
          </p:cNvPr>
          <p:cNvCxnSpPr/>
          <p:nvPr/>
        </p:nvCxnSpPr>
        <p:spPr>
          <a:xfrm>
            <a:off x="3179914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14786AB-AD49-82A8-D40B-6EBBEA21FA3B}"/>
              </a:ext>
            </a:extLst>
          </p:cNvPr>
          <p:cNvCxnSpPr/>
          <p:nvPr/>
        </p:nvCxnSpPr>
        <p:spPr>
          <a:xfrm>
            <a:off x="3460134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624D044-9EDC-C2DC-DF71-8A6D981F9457}"/>
              </a:ext>
            </a:extLst>
          </p:cNvPr>
          <p:cNvCxnSpPr/>
          <p:nvPr/>
        </p:nvCxnSpPr>
        <p:spPr>
          <a:xfrm>
            <a:off x="3744492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96898B5-6B23-D216-AE89-FAA549BE89AD}"/>
              </a:ext>
            </a:extLst>
          </p:cNvPr>
          <p:cNvSpPr txBox="1"/>
          <p:nvPr/>
        </p:nvSpPr>
        <p:spPr>
          <a:xfrm>
            <a:off x="2577752" y="35566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&amp;obj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96D37B2-2CE4-8807-D966-CB8CCC1EE806}"/>
              </a:ext>
            </a:extLst>
          </p:cNvPr>
          <p:cNvSpPr txBox="1"/>
          <p:nvPr/>
        </p:nvSpPr>
        <p:spPr>
          <a:xfrm>
            <a:off x="2577752" y="32370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en-US" altLang="zh-TW" dirty="0" err="1">
                <a:latin typeface="Consolas" panose="020B0609020204030204" pitchFamily="49" charset="0"/>
              </a:rPr>
              <a:t>obj.ival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1B8B4C2-BF49-CA91-FAD7-0DCE4B459590}"/>
              </a:ext>
            </a:extLst>
          </p:cNvPr>
          <p:cNvCxnSpPr/>
          <p:nvPr/>
        </p:nvCxnSpPr>
        <p:spPr>
          <a:xfrm>
            <a:off x="4539067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D6B656A-A46E-1877-EE9C-8FAB5BFBA2B4}"/>
              </a:ext>
            </a:extLst>
          </p:cNvPr>
          <p:cNvCxnSpPr/>
          <p:nvPr/>
        </p:nvCxnSpPr>
        <p:spPr>
          <a:xfrm>
            <a:off x="4257600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0BECE7D-675B-0D80-0AC7-547C6328D16E}"/>
              </a:ext>
            </a:extLst>
          </p:cNvPr>
          <p:cNvCxnSpPr/>
          <p:nvPr/>
        </p:nvCxnSpPr>
        <p:spPr>
          <a:xfrm>
            <a:off x="4811524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5B6805F-BBAE-8FE0-8B73-25ED7DF36EBA}"/>
              </a:ext>
            </a:extLst>
          </p:cNvPr>
          <p:cNvCxnSpPr>
            <a:cxnSpLocks/>
          </p:cNvCxnSpPr>
          <p:nvPr/>
        </p:nvCxnSpPr>
        <p:spPr>
          <a:xfrm flipH="1">
            <a:off x="4000860" y="3925960"/>
            <a:ext cx="1" cy="470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E8D6A10-30BB-7CD4-E8BF-319B8D824167}"/>
              </a:ext>
            </a:extLst>
          </p:cNvPr>
          <p:cNvSpPr txBox="1"/>
          <p:nvPr/>
        </p:nvSpPr>
        <p:spPr>
          <a:xfrm>
            <a:off x="3902154" y="3581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en-US" altLang="zh-TW" dirty="0" err="1">
                <a:latin typeface="Consolas" panose="020B0609020204030204" pitchFamily="49" charset="0"/>
              </a:rPr>
              <a:t>obj.fval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080CDB60-81F2-A2D4-F4FD-7E2F286B0AC2}"/>
              </a:ext>
            </a:extLst>
          </p:cNvPr>
          <p:cNvCxnSpPr/>
          <p:nvPr/>
        </p:nvCxnSpPr>
        <p:spPr>
          <a:xfrm>
            <a:off x="5616835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5CA539E-74C6-5473-D557-45523A916ACB}"/>
              </a:ext>
            </a:extLst>
          </p:cNvPr>
          <p:cNvCxnSpPr/>
          <p:nvPr/>
        </p:nvCxnSpPr>
        <p:spPr>
          <a:xfrm>
            <a:off x="5334546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F29A732-93CE-B7BD-ECF0-F5A5F47A6E4A}"/>
              </a:ext>
            </a:extLst>
          </p:cNvPr>
          <p:cNvCxnSpPr/>
          <p:nvPr/>
        </p:nvCxnSpPr>
        <p:spPr>
          <a:xfrm>
            <a:off x="5890771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0B07C6A-30B1-0A65-3BB1-2C1418E2D190}"/>
              </a:ext>
            </a:extLst>
          </p:cNvPr>
          <p:cNvCxnSpPr>
            <a:cxnSpLocks/>
          </p:cNvCxnSpPr>
          <p:nvPr/>
        </p:nvCxnSpPr>
        <p:spPr>
          <a:xfrm flipV="1">
            <a:off x="5074647" y="5337361"/>
            <a:ext cx="3262" cy="445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0C69FC1-45E1-FB3A-01C1-ADCFBF9F92E4}"/>
              </a:ext>
            </a:extLst>
          </p:cNvPr>
          <p:cNvSpPr txBox="1"/>
          <p:nvPr/>
        </p:nvSpPr>
        <p:spPr>
          <a:xfrm>
            <a:off x="4634679" y="58076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en-US" altLang="zh-TW" dirty="0" err="1">
                <a:latin typeface="Consolas" panose="020B0609020204030204" pitchFamily="49" charset="0"/>
              </a:rPr>
              <a:t>obj.uival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2B05684-00FE-10B0-D026-1DB77AA66367}"/>
              </a:ext>
            </a:extLst>
          </p:cNvPr>
          <p:cNvCxnSpPr>
            <a:cxnSpLocks/>
          </p:cNvCxnSpPr>
          <p:nvPr/>
        </p:nvCxnSpPr>
        <p:spPr>
          <a:xfrm flipH="1">
            <a:off x="6164707" y="3934538"/>
            <a:ext cx="1" cy="470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198D4D8-6072-ABD2-F64C-121BC41C72DD}"/>
              </a:ext>
            </a:extLst>
          </p:cNvPr>
          <p:cNvSpPr txBox="1"/>
          <p:nvPr/>
        </p:nvSpPr>
        <p:spPr>
          <a:xfrm>
            <a:off x="6047501" y="356520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p_obj+1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493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1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g_obj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pxor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cvtss2sd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014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1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g_obj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pxor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cvtss2sd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553A49-E041-0BBE-644B-5395730E245E}"/>
              </a:ext>
            </a:extLst>
          </p:cNvPr>
          <p:cNvSpPr/>
          <p:nvPr/>
        </p:nvSpPr>
        <p:spPr>
          <a:xfrm>
            <a:off x="6754761" y="1818967"/>
            <a:ext cx="3736258" cy="1406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21983-181B-96C4-8003-451117DB3D8F}"/>
              </a:ext>
            </a:extLst>
          </p:cNvPr>
          <p:cNvSpPr/>
          <p:nvPr/>
        </p:nvSpPr>
        <p:spPr>
          <a:xfrm>
            <a:off x="6754760" y="3224980"/>
            <a:ext cx="3736259" cy="2212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FC8E1-551D-9A69-F4A8-8D1F8414E138}"/>
              </a:ext>
            </a:extLst>
          </p:cNvPr>
          <p:cNvSpPr/>
          <p:nvPr/>
        </p:nvSpPr>
        <p:spPr>
          <a:xfrm>
            <a:off x="6754761" y="5437239"/>
            <a:ext cx="3736258" cy="1327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547DBEC-7194-92C1-547D-F081B76EFD3E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847303" y="2521974"/>
            <a:ext cx="1907458" cy="2227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1CA07A8-72D5-7F54-2C5A-89D00B4678AA}"/>
              </a:ext>
            </a:extLst>
          </p:cNvPr>
          <p:cNvCxnSpPr>
            <a:endCxn id="3" idx="1"/>
          </p:cNvCxnSpPr>
          <p:nvPr/>
        </p:nvCxnSpPr>
        <p:spPr>
          <a:xfrm flipV="1">
            <a:off x="4857135" y="4331110"/>
            <a:ext cx="1897625" cy="6931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A0C308D-F29F-A222-DC63-397F763A3511}"/>
              </a:ext>
            </a:extLst>
          </p:cNvPr>
          <p:cNvCxnSpPr>
            <a:endCxn id="5" idx="1"/>
          </p:cNvCxnSpPr>
          <p:nvPr/>
        </p:nvCxnSpPr>
        <p:spPr>
          <a:xfrm>
            <a:off x="4965290" y="5336108"/>
            <a:ext cx="1789471" cy="764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52E53-CFFB-6EF8-1A3E-D99601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FB0A00-4B71-6F97-9944-B3FD7E94992A}"/>
              </a:ext>
            </a:extLst>
          </p:cNvPr>
          <p:cNvSpPr txBox="1"/>
          <p:nvPr/>
        </p:nvSpPr>
        <p:spPr>
          <a:xfrm>
            <a:off x="838200" y="1690688"/>
            <a:ext cx="3763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6CAA3-1534-B980-0278-13718A87FF2C}"/>
              </a:ext>
            </a:extLst>
          </p:cNvPr>
          <p:cNvSpPr txBox="1"/>
          <p:nvPr/>
        </p:nvSpPr>
        <p:spPr>
          <a:xfrm>
            <a:off x="6096000" y="1690688"/>
            <a:ext cx="58010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0 to x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the content of p to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1 to the address in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591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AF07423-923C-DB53-3C7A-BBAA843C70F4}"/>
              </a:ext>
            </a:extLst>
          </p:cNvPr>
          <p:cNvCxnSpPr>
            <a:cxnSpLocks/>
          </p:cNvCxnSpPr>
          <p:nvPr/>
        </p:nvCxnSpPr>
        <p:spPr>
          <a:xfrm flipV="1">
            <a:off x="4847303" y="2521974"/>
            <a:ext cx="1907458" cy="2227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481C24B-C1B8-FC65-A314-DAB27A687F81}"/>
              </a:ext>
            </a:extLst>
          </p:cNvPr>
          <p:cNvSpPr/>
          <p:nvPr/>
        </p:nvSpPr>
        <p:spPr>
          <a:xfrm>
            <a:off x="6754761" y="1818967"/>
            <a:ext cx="3736258" cy="1406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138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pxor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cvtss2sd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21983-181B-96C4-8003-451117DB3D8F}"/>
              </a:ext>
            </a:extLst>
          </p:cNvPr>
          <p:cNvSpPr/>
          <p:nvPr/>
        </p:nvSpPr>
        <p:spPr>
          <a:xfrm>
            <a:off x="6754760" y="3224980"/>
            <a:ext cx="3736259" cy="2212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1CA07A8-72D5-7F54-2C5A-89D00B4678AA}"/>
              </a:ext>
            </a:extLst>
          </p:cNvPr>
          <p:cNvCxnSpPr>
            <a:endCxn id="3" idx="1"/>
          </p:cNvCxnSpPr>
          <p:nvPr/>
        </p:nvCxnSpPr>
        <p:spPr>
          <a:xfrm flipV="1">
            <a:off x="4857135" y="4331110"/>
            <a:ext cx="1897625" cy="6931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970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FC8E1-551D-9A69-F4A8-8D1F8414E138}"/>
              </a:ext>
            </a:extLst>
          </p:cNvPr>
          <p:cNvSpPr/>
          <p:nvPr/>
        </p:nvSpPr>
        <p:spPr>
          <a:xfrm>
            <a:off x="6754761" y="5437239"/>
            <a:ext cx="3736258" cy="1327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A0C308D-F29F-A222-DC63-397F763A3511}"/>
              </a:ext>
            </a:extLst>
          </p:cNvPr>
          <p:cNvCxnSpPr>
            <a:endCxn id="5" idx="1"/>
          </p:cNvCxnSpPr>
          <p:nvPr/>
        </p:nvCxnSpPr>
        <p:spPr>
          <a:xfrm>
            <a:off x="4965290" y="5336108"/>
            <a:ext cx="1789471" cy="764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333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81196-6E22-A61C-ACDB-65D005D0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在存取結構體成員的時候，是先有這個結構體的位址，再加上裡面成員的位移量後才存取。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CB30E2-0BDF-FED0-F63A-1548C6D6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13382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算成員的偏移量。常見於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kernel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)&amp;(((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*)0)-&gt;member))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829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)&amp;(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-&gt;member))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065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)&amp;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*)0)-&gt;member)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402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&amp;(((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*)0)-&gt;member)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57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)&amp;(((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*)0)-&gt;member)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82F4C46-9B63-DCA3-7F38-F239CFBBB8A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28709" y="2885132"/>
            <a:ext cx="174001" cy="13081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2627C7-3453-5C79-C605-0BAA05D52D97}"/>
              </a:ext>
            </a:extLst>
          </p:cNvPr>
          <p:cNvSpPr txBox="1"/>
          <p:nvPr/>
        </p:nvSpPr>
        <p:spPr>
          <a:xfrm>
            <a:off x="1130710" y="4193310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depend on machine, </a:t>
            </a:r>
            <a:r>
              <a:rPr lang="en-US" altLang="zh-TW" dirty="0" err="1">
                <a:latin typeface="Consolas" panose="020B0609020204030204" pitchFamily="49" charset="0"/>
              </a:rPr>
              <a:t>size_t</a:t>
            </a:r>
            <a:r>
              <a:rPr lang="en-US" altLang="zh-TW" dirty="0">
                <a:latin typeface="Consolas" panose="020B0609020204030204" pitchFamily="49" charset="0"/>
              </a:rPr>
              <a:t> is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latin typeface="Consolas" panose="020B0609020204030204" pitchFamily="49" charset="0"/>
              </a:rPr>
              <a:t> if the machine is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64-bit</a:t>
            </a:r>
            <a:r>
              <a:rPr lang="en-US" altLang="zh-TW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unsigned int</a:t>
            </a:r>
            <a:r>
              <a:rPr lang="en-US" altLang="zh-TW" dirty="0">
                <a:latin typeface="Consolas" panose="020B0609020204030204" pitchFamily="49" charset="0"/>
              </a:rPr>
              <a:t> if the machine is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32-bit</a:t>
            </a:r>
            <a:r>
              <a:rPr lang="en-US" altLang="zh-TW" dirty="0">
                <a:latin typeface="Consolas" panose="020B0609020204030204" pitchFamily="49" charset="0"/>
              </a:rPr>
              <a:t>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307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AB33DC-3F10-E5F6-8A8C-311FB979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裡面，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陣列，結尾一定是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的字串操作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超麻煩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，能用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string.h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函式庫的函式就用。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F18DB93-B942-4C72-2E89-ECF2F50D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453CC1-E924-8573-A24B-720DE5EBE566}"/>
              </a:ext>
            </a:extLst>
          </p:cNvPr>
          <p:cNvSpPr txBox="1"/>
          <p:nvPr/>
        </p:nvSpPr>
        <p:spPr>
          <a:xfrm>
            <a:off x="838200" y="2949752"/>
            <a:ext cx="106571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strncat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strncmp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needle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strDelimit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CFB0A00-4B71-6F97-9944-B3FD7E94992A}"/>
              </a:ext>
            </a:extLst>
          </p:cNvPr>
          <p:cNvSpPr txBox="1"/>
          <p:nvPr/>
        </p:nvSpPr>
        <p:spPr>
          <a:xfrm>
            <a:off x="838200" y="1690688"/>
            <a:ext cx="3763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6CAA3-1534-B980-0278-13718A87FF2C}"/>
              </a:ext>
            </a:extLst>
          </p:cNvPr>
          <p:cNvSpPr txBox="1"/>
          <p:nvPr/>
        </p:nvSpPr>
        <p:spPr>
          <a:xfrm>
            <a:off x="6096000" y="1690688"/>
            <a:ext cx="5801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0 to x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the content of p to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1 to the address in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FD1E55F-AC95-6456-887A-40F6977E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4304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6471-043E-F256-F43A-ED73FAE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C039-CD69-E5CE-0C86-DEA0ECE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這兩種寫法有差嗎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9268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6471-043E-F256-F43A-ED73FAE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C039-CD69-E5CE-0C86-DEA0ECE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語言規格中定義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 literals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會被分配到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static storage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2" action="ppaction://hlinksldjump"/>
              </a:rPr>
              <a:t>[2]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，並且說明如果嘗試修改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 literals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的內容，會造成未定義行為。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23071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5AF18A-866F-28BD-E08A-E62D92D1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9D1D61-6471-4DAA-32CE-81E6C211DD7E}"/>
              </a:ext>
            </a:extLst>
          </p:cNvPr>
          <p:cNvSpPr txBox="1"/>
          <p:nvPr/>
        </p:nvSpPr>
        <p:spPr>
          <a:xfrm>
            <a:off x="838200" y="1690688"/>
            <a:ext cx="42454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9FBD2D-D870-6509-AB04-D6F876B5E56A}"/>
              </a:ext>
            </a:extLst>
          </p:cNvPr>
          <p:cNvSpPr txBox="1"/>
          <p:nvPr/>
        </p:nvSpPr>
        <p:spPr>
          <a:xfrm>
            <a:off x="6096000" y="1690688"/>
            <a:ext cx="65205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851122-69D6-899D-D423-77834D76C6A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728790" y="2514383"/>
            <a:ext cx="1912982" cy="2961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B855B9-DCF4-09C0-4972-8BB489EADF21}"/>
              </a:ext>
            </a:extLst>
          </p:cNvPr>
          <p:cNvSpPr txBox="1"/>
          <p:nvPr/>
        </p:nvSpPr>
        <p:spPr>
          <a:xfrm>
            <a:off x="4560040" y="547634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 static storage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D05E83B-F36D-44A6-47F2-D4CF0E32C245}"/>
              </a:ext>
            </a:extLst>
          </p:cNvPr>
          <p:cNvSpPr txBox="1"/>
          <p:nvPr/>
        </p:nvSpPr>
        <p:spPr>
          <a:xfrm>
            <a:off x="838200" y="1690688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112571E-3B9F-DD61-7C88-F9AB3F99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A44A2D-88CE-D091-E594-6438735A12A6}"/>
              </a:ext>
            </a:extLst>
          </p:cNvPr>
          <p:cNvSpPr txBox="1"/>
          <p:nvPr/>
        </p:nvSpPr>
        <p:spPr>
          <a:xfrm>
            <a:off x="6096000" y="166519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movw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$104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0A7DC2-91B7-09F0-BF3A-B755251B628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000093" y="3429000"/>
            <a:ext cx="301223" cy="1883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16B836-CDDE-B407-6FFF-604C6CD1D865}"/>
              </a:ext>
            </a:extLst>
          </p:cNvPr>
          <p:cNvSpPr txBox="1"/>
          <p:nvPr/>
        </p:nvSpPr>
        <p:spPr>
          <a:xfrm>
            <a:off x="6253187" y="5312228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104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’h’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ASCII 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編譯器自己產生額外的代碼，把字串搬進去陣列裡。</a:t>
            </a:r>
          </a:p>
        </p:txBody>
      </p:sp>
    </p:spTree>
    <p:extLst>
      <p:ext uri="{BB962C8B-B14F-4D97-AF65-F5344CB8AC3E}">
        <p14:creationId xmlns:p14="http://schemas.microsoft.com/office/powerpoint/2010/main" val="7212868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FAB54-8F72-79B0-C8FF-A3257E74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static storage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的內容不應被更改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7DABB-1493-7D66-A0FD-5C85228A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所以如果會修改到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的話，不要用這種寫法。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要用這種。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3981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26E73-671B-156A-7D58-11D1F2B1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迴文判斷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896B44-08ED-3AC1-4A4A-0EF410EC7F8C}"/>
              </a:ext>
            </a:extLst>
          </p:cNvPr>
          <p:cNvSpPr txBox="1"/>
          <p:nvPr/>
        </p:nvSpPr>
        <p:spPr>
          <a:xfrm>
            <a:off x="838200" y="1690688"/>
            <a:ext cx="89807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is_pal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305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E2E96-3631-492F-6A97-67C919EE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凱薩加密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C2C321-B3B9-7309-C8B3-FD75BBFF0265}"/>
              </a:ext>
            </a:extLst>
          </p:cNvPr>
          <p:cNvSpPr txBox="1"/>
          <p:nvPr/>
        </p:nvSpPr>
        <p:spPr>
          <a:xfrm>
            <a:off x="838200" y="1690688"/>
            <a:ext cx="92419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caesar_cipher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pt-BR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'Z'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809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B5D65-F150-399C-823F-A99B6985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字串複製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34861C-7614-D090-9D2E-D8DB388D19CA}"/>
              </a:ext>
            </a:extLst>
          </p:cNvPr>
          <p:cNvSpPr txBox="1"/>
          <p:nvPr/>
        </p:nvSpPr>
        <p:spPr>
          <a:xfrm>
            <a:off x="838200" y="1690688"/>
            <a:ext cx="76308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156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858B3-B958-43E3-236A-DE182AA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761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CADC-1882-ECAD-61E5-BAF3D12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15813</TotalTime>
  <Words>7408</Words>
  <Application>Microsoft Office PowerPoint</Application>
  <PresentationFormat>寬螢幕</PresentationFormat>
  <Paragraphs>986</Paragraphs>
  <Slides>103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103</vt:i4>
      </vt:variant>
    </vt:vector>
  </HeadingPairs>
  <TitlesOfParts>
    <vt:vector size="110" baseType="lpstr">
      <vt:lpstr>微軟正黑體</vt:lpstr>
      <vt:lpstr>Arial</vt:lpstr>
      <vt:lpstr>Calibri</vt:lpstr>
      <vt:lpstr>Calibri Light</vt:lpstr>
      <vt:lpstr>Consolas</vt:lpstr>
      <vt:lpstr>Office Theme</vt:lpstr>
      <vt:lpstr>Office Theme</vt:lpstr>
      <vt:lpstr>那些C程不教的東西</vt:lpstr>
      <vt:lpstr>Ch 1 - basic Ch 2 - pointer &amp; array Ch 3 - data structure Ch 4 - algorithm</vt:lpstr>
      <vt:lpstr>In C, everything is a representation</vt:lpstr>
      <vt:lpstr>In C, everything is a representation</vt:lpstr>
      <vt:lpstr>指標到底是什麼</vt:lpstr>
      <vt:lpstr>指標到底是什麼</vt:lpstr>
      <vt:lpstr>指標的大小</vt:lpstr>
      <vt:lpstr>pointer in assembly</vt:lpstr>
      <vt:lpstr>pointer in assembly</vt:lpstr>
      <vt:lpstr>pointer in assembly</vt:lpstr>
      <vt:lpstr>pointer in assembly[1]</vt:lpstr>
      <vt:lpstr>為什麼指標只是存位址，卻需要指定型態?</vt:lpstr>
      <vt:lpstr>C magic: explicit cast</vt:lpstr>
      <vt:lpstr>C magic: explicit cast</vt:lpstr>
      <vt:lpstr>C magic: explicit cast</vt:lpstr>
      <vt:lpstr>C magic: explicit cast</vt:lpstr>
      <vt:lpstr>指標運算</vt:lpstr>
      <vt:lpstr>指標運算</vt:lpstr>
      <vt:lpstr>指標運算</vt:lpstr>
      <vt:lpstr>指標運算</vt:lpstr>
      <vt:lpstr>指標運算</vt:lpstr>
      <vt:lpstr>sprintf, sscanf usage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void *</vt:lpstr>
      <vt:lpstr>void *</vt:lpstr>
      <vt:lpstr>early C without void *</vt:lpstr>
      <vt:lpstr>today C with void * </vt:lpstr>
      <vt:lpstr>void *</vt:lpstr>
      <vt:lpstr>void *</vt:lpstr>
      <vt:lpstr>void * is generic pointer</vt:lpstr>
      <vt:lpstr>swap兩個未知物件</vt:lpstr>
      <vt:lpstr>qualifier with pointer</vt:lpstr>
      <vt:lpstr>array</vt:lpstr>
      <vt:lpstr>array</vt:lpstr>
      <vt:lpstr>array &amp; pointer isn’t the same thing</vt:lpstr>
      <vt:lpstr>how to read array &amp; pointer</vt:lpstr>
      <vt:lpstr>how to read array &amp; pointer</vt:lpstr>
      <vt:lpstr>C operator precedence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array &amp; pointer arithmetic</vt:lpstr>
      <vt:lpstr>the true meaning of array</vt:lpstr>
      <vt:lpstr>array &amp; pointer arithmetic</vt:lpstr>
      <vt:lpstr>array &amp; pointer arithmetic</vt:lpstr>
      <vt:lpstr>array &amp; pointer arithmetic</vt:lpstr>
      <vt:lpstr>array &amp; pointer arithmetic</vt:lpstr>
      <vt:lpstr>實際考題 2020 資料結構 1-(d) (小改)</vt:lpstr>
      <vt:lpstr>實際考題 2020 資料結構 1-(d) (小改)</vt:lpstr>
      <vt:lpstr>pointer to pointer</vt:lpstr>
      <vt:lpstr>pointer &amp; function</vt:lpstr>
      <vt:lpstr>pointer &amp; function</vt:lpstr>
      <vt:lpstr>pointer &amp; function</vt:lpstr>
      <vt:lpstr>pointer &amp; function</vt:lpstr>
      <vt:lpstr>pointer &amp; function</vt:lpstr>
      <vt:lpstr>利用function pointer減少邏輯判斷</vt:lpstr>
      <vt:lpstr>pointer &amp; struct</vt:lpstr>
      <vt:lpstr>pointer &amp; struct</vt:lpstr>
      <vt:lpstr>pointer &amp; struct</vt:lpstr>
      <vt:lpstr>pointer &amp; struct</vt:lpstr>
      <vt:lpstr>pointer &amp; struct</vt:lpstr>
      <vt:lpstr>pointer &amp; struct in assembly</vt:lpstr>
      <vt:lpstr>pointer &amp; struct in assembly</vt:lpstr>
      <vt:lpstr>pointer &amp; struct in assembly</vt:lpstr>
      <vt:lpstr>pointer &amp; struct in assembly</vt:lpstr>
      <vt:lpstr>pointer &amp; struct in assembly</vt:lpstr>
      <vt:lpstr>pointer &amp; struct in assembly</vt:lpstr>
      <vt:lpstr>offsetof原理</vt:lpstr>
      <vt:lpstr>offsetof原理</vt:lpstr>
      <vt:lpstr>offsetof原理</vt:lpstr>
      <vt:lpstr>offsetof原理</vt:lpstr>
      <vt:lpstr>offsetof原理</vt:lpstr>
      <vt:lpstr>string</vt:lpstr>
      <vt:lpstr>string</vt:lpstr>
      <vt:lpstr>string</vt:lpstr>
      <vt:lpstr>string</vt:lpstr>
      <vt:lpstr>string</vt:lpstr>
      <vt:lpstr>static storage的內容不應被更改</vt:lpstr>
      <vt:lpstr>迴文判斷</vt:lpstr>
      <vt:lpstr>凱薩加密</vt:lpstr>
      <vt:lpstr>字串複製</vt:lpstr>
      <vt:lpstr>Q&amp;A</vt:lpstr>
      <vt:lpstr>End of Today</vt:lpstr>
      <vt:lpstr>Appendix: pointer in assembly[1]</vt:lpstr>
      <vt:lpstr>Appendix: pointer in assembly</vt:lpstr>
      <vt:lpstr>Appendix: pointer in assembly</vt:lpstr>
      <vt:lpstr>Appendix: string literal[2]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8</cp:revision>
  <dcterms:created xsi:type="dcterms:W3CDTF">2022-11-03T00:34:43Z</dcterms:created>
  <dcterms:modified xsi:type="dcterms:W3CDTF">2022-11-23T08:08:51Z</dcterms:modified>
</cp:coreProperties>
</file>