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slides/slide68.xml" ContentType="application/vnd.openxmlformats-officedocument.presentationml.slide+xml"/>
  <Override PartName="/ppt/notesSlides/notesSlide7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80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81.xml" ContentType="application/vnd.openxmlformats-officedocument.presentationml.notes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82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84"/>
  </p:notesMasterIdLst>
  <p:sldIdLst>
    <p:sldId id="256" r:id="rId2"/>
    <p:sldId id="259" r:id="rId3"/>
    <p:sldId id="284" r:id="rId4"/>
    <p:sldId id="286" r:id="rId5"/>
    <p:sldId id="287" r:id="rId6"/>
    <p:sldId id="288" r:id="rId7"/>
    <p:sldId id="289" r:id="rId8"/>
    <p:sldId id="290" r:id="rId9"/>
    <p:sldId id="299" r:id="rId10"/>
    <p:sldId id="300" r:id="rId11"/>
    <p:sldId id="355" r:id="rId12"/>
    <p:sldId id="291" r:id="rId13"/>
    <p:sldId id="292" r:id="rId14"/>
    <p:sldId id="293" r:id="rId15"/>
    <p:sldId id="294" r:id="rId16"/>
    <p:sldId id="295" r:id="rId17"/>
    <p:sldId id="301" r:id="rId18"/>
    <p:sldId id="296" r:id="rId19"/>
    <p:sldId id="297" r:id="rId20"/>
    <p:sldId id="339" r:id="rId21"/>
    <p:sldId id="356" r:id="rId22"/>
    <p:sldId id="298" r:id="rId23"/>
    <p:sldId id="302" r:id="rId24"/>
    <p:sldId id="304" r:id="rId25"/>
    <p:sldId id="303" r:id="rId26"/>
    <p:sldId id="305" r:id="rId27"/>
    <p:sldId id="357" r:id="rId28"/>
    <p:sldId id="285" r:id="rId29"/>
    <p:sldId id="307" r:id="rId30"/>
    <p:sldId id="352" r:id="rId31"/>
    <p:sldId id="353" r:id="rId32"/>
    <p:sldId id="354" r:id="rId33"/>
    <p:sldId id="308" r:id="rId34"/>
    <p:sldId id="309" r:id="rId35"/>
    <p:sldId id="340" r:id="rId36"/>
    <p:sldId id="341" r:id="rId37"/>
    <p:sldId id="361" r:id="rId38"/>
    <p:sldId id="263" r:id="rId39"/>
    <p:sldId id="348" r:id="rId40"/>
    <p:sldId id="351" r:id="rId41"/>
    <p:sldId id="347" r:id="rId42"/>
    <p:sldId id="279" r:id="rId43"/>
    <p:sldId id="311" r:id="rId44"/>
    <p:sldId id="312" r:id="rId45"/>
    <p:sldId id="260" r:id="rId46"/>
    <p:sldId id="280" r:id="rId47"/>
    <p:sldId id="313" r:id="rId48"/>
    <p:sldId id="314" r:id="rId49"/>
    <p:sldId id="283" r:id="rId50"/>
    <p:sldId id="315" r:id="rId51"/>
    <p:sldId id="317" r:id="rId52"/>
    <p:sldId id="318" r:id="rId53"/>
    <p:sldId id="319" r:id="rId54"/>
    <p:sldId id="358" r:id="rId55"/>
    <p:sldId id="320" r:id="rId56"/>
    <p:sldId id="321" r:id="rId57"/>
    <p:sldId id="322" r:id="rId58"/>
    <p:sldId id="359" r:id="rId59"/>
    <p:sldId id="333" r:id="rId60"/>
    <p:sldId id="332" r:id="rId61"/>
    <p:sldId id="323" r:id="rId62"/>
    <p:sldId id="324" r:id="rId63"/>
    <p:sldId id="334" r:id="rId64"/>
    <p:sldId id="325" r:id="rId65"/>
    <p:sldId id="331" r:id="rId66"/>
    <p:sldId id="363" r:id="rId67"/>
    <p:sldId id="326" r:id="rId68"/>
    <p:sldId id="360" r:id="rId69"/>
    <p:sldId id="362" r:id="rId70"/>
    <p:sldId id="342" r:id="rId71"/>
    <p:sldId id="343" r:id="rId72"/>
    <p:sldId id="345" r:id="rId73"/>
    <p:sldId id="346" r:id="rId74"/>
    <p:sldId id="344" r:id="rId75"/>
    <p:sldId id="327" r:id="rId76"/>
    <p:sldId id="328" r:id="rId77"/>
    <p:sldId id="335" r:id="rId78"/>
    <p:sldId id="336" r:id="rId79"/>
    <p:sldId id="337" r:id="rId80"/>
    <p:sldId id="338" r:id="rId81"/>
    <p:sldId id="282" r:id="rId82"/>
    <p:sldId id="330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808769-1E88-4900-A05F-F624CD815E83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2F1961-0F3F-45FE-AA39-E9009403B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3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2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Placeholder 3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Placeholder 3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Placeholder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Placeholder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Placeholder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Placeholder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Placeholder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Placeholder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Placeholder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Placeholder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6856-875C-4A9A-9D4D-7C8E5877B17E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1F55-5ADD-4794-9C2F-D3493D6BD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53BC-2500-42CB-B832-D2449A6AD9BD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9EDB0-D1D1-4EC0-AF61-ADC2F156D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1271A-59F7-426C-8C9A-45FB9AC9A04F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26F1-3EC7-4DBC-807F-D9E5B04C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0919-8630-483A-8BDD-1D3928B28734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5B694-E0A3-429E-A2D5-48DE7C6F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5A769-C5C5-44CD-BEC6-BCD98710475B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DC012-57C0-4B53-AEB4-299C0C8BF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1D079-604E-4612-BBEB-ED364A988072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07DC-D8A5-4D25-8E21-C2EED5CF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E2693-FF86-402F-A4FA-CBA16ED4A00D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69B43-5022-4747-8A48-0A740AEF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9A168-5C46-4056-8D85-E7837EC852CF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F75A1-CB00-4231-A334-65733CD99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F5528-01D8-40DB-9BD5-345784DCFD54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263CD-5233-4D9F-ABBA-B570B3092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3BC39-09BA-40A7-9BBC-774C608F6300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D5797-C768-4ADA-813A-C4D8E6E43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E492E-CB7A-4FBA-9231-11C077CBF508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1FB2B-6714-4C4C-AD72-76469A327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6B0C5-4D94-4A31-91BC-0359CA47F335}" type="datetimeFigureOut">
              <a:rPr lang="en-US"/>
              <a:pPr>
                <a:defRPr/>
              </a:pPr>
              <a:t>2/26/10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372D6E-94E6-4317-89FA-763737CF8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3" charset="-128"/>
          <a:cs typeface="ＭＳ Ｐゴシック" pitchFamily="-12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ＭＳ Ｐゴシック" pitchFamily="-123" charset="-128"/>
          <a:cs typeface="ＭＳ Ｐゴシック" pitchFamily="-12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123" charset="0"/>
        <a:buChar char="•"/>
        <a:defRPr sz="3200" kern="1200">
          <a:solidFill>
            <a:schemeClr val="tx1"/>
          </a:solidFill>
          <a:latin typeface="+mn-lt"/>
          <a:ea typeface="ＭＳ Ｐゴシック" pitchFamily="-123" charset="-128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123" charset="0"/>
        <a:buChar char="–"/>
        <a:defRPr sz="2800" kern="1200">
          <a:solidFill>
            <a:schemeClr val="tx1"/>
          </a:solidFill>
          <a:latin typeface="+mn-lt"/>
          <a:ea typeface="ＭＳ Ｐゴシック" pitchFamily="-123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123" charset="0"/>
        <a:buChar char="•"/>
        <a:defRPr sz="2400" kern="1200">
          <a:solidFill>
            <a:schemeClr val="tx1"/>
          </a:solidFill>
          <a:latin typeface="+mn-lt"/>
          <a:ea typeface="ＭＳ Ｐゴシック" pitchFamily="-123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123" charset="0"/>
        <a:buChar char="–"/>
        <a:defRPr sz="2000" kern="1200">
          <a:solidFill>
            <a:schemeClr val="tx1"/>
          </a:solidFill>
          <a:latin typeface="+mn-lt"/>
          <a:ea typeface="ＭＳ Ｐゴシック" pitchFamily="-123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123" charset="0"/>
        <a:buChar char="»"/>
        <a:defRPr sz="2000" kern="1200">
          <a:solidFill>
            <a:schemeClr val="tx1"/>
          </a:solidFill>
          <a:latin typeface="+mn-lt"/>
          <a:ea typeface="ＭＳ Ｐゴシック" pitchFamily="-123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hyperlink" Target="http://www.willmeyer.com/.well-known/host-meta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www.willmeyer.com/oexchange/bookmarks/oexchange.xrd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www.willmeyer.com/oexchange/bookmarks/oexchange.xrd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hyperlink" Target="http://www.oexchange.org/spec" TargetMode="External"/><Relationship Id="rId5" Type="http://schemas.openxmlformats.org/officeDocument/2006/relationships/hyperlink" Target="http://groups.google.com/group/oexchange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87375"/>
            <a:ext cx="7086600" cy="3984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9600" b="1" dirty="0" smtClean="0"/>
              <a:t>OExchange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9982200" cy="1752600"/>
          </a:xfrm>
        </p:spPr>
        <p:txBody>
          <a:bodyPr/>
          <a:lstStyle/>
          <a:p>
            <a:pPr algn="l" eaLnBrk="1" hangingPunct="1"/>
            <a:r>
              <a:rPr lang="en-US" sz="4000">
                <a:solidFill>
                  <a:srgbClr val="898989"/>
                </a:solidFill>
              </a:rPr>
              <a:t>Duh.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7"/>
          <p:cNvSpPr txBox="1">
            <a:spLocks noChangeArrowheads="1"/>
          </p:cNvSpPr>
          <p:nvPr/>
        </p:nvSpPr>
        <p:spPr bwMode="auto">
          <a:xfrm>
            <a:off x="2317750" y="329723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Or this: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32770" name="Picture 5" descr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52800"/>
            <a:ext cx="3308350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7"/>
          <p:cNvSpPr txBox="1">
            <a:spLocks noChangeArrowheads="1"/>
          </p:cNvSpPr>
          <p:nvPr/>
        </p:nvSpPr>
        <p:spPr bwMode="auto">
          <a:xfrm>
            <a:off x="1676400" y="1295400"/>
            <a:ext cx="617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itchFamily="-123" charset="0"/>
              </a:rPr>
              <a:t>Or</a:t>
            </a:r>
            <a:r>
              <a:rPr lang="en-US" dirty="0" smtClean="0">
                <a:latin typeface="Calibri" pitchFamily="-123" charset="0"/>
              </a:rPr>
              <a:t> even just a row of impersonal service links (though they might be pretty):</a:t>
            </a:r>
            <a:endParaRPr lang="en-US" b="1" dirty="0">
              <a:latin typeface="Calibri" pitchFamily="-123" charset="0"/>
            </a:endParaRPr>
          </a:p>
        </p:txBody>
      </p:sp>
      <p:pic>
        <p:nvPicPr>
          <p:cNvPr id="4" name="Picture 3" descr="Screen shot 2010-02-26 at 12.4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895600"/>
            <a:ext cx="84455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7"/>
          <p:cNvSpPr txBox="1">
            <a:spLocks noChangeArrowheads="1"/>
          </p:cNvSpPr>
          <p:nvPr/>
        </p:nvSpPr>
        <p:spPr bwMode="auto">
          <a:xfrm>
            <a:off x="457200" y="6858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23" charset="0"/>
              </a:rPr>
              <a:t>To do the share, we take the </a:t>
            </a:r>
            <a:r>
              <a:rPr lang="en-US" dirty="0">
                <a:latin typeface="Calibri" pitchFamily="-123" charset="0"/>
              </a:rPr>
              <a:t>URL of the current page: </a:t>
            </a:r>
            <a:endParaRPr lang="en-US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7"/>
          <p:cNvSpPr txBox="1">
            <a:spLocks noChangeArrowheads="1"/>
          </p:cNvSpPr>
          <p:nvPr/>
        </p:nvSpPr>
        <p:spPr bwMode="auto">
          <a:xfrm>
            <a:off x="457200" y="685800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23" charset="0"/>
              </a:rPr>
              <a:t>To do the share, we take </a:t>
            </a:r>
            <a:r>
              <a:rPr lang="en-US" dirty="0">
                <a:latin typeface="Calibri" pitchFamily="-123" charset="0"/>
              </a:rPr>
              <a:t>the URL of the current page: </a:t>
            </a:r>
            <a:endParaRPr lang="en-US" b="1" dirty="0">
              <a:latin typeface="Calibri" pitchFamily="-123" charset="0"/>
            </a:endParaRPr>
          </a:p>
        </p:txBody>
      </p:sp>
      <p:sp>
        <p:nvSpPr>
          <p:cNvPr id="36866" name="TextBox 7"/>
          <p:cNvSpPr txBox="1">
            <a:spLocks noChangeArrowheads="1"/>
          </p:cNvSpPr>
          <p:nvPr/>
        </p:nvSpPr>
        <p:spPr bwMode="auto">
          <a:xfrm>
            <a:off x="1295400" y="1295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23" charset="0"/>
              </a:rPr>
              <a:t>http://www.example.com/something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7"/>
          <p:cNvSpPr txBox="1">
            <a:spLocks noChangeArrowheads="1"/>
          </p:cNvSpPr>
          <p:nvPr/>
        </p:nvSpPr>
        <p:spPr bwMode="auto">
          <a:xfrm>
            <a:off x="457200" y="6858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23" charset="0"/>
              </a:rPr>
              <a:t>To do the share, we take </a:t>
            </a:r>
            <a:r>
              <a:rPr lang="en-US" dirty="0">
                <a:latin typeface="Calibri" pitchFamily="-123" charset="0"/>
              </a:rPr>
              <a:t>the URL of the current page: </a:t>
            </a:r>
            <a:endParaRPr lang="en-US" b="1" dirty="0">
              <a:latin typeface="Calibri" pitchFamily="-123" charset="0"/>
            </a:endParaRPr>
          </a:p>
        </p:txBody>
      </p:sp>
      <p:sp>
        <p:nvSpPr>
          <p:cNvPr id="38914" name="TextBox 7"/>
          <p:cNvSpPr txBox="1">
            <a:spLocks noChangeArrowheads="1"/>
          </p:cNvSpPr>
          <p:nvPr/>
        </p:nvSpPr>
        <p:spPr bwMode="auto">
          <a:xfrm>
            <a:off x="1295400" y="1295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23" charset="0"/>
              </a:rPr>
              <a:t>http://www.example.com/something</a:t>
            </a:r>
            <a:endParaRPr lang="en-US" b="1">
              <a:latin typeface="Courier New" pitchFamily="-123" charset="0"/>
            </a:endParaRPr>
          </a:p>
        </p:txBody>
      </p:sp>
      <p:sp>
        <p:nvSpPr>
          <p:cNvPr id="38915" name="TextBox 7"/>
          <p:cNvSpPr txBox="1">
            <a:spLocks noChangeArrowheads="1"/>
          </p:cNvSpPr>
          <p:nvPr/>
        </p:nvSpPr>
        <p:spPr bwMode="auto">
          <a:xfrm>
            <a:off x="533400" y="2057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And the service the user picked…</a:t>
            </a:r>
            <a:endParaRPr lang="en-US" b="1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7"/>
          <p:cNvSpPr txBox="1">
            <a:spLocks noChangeArrowheads="1"/>
          </p:cNvSpPr>
          <p:nvPr/>
        </p:nvSpPr>
        <p:spPr bwMode="auto">
          <a:xfrm>
            <a:off x="457200" y="6858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23" charset="0"/>
              </a:rPr>
              <a:t>To do the share, we take the </a:t>
            </a:r>
            <a:r>
              <a:rPr lang="en-US" dirty="0">
                <a:latin typeface="Calibri" pitchFamily="-123" charset="0"/>
              </a:rPr>
              <a:t>URL of the current page: </a:t>
            </a:r>
            <a:endParaRPr lang="en-US" b="1" dirty="0">
              <a:latin typeface="Calibri" pitchFamily="-123" charset="0"/>
            </a:endParaRPr>
          </a:p>
        </p:txBody>
      </p:sp>
      <p:sp>
        <p:nvSpPr>
          <p:cNvPr id="40962" name="TextBox 7"/>
          <p:cNvSpPr txBox="1">
            <a:spLocks noChangeArrowheads="1"/>
          </p:cNvSpPr>
          <p:nvPr/>
        </p:nvSpPr>
        <p:spPr bwMode="auto">
          <a:xfrm>
            <a:off x="1295400" y="1295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23" charset="0"/>
              </a:rPr>
              <a:t>http://www.example.com/something</a:t>
            </a:r>
            <a:endParaRPr lang="en-US" b="1">
              <a:latin typeface="Courier New" pitchFamily="-123" charset="0"/>
            </a:endParaRPr>
          </a:p>
        </p:txBody>
      </p:sp>
      <p:sp>
        <p:nvSpPr>
          <p:cNvPr id="40963" name="TextBox 7"/>
          <p:cNvSpPr txBox="1">
            <a:spLocks noChangeArrowheads="1"/>
          </p:cNvSpPr>
          <p:nvPr/>
        </p:nvSpPr>
        <p:spPr bwMode="auto">
          <a:xfrm>
            <a:off x="533400" y="2057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And the service the user picked…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40964" name="Picture 5" descr="facebook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743200"/>
            <a:ext cx="25908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7"/>
          <p:cNvSpPr txBox="1">
            <a:spLocks noChangeArrowheads="1"/>
          </p:cNvSpPr>
          <p:nvPr/>
        </p:nvSpPr>
        <p:spPr bwMode="auto">
          <a:xfrm>
            <a:off x="457200" y="685800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itchFamily="-123" charset="0"/>
              </a:rPr>
              <a:t>And</a:t>
            </a:r>
            <a:r>
              <a:rPr lang="en-US" dirty="0" smtClean="0">
                <a:latin typeface="Calibri" pitchFamily="-123" charset="0"/>
              </a:rPr>
              <a:t> send </a:t>
            </a:r>
            <a:r>
              <a:rPr lang="en-US" dirty="0">
                <a:latin typeface="Calibri" pitchFamily="-123" charset="0"/>
              </a:rPr>
              <a:t>the User’s browser to a URL specific to that service…</a:t>
            </a:r>
            <a:endParaRPr lang="en-US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7"/>
          <p:cNvSpPr txBox="1">
            <a:spLocks noChangeArrowheads="1"/>
          </p:cNvSpPr>
          <p:nvPr/>
        </p:nvSpPr>
        <p:spPr bwMode="auto">
          <a:xfrm>
            <a:off x="457200" y="685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…like this:</a:t>
            </a:r>
            <a:endParaRPr lang="en-US" b="1">
              <a:latin typeface="Calibri" pitchFamily="-123" charset="0"/>
            </a:endParaRPr>
          </a:p>
        </p:txBody>
      </p:sp>
      <p:sp>
        <p:nvSpPr>
          <p:cNvPr id="45058" name="TextBox 7"/>
          <p:cNvSpPr txBox="1">
            <a:spLocks noChangeArrowheads="1"/>
          </p:cNvSpPr>
          <p:nvPr/>
        </p:nvSpPr>
        <p:spPr bwMode="auto">
          <a:xfrm>
            <a:off x="533400" y="1524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ourier New" pitchFamily="-123" charset="0"/>
              </a:rPr>
              <a:t>http://www.facebook.com/share.php?u=http://www.example.com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7"/>
          <p:cNvSpPr txBox="1">
            <a:spLocks noChangeArrowheads="1"/>
          </p:cNvSpPr>
          <p:nvPr/>
        </p:nvSpPr>
        <p:spPr bwMode="auto">
          <a:xfrm>
            <a:off x="457200" y="685800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Now the user is just interacting with that site to complete the share…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47106" name="Picture 5" descr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828800"/>
            <a:ext cx="53340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4" descr="us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286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7"/>
          <p:cNvSpPr txBox="1">
            <a:spLocks noChangeArrowheads="1"/>
          </p:cNvSpPr>
          <p:nvPr/>
        </p:nvSpPr>
        <p:spPr bwMode="auto">
          <a:xfrm>
            <a:off x="457200" y="533400"/>
            <a:ext cx="670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itchFamily="-123" charset="0"/>
              </a:rPr>
              <a:t>So basically those buttons </a:t>
            </a:r>
            <a:r>
              <a:rPr lang="en-US" sz="3200" b="1" dirty="0">
                <a:latin typeface="Calibri" pitchFamily="-123" charset="0"/>
              </a:rPr>
              <a:t>just format requests</a:t>
            </a:r>
            <a:r>
              <a:rPr lang="en-US" sz="3200" dirty="0">
                <a:latin typeface="Calibri" pitchFamily="-123" charset="0"/>
              </a:rPr>
              <a:t> to specific URLs for each site…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76200" y="1371600"/>
            <a:ext cx="8915400" cy="1143000"/>
          </a:xfrm>
        </p:spPr>
        <p:txBody>
          <a:bodyPr/>
          <a:lstStyle/>
          <a:p>
            <a:pPr eaLnBrk="1" hangingPunct="1"/>
            <a:r>
              <a:rPr lang="en-US" sz="5400" b="1" smtClean="0"/>
              <a:t>How cross-site sharing (mostly) works today…</a:t>
            </a:r>
          </a:p>
        </p:txBody>
      </p:sp>
      <p:pic>
        <p:nvPicPr>
          <p:cNvPr id="16386" name="Picture 1037" descr="rube_goldbe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352800"/>
            <a:ext cx="4716463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7"/>
          <p:cNvSpPr txBox="1">
            <a:spLocks noChangeArrowheads="1"/>
          </p:cNvSpPr>
          <p:nvPr/>
        </p:nvSpPr>
        <p:spPr bwMode="auto">
          <a:xfrm>
            <a:off x="457200" y="533400"/>
            <a:ext cx="670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 pitchFamily="-123" charset="0"/>
              </a:rPr>
              <a:t>So basically those buttons </a:t>
            </a:r>
            <a:r>
              <a:rPr lang="en-US" sz="3200" b="1">
                <a:latin typeface="Calibri" pitchFamily="-123" charset="0"/>
              </a:rPr>
              <a:t>just format requests</a:t>
            </a:r>
            <a:r>
              <a:rPr lang="en-US" sz="3200">
                <a:latin typeface="Calibri" pitchFamily="-123" charset="0"/>
              </a:rPr>
              <a:t> to specific URLs for each site…</a:t>
            </a:r>
            <a:endParaRPr lang="en-US" sz="3200" b="1">
              <a:latin typeface="Calibri" pitchFamily="-123" charset="0"/>
            </a:endParaRPr>
          </a:p>
        </p:txBody>
      </p:sp>
      <p:sp>
        <p:nvSpPr>
          <p:cNvPr id="51202" name="TextBox 7"/>
          <p:cNvSpPr txBox="1">
            <a:spLocks noChangeArrowheads="1"/>
          </p:cNvSpPr>
          <p:nvPr/>
        </p:nvSpPr>
        <p:spPr bwMode="auto">
          <a:xfrm>
            <a:off x="2057400" y="2636838"/>
            <a:ext cx="6705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…or the site has to.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7"/>
          <p:cNvSpPr txBox="1">
            <a:spLocks noChangeArrowheads="1"/>
          </p:cNvSpPr>
          <p:nvPr/>
        </p:nvSpPr>
        <p:spPr bwMode="auto">
          <a:xfrm>
            <a:off x="457200" y="533400"/>
            <a:ext cx="670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 pitchFamily="-123" charset="0"/>
              </a:rPr>
              <a:t>So basically those buttons </a:t>
            </a:r>
            <a:r>
              <a:rPr lang="en-US" sz="3200" b="1">
                <a:latin typeface="Calibri" pitchFamily="-123" charset="0"/>
              </a:rPr>
              <a:t>just format requests</a:t>
            </a:r>
            <a:r>
              <a:rPr lang="en-US" sz="3200">
                <a:latin typeface="Calibri" pitchFamily="-123" charset="0"/>
              </a:rPr>
              <a:t> to specific URLs for each site…</a:t>
            </a:r>
            <a:endParaRPr lang="en-US" sz="3200" b="1">
              <a:latin typeface="Calibri" pitchFamily="-123" charset="0"/>
            </a:endParaRPr>
          </a:p>
        </p:txBody>
      </p:sp>
      <p:sp>
        <p:nvSpPr>
          <p:cNvPr id="51202" name="TextBox 7"/>
          <p:cNvSpPr txBox="1">
            <a:spLocks noChangeArrowheads="1"/>
          </p:cNvSpPr>
          <p:nvPr/>
        </p:nvSpPr>
        <p:spPr bwMode="auto">
          <a:xfrm>
            <a:off x="2057400" y="2636838"/>
            <a:ext cx="6705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i="1">
                <a:latin typeface="Calibri" pitchFamily="-123" charset="0"/>
              </a:rPr>
              <a:t>(oh, except for the tools that scrape, or encourage “the password anti-pattern”)</a:t>
            </a:r>
            <a:endParaRPr lang="en-US" sz="3200" b="1" i="1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7"/>
          <p:cNvSpPr txBox="1">
            <a:spLocks noChangeArrowheads="1"/>
          </p:cNvSpPr>
          <p:nvPr/>
        </p:nvSpPr>
        <p:spPr bwMode="auto">
          <a:xfrm>
            <a:off x="1981200" y="3352800"/>
            <a:ext cx="670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 pitchFamily="-123" charset="0"/>
              </a:rPr>
              <a:t>And it works like this for LOTs and LOTS of different services, which are </a:t>
            </a:r>
            <a:r>
              <a:rPr lang="en-US" sz="3200" b="1">
                <a:latin typeface="Calibri" pitchFamily="-123" charset="0"/>
              </a:rPr>
              <a:t>all pretty close</a:t>
            </a:r>
            <a:r>
              <a:rPr lang="en-US" sz="3200">
                <a:latin typeface="Calibri" pitchFamily="-123" charset="0"/>
              </a:rPr>
              <a:t>, but different.</a:t>
            </a:r>
            <a:endParaRPr lang="en-US" sz="3200" b="1">
              <a:latin typeface="Calibri" pitchFamily="-123" charset="0"/>
            </a:endParaRPr>
          </a:p>
        </p:txBody>
      </p:sp>
      <p:sp>
        <p:nvSpPr>
          <p:cNvPr id="53250" name="TextBox 7"/>
          <p:cNvSpPr txBox="1">
            <a:spLocks noChangeArrowheads="1"/>
          </p:cNvSpPr>
          <p:nvPr/>
        </p:nvSpPr>
        <p:spPr bwMode="auto">
          <a:xfrm>
            <a:off x="457200" y="533400"/>
            <a:ext cx="670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 pitchFamily="-123" charset="0"/>
              </a:rPr>
              <a:t>So basically those buttons </a:t>
            </a:r>
            <a:r>
              <a:rPr lang="en-US" sz="3200" b="1">
                <a:latin typeface="Calibri" pitchFamily="-123" charset="0"/>
              </a:rPr>
              <a:t>just format requests</a:t>
            </a:r>
            <a:r>
              <a:rPr lang="en-US" sz="3200">
                <a:latin typeface="Calibri" pitchFamily="-123" charset="0"/>
              </a:rPr>
              <a:t> to specific URLs for each site…</a:t>
            </a:r>
            <a:endParaRPr lang="en-US" sz="3200" b="1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7"/>
          <p:cNvSpPr txBox="1">
            <a:spLocks noChangeArrowheads="1"/>
          </p:cNvSpPr>
          <p:nvPr/>
        </p:nvSpPr>
        <p:spPr bwMode="auto">
          <a:xfrm>
            <a:off x="457200" y="2254250"/>
            <a:ext cx="830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ourier New" pitchFamily="-123" charset="0"/>
              </a:rPr>
              <a:t>http://www.facebook.com/sharer.php?u=http%3A%2F%2Fwww.example.com</a:t>
            </a:r>
          </a:p>
        </p:txBody>
      </p:sp>
      <p:pic>
        <p:nvPicPr>
          <p:cNvPr id="55298" name="Picture 7" descr="facebook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1676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Box 7"/>
          <p:cNvSpPr txBox="1">
            <a:spLocks noChangeArrowheads="1"/>
          </p:cNvSpPr>
          <p:nvPr/>
        </p:nvSpPr>
        <p:spPr bwMode="auto">
          <a:xfrm>
            <a:off x="2057400" y="30480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23" charset="0"/>
              </a:rPr>
              <a:t>/sharer.php?u={the url}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7"/>
          <p:cNvSpPr txBox="1">
            <a:spLocks noChangeArrowheads="1"/>
          </p:cNvSpPr>
          <p:nvPr/>
        </p:nvSpPr>
        <p:spPr bwMode="auto">
          <a:xfrm>
            <a:off x="304800" y="3657600"/>
            <a:ext cx="868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ourier New" pitchFamily="-123" charset="0"/>
              </a:rPr>
              <a:t>http://www.google.com/bookmarks/mark?op=add&amp;bkmk=http%3A%2F%2Fwww.example.com</a:t>
            </a:r>
          </a:p>
        </p:txBody>
      </p:sp>
      <p:pic>
        <p:nvPicPr>
          <p:cNvPr id="57346" name="Picture 6" descr="1_google_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00200"/>
            <a:ext cx="3013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Box 7"/>
          <p:cNvSpPr txBox="1">
            <a:spLocks noChangeArrowheads="1"/>
          </p:cNvSpPr>
          <p:nvPr/>
        </p:nvSpPr>
        <p:spPr bwMode="auto">
          <a:xfrm>
            <a:off x="1600200" y="4343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23" charset="0"/>
              </a:rPr>
              <a:t>/mark?op=add&amp;bkmk={the url}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34"/>
          <p:cNvSpPr>
            <a:spLocks noChangeArrowheads="1"/>
          </p:cNvSpPr>
          <p:nvPr/>
        </p:nvSpPr>
        <p:spPr bwMode="auto">
          <a:xfrm>
            <a:off x="762000" y="2819400"/>
            <a:ext cx="823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ourier New" pitchFamily="-123" charset="0"/>
              </a:rPr>
              <a:t>http://www.stumbleupon.com/submit?url=http%3A%2F%2Fwww.example.com</a:t>
            </a:r>
          </a:p>
        </p:txBody>
      </p:sp>
      <p:sp>
        <p:nvSpPr>
          <p:cNvPr id="59394" name="TextBox 7"/>
          <p:cNvSpPr txBox="1">
            <a:spLocks noChangeArrowheads="1"/>
          </p:cNvSpPr>
          <p:nvPr/>
        </p:nvSpPr>
        <p:spPr bwMode="auto">
          <a:xfrm>
            <a:off x="1905000" y="3733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23" charset="0"/>
              </a:rPr>
              <a:t>/submit?url={the url}</a:t>
            </a:r>
          </a:p>
        </p:txBody>
      </p:sp>
      <p:pic>
        <p:nvPicPr>
          <p:cNvPr id="59395" name="Picture 10" descr="stumble_ma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114800"/>
            <a:ext cx="2370138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34"/>
          <p:cNvSpPr>
            <a:spLocks noChangeArrowheads="1"/>
          </p:cNvSpPr>
          <p:nvPr/>
        </p:nvSpPr>
        <p:spPr bwMode="auto">
          <a:xfrm>
            <a:off x="187325" y="5029200"/>
            <a:ext cx="8804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http://www.myspace.com/Modules/PostTo/Pages/?u=http%3A%2F%2Fwww.example.com</a:t>
            </a:r>
          </a:p>
        </p:txBody>
      </p:sp>
      <p:sp>
        <p:nvSpPr>
          <p:cNvPr id="61442" name="TextBox 7"/>
          <p:cNvSpPr txBox="1">
            <a:spLocks noChangeArrowheads="1"/>
          </p:cNvSpPr>
          <p:nvPr/>
        </p:nvSpPr>
        <p:spPr bwMode="auto">
          <a:xfrm>
            <a:off x="2057400" y="579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23" charset="0"/>
              </a:rPr>
              <a:t>/PostTo/Pages/?u={the url}</a:t>
            </a:r>
          </a:p>
        </p:txBody>
      </p:sp>
      <p:pic>
        <p:nvPicPr>
          <p:cNvPr id="61443" name="Picture 5" descr="myspace_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125" y="2084388"/>
            <a:ext cx="3165475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7"/>
          <p:cNvSpPr txBox="1">
            <a:spLocks noChangeArrowheads="1"/>
          </p:cNvSpPr>
          <p:nvPr/>
        </p:nvSpPr>
        <p:spPr bwMode="auto">
          <a:xfrm>
            <a:off x="609600" y="15240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And none of this is really personalized to the user.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 idx="4294967295"/>
          </p:nvPr>
        </p:nvSpPr>
        <p:spPr>
          <a:xfrm>
            <a:off x="0" y="2590800"/>
            <a:ext cx="5410200" cy="1143000"/>
          </a:xfrm>
        </p:spPr>
        <p:txBody>
          <a:bodyPr/>
          <a:lstStyle/>
          <a:p>
            <a:pPr eaLnBrk="1" hangingPunct="1"/>
            <a:r>
              <a:rPr lang="en-US" sz="5400" b="1" smtClean="0"/>
              <a:t>This is just silly</a:t>
            </a:r>
          </a:p>
        </p:txBody>
      </p:sp>
      <p:pic>
        <p:nvPicPr>
          <p:cNvPr id="63490" name="Picture 14" descr="amd_johnclees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31900"/>
            <a:ext cx="304800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7"/>
          <p:cNvSpPr txBox="1">
            <a:spLocks noChangeArrowheads="1"/>
          </p:cNvSpPr>
          <p:nvPr/>
        </p:nvSpPr>
        <p:spPr bwMode="auto">
          <a:xfrm>
            <a:off x="609600" y="1524000"/>
            <a:ext cx="8077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URL-</a:t>
            </a:r>
            <a:r>
              <a:rPr lang="en-US" sz="3200" dirty="0">
                <a:latin typeface="Calibri" pitchFamily="-123" charset="0"/>
              </a:rPr>
              <a:t>sharing</a:t>
            </a:r>
            <a:r>
              <a:rPr lang="en-US" sz="3200" dirty="0" smtClean="0">
                <a:latin typeface="Calibri" pitchFamily="-123" charset="0"/>
              </a:rPr>
              <a:t> links, buttons, </a:t>
            </a:r>
            <a:r>
              <a:rPr lang="en-US" sz="3200" dirty="0">
                <a:latin typeface="Calibri" pitchFamily="-123" charset="0"/>
              </a:rPr>
              <a:t>and menus proliferate the web.</a:t>
            </a:r>
          </a:p>
          <a:p>
            <a:endParaRPr lang="en-US" sz="3200" dirty="0" smtClean="0">
              <a:latin typeface="Calibri" pitchFamily="-123" charset="0"/>
            </a:endParaRPr>
          </a:p>
          <a:p>
            <a:r>
              <a:rPr lang="en-US" sz="3200" b="1" dirty="0" smtClean="0">
                <a:latin typeface="Calibri" pitchFamily="-123" charset="0"/>
              </a:rPr>
              <a:t>They </a:t>
            </a:r>
            <a:r>
              <a:rPr lang="en-US" sz="3200" b="1" dirty="0">
                <a:latin typeface="Calibri" pitchFamily="-123" charset="0"/>
              </a:rPr>
              <a:t>are occupied with URL translations</a:t>
            </a:r>
            <a:r>
              <a:rPr lang="en-US" sz="3200" dirty="0">
                <a:latin typeface="Calibri" pitchFamily="-123" charset="0"/>
              </a:rPr>
              <a:t>.</a:t>
            </a:r>
          </a:p>
          <a:p>
            <a:endParaRPr lang="en-US" sz="3200" dirty="0" smtClean="0">
              <a:latin typeface="Calibri" pitchFamily="-123" charset="0"/>
            </a:endParaRPr>
          </a:p>
          <a:p>
            <a:r>
              <a:rPr lang="en-US" sz="3200" dirty="0" smtClean="0">
                <a:latin typeface="Calibri" pitchFamily="-123" charset="0"/>
              </a:rPr>
              <a:t>They should be focused on solving </a:t>
            </a:r>
            <a:r>
              <a:rPr lang="en-US" sz="3200" dirty="0">
                <a:latin typeface="Calibri" pitchFamily="-123" charset="0"/>
              </a:rPr>
              <a:t>real user problems.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7"/>
          <p:cNvSpPr txBox="1">
            <a:spLocks noChangeArrowheads="1"/>
          </p:cNvSpPr>
          <p:nvPr/>
        </p:nvSpPr>
        <p:spPr bwMode="auto">
          <a:xfrm>
            <a:off x="304800" y="1143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A User…</a:t>
            </a:r>
            <a:endParaRPr lang="en-US" b="1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7"/>
          <p:cNvSpPr txBox="1">
            <a:spLocks noChangeArrowheads="1"/>
          </p:cNvSpPr>
          <p:nvPr/>
        </p:nvSpPr>
        <p:spPr bwMode="auto">
          <a:xfrm>
            <a:off x="685800" y="9906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Users shouldn’t have to navigate piles of </a:t>
            </a:r>
            <a:r>
              <a:rPr lang="en-US" sz="3200" dirty="0" err="1" smtClean="0">
                <a:latin typeface="Calibri" pitchFamily="-123" charset="0"/>
              </a:rPr>
              <a:t>chiclets</a:t>
            </a:r>
            <a:r>
              <a:rPr lang="en-US" sz="3200" dirty="0" smtClean="0">
                <a:latin typeface="Calibri" pitchFamily="-123" charset="0"/>
              </a:rPr>
              <a:t> (for options they don’t care about).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7"/>
          <p:cNvSpPr txBox="1">
            <a:spLocks noChangeArrowheads="1"/>
          </p:cNvSpPr>
          <p:nvPr/>
        </p:nvSpPr>
        <p:spPr bwMode="auto">
          <a:xfrm>
            <a:off x="685800" y="9906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Users shouldn’t have to navigate piles of </a:t>
            </a:r>
            <a:r>
              <a:rPr lang="en-US" sz="3200" dirty="0" err="1" smtClean="0">
                <a:latin typeface="Calibri" pitchFamily="-123" charset="0"/>
              </a:rPr>
              <a:t>chiclets</a:t>
            </a:r>
            <a:r>
              <a:rPr lang="en-US" sz="3200" dirty="0" smtClean="0">
                <a:latin typeface="Calibri" pitchFamily="-123" charset="0"/>
              </a:rPr>
              <a:t> </a:t>
            </a:r>
            <a:r>
              <a:rPr lang="en-US" sz="3200" dirty="0" smtClean="0">
                <a:latin typeface="Calibri" pitchFamily="-123" charset="0"/>
              </a:rPr>
              <a:t>(for options they don’t care about).</a:t>
            </a:r>
            <a:endParaRPr lang="en-US" sz="3200" dirty="0">
              <a:latin typeface="Calibri" pitchFamily="-123" charset="0"/>
            </a:endParaRPr>
          </a:p>
        </p:txBody>
      </p:sp>
      <p:pic>
        <p:nvPicPr>
          <p:cNvPr id="5" name="Picture 4" descr="Screen shot 2010-02-26 at 12.44.4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895600"/>
            <a:ext cx="84455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7"/>
          <p:cNvSpPr txBox="1">
            <a:spLocks noChangeArrowheads="1"/>
          </p:cNvSpPr>
          <p:nvPr/>
        </p:nvSpPr>
        <p:spPr bwMode="auto">
          <a:xfrm>
            <a:off x="685800" y="9906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Users shouldn’t have to navigate piles of </a:t>
            </a:r>
            <a:r>
              <a:rPr lang="en-US" sz="3200" dirty="0" err="1" smtClean="0">
                <a:latin typeface="Calibri" pitchFamily="-123" charset="0"/>
              </a:rPr>
              <a:t>chiclets</a:t>
            </a:r>
            <a:r>
              <a:rPr lang="en-US" sz="3200" dirty="0" smtClean="0">
                <a:latin typeface="Calibri" pitchFamily="-123" charset="0"/>
              </a:rPr>
              <a:t> (for options they don’t care about).</a:t>
            </a:r>
            <a:endParaRPr lang="en-US" sz="3200" dirty="0">
              <a:latin typeface="Calibri" pitchFamily="-123" charset="0"/>
            </a:endParaRPr>
          </a:p>
        </p:txBody>
      </p:sp>
      <p:pic>
        <p:nvPicPr>
          <p:cNvPr id="3" name="Picture 2" descr="Screen shot 2010-02-26 at 12.32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181600"/>
            <a:ext cx="4405313" cy="76200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3581400" y="4343400"/>
            <a:ext cx="4572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(even really fancy </a:t>
            </a:r>
            <a:r>
              <a:rPr lang="en-US" sz="3200" dirty="0" err="1" smtClean="0">
                <a:latin typeface="Calibri" pitchFamily="-123" charset="0"/>
              </a:rPr>
              <a:t>chiclets</a:t>
            </a:r>
            <a:r>
              <a:rPr lang="en-US" sz="3200" dirty="0" smtClean="0">
                <a:latin typeface="Calibri" pitchFamily="-123" charset="0"/>
              </a:rPr>
              <a:t>)</a:t>
            </a:r>
            <a:endParaRPr lang="en-US" sz="3200" dirty="0">
              <a:latin typeface="Calibri" pitchFamily="-123" charset="0"/>
            </a:endParaRPr>
          </a:p>
        </p:txBody>
      </p:sp>
      <p:pic>
        <p:nvPicPr>
          <p:cNvPr id="5" name="Picture 4" descr="Screen shot 2010-02-26 at 12.44.4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2895600"/>
            <a:ext cx="84455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Box 7"/>
          <p:cNvSpPr txBox="1">
            <a:spLocks noChangeArrowheads="1"/>
          </p:cNvSpPr>
          <p:nvPr/>
        </p:nvSpPr>
        <p:spPr bwMode="auto">
          <a:xfrm>
            <a:off x="609600" y="1676400"/>
            <a:ext cx="8077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Users would have a better experience if the options were </a:t>
            </a:r>
            <a:r>
              <a:rPr lang="en-US" sz="3200" b="1" dirty="0" smtClean="0">
                <a:latin typeface="Calibri" pitchFamily="-123" charset="0"/>
              </a:rPr>
              <a:t>personalized</a:t>
            </a:r>
            <a:r>
              <a:rPr lang="en-US" sz="3200" dirty="0" smtClean="0">
                <a:latin typeface="Calibri" pitchFamily="-123" charset="0"/>
              </a:rPr>
              <a:t>.</a:t>
            </a:r>
          </a:p>
          <a:p>
            <a:endParaRPr lang="en-US" sz="3200" b="1" dirty="0" smtClean="0">
              <a:latin typeface="Calibri" pitchFamily="-123" charset="0"/>
            </a:endParaRPr>
          </a:p>
          <a:p>
            <a:r>
              <a:rPr lang="en-US" sz="3200" dirty="0" smtClean="0">
                <a:latin typeface="Calibri" pitchFamily="-123" charset="0"/>
              </a:rPr>
              <a:t>And link-sharing tools could be more interesting </a:t>
            </a:r>
            <a:r>
              <a:rPr lang="en-US" sz="3200" b="1" dirty="0" smtClean="0">
                <a:latin typeface="Calibri" pitchFamily="-123" charset="0"/>
              </a:rPr>
              <a:t>if </a:t>
            </a:r>
            <a:r>
              <a:rPr lang="en-US" sz="3200" b="1" dirty="0">
                <a:latin typeface="Calibri" pitchFamily="-123" charset="0"/>
              </a:rPr>
              <a:t>the actual</a:t>
            </a:r>
            <a:r>
              <a:rPr lang="en-US" sz="3200" b="1" dirty="0" smtClean="0">
                <a:latin typeface="Calibri" pitchFamily="-123" charset="0"/>
              </a:rPr>
              <a:t> exchange </a:t>
            </a:r>
            <a:r>
              <a:rPr lang="en-US" sz="3200" b="1" dirty="0">
                <a:latin typeface="Calibri" pitchFamily="-123" charset="0"/>
              </a:rPr>
              <a:t>was</a:t>
            </a:r>
            <a:r>
              <a:rPr lang="en-US" sz="3200" b="1" dirty="0" smtClean="0">
                <a:latin typeface="Calibri" pitchFamily="-123" charset="0"/>
              </a:rPr>
              <a:t> standardized</a:t>
            </a:r>
            <a:r>
              <a:rPr lang="en-US" sz="3200" dirty="0" smtClean="0">
                <a:latin typeface="Calibri" pitchFamily="-123" charset="0"/>
              </a:rPr>
              <a:t>.</a:t>
            </a:r>
          </a:p>
          <a:p>
            <a:endParaRPr lang="en-US" sz="3200" b="1" dirty="0" smtClean="0">
              <a:latin typeface="Calibri" pitchFamily="-123" charset="0"/>
            </a:endParaRPr>
          </a:p>
          <a:p>
            <a:endParaRPr lang="en-US" sz="3200" b="1" dirty="0" smtClean="0">
              <a:latin typeface="Calibri" pitchFamily="-123" charset="0"/>
            </a:endParaRPr>
          </a:p>
          <a:p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7"/>
          <p:cNvSpPr txBox="1">
            <a:spLocks noChangeArrowheads="1"/>
          </p:cNvSpPr>
          <p:nvPr/>
        </p:nvSpPr>
        <p:spPr bwMode="auto">
          <a:xfrm>
            <a:off x="609600" y="21336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A larger sharing network, with more traffic, and happier users.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7"/>
          <p:cNvSpPr txBox="1">
            <a:spLocks noChangeArrowheads="1"/>
          </p:cNvSpPr>
          <p:nvPr/>
        </p:nvSpPr>
        <p:spPr bwMode="auto">
          <a:xfrm>
            <a:off x="609600" y="21336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And, </a:t>
            </a:r>
            <a:r>
              <a:rPr lang="en-US" sz="3200" dirty="0">
                <a:latin typeface="Calibri" pitchFamily="-123" charset="0"/>
              </a:rPr>
              <a:t>the places a user is sharing </a:t>
            </a:r>
            <a:r>
              <a:rPr lang="en-US" sz="3200" b="1" i="1" dirty="0">
                <a:latin typeface="Calibri" pitchFamily="-123" charset="0"/>
              </a:rPr>
              <a:t>to</a:t>
            </a:r>
            <a:r>
              <a:rPr lang="en-US" sz="3200" dirty="0">
                <a:latin typeface="Calibri" pitchFamily="-123" charset="0"/>
              </a:rPr>
              <a:t> should control the interface/experience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Box 7"/>
          <p:cNvSpPr txBox="1">
            <a:spLocks noChangeArrowheads="1"/>
          </p:cNvSpPr>
          <p:nvPr/>
        </p:nvSpPr>
        <p:spPr bwMode="auto">
          <a:xfrm>
            <a:off x="609600" y="21336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And, </a:t>
            </a:r>
            <a:r>
              <a:rPr lang="en-US" sz="3200" dirty="0">
                <a:latin typeface="Calibri" pitchFamily="-123" charset="0"/>
              </a:rPr>
              <a:t>the places a user is sharing </a:t>
            </a:r>
            <a:r>
              <a:rPr lang="en-US" sz="3200" b="1" i="1" dirty="0">
                <a:latin typeface="Calibri" pitchFamily="-123" charset="0"/>
              </a:rPr>
              <a:t>to</a:t>
            </a:r>
            <a:r>
              <a:rPr lang="en-US" sz="3200" dirty="0">
                <a:latin typeface="Calibri" pitchFamily="-123" charset="0"/>
              </a:rPr>
              <a:t> should control the interface/experience</a:t>
            </a:r>
          </a:p>
        </p:txBody>
      </p:sp>
      <p:sp>
        <p:nvSpPr>
          <p:cNvPr id="73730" name="TextBox 7"/>
          <p:cNvSpPr txBox="1">
            <a:spLocks noChangeArrowheads="1"/>
          </p:cNvSpPr>
          <p:nvPr/>
        </p:nvSpPr>
        <p:spPr bwMode="auto">
          <a:xfrm>
            <a:off x="1676400" y="38100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 pitchFamily="-123" charset="0"/>
              </a:rPr>
              <a:t>Sort of like how the providers control the experience in open authentication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7"/>
          <p:cNvSpPr txBox="1">
            <a:spLocks noChangeArrowheads="1"/>
          </p:cNvSpPr>
          <p:nvPr/>
        </p:nvSpPr>
        <p:spPr bwMode="auto">
          <a:xfrm>
            <a:off x="609600" y="2133600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latin typeface="Calibri" pitchFamily="-123" charset="0"/>
              </a:rPr>
              <a:t>Plus, “share this link” is really a combination of many verbs (post/send/share/tweet/save).</a:t>
            </a:r>
          </a:p>
          <a:p>
            <a:endParaRPr lang="en-US" sz="3200" dirty="0" smtClean="0">
              <a:latin typeface="Calibri" pitchFamily="-123" charset="0"/>
            </a:endParaRPr>
          </a:p>
          <a:p>
            <a:r>
              <a:rPr lang="en-US" sz="3200" dirty="0" smtClean="0">
                <a:latin typeface="Calibri" pitchFamily="-123" charset="0"/>
              </a:rPr>
              <a:t>Not to mention things like “translate this”.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04800" y="1570038"/>
            <a:ext cx="8610600" cy="4525962"/>
          </a:xfrm>
        </p:spPr>
        <p:txBody>
          <a:bodyPr/>
          <a:lstStyle/>
          <a:p>
            <a:pPr eaLnBrk="1" hangingPunct="1">
              <a:buFont typeface="Arial" pitchFamily="-123" charset="0"/>
              <a:buNone/>
            </a:pPr>
            <a:r>
              <a:rPr lang="en-US" smtClean="0"/>
              <a:t>The Open Stack is coming together…</a:t>
            </a:r>
            <a:endParaRPr lang="en-US" b="1" smtClean="0"/>
          </a:p>
          <a:p>
            <a:pPr eaLnBrk="1" hangingPunct="1"/>
            <a:endParaRPr lang="en-US" sz="16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70038"/>
            <a:ext cx="8610600" cy="4525962"/>
          </a:xfrm>
        </p:spPr>
        <p:txBody>
          <a:bodyPr/>
          <a:lstStyle/>
          <a:p>
            <a:pPr eaLnBrk="1" hangingPunct="1">
              <a:buFont typeface="Arial" pitchFamily="-123" charset="0"/>
              <a:buNone/>
            </a:pPr>
            <a:r>
              <a:rPr lang="en-US" dirty="0" smtClean="0"/>
              <a:t>The Open Stack is coming together…</a:t>
            </a:r>
            <a:endParaRPr lang="en-US" b="1" dirty="0" smtClean="0"/>
          </a:p>
          <a:p>
            <a:pPr eaLnBrk="1" hangingPunct="1"/>
            <a:endParaRPr lang="en-US" sz="1600" dirty="0" smtClean="0"/>
          </a:p>
          <a:p>
            <a:pPr eaLnBrk="1" hangingPunct="1">
              <a:buNone/>
            </a:pPr>
            <a:r>
              <a:rPr lang="en-US" dirty="0" smtClean="0"/>
              <a:t>    For identity, access control, service discovery, contact data, application formats, social stream I/O, and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026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70038"/>
            <a:ext cx="8610600" cy="4525962"/>
          </a:xfrm>
        </p:spPr>
        <p:txBody>
          <a:bodyPr/>
          <a:lstStyle/>
          <a:p>
            <a:pPr eaLnBrk="1" hangingPunct="1">
              <a:buFont typeface="Arial" pitchFamily="-123" charset="0"/>
              <a:buNone/>
            </a:pPr>
            <a:r>
              <a:rPr lang="en-US" dirty="0" smtClean="0"/>
              <a:t>The Open Stack is coming together…</a:t>
            </a:r>
            <a:endParaRPr lang="en-US" b="1" dirty="0" smtClean="0"/>
          </a:p>
          <a:p>
            <a:pPr eaLnBrk="1" hangingPunct="1"/>
            <a:endParaRPr lang="en-US" sz="1600" dirty="0" smtClean="0"/>
          </a:p>
          <a:p>
            <a:pPr eaLnBrk="1" hangingPunct="1">
              <a:buFont typeface="Arial" pitchFamily="-123" charset="0"/>
              <a:buNone/>
            </a:pPr>
            <a:r>
              <a:rPr lang="en-US" dirty="0" smtClean="0"/>
              <a:t>    For identity, access control, service discovery, contact data, application formats, social stream I/O, and more…</a:t>
            </a:r>
          </a:p>
          <a:p>
            <a:pPr eaLnBrk="1" hangingPunct="1">
              <a:buFont typeface="Arial" pitchFamily="-123" charset="0"/>
              <a:buNone/>
            </a:pPr>
            <a:endParaRPr lang="en-US" dirty="0" smtClean="0"/>
          </a:p>
          <a:p>
            <a:pPr eaLnBrk="1" hangingPunct="1">
              <a:buFont typeface="Arial" pitchFamily="-123" charset="0"/>
              <a:buNone/>
            </a:pPr>
            <a:r>
              <a:rPr lang="en-US" dirty="0" smtClean="0"/>
              <a:t>    And this can be leveraged to make sharing better.  But we still need the simple link-sharing 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 idx="4294967295"/>
          </p:nvPr>
        </p:nvSpPr>
        <p:spPr>
          <a:xfrm>
            <a:off x="23622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5400" b="1" dirty="0"/>
              <a:t>How it should be 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70038"/>
            <a:ext cx="8610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The simple process of sharing/posting/sending links (and more) </a:t>
            </a:r>
            <a:r>
              <a:rPr lang="en-US" b="1" dirty="0" smtClean="0"/>
              <a:t>should be standard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dirty="0" smtClean="0"/>
              <a:t>Users should have a more targeted experience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dirty="0" smtClean="0"/>
              <a:t>Sharing tools should </a:t>
            </a:r>
            <a:r>
              <a:rPr lang="en-US" b="1" dirty="0" smtClean="0"/>
              <a:t>focus on user value</a:t>
            </a:r>
            <a:r>
              <a:rPr lang="en-US" dirty="0" smtClean="0"/>
              <a:t>, not on </a:t>
            </a:r>
            <a:r>
              <a:rPr lang="en-US" dirty="0" err="1" smtClean="0"/>
              <a:t>proxying</a:t>
            </a:r>
            <a:r>
              <a:rPr lang="en-US" dirty="0" smtClean="0"/>
              <a:t> URL formats between sites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Sharing increases with </a:t>
            </a:r>
            <a:r>
              <a:rPr lang="en-US" b="1" i="1" dirty="0" smtClean="0"/>
              <a:t>targeted</a:t>
            </a:r>
            <a:r>
              <a:rPr lang="en-US" i="1" dirty="0" smtClean="0"/>
              <a:t> and personalized choices for the user, </a:t>
            </a:r>
            <a:r>
              <a:rPr lang="en-US" b="1" i="1" dirty="0" smtClean="0"/>
              <a:t>minimal intermediate UI, </a:t>
            </a:r>
            <a:r>
              <a:rPr lang="en-US" i="1" dirty="0" smtClean="0"/>
              <a:t>and </a:t>
            </a:r>
            <a:r>
              <a:rPr lang="en-US" b="1" i="1" dirty="0" smtClean="0"/>
              <a:t>tighter browser and page integration</a:t>
            </a: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 idx="4294967295"/>
          </p:nvPr>
        </p:nvSpPr>
        <p:spPr>
          <a:xfrm>
            <a:off x="1905000" y="228600"/>
            <a:ext cx="7467600" cy="1143000"/>
          </a:xfrm>
        </p:spPr>
        <p:txBody>
          <a:bodyPr/>
          <a:lstStyle/>
          <a:p>
            <a:pPr eaLnBrk="1" hangingPunct="1"/>
            <a:r>
              <a:rPr lang="en-US" sz="5400" b="1"/>
              <a:t>What’s really needed?</a:t>
            </a:r>
          </a:p>
        </p:txBody>
      </p:sp>
      <p:sp>
        <p:nvSpPr>
          <p:cNvPr id="81922" name="Rectangle 14"/>
          <p:cNvSpPr>
            <a:spLocks noChangeArrowheads="1"/>
          </p:cNvSpPr>
          <p:nvPr/>
        </p:nvSpPr>
        <p:spPr bwMode="auto">
          <a:xfrm>
            <a:off x="304800" y="15240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</a:t>
            </a:r>
            <a:r>
              <a:rPr lang="en-US" sz="3200" dirty="0">
                <a:latin typeface="Calibri" pitchFamily="-123" charset="0"/>
              </a:rPr>
              <a:t>Simple </a:t>
            </a:r>
            <a:r>
              <a:rPr lang="en-US" sz="3200" b="1" dirty="0">
                <a:latin typeface="Calibri" pitchFamily="-123" charset="0"/>
              </a:rPr>
              <a:t>agreement on how to </a:t>
            </a:r>
            <a:r>
              <a:rPr lang="en-US" sz="3200" b="1" dirty="0" smtClean="0">
                <a:latin typeface="Calibri" pitchFamily="-123" charset="0"/>
              </a:rPr>
              <a:t>exchange (send/share/post)</a:t>
            </a:r>
            <a:r>
              <a:rPr lang="en-US" sz="3200" dirty="0" smtClean="0">
                <a:latin typeface="Calibri" pitchFamily="-123" charset="0"/>
              </a:rPr>
              <a:t> semi-typed “link” content</a:t>
            </a:r>
            <a:r>
              <a:rPr lang="en-US" sz="3200" dirty="0">
                <a:latin typeface="Calibri" pitchFamily="-123" charset="0"/>
              </a:rPr>
              <a:t>, replacing today’s hodge-podge</a:t>
            </a:r>
          </a:p>
          <a:p>
            <a:pPr>
              <a:buFont typeface="Arial" pitchFamily="-123" charset="0"/>
              <a:buChar char="•"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A way to </a:t>
            </a:r>
            <a:r>
              <a:rPr lang="en-US" sz="3200" b="1" dirty="0" smtClean="0">
                <a:latin typeface="Calibri" pitchFamily="-123" charset="0"/>
              </a:rPr>
              <a:t>discover </a:t>
            </a:r>
            <a:r>
              <a:rPr lang="en-US" sz="3200" b="1" dirty="0">
                <a:latin typeface="Calibri" pitchFamily="-123" charset="0"/>
              </a:rPr>
              <a:t>places to share</a:t>
            </a:r>
            <a:r>
              <a:rPr lang="en-US" sz="3200" dirty="0">
                <a:latin typeface="Calibri" pitchFamily="-123" charset="0"/>
              </a:rPr>
              <a:t> the content </a:t>
            </a:r>
            <a:r>
              <a:rPr lang="en-US" sz="3200" dirty="0" smtClean="0">
                <a:latin typeface="Calibri" pitchFamily="-123" charset="0"/>
              </a:rPr>
              <a:t>to</a:t>
            </a:r>
          </a:p>
          <a:p>
            <a:pPr>
              <a:buFont typeface="Arial" pitchFamily="-123" charset="0"/>
              <a:buChar char="•"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A way for users to indicate the services they prefer</a:t>
            </a:r>
          </a:p>
          <a:p>
            <a:pPr>
              <a:buFont typeface="Arial" pitchFamily="-123" charset="0"/>
              <a:buChar char="•"/>
            </a:pPr>
            <a:endParaRPr lang="en-US" sz="3200" b="1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Box 7"/>
          <p:cNvSpPr txBox="1">
            <a:spLocks noChangeArrowheads="1"/>
          </p:cNvSpPr>
          <p:nvPr/>
        </p:nvSpPr>
        <p:spPr bwMode="auto">
          <a:xfrm>
            <a:off x="381000" y="2149475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 pitchFamily="-123" charset="0"/>
              </a:rPr>
              <a:t>What</a:t>
            </a:r>
            <a:r>
              <a:rPr lang="en-US" sz="3200" dirty="0">
                <a:latin typeface="Calibri" pitchFamily="-123" charset="0"/>
              </a:rPr>
              <a:t> am I sharing?  A</a:t>
            </a:r>
            <a:r>
              <a:rPr lang="en-US" sz="3200" dirty="0" smtClean="0">
                <a:latin typeface="Calibri" pitchFamily="-123" charset="0"/>
              </a:rPr>
              <a:t> page?  A video? An image? 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Box 7"/>
          <p:cNvSpPr txBox="1">
            <a:spLocks noChangeArrowheads="1"/>
          </p:cNvSpPr>
          <p:nvPr/>
        </p:nvSpPr>
        <p:spPr bwMode="auto">
          <a:xfrm>
            <a:off x="381000" y="2149475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 pitchFamily="-123" charset="0"/>
              </a:rPr>
              <a:t>Where</a:t>
            </a:r>
            <a:r>
              <a:rPr lang="en-US" sz="3200" dirty="0">
                <a:latin typeface="Calibri" pitchFamily="-123" charset="0"/>
              </a:rPr>
              <a:t> am I sharing it to?  A social bookmarking site?  A blog?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6324600" cy="1143000"/>
          </a:xfrm>
        </p:spPr>
        <p:txBody>
          <a:bodyPr/>
          <a:lstStyle/>
          <a:p>
            <a:pPr eaLnBrk="1" hangingPunct="1"/>
            <a:r>
              <a:rPr lang="en-US" sz="5400" b="1"/>
              <a:t>How close are we?</a:t>
            </a:r>
          </a:p>
        </p:txBody>
      </p:sp>
      <p:sp>
        <p:nvSpPr>
          <p:cNvPr id="88066" name="Rectangle 14"/>
          <p:cNvSpPr>
            <a:spLocks noChangeArrowheads="1"/>
          </p:cNvSpPr>
          <p:nvPr/>
        </p:nvSpPr>
        <p:spPr bwMode="auto">
          <a:xfrm>
            <a:off x="381000" y="1600200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Char char="•"/>
            </a:pPr>
            <a:r>
              <a:rPr lang="en-US" sz="3200" dirty="0">
                <a:latin typeface="Calibri" pitchFamily="-123" charset="0"/>
              </a:rPr>
              <a:t> Defining the content is coming </a:t>
            </a:r>
            <a:r>
              <a:rPr lang="en-US" sz="3200" dirty="0" smtClean="0">
                <a:latin typeface="Calibri" pitchFamily="-123" charset="0"/>
              </a:rPr>
              <a:t>along on its own (well, </a:t>
            </a:r>
            <a:r>
              <a:rPr lang="en-US" sz="3200" dirty="0" err="1" smtClean="0">
                <a:latin typeface="Calibri" pitchFamily="-123" charset="0"/>
              </a:rPr>
              <a:t>sorta</a:t>
            </a:r>
            <a:r>
              <a:rPr lang="en-US" sz="3200" dirty="0" smtClean="0">
                <a:latin typeface="Calibri" pitchFamily="-123" charset="0"/>
              </a:rPr>
              <a:t>)</a:t>
            </a: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 </a:t>
            </a: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Content </a:t>
            </a:r>
            <a:r>
              <a:rPr lang="en-US" sz="3200" dirty="0">
                <a:latin typeface="Calibri" pitchFamily="-123" charset="0"/>
              </a:rPr>
              <a:t>“targets” mostly all </a:t>
            </a:r>
            <a:r>
              <a:rPr lang="en-US" sz="3200" b="1" dirty="0">
                <a:latin typeface="Calibri" pitchFamily="-123" charset="0"/>
              </a:rPr>
              <a:t>share a model</a:t>
            </a:r>
            <a:r>
              <a:rPr lang="en-US" sz="3200" dirty="0">
                <a:latin typeface="Calibri" pitchFamily="-123" charset="0"/>
              </a:rPr>
              <a:t> (e.g. </a:t>
            </a:r>
            <a:r>
              <a:rPr lang="en-US" sz="3200" dirty="0" err="1">
                <a:latin typeface="Calibri" pitchFamily="-123" charset="0"/>
              </a:rPr>
              <a:t>share.php?url</a:t>
            </a:r>
            <a:r>
              <a:rPr lang="en-US" sz="3200" dirty="0">
                <a:latin typeface="Calibri" pitchFamily="-123" charset="0"/>
              </a:rPr>
              <a:t>=</a:t>
            </a:r>
            <a:r>
              <a:rPr lang="en-US" sz="3200" dirty="0" smtClean="0">
                <a:latin typeface="Calibri" pitchFamily="-123" charset="0"/>
              </a:rPr>
              <a:t>) for simple link sharing</a:t>
            </a:r>
          </a:p>
          <a:p>
            <a:pPr>
              <a:buFont typeface="Arial" pitchFamily="-123" charset="0"/>
              <a:buChar char="•"/>
            </a:pPr>
            <a:endParaRPr lang="en-US" sz="3200" b="1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b="1" dirty="0" smtClean="0">
                <a:latin typeface="Calibri" pitchFamily="-123" charset="0"/>
              </a:rPr>
              <a:t> Personal discovery</a:t>
            </a:r>
            <a:r>
              <a:rPr lang="en-US" sz="3200" dirty="0" smtClean="0">
                <a:latin typeface="Calibri" pitchFamily="-123" charset="0"/>
              </a:rPr>
              <a:t> is starting to be real</a:t>
            </a:r>
          </a:p>
          <a:p>
            <a:pPr>
              <a:buFont typeface="Arial" pitchFamily="-123" charset="0"/>
              <a:buChar char="•"/>
            </a:pPr>
            <a:endParaRPr lang="en-US" sz="3200" b="1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We just need a </a:t>
            </a:r>
            <a:r>
              <a:rPr lang="en-US" sz="3200" b="1" dirty="0" smtClean="0">
                <a:latin typeface="Calibri" pitchFamily="-123" charset="0"/>
              </a:rPr>
              <a:t>few </a:t>
            </a:r>
            <a:r>
              <a:rPr lang="en-US" sz="3200" dirty="0" smtClean="0">
                <a:latin typeface="Calibri" pitchFamily="-123" charset="0"/>
              </a:rPr>
              <a:t>connecting bits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 idx="4294967295"/>
          </p:nvPr>
        </p:nvSpPr>
        <p:spPr>
          <a:xfrm>
            <a:off x="304800" y="685800"/>
            <a:ext cx="8458200" cy="1143000"/>
          </a:xfrm>
        </p:spPr>
        <p:txBody>
          <a:bodyPr/>
          <a:lstStyle/>
          <a:p>
            <a:pPr eaLnBrk="1" hangingPunct="1"/>
            <a:r>
              <a:rPr lang="en-US" sz="5400" b="1" dirty="0"/>
              <a:t>OExchange</a:t>
            </a:r>
          </a:p>
        </p:txBody>
      </p:sp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782638" y="2620963"/>
            <a:ext cx="578115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 pitchFamily="-123" charset="0"/>
              </a:rPr>
              <a:t>http://</a:t>
            </a:r>
            <a:r>
              <a:rPr lang="en-US" sz="3200" b="1" dirty="0" err="1" smtClean="0">
                <a:latin typeface="Calibri" pitchFamily="-123" charset="0"/>
              </a:rPr>
              <a:t>www.oexchange.org</a:t>
            </a:r>
            <a:r>
              <a:rPr lang="en-US" sz="3200" b="1" dirty="0" smtClean="0">
                <a:latin typeface="Calibri" pitchFamily="-123" charset="0"/>
              </a:rPr>
              <a:t>/spec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4"/>
          <p:cNvSpPr>
            <a:spLocks noChangeArrowheads="1"/>
          </p:cNvSpPr>
          <p:nvPr/>
        </p:nvSpPr>
        <p:spPr bwMode="auto">
          <a:xfrm>
            <a:off x="381000" y="1495425"/>
            <a:ext cx="8382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A </a:t>
            </a:r>
            <a:r>
              <a:rPr lang="en-US" sz="3200" b="1">
                <a:latin typeface="Calibri" pitchFamily="-123" charset="0"/>
              </a:rPr>
              <a:t>super simple</a:t>
            </a:r>
            <a:r>
              <a:rPr lang="en-US" sz="3200">
                <a:latin typeface="Calibri" pitchFamily="-123" charset="0"/>
              </a:rPr>
              <a:t> protocol for sending content to a site.  Where the target </a:t>
            </a:r>
            <a:r>
              <a:rPr lang="en-US" sz="3200" b="1">
                <a:latin typeface="Calibri" pitchFamily="-123" charset="0"/>
              </a:rPr>
              <a:t>site controls the user experience</a:t>
            </a:r>
            <a:r>
              <a:rPr lang="en-US" sz="3200">
                <a:latin typeface="Calibri" pitchFamily="-123" charset="0"/>
              </a:rPr>
              <a:t>, not an intermediate tool.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4"/>
          <p:cNvSpPr>
            <a:spLocks noChangeArrowheads="1"/>
          </p:cNvSpPr>
          <p:nvPr/>
        </p:nvSpPr>
        <p:spPr bwMode="auto">
          <a:xfrm>
            <a:off x="381000" y="381000"/>
            <a:ext cx="8382000" cy="600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This includes:</a:t>
            </a: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 </a:t>
            </a:r>
          </a:p>
          <a:p>
            <a:pPr>
              <a:buFont typeface="Arial" pitchFamily="-123" charset="0"/>
              <a:buChar char="•"/>
            </a:pPr>
            <a:r>
              <a:rPr lang="en-US" sz="3200" dirty="0">
                <a:latin typeface="Calibri" pitchFamily="-123" charset="0"/>
              </a:rPr>
              <a:t> A common </a:t>
            </a:r>
            <a:r>
              <a:rPr lang="en-US" sz="3200" b="1" dirty="0">
                <a:latin typeface="Calibri" pitchFamily="-123" charset="0"/>
              </a:rPr>
              <a:t>URL syntax</a:t>
            </a:r>
            <a:r>
              <a:rPr lang="en-US" sz="3200" dirty="0">
                <a:latin typeface="Calibri" pitchFamily="-123" charset="0"/>
              </a:rPr>
              <a:t> for the share operation</a:t>
            </a: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 </a:t>
            </a:r>
          </a:p>
          <a:p>
            <a:pPr>
              <a:buFont typeface="Arial" pitchFamily="-123" charset="0"/>
              <a:buChar char="•"/>
            </a:pPr>
            <a:r>
              <a:rPr lang="en-US" sz="3200" dirty="0">
                <a:latin typeface="Calibri" pitchFamily="-123" charset="0"/>
              </a:rPr>
              <a:t> Simple agreement on</a:t>
            </a:r>
            <a:r>
              <a:rPr lang="en-US" sz="3200" dirty="0" smtClean="0">
                <a:latin typeface="Calibri" pitchFamily="-123" charset="0"/>
              </a:rPr>
              <a:t> a URL “plus more when you have it” </a:t>
            </a:r>
            <a:r>
              <a:rPr lang="en-US" sz="3200" b="1" dirty="0" smtClean="0">
                <a:latin typeface="Calibri" pitchFamily="-123" charset="0"/>
              </a:rPr>
              <a:t>type</a:t>
            </a:r>
            <a:r>
              <a:rPr lang="en-US" sz="3200" dirty="0" smtClean="0">
                <a:latin typeface="Calibri" pitchFamily="-123" charset="0"/>
              </a:rPr>
              <a:t> model</a:t>
            </a:r>
          </a:p>
          <a:p>
            <a:pPr>
              <a:buFont typeface="Arial" pitchFamily="-123" charset="0"/>
              <a:buChar char="•"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Basic </a:t>
            </a:r>
            <a:r>
              <a:rPr lang="en-US" sz="3200" b="1" dirty="0">
                <a:latin typeface="Calibri" pitchFamily="-123" charset="0"/>
              </a:rPr>
              <a:t>discoverability</a:t>
            </a:r>
            <a:r>
              <a:rPr lang="en-US" sz="3200" dirty="0" smtClean="0">
                <a:latin typeface="Calibri" pitchFamily="-123" charset="0"/>
              </a:rPr>
              <a:t> of endpoints available on a given host</a:t>
            </a:r>
          </a:p>
          <a:p>
            <a:pPr>
              <a:buFont typeface="Arial" pitchFamily="-123" charset="0"/>
              <a:buChar char="•"/>
            </a:pPr>
            <a:endParaRPr lang="en-US" sz="3200" b="1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Recommendations on how to leverage </a:t>
            </a:r>
            <a:r>
              <a:rPr lang="en-US" sz="3200" dirty="0" err="1" smtClean="0">
                <a:latin typeface="Calibri" pitchFamily="-123" charset="0"/>
              </a:rPr>
              <a:t>WebFinger</a:t>
            </a:r>
            <a:r>
              <a:rPr lang="en-US" sz="3200" dirty="0" smtClean="0">
                <a:latin typeface="Calibri" pitchFamily="-123" charset="0"/>
              </a:rPr>
              <a:t> for </a:t>
            </a:r>
            <a:r>
              <a:rPr lang="en-US" sz="3200" b="1" dirty="0" smtClean="0">
                <a:latin typeface="Calibri" pitchFamily="-123" charset="0"/>
              </a:rPr>
              <a:t>personalization</a:t>
            </a:r>
            <a:endParaRPr lang="en-US" sz="3200" b="1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 idx="4294967295"/>
          </p:nvPr>
        </p:nvSpPr>
        <p:spPr>
          <a:xfrm>
            <a:off x="2362200" y="228600"/>
            <a:ext cx="6553200" cy="1143000"/>
          </a:xfrm>
        </p:spPr>
        <p:txBody>
          <a:bodyPr/>
          <a:lstStyle/>
          <a:p>
            <a:pPr algn="r" eaLnBrk="1" hangingPunct="1"/>
            <a:r>
              <a:rPr lang="en-US" sz="5400" b="1"/>
              <a:t>How it works…</a:t>
            </a:r>
          </a:p>
        </p:txBody>
      </p:sp>
      <p:sp>
        <p:nvSpPr>
          <p:cNvPr id="96258" name="Rectangle 14"/>
          <p:cNvSpPr>
            <a:spLocks noChangeArrowheads="1"/>
          </p:cNvSpPr>
          <p:nvPr/>
        </p:nvSpPr>
        <p:spPr bwMode="auto">
          <a:xfrm>
            <a:off x="381000" y="1706563"/>
            <a:ext cx="838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Our faithful User…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7"/>
          <p:cNvSpPr txBox="1">
            <a:spLocks noChangeArrowheads="1"/>
          </p:cNvSpPr>
          <p:nvPr/>
        </p:nvSpPr>
        <p:spPr bwMode="auto">
          <a:xfrm>
            <a:off x="1676400" y="1219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Is browsing the web…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22530" name="Picture 1027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2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4"/>
          <p:cNvSpPr>
            <a:spLocks noChangeArrowheads="1"/>
          </p:cNvSpPr>
          <p:nvPr/>
        </p:nvSpPr>
        <p:spPr bwMode="auto">
          <a:xfrm>
            <a:off x="2209800" y="1066800"/>
            <a:ext cx="662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Is using a site (or other app), and wants to share some content.</a:t>
            </a:r>
          </a:p>
        </p:txBody>
      </p:sp>
      <p:pic>
        <p:nvPicPr>
          <p:cNvPr id="100354" name="Picture 2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4"/>
          <p:cNvSpPr>
            <a:spLocks noChangeArrowheads="1"/>
          </p:cNvSpPr>
          <p:nvPr/>
        </p:nvSpPr>
        <p:spPr bwMode="auto">
          <a:xfrm>
            <a:off x="381000" y="14478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That site, either itself or by using an intermediate tool, has a known set of OExchange </a:t>
            </a:r>
            <a:r>
              <a:rPr lang="en-US" sz="3200" dirty="0" smtClean="0">
                <a:latin typeface="Calibri" pitchFamily="-123" charset="0"/>
              </a:rPr>
              <a:t>endpoints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These endpoints are called </a:t>
            </a:r>
            <a:r>
              <a:rPr lang="en-US" sz="3200" b="1" dirty="0">
                <a:latin typeface="Calibri" pitchFamily="-123" charset="0"/>
              </a:rPr>
              <a:t>Targets</a:t>
            </a:r>
            <a:r>
              <a:rPr lang="en-US" sz="3200" dirty="0">
                <a:latin typeface="Calibri" pitchFamily="-12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4"/>
          <p:cNvSpPr>
            <a:spLocks noChangeArrowheads="1"/>
          </p:cNvSpPr>
          <p:nvPr/>
        </p:nvSpPr>
        <p:spPr bwMode="auto">
          <a:xfrm>
            <a:off x="1524000" y="3733800"/>
            <a:ext cx="746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(the </a:t>
            </a:r>
            <a:r>
              <a:rPr lang="en-US" sz="3200" dirty="0">
                <a:latin typeface="Calibri" pitchFamily="-123" charset="0"/>
              </a:rPr>
              <a:t>targets</a:t>
            </a:r>
            <a:r>
              <a:rPr lang="en-US" sz="3200" dirty="0" smtClean="0">
                <a:latin typeface="Calibri" pitchFamily="-123" charset="0"/>
              </a:rPr>
              <a:t> can be discovered dynamically, but more on that later)</a:t>
            </a:r>
            <a:endParaRPr lang="en-US" sz="2800" dirty="0">
              <a:latin typeface="Calibri" pitchFamily="-123" charset="0"/>
            </a:endParaRPr>
          </a:p>
        </p:txBody>
      </p:sp>
      <p:sp>
        <p:nvSpPr>
          <p:cNvPr id="104450" name="Rectangle 14"/>
          <p:cNvSpPr>
            <a:spLocks noChangeArrowheads="1"/>
          </p:cNvSpPr>
          <p:nvPr/>
        </p:nvSpPr>
        <p:spPr bwMode="auto">
          <a:xfrm>
            <a:off x="381000" y="144780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That site, either itself or by using an intermediate tool, has a known set of OExchange </a:t>
            </a:r>
            <a:r>
              <a:rPr lang="en-US" sz="3200" dirty="0" smtClean="0">
                <a:latin typeface="Calibri" pitchFamily="-123" charset="0"/>
              </a:rPr>
              <a:t>endpoints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4"/>
          <p:cNvSpPr>
            <a:spLocks noChangeArrowheads="1"/>
          </p:cNvSpPr>
          <p:nvPr/>
        </p:nvSpPr>
        <p:spPr bwMode="auto">
          <a:xfrm>
            <a:off x="990600" y="3733800"/>
            <a:ext cx="8001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targets have defined metadata, like: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2800" dirty="0">
                <a:latin typeface="Calibri" pitchFamily="-123" charset="0"/>
              </a:rPr>
              <a:t> </a:t>
            </a:r>
            <a:r>
              <a:rPr lang="en-US" sz="2800" b="1" dirty="0">
                <a:latin typeface="Calibri" pitchFamily="-123" charset="0"/>
              </a:rPr>
              <a:t>friendly name:</a:t>
            </a:r>
            <a:r>
              <a:rPr lang="en-US" sz="2800" dirty="0">
                <a:latin typeface="Calibri" pitchFamily="-123" charset="0"/>
              </a:rPr>
              <a:t>  </a:t>
            </a:r>
            <a:r>
              <a:rPr lang="en-US" sz="2800" i="1" dirty="0">
                <a:latin typeface="Calibri" pitchFamily="-123" charset="0"/>
              </a:rPr>
              <a:t>my cool bookmarking site</a:t>
            </a:r>
            <a:endParaRPr lang="en-US" sz="28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2800" dirty="0">
                <a:latin typeface="Calibri" pitchFamily="-123" charset="0"/>
              </a:rPr>
              <a:t> </a:t>
            </a:r>
          </a:p>
          <a:p>
            <a:pPr>
              <a:buFont typeface="Arial" pitchFamily="-123" charset="0"/>
              <a:buChar char="•"/>
            </a:pPr>
            <a:r>
              <a:rPr lang="en-US" sz="2800" b="1" dirty="0">
                <a:latin typeface="Calibri" pitchFamily="-123" charset="0"/>
              </a:rPr>
              <a:t> endpoint:</a:t>
            </a:r>
            <a:r>
              <a:rPr lang="en-US" sz="2800" dirty="0">
                <a:latin typeface="Calibri" pitchFamily="-123" charset="0"/>
              </a:rPr>
              <a:t>  </a:t>
            </a:r>
            <a:r>
              <a:rPr lang="en-US" sz="2000" dirty="0">
                <a:latin typeface="Courier New" pitchFamily="-123" charset="0"/>
              </a:rPr>
              <a:t>http://</a:t>
            </a:r>
            <a:r>
              <a:rPr lang="en-US" sz="2000" dirty="0" err="1" smtClean="0">
                <a:latin typeface="Courier New" pitchFamily="-123" charset="0"/>
              </a:rPr>
              <a:t>www.example.com</a:t>
            </a:r>
            <a:r>
              <a:rPr lang="en-US" sz="2000" dirty="0" err="1">
                <a:latin typeface="Courier New" pitchFamily="-123" charset="0"/>
              </a:rPr>
              <a:t>/oexchange/share</a:t>
            </a:r>
            <a:endParaRPr lang="en-US" sz="2800" dirty="0">
              <a:latin typeface="Calibri" pitchFamily="-123" charset="0"/>
            </a:endParaRPr>
          </a:p>
        </p:txBody>
      </p:sp>
      <p:sp>
        <p:nvSpPr>
          <p:cNvPr id="104450" name="Rectangle 14"/>
          <p:cNvSpPr>
            <a:spLocks noChangeArrowheads="1"/>
          </p:cNvSpPr>
          <p:nvPr/>
        </p:nvSpPr>
        <p:spPr bwMode="auto">
          <a:xfrm>
            <a:off x="381000" y="144780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That site, either itself or by using an intermediate tool, has a known set of OExchange </a:t>
            </a:r>
            <a:r>
              <a:rPr lang="en-US" sz="3200" dirty="0" smtClean="0">
                <a:latin typeface="Calibri" pitchFamily="-123" charset="0"/>
              </a:rPr>
              <a:t>endpoints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4"/>
          <p:cNvSpPr>
            <a:spLocks noChangeArrowheads="1"/>
          </p:cNvSpPr>
          <p:nvPr/>
        </p:nvSpPr>
        <p:spPr bwMode="auto">
          <a:xfrm>
            <a:off x="228600" y="1706563"/>
            <a:ext cx="8686800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site or tool forms a </a:t>
            </a:r>
            <a:r>
              <a:rPr lang="en-US" sz="3200" b="1" dirty="0">
                <a:latin typeface="Calibri" pitchFamily="-123" charset="0"/>
              </a:rPr>
              <a:t>standard</a:t>
            </a:r>
            <a:r>
              <a:rPr lang="en-US" sz="3200" dirty="0">
                <a:latin typeface="Calibri" pitchFamily="-123" charset="0"/>
              </a:rPr>
              <a:t> HTTP request to the target, like: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dirty="0">
                <a:latin typeface="Courier New" pitchFamily="-123" charset="0"/>
              </a:rPr>
              <a:t>http://</a:t>
            </a:r>
            <a:r>
              <a:rPr lang="en-US" dirty="0" err="1">
                <a:latin typeface="Courier New" pitchFamily="-123" charset="0"/>
              </a:rPr>
              <a:t>www.mcbs.com/oexchange/share?ctype</a:t>
            </a:r>
            <a:r>
              <a:rPr lang="en-US" dirty="0">
                <a:latin typeface="Courier New" pitchFamily="-123" charset="0"/>
              </a:rPr>
              <a:t>=link</a:t>
            </a:r>
          </a:p>
          <a:p>
            <a:pPr>
              <a:buFont typeface="Arial" pitchFamily="-123" charset="0"/>
              <a:buNone/>
            </a:pPr>
            <a:r>
              <a:rPr lang="en-US" dirty="0">
                <a:latin typeface="Courier New" pitchFamily="-123" charset="0"/>
              </a:rPr>
              <a:t>&amp;</a:t>
            </a:r>
            <a:r>
              <a:rPr lang="en-US" dirty="0" err="1">
                <a:latin typeface="Courier New" pitchFamily="-123" charset="0"/>
              </a:rPr>
              <a:t>url</a:t>
            </a:r>
            <a:r>
              <a:rPr lang="en-US" dirty="0">
                <a:latin typeface="Courier New" pitchFamily="-123" charset="0"/>
              </a:rPr>
              <a:t>=http://</a:t>
            </a:r>
            <a:r>
              <a:rPr lang="en-US" dirty="0" err="1">
                <a:latin typeface="Courier New" pitchFamily="-123" charset="0"/>
              </a:rPr>
              <a:t>www.example.com</a:t>
            </a:r>
            <a:r>
              <a:rPr lang="en-US" dirty="0">
                <a:latin typeface="Courier New" pitchFamily="-123" charset="0"/>
              </a:rPr>
              <a:t>/thing-to-share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4"/>
          <p:cNvSpPr>
            <a:spLocks noChangeArrowheads="1"/>
          </p:cNvSpPr>
          <p:nvPr/>
        </p:nvSpPr>
        <p:spPr bwMode="auto">
          <a:xfrm>
            <a:off x="381000" y="12192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…and just sends the browser there.</a:t>
            </a:r>
          </a:p>
        </p:txBody>
      </p:sp>
      <p:pic>
        <p:nvPicPr>
          <p:cNvPr id="108546" name="Picture 4" descr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057400"/>
            <a:ext cx="51054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4" descr="us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124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4"/>
          <p:cNvSpPr>
            <a:spLocks noChangeArrowheads="1"/>
          </p:cNvSpPr>
          <p:nvPr/>
        </p:nvSpPr>
        <p:spPr bwMode="auto">
          <a:xfrm>
            <a:off x="381000" y="930275"/>
            <a:ext cx="8534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typing thing is simple.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A “ctype” parameter indicates the type of content, and it </a:t>
            </a:r>
            <a:r>
              <a:rPr lang="en-US" sz="3200" b="1" dirty="0">
                <a:latin typeface="Calibri" pitchFamily="-123" charset="0"/>
              </a:rPr>
              <a:t>defaults to “link”.  </a:t>
            </a:r>
          </a:p>
          <a:p>
            <a:pPr>
              <a:buFont typeface="Arial" pitchFamily="-123" charset="0"/>
              <a:buNone/>
            </a:pPr>
            <a:endParaRPr lang="en-US" sz="3200" b="1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So bookmarking tools don’t really have to change</a:t>
            </a:r>
            <a:r>
              <a:rPr lang="en-US" sz="3200" dirty="0" smtClean="0">
                <a:latin typeface="Calibri" pitchFamily="-123" charset="0"/>
              </a:rPr>
              <a:t>.</a:t>
            </a: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4"/>
          <p:cNvSpPr>
            <a:spLocks noChangeArrowheads="1"/>
          </p:cNvSpPr>
          <p:nvPr/>
        </p:nvSpPr>
        <p:spPr bwMode="auto">
          <a:xfrm>
            <a:off x="381000" y="930275"/>
            <a:ext cx="8534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typing thing is simple.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A “ctype” parameter indicates the type of content, and it </a:t>
            </a:r>
            <a:r>
              <a:rPr lang="en-US" sz="3200" b="1" dirty="0">
                <a:latin typeface="Calibri" pitchFamily="-123" charset="0"/>
              </a:rPr>
              <a:t>defaults to “link”.  </a:t>
            </a:r>
          </a:p>
          <a:p>
            <a:pPr>
              <a:buFont typeface="Arial" pitchFamily="-123" charset="0"/>
              <a:buNone/>
            </a:pPr>
            <a:endParaRPr lang="en-US" sz="3200" b="1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So bookmarking tools don’t really have to change</a:t>
            </a:r>
            <a:r>
              <a:rPr lang="en-US" sz="3200" dirty="0" smtClean="0">
                <a:latin typeface="Calibri" pitchFamily="-123" charset="0"/>
              </a:rPr>
              <a:t>.</a:t>
            </a: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And there is ALWAYS a browser-appropriate URL in the transaction (no type negotiation required).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4"/>
          <p:cNvSpPr>
            <a:spLocks noChangeArrowheads="1"/>
          </p:cNvSpPr>
          <p:nvPr/>
        </p:nvSpPr>
        <p:spPr bwMode="auto">
          <a:xfrm>
            <a:off x="685800" y="990600"/>
            <a:ext cx="79248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There </a:t>
            </a:r>
            <a:r>
              <a:rPr lang="en-US" sz="3200" dirty="0">
                <a:latin typeface="Calibri" pitchFamily="-123" charset="0"/>
              </a:rPr>
              <a:t>are also other defined </a:t>
            </a:r>
            <a:r>
              <a:rPr lang="en-US" sz="3200" dirty="0" smtClean="0">
                <a:latin typeface="Calibri" pitchFamily="-123" charset="0"/>
              </a:rPr>
              <a:t>types, which improve the user experience </a:t>
            </a:r>
            <a:r>
              <a:rPr lang="en-US" sz="3200" b="1" dirty="0" smtClean="0">
                <a:latin typeface="Calibri" pitchFamily="-123" charset="0"/>
              </a:rPr>
              <a:t>when they are present</a:t>
            </a:r>
            <a:r>
              <a:rPr lang="en-US" sz="3200" dirty="0" smtClean="0">
                <a:latin typeface="Calibri" pitchFamily="-123" charset="0"/>
              </a:rPr>
              <a:t> but don’t hurt anything otherwise:</a:t>
            </a: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Flash objects</a:t>
            </a: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Iframes</a:t>
            </a: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Images</a:t>
            </a:r>
          </a:p>
          <a:p>
            <a:pPr>
              <a:buFont typeface="Arial" pitchFamily="-123" charset="0"/>
              <a:buChar char="•"/>
            </a:pPr>
            <a:r>
              <a:rPr lang="en-US" sz="3200" b="1" dirty="0" smtClean="0">
                <a:latin typeface="Calibri" pitchFamily="-123" charset="0"/>
              </a:rPr>
              <a:t> (more as appropriate)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7"/>
          <p:cNvSpPr txBox="1">
            <a:spLocks noChangeArrowheads="1"/>
          </p:cNvSpPr>
          <p:nvPr/>
        </p:nvSpPr>
        <p:spPr bwMode="auto">
          <a:xfrm>
            <a:off x="1676400" y="1219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Is browsing the web…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24578" name="Picture 4" descr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609600"/>
            <a:ext cx="205740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1028" descr="us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762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4"/>
          <p:cNvSpPr>
            <a:spLocks noChangeArrowheads="1"/>
          </p:cNvSpPr>
          <p:nvPr/>
        </p:nvSpPr>
        <p:spPr bwMode="auto">
          <a:xfrm>
            <a:off x="381000" y="533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That’s it.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It’s</a:t>
            </a:r>
            <a:r>
              <a:rPr lang="en-US" sz="3200" dirty="0" smtClean="0">
                <a:latin typeface="Calibri" pitchFamily="-123" charset="0"/>
              </a:rPr>
              <a:t> basically the way things work today.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4"/>
          <p:cNvSpPr>
            <a:spLocks noChangeArrowheads="1"/>
          </p:cNvSpPr>
          <p:nvPr/>
        </p:nvSpPr>
        <p:spPr bwMode="auto">
          <a:xfrm>
            <a:off x="1066800" y="3216275"/>
            <a:ext cx="7924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b="1">
                <a:latin typeface="Calibri" pitchFamily="-123" charset="0"/>
              </a:rPr>
              <a:t>Except</a:t>
            </a:r>
            <a:r>
              <a:rPr lang="en-US" sz="3200">
                <a:latin typeface="Calibri" pitchFamily="-123" charset="0"/>
              </a:rPr>
              <a:t> everyone agrees to use the same URL scheme, and on a common set of types, and makes their UI flow with their own site.</a:t>
            </a:r>
          </a:p>
          <a:p>
            <a:pPr>
              <a:buFont typeface="Arial" pitchFamily="-123" charset="0"/>
              <a:buNone/>
            </a:pPr>
            <a:endParaRPr lang="en-US" sz="320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So we can all move on with our day.</a:t>
            </a:r>
          </a:p>
        </p:txBody>
      </p:sp>
      <p:sp>
        <p:nvSpPr>
          <p:cNvPr id="116738" name="Rectangle 14"/>
          <p:cNvSpPr>
            <a:spLocks noChangeArrowheads="1"/>
          </p:cNvSpPr>
          <p:nvPr/>
        </p:nvSpPr>
        <p:spPr bwMode="auto">
          <a:xfrm>
            <a:off x="381000" y="533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That’s it.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It’s</a:t>
            </a:r>
            <a:r>
              <a:rPr lang="en-US" sz="3200" dirty="0" smtClean="0">
                <a:latin typeface="Calibri" pitchFamily="-123" charset="0"/>
              </a:rPr>
              <a:t> basically the way things work today.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4"/>
          <p:cNvSpPr>
            <a:spLocks noChangeArrowheads="1"/>
          </p:cNvSpPr>
          <p:nvPr/>
        </p:nvSpPr>
        <p:spPr bwMode="auto">
          <a:xfrm>
            <a:off x="381000" y="1706563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Oh wait, how do you find out about these</a:t>
            </a:r>
            <a:r>
              <a:rPr lang="en-US" sz="3200" dirty="0" smtClean="0">
                <a:latin typeface="Calibri" pitchFamily="-123" charset="0"/>
              </a:rPr>
              <a:t> Targets?  And where does personalization come in? 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4"/>
          <p:cNvSpPr>
            <a:spLocks noChangeArrowheads="1"/>
          </p:cNvSpPr>
          <p:nvPr/>
        </p:nvSpPr>
        <p:spPr bwMode="auto">
          <a:xfrm>
            <a:off x="381000" y="1706563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Oh wait, how do you find out about these</a:t>
            </a:r>
            <a:r>
              <a:rPr lang="en-US" sz="3200" dirty="0" smtClean="0">
                <a:latin typeface="Calibri" pitchFamily="-123" charset="0"/>
              </a:rPr>
              <a:t> Targets?  And where does personalization come in? </a:t>
            </a: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There’s also a simple </a:t>
            </a:r>
            <a:r>
              <a:rPr lang="en-US" sz="3200" b="1" dirty="0">
                <a:latin typeface="Calibri" pitchFamily="-123" charset="0"/>
              </a:rPr>
              <a:t>discovery</a:t>
            </a:r>
            <a:r>
              <a:rPr lang="en-US" sz="3200" dirty="0" smtClean="0">
                <a:latin typeface="Calibri" pitchFamily="-123" charset="0"/>
              </a:rPr>
              <a:t> thing</a:t>
            </a:r>
            <a:r>
              <a:rPr lang="en-US" sz="3200" dirty="0">
                <a:latin typeface="Calibri" pitchFamily="-12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1" name="Picture 5" descr="ser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419600"/>
            <a:ext cx="317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2" name="Rectangle 14"/>
          <p:cNvSpPr>
            <a:spLocks noChangeArrowheads="1"/>
          </p:cNvSpPr>
          <p:nvPr/>
        </p:nvSpPr>
        <p:spPr bwMode="auto">
          <a:xfrm>
            <a:off x="762000" y="1800225"/>
            <a:ext cx="5715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>
                <a:latin typeface="Calibri" pitchFamily="-123" charset="0"/>
              </a:rPr>
              <a:t> you can</a:t>
            </a:r>
            <a:r>
              <a:rPr lang="en-US" sz="3200" dirty="0" smtClean="0">
                <a:latin typeface="Calibri" pitchFamily="-123" charset="0"/>
              </a:rPr>
              <a:t> always tell people about your endpoint directly</a:t>
            </a:r>
          </a:p>
          <a:p>
            <a:pPr>
              <a:buFont typeface="Arial" pitchFamily="-123" charset="0"/>
              <a:buChar char="•"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sz="3200" dirty="0" smtClean="0">
                <a:latin typeface="Calibri" pitchFamily="-123" charset="0"/>
              </a:rPr>
              <a:t> or you </a:t>
            </a:r>
            <a:r>
              <a:rPr lang="en-US" sz="3200" dirty="0">
                <a:latin typeface="Calibri" pitchFamily="-123" charset="0"/>
              </a:rPr>
              <a:t>can</a:t>
            </a:r>
            <a:r>
              <a:rPr lang="en-US" sz="3200" dirty="0" smtClean="0">
                <a:latin typeface="Calibri" pitchFamily="-123" charset="0"/>
              </a:rPr>
              <a:t> leverage </a:t>
            </a:r>
            <a:r>
              <a:rPr lang="en-US" sz="3200" b="1" dirty="0" smtClean="0">
                <a:latin typeface="Calibri" pitchFamily="-123" charset="0"/>
              </a:rPr>
              <a:t>XRD</a:t>
            </a:r>
            <a:r>
              <a:rPr lang="en-US" sz="3200" dirty="0" smtClean="0">
                <a:latin typeface="Calibri" pitchFamily="-123" charset="0"/>
              </a:rPr>
              <a:t> on your host, </a:t>
            </a:r>
            <a:r>
              <a:rPr lang="en-US" sz="3200" dirty="0">
                <a:latin typeface="Calibri" pitchFamily="-123" charset="0"/>
              </a:rPr>
              <a:t>so tools can find you</a:t>
            </a:r>
          </a:p>
        </p:txBody>
      </p:sp>
      <p:pic>
        <p:nvPicPr>
          <p:cNvPr id="122883" name="Picture 2" descr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981200"/>
            <a:ext cx="17002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4" name="Rectangle 14"/>
          <p:cNvSpPr>
            <a:spLocks noChangeArrowheads="1"/>
          </p:cNvSpPr>
          <p:nvPr/>
        </p:nvSpPr>
        <p:spPr bwMode="auto">
          <a:xfrm>
            <a:off x="685800" y="5712023"/>
            <a:ext cx="510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1400" b="1" dirty="0">
                <a:latin typeface="Courier New" pitchFamily="-123" charset="0"/>
                <a:hlinkClick r:id="rId5"/>
              </a:rPr>
              <a:t>http://</a:t>
            </a:r>
            <a:r>
              <a:rPr lang="en-US" sz="1400" b="1" dirty="0" smtClean="0">
                <a:latin typeface="Courier New" pitchFamily="-123" charset="0"/>
                <a:hlinkClick r:id="rId5"/>
              </a:rPr>
              <a:t>www.willmeyer.com/.well-known/host-meta</a:t>
            </a:r>
            <a:endParaRPr lang="en-US" sz="1400" b="1" dirty="0" smtClean="0">
              <a:latin typeface="Courier New" pitchFamily="-123" charset="0"/>
            </a:endParaRPr>
          </a:p>
        </p:txBody>
      </p:sp>
      <p:sp>
        <p:nvSpPr>
          <p:cNvPr id="122885" name="Rectangle 14"/>
          <p:cNvSpPr>
            <a:spLocks noChangeArrowheads="1"/>
          </p:cNvSpPr>
          <p:nvPr/>
        </p:nvSpPr>
        <p:spPr bwMode="auto">
          <a:xfrm>
            <a:off x="685800" y="762000"/>
            <a:ext cx="79248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If you are a Target (which means you can accept OExchange shares):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4"/>
          <p:cNvSpPr>
            <a:spLocks noChangeArrowheads="1"/>
          </p:cNvSpPr>
          <p:nvPr/>
        </p:nvSpPr>
        <p:spPr bwMode="auto">
          <a:xfrm>
            <a:off x="533400" y="1096963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/.well-known/host-meta is becoming a standard location for service discovery info on a host, so we’ve added to it.</a:t>
            </a:r>
            <a:endParaRPr lang="en-US" sz="3200" dirty="0">
              <a:latin typeface="Calibri" pitchFamily="-123" charset="0"/>
            </a:endParaRPr>
          </a:p>
        </p:txBody>
      </p:sp>
      <p:sp>
        <p:nvSpPr>
          <p:cNvPr id="124930" name="Rectangle 14"/>
          <p:cNvSpPr>
            <a:spLocks noChangeArrowheads="1"/>
          </p:cNvSpPr>
          <p:nvPr/>
        </p:nvSpPr>
        <p:spPr bwMode="auto">
          <a:xfrm>
            <a:off x="609600" y="3247072"/>
            <a:ext cx="9677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500" dirty="0" smtClean="0">
                <a:latin typeface="Courier New"/>
                <a:cs typeface="Courier New"/>
              </a:rPr>
              <a:t>&lt;Link 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rel="http://oexchange.org/spec/0.8/rel/hosted-service" 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type="application/xrd+xml” 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href=</a:t>
            </a:r>
            <a:r>
              <a:rPr lang="en-US" sz="1500" dirty="0" smtClean="0">
                <a:latin typeface="Courier New"/>
                <a:cs typeface="Courier New"/>
                <a:hlinkClick r:id="rId3"/>
              </a:rPr>
              <a:t>http://www.willmeyer.com/oexchange/bookmarks/oexchange.xrd</a:t>
            </a:r>
            <a:r>
              <a:rPr lang="en-US" sz="1500" dirty="0" smtClean="0">
                <a:latin typeface="Courier New"/>
                <a:cs typeface="Courier New"/>
              </a:rPr>
              <a:t> &gt;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&lt;Title&gt;Example Bookmarking Service&lt;/Title&gt;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&lt;/Link&gt;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4"/>
          <p:cNvSpPr>
            <a:spLocks noChangeArrowheads="1"/>
          </p:cNvSpPr>
          <p:nvPr/>
        </p:nvSpPr>
        <p:spPr bwMode="auto">
          <a:xfrm>
            <a:off x="533400" y="1096963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/.well-known/host-meta is becoming a standard location for service discovery info on a host, so we’ve added to it.</a:t>
            </a:r>
            <a:endParaRPr lang="en-US" sz="3200" dirty="0">
              <a:latin typeface="Calibri" pitchFamily="-123" charset="0"/>
            </a:endParaRPr>
          </a:p>
        </p:txBody>
      </p:sp>
      <p:sp>
        <p:nvSpPr>
          <p:cNvPr id="124930" name="Rectangle 14"/>
          <p:cNvSpPr>
            <a:spLocks noChangeArrowheads="1"/>
          </p:cNvSpPr>
          <p:nvPr/>
        </p:nvSpPr>
        <p:spPr bwMode="auto">
          <a:xfrm>
            <a:off x="609600" y="3247072"/>
            <a:ext cx="9677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500" dirty="0" smtClean="0">
                <a:latin typeface="Courier New"/>
                <a:cs typeface="Courier New"/>
              </a:rPr>
              <a:t>&lt;Link 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rel="http://oexchange.org/spec/0.8/rel/hosted-service" 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type="application/xrd+xml” 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href=</a:t>
            </a:r>
            <a:r>
              <a:rPr lang="en-US" sz="1500" dirty="0" smtClean="0">
                <a:latin typeface="Courier New"/>
                <a:cs typeface="Courier New"/>
                <a:hlinkClick r:id="rId3"/>
              </a:rPr>
              <a:t>http://www.willmeyer.com/oexchange/bookmarks/oexchange.xrd</a:t>
            </a:r>
            <a:r>
              <a:rPr lang="en-US" sz="1500" dirty="0" smtClean="0">
                <a:latin typeface="Courier New"/>
                <a:cs typeface="Courier New"/>
              </a:rPr>
              <a:t> &gt;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  &lt;Title&gt;Example Bookmarking Service&lt;/Title&gt;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&lt;/Link&gt;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429000" y="5562600"/>
            <a:ext cx="571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dirty="0" smtClean="0">
                <a:latin typeface="Calibri" pitchFamily="-123" charset="0"/>
              </a:rPr>
              <a:t>(this goes inside the document, along with other Link descriptors like </a:t>
            </a:r>
            <a:r>
              <a:rPr lang="en-US" dirty="0" err="1" smtClean="0">
                <a:latin typeface="Calibri" pitchFamily="-123" charset="0"/>
              </a:rPr>
              <a:t>WebFinger’s</a:t>
            </a:r>
            <a:r>
              <a:rPr lang="en-US" dirty="0" smtClean="0">
                <a:latin typeface="Calibri" pitchFamily="-123" charset="0"/>
              </a:rPr>
              <a:t>)</a:t>
            </a:r>
            <a:endParaRPr lang="en-US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4"/>
          <p:cNvSpPr>
            <a:spLocks noChangeArrowheads="1"/>
          </p:cNvSpPr>
          <p:nvPr/>
        </p:nvSpPr>
        <p:spPr bwMode="auto">
          <a:xfrm>
            <a:off x="838200" y="216414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Things </a:t>
            </a:r>
            <a:r>
              <a:rPr lang="en-US" sz="3200" dirty="0">
                <a:latin typeface="Calibri" pitchFamily="-123" charset="0"/>
              </a:rPr>
              <a:t>that want to facilitate</a:t>
            </a:r>
            <a:r>
              <a:rPr lang="en-US" sz="3200" dirty="0" smtClean="0">
                <a:latin typeface="Calibri" pitchFamily="-123" charset="0"/>
              </a:rPr>
              <a:t> sending links somewhere can </a:t>
            </a:r>
            <a:r>
              <a:rPr lang="en-US" sz="3200" dirty="0">
                <a:latin typeface="Calibri" pitchFamily="-123" charset="0"/>
              </a:rPr>
              <a:t>dynamically </a:t>
            </a:r>
            <a:r>
              <a:rPr lang="en-US" sz="3200" dirty="0" smtClean="0">
                <a:latin typeface="Calibri" pitchFamily="-123" charset="0"/>
              </a:rPr>
              <a:t>find and interoperate with more targets.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4"/>
          <p:cNvSpPr>
            <a:spLocks noChangeArrowheads="1"/>
          </p:cNvSpPr>
          <p:nvPr/>
        </p:nvSpPr>
        <p:spPr bwMode="auto">
          <a:xfrm>
            <a:off x="533400" y="1096963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We also think we can add </a:t>
            </a:r>
            <a:r>
              <a:rPr lang="en-US" sz="3200" b="1" dirty="0" smtClean="0">
                <a:latin typeface="Calibri" pitchFamily="-123" charset="0"/>
              </a:rPr>
              <a:t>preferred user services</a:t>
            </a:r>
            <a:r>
              <a:rPr lang="en-US" sz="3200" dirty="0" smtClean="0">
                <a:latin typeface="Calibri" pitchFamily="-123" charset="0"/>
              </a:rPr>
              <a:t> to personal </a:t>
            </a:r>
            <a:r>
              <a:rPr lang="en-US" sz="3200" dirty="0" err="1" smtClean="0">
                <a:latin typeface="Calibri" pitchFamily="-123" charset="0"/>
              </a:rPr>
              <a:t>XRDs</a:t>
            </a:r>
            <a:r>
              <a:rPr lang="en-US" sz="3200" dirty="0" smtClean="0">
                <a:latin typeface="Calibri" pitchFamily="-123" charset="0"/>
              </a:rPr>
              <a:t> obtained with </a:t>
            </a:r>
            <a:r>
              <a:rPr lang="en-US" sz="3200" dirty="0" err="1" smtClean="0">
                <a:latin typeface="Calibri" pitchFamily="-123" charset="0"/>
              </a:rPr>
              <a:t>WebFinger</a:t>
            </a:r>
            <a:r>
              <a:rPr lang="en-US" sz="3200" dirty="0" smtClean="0">
                <a:latin typeface="Calibri" pitchFamily="-123" charset="0"/>
              </a:rPr>
              <a:t> (with a “I want to send links to this service” relation).</a:t>
            </a: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4"/>
          <p:cNvSpPr>
            <a:spLocks noChangeArrowheads="1"/>
          </p:cNvSpPr>
          <p:nvPr/>
        </p:nvSpPr>
        <p:spPr bwMode="auto">
          <a:xfrm>
            <a:off x="533400" y="1096963"/>
            <a:ext cx="79248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We also think we can add </a:t>
            </a:r>
            <a:r>
              <a:rPr lang="en-US" sz="3200" b="1" dirty="0" smtClean="0">
                <a:latin typeface="Calibri" pitchFamily="-123" charset="0"/>
              </a:rPr>
              <a:t>preferred user services</a:t>
            </a:r>
            <a:r>
              <a:rPr lang="en-US" sz="3200" dirty="0" smtClean="0">
                <a:latin typeface="Calibri" pitchFamily="-123" charset="0"/>
              </a:rPr>
              <a:t> to personal </a:t>
            </a:r>
            <a:r>
              <a:rPr lang="en-US" sz="3200" dirty="0" err="1" smtClean="0">
                <a:latin typeface="Calibri" pitchFamily="-123" charset="0"/>
              </a:rPr>
              <a:t>XRDs</a:t>
            </a:r>
            <a:r>
              <a:rPr lang="en-US" sz="3200" dirty="0" smtClean="0">
                <a:latin typeface="Calibri" pitchFamily="-123" charset="0"/>
              </a:rPr>
              <a:t> obtained with </a:t>
            </a:r>
            <a:r>
              <a:rPr lang="en-US" sz="3200" dirty="0" err="1" smtClean="0">
                <a:latin typeface="Calibri" pitchFamily="-123" charset="0"/>
              </a:rPr>
              <a:t>WebFinger</a:t>
            </a:r>
            <a:r>
              <a:rPr lang="en-US" sz="3200" dirty="0" smtClean="0">
                <a:latin typeface="Calibri" pitchFamily="-123" charset="0"/>
              </a:rPr>
              <a:t> (with a “I want to send links to this service” relation).</a:t>
            </a: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(which means you as a user can indicate that you use a specific bookmarking service or network, and only see that </a:t>
            </a:r>
            <a:r>
              <a:rPr lang="en-US" sz="3200" dirty="0" err="1" smtClean="0">
                <a:latin typeface="Calibri" pitchFamily="-123" charset="0"/>
              </a:rPr>
              <a:t>chiclet</a:t>
            </a:r>
            <a:r>
              <a:rPr lang="en-US" sz="3200" dirty="0" smtClean="0">
                <a:latin typeface="Calibri" pitchFamily="-123" charset="0"/>
              </a:rPr>
              <a:t>)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7"/>
          <p:cNvSpPr txBox="1">
            <a:spLocks noChangeArrowheads="1"/>
          </p:cNvSpPr>
          <p:nvPr/>
        </p:nvSpPr>
        <p:spPr bwMode="auto">
          <a:xfrm>
            <a:off x="1676400" y="1219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Is browsing the web…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26626" name="Picture 4" descr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609600"/>
            <a:ext cx="205740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Box 7"/>
          <p:cNvSpPr txBox="1">
            <a:spLocks noChangeArrowheads="1"/>
          </p:cNvSpPr>
          <p:nvPr/>
        </p:nvSpPr>
        <p:spPr bwMode="auto">
          <a:xfrm>
            <a:off x="457200" y="28194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And decides to share something….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26628" name="Picture 1029" descr="us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762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4"/>
          <p:cNvSpPr>
            <a:spLocks noChangeArrowheads="1"/>
          </p:cNvSpPr>
          <p:nvPr/>
        </p:nvSpPr>
        <p:spPr bwMode="auto">
          <a:xfrm>
            <a:off x="381000" y="8382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Hey, what about authentication?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4"/>
          <p:cNvSpPr>
            <a:spLocks noChangeArrowheads="1"/>
          </p:cNvSpPr>
          <p:nvPr/>
        </p:nvSpPr>
        <p:spPr bwMode="auto">
          <a:xfrm>
            <a:off x="381000" y="8382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Hey, what about authentication?</a:t>
            </a:r>
          </a:p>
        </p:txBody>
      </p:sp>
      <p:sp>
        <p:nvSpPr>
          <p:cNvPr id="131074" name="Rectangle 14"/>
          <p:cNvSpPr>
            <a:spLocks noChangeArrowheads="1"/>
          </p:cNvSpPr>
          <p:nvPr/>
        </p:nvSpPr>
        <p:spPr bwMode="auto">
          <a:xfrm>
            <a:off x="1066800" y="1828800"/>
            <a:ext cx="7924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target manages it (hopefully using</a:t>
            </a:r>
            <a:r>
              <a:rPr lang="en-US" sz="3200" dirty="0" smtClean="0">
                <a:latin typeface="Calibri" pitchFamily="-123" charset="0"/>
              </a:rPr>
              <a:t> some nice standard method)</a:t>
            </a:r>
            <a:r>
              <a:rPr lang="en-US" sz="3200" dirty="0">
                <a:latin typeface="Calibri" pitchFamily="-123" charset="0"/>
              </a:rPr>
              <a:t>, since it dictates session lifetime and auth flow for its users already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4"/>
          <p:cNvSpPr>
            <a:spLocks noChangeArrowheads="1"/>
          </p:cNvSpPr>
          <p:nvPr/>
        </p:nvSpPr>
        <p:spPr bwMode="auto">
          <a:xfrm>
            <a:off x="381000" y="8382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Hey, what about authentication?</a:t>
            </a:r>
          </a:p>
        </p:txBody>
      </p:sp>
      <p:sp>
        <p:nvSpPr>
          <p:cNvPr id="133122" name="Rectangle 14"/>
          <p:cNvSpPr>
            <a:spLocks noChangeArrowheads="1"/>
          </p:cNvSpPr>
          <p:nvPr/>
        </p:nvSpPr>
        <p:spPr bwMode="auto">
          <a:xfrm>
            <a:off x="1066800" y="1828800"/>
            <a:ext cx="7924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target manages it (hopefully using</a:t>
            </a:r>
            <a:r>
              <a:rPr lang="en-US" sz="3200" dirty="0" smtClean="0">
                <a:latin typeface="Calibri" pitchFamily="-123" charset="0"/>
              </a:rPr>
              <a:t> some nice standard method)</a:t>
            </a:r>
            <a:r>
              <a:rPr lang="en-US" sz="3200" dirty="0">
                <a:latin typeface="Calibri" pitchFamily="-123" charset="0"/>
              </a:rPr>
              <a:t>, since it dictates session lifetime and auth flow for its users already</a:t>
            </a:r>
          </a:p>
        </p:txBody>
      </p:sp>
      <p:sp>
        <p:nvSpPr>
          <p:cNvPr id="133123" name="Rectangle 14"/>
          <p:cNvSpPr>
            <a:spLocks noChangeArrowheads="1"/>
          </p:cNvSpPr>
          <p:nvPr/>
        </p:nvSpPr>
        <p:spPr bwMode="auto">
          <a:xfrm>
            <a:off x="1066800" y="4160837"/>
            <a:ext cx="79248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Sharing </a:t>
            </a:r>
            <a:r>
              <a:rPr lang="en-US" sz="3200" b="1" dirty="0">
                <a:latin typeface="Calibri" pitchFamily="-123" charset="0"/>
              </a:rPr>
              <a:t>should NOT include scraping or intermediate password input</a:t>
            </a:r>
            <a:r>
              <a:rPr lang="en-US" sz="3200" dirty="0">
                <a:latin typeface="Calibri" pitchFamily="-123" charset="0"/>
              </a:rPr>
              <a:t> -- in-situ sharing buttons are cool, but ultimately not cool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9" name="Picture 6" descr="open-st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2672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0" name="Rectangle 14"/>
          <p:cNvSpPr>
            <a:spLocks noChangeArrowheads="1"/>
          </p:cNvSpPr>
          <p:nvPr/>
        </p:nvSpPr>
        <p:spPr bwMode="auto">
          <a:xfrm>
            <a:off x="381000" y="8382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…and the</a:t>
            </a:r>
            <a:r>
              <a:rPr lang="en-US" sz="3200" dirty="0" smtClean="0">
                <a:latin typeface="Calibri" pitchFamily="-123" charset="0"/>
              </a:rPr>
              <a:t> “</a:t>
            </a:r>
            <a:r>
              <a:rPr lang="en-US" sz="3200" dirty="0">
                <a:latin typeface="Calibri" pitchFamily="-123" charset="0"/>
              </a:rPr>
              <a:t>open stack”?</a:t>
            </a:r>
          </a:p>
        </p:txBody>
      </p:sp>
      <p:pic>
        <p:nvPicPr>
          <p:cNvPr id="135171" name="Picture 5" descr="openstack-v21-1024x38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3048000"/>
            <a:ext cx="487680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2" name="Picture 4" descr="openstac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784350"/>
            <a:ext cx="3138488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4"/>
          <p:cNvSpPr>
            <a:spLocks noChangeArrowheads="1"/>
          </p:cNvSpPr>
          <p:nvPr/>
        </p:nvSpPr>
        <p:spPr bwMode="auto">
          <a:xfrm>
            <a:off x="381000" y="8382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…and the</a:t>
            </a:r>
            <a:r>
              <a:rPr lang="en-US" sz="3200" dirty="0" smtClean="0">
                <a:latin typeface="Calibri" pitchFamily="-123" charset="0"/>
              </a:rPr>
              <a:t> “</a:t>
            </a:r>
            <a:r>
              <a:rPr lang="en-US" sz="3200" dirty="0">
                <a:latin typeface="Calibri" pitchFamily="-123" charset="0"/>
              </a:rPr>
              <a:t>open stack”?</a:t>
            </a:r>
          </a:p>
        </p:txBody>
      </p:sp>
      <p:sp>
        <p:nvSpPr>
          <p:cNvPr id="137218" name="Rectangle 14"/>
          <p:cNvSpPr>
            <a:spLocks noChangeArrowheads="1"/>
          </p:cNvSpPr>
          <p:nvPr/>
        </p:nvSpPr>
        <p:spPr bwMode="auto">
          <a:xfrm>
            <a:off x="685800" y="1600200"/>
            <a:ext cx="8305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Char char="•"/>
            </a:pPr>
            <a:r>
              <a:rPr lang="en-US" dirty="0" smtClean="0">
                <a:latin typeface="Calibri" pitchFamily="-123" charset="0"/>
              </a:rPr>
              <a:t> The basic URL transaction doesn’t have any relation to the authentication method used (so standards can be leveraged there)</a:t>
            </a:r>
          </a:p>
          <a:p>
            <a:pPr>
              <a:buFont typeface="Arial" pitchFamily="-123" charset="0"/>
              <a:buChar char="•"/>
            </a:pPr>
            <a:endParaRPr lang="en-US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dirty="0" smtClean="0">
                <a:latin typeface="Calibri" pitchFamily="-123" charset="0"/>
              </a:rPr>
              <a:t> Any tag-soup standards </a:t>
            </a:r>
            <a:r>
              <a:rPr lang="en-US" dirty="0">
                <a:latin typeface="Calibri" pitchFamily="-123" charset="0"/>
              </a:rPr>
              <a:t>can be supported via specific types, or simply on top of the </a:t>
            </a:r>
            <a:r>
              <a:rPr lang="en-US" dirty="0" smtClean="0">
                <a:latin typeface="Calibri" pitchFamily="-123" charset="0"/>
              </a:rPr>
              <a:t>exchange when a least-common-denominator is not required</a:t>
            </a:r>
          </a:p>
          <a:p>
            <a:pPr>
              <a:buFont typeface="Arial" pitchFamily="-123" charset="0"/>
              <a:buChar char="•"/>
            </a:pPr>
            <a:endParaRPr lang="en-US" dirty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dirty="0" smtClean="0">
                <a:latin typeface="Calibri" pitchFamily="-123" charset="0"/>
              </a:rPr>
              <a:t> OExchange Discovery plays nice with XRD and </a:t>
            </a:r>
            <a:r>
              <a:rPr lang="en-US" dirty="0" err="1" smtClean="0">
                <a:latin typeface="Calibri" pitchFamily="-123" charset="0"/>
              </a:rPr>
              <a:t>Webfinger</a:t>
            </a:r>
            <a:endParaRPr lang="en-US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endParaRPr lang="en-US" dirty="0" smtClean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r>
              <a:rPr lang="en-US" dirty="0" smtClean="0">
                <a:latin typeface="Calibri" pitchFamily="-123" charset="0"/>
              </a:rPr>
              <a:t> Activity Streams/Atom Publishing, and other application-domain-specific read/write standards represent a deeper level of integration; no need for OExchange to interfere there.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4"/>
          <p:cNvSpPr>
            <a:spLocks noChangeArrowheads="1"/>
          </p:cNvSpPr>
          <p:nvPr/>
        </p:nvSpPr>
        <p:spPr bwMode="auto">
          <a:xfrm>
            <a:off x="4572000" y="304800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b="1">
                <a:latin typeface="Calibri" pitchFamily="-123" charset="0"/>
              </a:rPr>
              <a:t>What happens now?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4"/>
          <p:cNvSpPr>
            <a:spLocks noChangeArrowheads="1"/>
          </p:cNvSpPr>
          <p:nvPr/>
        </p:nvSpPr>
        <p:spPr bwMode="auto">
          <a:xfrm>
            <a:off x="381000" y="4572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network of sharing destinations can grow </a:t>
            </a:r>
            <a:r>
              <a:rPr lang="en-US" sz="3200" dirty="0" smtClean="0">
                <a:latin typeface="Calibri" pitchFamily="-123" charset="0"/>
              </a:rPr>
              <a:t>dramatically, while user experience improves</a:t>
            </a:r>
            <a:r>
              <a:rPr lang="en-US" sz="3200" dirty="0" smtClean="0">
                <a:latin typeface="Calibri" pitchFamily="-123" charset="0"/>
              </a:rPr>
              <a:t>…</a:t>
            </a: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4"/>
          <p:cNvSpPr>
            <a:spLocks noChangeArrowheads="1"/>
          </p:cNvSpPr>
          <p:nvPr/>
        </p:nvSpPr>
        <p:spPr bwMode="auto">
          <a:xfrm>
            <a:off x="381000" y="4572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network of sharing destinations can grow </a:t>
            </a:r>
            <a:r>
              <a:rPr lang="en-US" sz="3200" dirty="0" smtClean="0">
                <a:latin typeface="Calibri" pitchFamily="-123" charset="0"/>
              </a:rPr>
              <a:t>dramatically, while user experience improves</a:t>
            </a:r>
            <a:r>
              <a:rPr lang="en-US" sz="3200" dirty="0" smtClean="0">
                <a:latin typeface="Calibri" pitchFamily="-123" charset="0"/>
              </a:rPr>
              <a:t>…</a:t>
            </a: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…and sharing tools can offer more </a:t>
            </a:r>
            <a:r>
              <a:rPr lang="en-US" sz="3200" b="1" dirty="0" smtClean="0">
                <a:latin typeface="Calibri" pitchFamily="-123" charset="0"/>
              </a:rPr>
              <a:t>personalized sharing</a:t>
            </a:r>
            <a:r>
              <a:rPr lang="en-US" sz="3200" dirty="0" smtClean="0">
                <a:latin typeface="Calibri" pitchFamily="-123" charset="0"/>
              </a:rPr>
              <a:t> prompts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4"/>
          <p:cNvSpPr>
            <a:spLocks noChangeArrowheads="1"/>
          </p:cNvSpPr>
          <p:nvPr/>
        </p:nvSpPr>
        <p:spPr bwMode="auto">
          <a:xfrm>
            <a:off x="381000" y="457200"/>
            <a:ext cx="7924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network of sharing destinations can grow </a:t>
            </a:r>
            <a:r>
              <a:rPr lang="en-US" sz="3200" dirty="0" smtClean="0">
                <a:latin typeface="Calibri" pitchFamily="-123" charset="0"/>
              </a:rPr>
              <a:t>dramatically, while user experience improves</a:t>
            </a:r>
            <a:r>
              <a:rPr lang="en-US" sz="3200" dirty="0" smtClean="0">
                <a:latin typeface="Calibri" pitchFamily="-123" charset="0"/>
              </a:rPr>
              <a:t>…</a:t>
            </a: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…</a:t>
            </a:r>
            <a:r>
              <a:rPr lang="en-US" sz="3200" dirty="0" smtClean="0">
                <a:latin typeface="Calibri" pitchFamily="-123" charset="0"/>
              </a:rPr>
              <a:t>and sharing </a:t>
            </a:r>
            <a:r>
              <a:rPr lang="en-US" sz="3200" dirty="0">
                <a:latin typeface="Calibri" pitchFamily="-123" charset="0"/>
              </a:rPr>
              <a:t>tools can offer more </a:t>
            </a:r>
            <a:r>
              <a:rPr lang="en-US" sz="3200" b="1" dirty="0">
                <a:latin typeface="Calibri" pitchFamily="-123" charset="0"/>
              </a:rPr>
              <a:t>personalized sharing</a:t>
            </a:r>
            <a:r>
              <a:rPr lang="en-US" sz="3200" dirty="0">
                <a:latin typeface="Calibri" pitchFamily="-123" charset="0"/>
              </a:rPr>
              <a:t> prompts.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…with more </a:t>
            </a:r>
            <a:r>
              <a:rPr lang="en-US" sz="3200" b="1" dirty="0">
                <a:latin typeface="Calibri" pitchFamily="-123" charset="0"/>
              </a:rPr>
              <a:t>long-tail services</a:t>
            </a:r>
            <a:r>
              <a:rPr lang="en-US" sz="3200" dirty="0">
                <a:latin typeface="Calibri" pitchFamily="-12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4"/>
          <p:cNvSpPr>
            <a:spLocks noChangeArrowheads="1"/>
          </p:cNvSpPr>
          <p:nvPr/>
        </p:nvSpPr>
        <p:spPr bwMode="auto">
          <a:xfrm>
            <a:off x="381000" y="4572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The network of sharing destinations can grow </a:t>
            </a:r>
            <a:r>
              <a:rPr lang="en-US" sz="3200" dirty="0" smtClean="0">
                <a:latin typeface="Calibri" pitchFamily="-123" charset="0"/>
              </a:rPr>
              <a:t>dramatically, while user experience improves…</a:t>
            </a: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 smtClean="0">
                <a:latin typeface="Calibri" pitchFamily="-123" charset="0"/>
              </a:rPr>
              <a:t>…and sharing tools can offer more </a:t>
            </a:r>
            <a:r>
              <a:rPr lang="en-US" sz="3200" b="1" dirty="0" smtClean="0">
                <a:latin typeface="Calibri" pitchFamily="-123" charset="0"/>
              </a:rPr>
              <a:t>personalized sharing</a:t>
            </a:r>
            <a:r>
              <a:rPr lang="en-US" sz="3200" dirty="0" smtClean="0">
                <a:latin typeface="Calibri" pitchFamily="-123" charset="0"/>
              </a:rPr>
              <a:t> prompts.</a:t>
            </a:r>
          </a:p>
          <a:p>
            <a:pPr>
              <a:buFont typeface="Arial" pitchFamily="-123" charset="0"/>
              <a:buNone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…with more </a:t>
            </a:r>
            <a:r>
              <a:rPr lang="en-US" sz="3200" b="1" dirty="0">
                <a:latin typeface="Calibri" pitchFamily="-123" charset="0"/>
              </a:rPr>
              <a:t>long-tail services</a:t>
            </a:r>
            <a:r>
              <a:rPr lang="en-US" sz="3200" dirty="0">
                <a:latin typeface="Calibri" pitchFamily="-123" charset="0"/>
              </a:rPr>
              <a:t>.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…and more appropriate/</a:t>
            </a:r>
            <a:r>
              <a:rPr lang="en-US" sz="3200" b="1" dirty="0">
                <a:latin typeface="Calibri" pitchFamily="-123" charset="0"/>
              </a:rPr>
              <a:t>targeted</a:t>
            </a:r>
            <a:r>
              <a:rPr lang="en-US" sz="3200" dirty="0">
                <a:latin typeface="Calibri" pitchFamily="-123" charset="0"/>
              </a:rPr>
              <a:t> services (like language-</a:t>
            </a:r>
            <a:r>
              <a:rPr lang="en-US" sz="3200" dirty="0" smtClean="0">
                <a:latin typeface="Calibri" pitchFamily="-123" charset="0"/>
              </a:rPr>
              <a:t>specific services).</a:t>
            </a:r>
          </a:p>
          <a:p>
            <a:pPr>
              <a:buFont typeface="Arial" pitchFamily="-123" charset="0"/>
              <a:buNone/>
            </a:pP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7"/>
          <p:cNvSpPr txBox="1">
            <a:spLocks noChangeArrowheads="1"/>
          </p:cNvSpPr>
          <p:nvPr/>
        </p:nvSpPr>
        <p:spPr bwMode="auto">
          <a:xfrm>
            <a:off x="1676400" y="1219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Is browsing the web…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28674" name="Picture 4" descr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609600"/>
            <a:ext cx="205740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457200" y="2819400"/>
            <a:ext cx="617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itchFamily="-123" charset="0"/>
              </a:rPr>
              <a:t>And decides to share something….so they click a</a:t>
            </a:r>
            <a:r>
              <a:rPr lang="en-US" dirty="0" smtClean="0">
                <a:latin typeface="Calibri" pitchFamily="-123" charset="0"/>
              </a:rPr>
              <a:t> link, button, or </a:t>
            </a:r>
            <a:r>
              <a:rPr lang="en-US" dirty="0">
                <a:latin typeface="Calibri" pitchFamily="-123" charset="0"/>
              </a:rPr>
              <a:t>a </a:t>
            </a:r>
            <a:r>
              <a:rPr lang="en-US" dirty="0" smtClean="0">
                <a:latin typeface="Calibri" pitchFamily="-123" charset="0"/>
              </a:rPr>
              <a:t>menu </a:t>
            </a:r>
            <a:r>
              <a:rPr lang="en-US" dirty="0">
                <a:latin typeface="Calibri" pitchFamily="-123" charset="0"/>
              </a:rPr>
              <a:t>like this:</a:t>
            </a:r>
            <a:endParaRPr lang="en-US" b="1" dirty="0">
              <a:latin typeface="Calibri" pitchFamily="-123" charset="0"/>
            </a:endParaRPr>
          </a:p>
        </p:txBody>
      </p:sp>
      <p:pic>
        <p:nvPicPr>
          <p:cNvPr id="28676" name="Picture 6" descr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810000"/>
            <a:ext cx="2971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1030" descr="us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762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4"/>
          <p:cNvSpPr>
            <a:spLocks noChangeArrowheads="1"/>
          </p:cNvSpPr>
          <p:nvPr/>
        </p:nvSpPr>
        <p:spPr bwMode="auto">
          <a:xfrm>
            <a:off x="533400" y="17526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>
                <a:latin typeface="Calibri" pitchFamily="-123" charset="0"/>
              </a:rPr>
              <a:t>And as a bonus, the </a:t>
            </a:r>
            <a:r>
              <a:rPr lang="en-US" sz="3200" b="1">
                <a:latin typeface="Calibri" pitchFamily="-123" charset="0"/>
              </a:rPr>
              <a:t>middlemen are optional</a:t>
            </a:r>
            <a:r>
              <a:rPr lang="en-US" sz="3200">
                <a:latin typeface="Calibri" pitchFamily="-12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 idx="4294967295"/>
          </p:nvPr>
        </p:nvSpPr>
        <p:spPr>
          <a:xfrm>
            <a:off x="3352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sz="5400" b="1"/>
              <a:t>…so?</a:t>
            </a:r>
          </a:p>
        </p:txBody>
      </p:sp>
      <p:sp>
        <p:nvSpPr>
          <p:cNvPr id="151554" name="Rectangle 14"/>
          <p:cNvSpPr>
            <a:spLocks noChangeArrowheads="1"/>
          </p:cNvSpPr>
          <p:nvPr/>
        </p:nvSpPr>
        <p:spPr bwMode="auto">
          <a:xfrm>
            <a:off x="381000" y="1371600"/>
            <a:ext cx="8382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An increase in user sharing rate means </a:t>
            </a:r>
            <a:r>
              <a:rPr lang="en-US" sz="3200" b="1" dirty="0">
                <a:latin typeface="Calibri" pitchFamily="-123" charset="0"/>
              </a:rPr>
              <a:t>increased link-back lift for publishers</a:t>
            </a: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dirty="0">
                <a:latin typeface="Calibri" pitchFamily="-123" charset="0"/>
              </a:rPr>
              <a:t>A standardized sharing interface </a:t>
            </a:r>
            <a:r>
              <a:rPr lang="en-US" sz="3200" b="1" dirty="0">
                <a:latin typeface="Calibri" pitchFamily="-123" charset="0"/>
              </a:rPr>
              <a:t>increases the network effect of the destination</a:t>
            </a:r>
            <a:endParaRPr lang="en-US" sz="3200" dirty="0">
              <a:latin typeface="Calibri" pitchFamily="-123" charset="0"/>
            </a:endParaRPr>
          </a:p>
          <a:p>
            <a:pPr>
              <a:buFont typeface="Arial" pitchFamily="-123" charset="0"/>
              <a:buChar char="•"/>
            </a:pPr>
            <a:endParaRPr lang="en-US" sz="3200" dirty="0" smtClean="0">
              <a:latin typeface="Calibri" pitchFamily="-123" charset="0"/>
            </a:endParaRPr>
          </a:p>
          <a:p>
            <a:pPr>
              <a:buFont typeface="Arial" pitchFamily="-123" charset="0"/>
              <a:buNone/>
            </a:pPr>
            <a:r>
              <a:rPr lang="en-US" sz="3200" b="1" dirty="0" smtClean="0">
                <a:latin typeface="Calibri" pitchFamily="-123" charset="0"/>
              </a:rPr>
              <a:t>Life gets better for users</a:t>
            </a:r>
            <a:endParaRPr lang="en-US" sz="3200" dirty="0">
              <a:latin typeface="Calibri" pitchFamily="-12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4"/>
          <p:cNvSpPr>
            <a:spLocks noChangeArrowheads="1"/>
          </p:cNvSpPr>
          <p:nvPr/>
        </p:nvSpPr>
        <p:spPr bwMode="auto">
          <a:xfrm>
            <a:off x="3352800" y="437356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pitchFamily="-123" charset="0"/>
              <a:buNone/>
            </a:pPr>
            <a:r>
              <a:rPr lang="en-US" sz="3200" b="1">
                <a:latin typeface="Calibri" pitchFamily="-123" charset="0"/>
              </a:rPr>
              <a:t>OK, then.</a:t>
            </a:r>
          </a:p>
        </p:txBody>
      </p:sp>
      <p:pic>
        <p:nvPicPr>
          <p:cNvPr id="153602" name="Picture 3" descr="6855_512x288_manicured__CyDHqi7vEEeTutx5uhDWq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066800"/>
            <a:ext cx="487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Rectangle 14"/>
          <p:cNvSpPr>
            <a:spLocks noChangeArrowheads="1"/>
          </p:cNvSpPr>
          <p:nvPr/>
        </p:nvSpPr>
        <p:spPr bwMode="auto">
          <a:xfrm>
            <a:off x="685800" y="5229225"/>
            <a:ext cx="7620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Arial" pitchFamily="-123" charset="0"/>
              <a:buNone/>
            </a:pPr>
            <a:r>
              <a:rPr lang="en-US" dirty="0">
                <a:latin typeface="Calibri" pitchFamily="-123" charset="0"/>
                <a:hlinkClick r:id="rId4"/>
              </a:rPr>
              <a:t>http://</a:t>
            </a:r>
            <a:r>
              <a:rPr lang="en-US" dirty="0" smtClean="0">
                <a:latin typeface="Calibri" pitchFamily="-123" charset="0"/>
                <a:hlinkClick r:id="rId4"/>
              </a:rPr>
              <a:t>www.oexchange.org/spec</a:t>
            </a:r>
            <a:endParaRPr lang="en-US" dirty="0" smtClean="0">
              <a:latin typeface="Calibri" pitchFamily="-123" charset="0"/>
            </a:endParaRPr>
          </a:p>
          <a:p>
            <a:pPr algn="ctr">
              <a:buFont typeface="Arial" pitchFamily="-123" charset="0"/>
              <a:buNone/>
            </a:pPr>
            <a:endParaRPr lang="en-US" dirty="0">
              <a:hlinkClick r:id="rId5"/>
            </a:endParaRPr>
          </a:p>
          <a:p>
            <a:pPr algn="ctr">
              <a:buFont typeface="Arial" pitchFamily="-123" charset="0"/>
              <a:buNone/>
            </a:pPr>
            <a:r>
              <a:rPr lang="en-US" dirty="0">
                <a:hlinkClick r:id="rId5"/>
              </a:rPr>
              <a:t>http://groups.google.com/group/oexchange</a:t>
            </a:r>
            <a:endParaRPr lang="en-US" dirty="0"/>
          </a:p>
          <a:p>
            <a:pPr algn="ctr">
              <a:buFont typeface="Arial" pitchFamily="-123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7"/>
          <p:cNvSpPr txBox="1">
            <a:spLocks noChangeArrowheads="1"/>
          </p:cNvSpPr>
          <p:nvPr/>
        </p:nvSpPr>
        <p:spPr bwMode="auto">
          <a:xfrm>
            <a:off x="692150" y="1524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23" charset="0"/>
              </a:rPr>
              <a:t>Or this:</a:t>
            </a:r>
            <a:endParaRPr lang="en-US" b="1">
              <a:latin typeface="Calibri" pitchFamily="-123" charset="0"/>
            </a:endParaRPr>
          </a:p>
        </p:txBody>
      </p:sp>
      <p:pic>
        <p:nvPicPr>
          <p:cNvPr id="30722" name="Picture 7" descr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143000"/>
            <a:ext cx="32067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2201</Words>
  <Application>Microsoft Macintosh PowerPoint</Application>
  <PresentationFormat>On-screen Show (4:3)</PresentationFormat>
  <Paragraphs>227</Paragraphs>
  <Slides>82</Slides>
  <Notes>82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OExchange</vt:lpstr>
      <vt:lpstr>How cross-site sharing (mostly) works today…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This is just silly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How it should be </vt:lpstr>
      <vt:lpstr>What’s really needed?</vt:lpstr>
      <vt:lpstr>Slide 43</vt:lpstr>
      <vt:lpstr>Slide 44</vt:lpstr>
      <vt:lpstr>How close are we?</vt:lpstr>
      <vt:lpstr>OExchange</vt:lpstr>
      <vt:lpstr>Slide 47</vt:lpstr>
      <vt:lpstr>Slide 48</vt:lpstr>
      <vt:lpstr>How it works…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…so?</vt:lpstr>
      <vt:lpstr>Slide 82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OExchange </dc:title>
  <dc:subject/>
  <dc:creator>Will Meyer</dc:creator>
  <cp:keywords/>
  <dc:description/>
  <cp:lastModifiedBy>Will Meyer</cp:lastModifiedBy>
  <cp:revision>228</cp:revision>
  <dcterms:created xsi:type="dcterms:W3CDTF">2010-02-26T21:16:15Z</dcterms:created>
  <dcterms:modified xsi:type="dcterms:W3CDTF">2010-02-26T21:21:22Z</dcterms:modified>
  <cp:category/>
</cp:coreProperties>
</file>