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60" r:id="rId3"/>
    <p:sldId id="261" r:id="rId4"/>
    <p:sldId id="258" r:id="rId5"/>
    <p:sldId id="259" r:id="rId6"/>
    <p:sldId id="280" r:id="rId7"/>
    <p:sldId id="279" r:id="rId8"/>
    <p:sldId id="270" r:id="rId9"/>
    <p:sldId id="281" r:id="rId10"/>
    <p:sldId id="282" r:id="rId11"/>
    <p:sldId id="283" r:id="rId12"/>
    <p:sldId id="284" r:id="rId13"/>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6">
          <p15:clr>
            <a:srgbClr val="A4A3A4"/>
          </p15:clr>
        </p15:guide>
        <p15:guide id="2" orient="horz" pos="3702">
          <p15:clr>
            <a:srgbClr val="A4A3A4"/>
          </p15:clr>
        </p15:guide>
        <p15:guide id="3" pos="4694">
          <p15:clr>
            <a:srgbClr val="A4A3A4"/>
          </p15:clr>
        </p15:guide>
        <p15:guide id="4" pos="2880">
          <p15:clr>
            <a:srgbClr val="A4A3A4"/>
          </p15:clr>
        </p15:guide>
        <p15:guide id="5" orient="horz" pos="2316">
          <p15:clr>
            <a:srgbClr val="A4A3A4"/>
          </p15:clr>
        </p15:guide>
        <p15:guide id="6" orient="horz" pos="1434">
          <p15:clr>
            <a:srgbClr val="A4A3A4"/>
          </p15:clr>
        </p15:guide>
        <p15:guide id="7" orient="horz" pos="2160">
          <p15:clr>
            <a:srgbClr val="A4A3A4"/>
          </p15:clr>
        </p15:guide>
        <p15:guide id="8" pos="476">
          <p15:clr>
            <a:srgbClr val="A4A3A4"/>
          </p15:clr>
        </p15:guide>
        <p15:guide id="9" orient="horz" pos="4134">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D14yoZM8yLH1ji9hbGE3MYJDY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064446-5A5E-4532-BCD3-6F2D9322CCC1}">
  <a:tblStyle styleId="{29064446-5A5E-4532-BCD3-6F2D9322CCC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1988" y="132"/>
      </p:cViewPr>
      <p:guideLst>
        <p:guide orient="horz" pos="436"/>
        <p:guide orient="horz" pos="3702"/>
        <p:guide pos="4694"/>
        <p:guide pos="2880"/>
        <p:guide orient="horz" pos="2316"/>
        <p:guide orient="horz" pos="1434"/>
        <p:guide orient="horz" pos="2160"/>
        <p:guide pos="476"/>
        <p:guide orient="horz" pos="413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38"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3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18094" cy="4933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16092" y="0"/>
            <a:ext cx="2918094" cy="493316"/>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893" y="4686499"/>
            <a:ext cx="5387979" cy="4439841"/>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9371417"/>
            <a:ext cx="2918094" cy="493316"/>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16092" y="9371417"/>
            <a:ext cx="2918094" cy="49331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73893" y="4686499"/>
            <a:ext cx="5387979"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 name="Google Shape;25;p1: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5:notes"/>
          <p:cNvSpPr txBox="1">
            <a:spLocks noGrp="1"/>
          </p:cNvSpPr>
          <p:nvPr>
            <p:ph type="body" idx="1"/>
          </p:nvPr>
        </p:nvSpPr>
        <p:spPr>
          <a:xfrm>
            <a:off x="673893" y="4686499"/>
            <a:ext cx="5387979"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9" name="Google Shape;49;p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6:notes"/>
          <p:cNvSpPr txBox="1">
            <a:spLocks noGrp="1"/>
          </p:cNvSpPr>
          <p:nvPr>
            <p:ph type="body" idx="1"/>
          </p:nvPr>
        </p:nvSpPr>
        <p:spPr>
          <a:xfrm>
            <a:off x="673893" y="4686499"/>
            <a:ext cx="5387979"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5" name="Google Shape;55;p6: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3:notes"/>
          <p:cNvSpPr txBox="1">
            <a:spLocks noGrp="1"/>
          </p:cNvSpPr>
          <p:nvPr>
            <p:ph type="body" idx="1"/>
          </p:nvPr>
        </p:nvSpPr>
        <p:spPr>
          <a:xfrm>
            <a:off x="673893" y="4686499"/>
            <a:ext cx="5387979"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 name="Google Shape;37;p3: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4:notes"/>
          <p:cNvSpPr txBox="1">
            <a:spLocks noGrp="1"/>
          </p:cNvSpPr>
          <p:nvPr>
            <p:ph type="body" idx="1"/>
          </p:nvPr>
        </p:nvSpPr>
        <p:spPr>
          <a:xfrm>
            <a:off x="673893" y="4686499"/>
            <a:ext cx="5387979"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3" name="Google Shape;43;p4: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5:notes"/>
          <p:cNvSpPr txBox="1">
            <a:spLocks noGrp="1"/>
          </p:cNvSpPr>
          <p:nvPr>
            <p:ph type="body" idx="1"/>
          </p:nvPr>
        </p:nvSpPr>
        <p:spPr>
          <a:xfrm>
            <a:off x="673893" y="4686499"/>
            <a:ext cx="5387979" cy="443984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3" name="Google Shape;113;p1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2"/>
        <p:cNvGrpSpPr/>
        <p:nvPr/>
      </p:nvGrpSpPr>
      <p:grpSpPr>
        <a:xfrm>
          <a:off x="0" y="0"/>
          <a:ext cx="0" cy="0"/>
          <a:chOff x="0" y="0"/>
          <a:chExt cx="0" cy="0"/>
        </a:xfrm>
      </p:grpSpPr>
      <p:sp>
        <p:nvSpPr>
          <p:cNvPr id="13" name="Google Shape;13;p25"/>
          <p:cNvSpPr txBox="1"/>
          <p:nvPr/>
        </p:nvSpPr>
        <p:spPr>
          <a:xfrm>
            <a:off x="1835150" y="2492375"/>
            <a:ext cx="5832475"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4" name="Google Shape;14;p25"/>
          <p:cNvSpPr/>
          <p:nvPr/>
        </p:nvSpPr>
        <p:spPr>
          <a:xfrm>
            <a:off x="0" y="0"/>
            <a:ext cx="9144000" cy="64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5" name="Google Shape;15;p25"/>
          <p:cNvSpPr/>
          <p:nvPr/>
        </p:nvSpPr>
        <p:spPr>
          <a:xfrm>
            <a:off x="0" y="6210300"/>
            <a:ext cx="9144000" cy="647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6" name="Google Shape;16;p25"/>
          <p:cNvSpPr txBox="1">
            <a:spLocks noGrp="1"/>
          </p:cNvSpPr>
          <p:nvPr>
            <p:ph type="ctrTitle"/>
          </p:nvPr>
        </p:nvSpPr>
        <p:spPr>
          <a:xfrm>
            <a:off x="687388" y="2060575"/>
            <a:ext cx="7772400" cy="14700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solidFill>
                  <a:srgbClr val="0C0C0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
        <p:cNvGrpSpPr/>
        <p:nvPr/>
      </p:nvGrpSpPr>
      <p:grpSpPr>
        <a:xfrm>
          <a:off x="0" y="0"/>
          <a:ext cx="0" cy="0"/>
          <a:chOff x="0" y="0"/>
          <a:chExt cx="0" cy="0"/>
        </a:xfrm>
      </p:grpSpPr>
      <p:pic>
        <p:nvPicPr>
          <p:cNvPr id="18" name="Google Shape;18;p26" descr="Logo_blanc"/>
          <p:cNvPicPr preferRelativeResize="0"/>
          <p:nvPr/>
        </p:nvPicPr>
        <p:blipFill rotWithShape="1">
          <a:blip r:embed="rId2">
            <a:alphaModFix/>
          </a:blip>
          <a:srcRect/>
          <a:stretch/>
        </p:blipFill>
        <p:spPr>
          <a:xfrm>
            <a:off x="8021638" y="5986463"/>
            <a:ext cx="727075" cy="358775"/>
          </a:xfrm>
          <a:prstGeom prst="rect">
            <a:avLst/>
          </a:prstGeom>
          <a:noFill/>
          <a:ln>
            <a:noFill/>
          </a:ln>
        </p:spPr>
      </p:pic>
      <p:sp>
        <p:nvSpPr>
          <p:cNvPr id="19" name="Google Shape;19;p26"/>
          <p:cNvSpPr txBox="1">
            <a:spLocks noGrp="1"/>
          </p:cNvSpPr>
          <p:nvPr>
            <p:ph type="body" idx="1"/>
          </p:nvPr>
        </p:nvSpPr>
        <p:spPr>
          <a:xfrm>
            <a:off x="179513" y="692696"/>
            <a:ext cx="8785100" cy="6027740"/>
          </a:xfrm>
          <a:prstGeom prst="rect">
            <a:avLst/>
          </a:prstGeom>
          <a:noFill/>
          <a:ln>
            <a:noFill/>
          </a:ln>
        </p:spPr>
        <p:txBody>
          <a:bodyPr spcFirstLastPara="1" wrap="square" lIns="91425" tIns="45700" rIns="91425" bIns="45700" anchor="t" anchorCtr="0">
            <a:noAutofit/>
          </a:bodyPr>
          <a:lstStyle>
            <a:lvl1pPr marL="457200" lvl="0" indent="-304800" algn="l">
              <a:lnSpc>
                <a:spcPct val="100000"/>
              </a:lnSpc>
              <a:spcBef>
                <a:spcPts val="320"/>
              </a:spcBef>
              <a:spcAft>
                <a:spcPts val="0"/>
              </a:spcAft>
              <a:buClr>
                <a:srgbClr val="FF3300"/>
              </a:buClr>
              <a:buSzPts val="1200"/>
              <a:buChar char="■"/>
              <a:defRPr sz="1600">
                <a:latin typeface="Calibri"/>
                <a:ea typeface="Calibri"/>
                <a:cs typeface="Calibri"/>
                <a:sym typeface="Calibri"/>
              </a:defRPr>
            </a:lvl1pPr>
            <a:lvl2pPr marL="914400" lvl="1" indent="-299719" algn="l">
              <a:lnSpc>
                <a:spcPct val="100000"/>
              </a:lnSpc>
              <a:spcBef>
                <a:spcPts val="280"/>
              </a:spcBef>
              <a:spcAft>
                <a:spcPts val="0"/>
              </a:spcAft>
              <a:buClr>
                <a:srgbClr val="FF3300"/>
              </a:buClr>
              <a:buSzPts val="1120"/>
              <a:buChar char="◻"/>
              <a:defRPr sz="1400">
                <a:latin typeface="Calibri"/>
                <a:ea typeface="Calibri"/>
                <a:cs typeface="Calibri"/>
                <a:sym typeface="Calibri"/>
              </a:defRPr>
            </a:lvl2pPr>
            <a:lvl3pPr marL="1371600" lvl="2" indent="-278130" algn="l">
              <a:lnSpc>
                <a:spcPct val="100000"/>
              </a:lnSpc>
              <a:spcBef>
                <a:spcPts val="240"/>
              </a:spcBef>
              <a:spcAft>
                <a:spcPts val="0"/>
              </a:spcAft>
              <a:buClr>
                <a:srgbClr val="7F7F7F"/>
              </a:buClr>
              <a:buSzPts val="780"/>
              <a:buChar char="■"/>
              <a:defRPr sz="1200">
                <a:latin typeface="Calibri"/>
                <a:ea typeface="Calibri"/>
                <a:cs typeface="Calibri"/>
                <a:sym typeface="Calibri"/>
              </a:defRPr>
            </a:lvl3pPr>
            <a:lvl4pPr marL="1828800" lvl="3" indent="-277494" algn="l">
              <a:lnSpc>
                <a:spcPct val="100000"/>
              </a:lnSpc>
              <a:spcBef>
                <a:spcPts val="220"/>
              </a:spcBef>
              <a:spcAft>
                <a:spcPts val="0"/>
              </a:spcAft>
              <a:buClr>
                <a:srgbClr val="3F3F3F"/>
              </a:buClr>
              <a:buSzPts val="770"/>
              <a:buChar char="◻"/>
              <a:defRPr sz="1100">
                <a:latin typeface="Calibri"/>
                <a:ea typeface="Calibri"/>
                <a:cs typeface="Calibri"/>
                <a:sym typeface="Calibri"/>
              </a:defRPr>
            </a:lvl4pPr>
            <a:lvl5pPr marL="2286000" lvl="4" indent="-295275" algn="l">
              <a:lnSpc>
                <a:spcPct val="100000"/>
              </a:lnSpc>
              <a:spcBef>
                <a:spcPts val="210"/>
              </a:spcBef>
              <a:spcAft>
                <a:spcPts val="0"/>
              </a:spcAft>
              <a:buClr>
                <a:srgbClr val="3F3F3F"/>
              </a:buClr>
              <a:buSzPts val="1050"/>
              <a:buChar char="▪"/>
              <a:defRPr sz="1050">
                <a:latin typeface="Calibri"/>
                <a:ea typeface="Calibri"/>
                <a:cs typeface="Calibri"/>
                <a:sym typeface="Calibri"/>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0" name="Google Shape;20;p26"/>
          <p:cNvSpPr txBox="1">
            <a:spLocks noGrp="1"/>
          </p:cNvSpPr>
          <p:nvPr>
            <p:ph type="title"/>
          </p:nvPr>
        </p:nvSpPr>
        <p:spPr>
          <a:xfrm>
            <a:off x="550880" y="0"/>
            <a:ext cx="8075828" cy="51276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2000" b="1" cap="small">
                <a:solidFill>
                  <a:srgbClr val="59595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p:nvPr/>
        </p:nvSpPr>
        <p:spPr>
          <a:xfrm>
            <a:off x="4585381" y="6615467"/>
            <a:ext cx="4572000" cy="2308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fr-FR" sz="900" b="1" i="0" u="none" strike="noStrike" cap="none">
                <a:solidFill>
                  <a:srgbClr val="7F7F7F"/>
                </a:solidFill>
                <a:latin typeface="Calibri"/>
                <a:ea typeface="Calibri"/>
                <a:cs typeface="Calibri"/>
                <a:sym typeface="Calibri"/>
              </a:rPr>
              <a:t>‹N°›</a:t>
            </a:fld>
            <a:endParaRPr sz="900" b="1" i="0" u="none" strike="noStrike" cap="none">
              <a:solidFill>
                <a:srgbClr val="7F7F7F"/>
              </a:solidFill>
              <a:latin typeface="Calibri"/>
              <a:ea typeface="Calibri"/>
              <a:cs typeface="Calibri"/>
              <a:sym typeface="Calibri"/>
            </a:endParaRPr>
          </a:p>
        </p:txBody>
      </p:sp>
      <p:pic>
        <p:nvPicPr>
          <p:cNvPr id="22" name="Google Shape;22;p26" descr="Description : Description : Description : Nouvelle image"/>
          <p:cNvPicPr preferRelativeResize="0"/>
          <p:nvPr/>
        </p:nvPicPr>
        <p:blipFill rotWithShape="1">
          <a:blip r:embed="rId3">
            <a:alphaModFix amt="25000"/>
          </a:blip>
          <a:srcRect/>
          <a:stretch/>
        </p:blipFill>
        <p:spPr>
          <a:xfrm>
            <a:off x="8626707" y="137564"/>
            <a:ext cx="515383" cy="20429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body" idx="1"/>
          </p:nvPr>
        </p:nvSpPr>
        <p:spPr>
          <a:xfrm>
            <a:off x="179388" y="764704"/>
            <a:ext cx="8713787" cy="5904656"/>
          </a:xfrm>
          <a:prstGeom prst="rect">
            <a:avLst/>
          </a:prstGeom>
          <a:noFill/>
          <a:ln>
            <a:noFill/>
          </a:ln>
        </p:spPr>
        <p:txBody>
          <a:bodyPr spcFirstLastPara="1" wrap="square" lIns="91425" tIns="45700" rIns="91425" bIns="45700" anchor="t" anchorCtr="0">
            <a:noAutofit/>
          </a:bodyPr>
          <a:lstStyle>
            <a:lvl1pPr marL="457200" marR="0" lvl="0" indent="-304800" algn="l" rtl="0">
              <a:lnSpc>
                <a:spcPct val="100000"/>
              </a:lnSpc>
              <a:spcBef>
                <a:spcPts val="320"/>
              </a:spcBef>
              <a:spcAft>
                <a:spcPts val="0"/>
              </a:spcAft>
              <a:buClr>
                <a:schemeClr val="lt2"/>
              </a:buClr>
              <a:buSzPts val="1200"/>
              <a:buFont typeface="Noto Sans Symbols"/>
              <a:buChar char="■"/>
              <a:defRPr sz="1600" b="1" i="0" u="none" strike="noStrike" cap="none">
                <a:solidFill>
                  <a:srgbClr val="5F5F5F"/>
                </a:solidFill>
                <a:latin typeface="Calibri"/>
                <a:ea typeface="Calibri"/>
                <a:cs typeface="Calibri"/>
                <a:sym typeface="Calibri"/>
              </a:defRPr>
            </a:lvl1pPr>
            <a:lvl2pPr marL="914400" marR="0" lvl="1" indent="-299719" algn="l" rtl="0">
              <a:lnSpc>
                <a:spcPct val="100000"/>
              </a:lnSpc>
              <a:spcBef>
                <a:spcPts val="280"/>
              </a:spcBef>
              <a:spcAft>
                <a:spcPts val="0"/>
              </a:spcAft>
              <a:buClr>
                <a:schemeClr val="accent2"/>
              </a:buClr>
              <a:buSzPts val="1120"/>
              <a:buFont typeface="Noto Sans Symbols"/>
              <a:buChar char="◻"/>
              <a:defRPr sz="1400" b="0" i="0" u="none" strike="noStrike" cap="none">
                <a:solidFill>
                  <a:srgbClr val="5F5F5F"/>
                </a:solidFill>
                <a:latin typeface="Calibri"/>
                <a:ea typeface="Calibri"/>
                <a:cs typeface="Calibri"/>
                <a:sym typeface="Calibri"/>
              </a:defRPr>
            </a:lvl2pPr>
            <a:lvl3pPr marL="1371600" marR="0" lvl="2" indent="-278130" algn="l" rtl="0">
              <a:lnSpc>
                <a:spcPct val="100000"/>
              </a:lnSpc>
              <a:spcBef>
                <a:spcPts val="240"/>
              </a:spcBef>
              <a:spcAft>
                <a:spcPts val="0"/>
              </a:spcAft>
              <a:buClr>
                <a:schemeClr val="lt2"/>
              </a:buClr>
              <a:buSzPts val="780"/>
              <a:buFont typeface="Noto Sans Symbols"/>
              <a:buChar char="■"/>
              <a:defRPr sz="1200" b="0" i="0" u="none" strike="noStrike" cap="none">
                <a:solidFill>
                  <a:srgbClr val="5F5F5F"/>
                </a:solidFill>
                <a:latin typeface="Calibri"/>
                <a:ea typeface="Calibri"/>
                <a:cs typeface="Calibri"/>
                <a:sym typeface="Calibri"/>
              </a:defRPr>
            </a:lvl3pPr>
            <a:lvl4pPr marL="1828800" marR="0" lvl="3" indent="-277494" algn="l" rtl="0">
              <a:lnSpc>
                <a:spcPct val="100000"/>
              </a:lnSpc>
              <a:spcBef>
                <a:spcPts val="220"/>
              </a:spcBef>
              <a:spcAft>
                <a:spcPts val="0"/>
              </a:spcAft>
              <a:buClr>
                <a:schemeClr val="accent2"/>
              </a:buClr>
              <a:buSzPts val="770"/>
              <a:buFont typeface="Noto Sans Symbols"/>
              <a:buChar char="◻"/>
              <a:defRPr sz="1100" b="0" i="0" u="none" strike="noStrike" cap="none">
                <a:solidFill>
                  <a:srgbClr val="5F5F5F"/>
                </a:solidFill>
                <a:latin typeface="Calibri"/>
                <a:ea typeface="Calibri"/>
                <a:cs typeface="Calibri"/>
                <a:sym typeface="Calibri"/>
              </a:defRPr>
            </a:lvl4pPr>
            <a:lvl5pPr marL="2286000" marR="0" lvl="4" indent="-295275" algn="l" rtl="0">
              <a:lnSpc>
                <a:spcPct val="100000"/>
              </a:lnSpc>
              <a:spcBef>
                <a:spcPts val="210"/>
              </a:spcBef>
              <a:spcAft>
                <a:spcPts val="0"/>
              </a:spcAft>
              <a:buClr>
                <a:schemeClr val="lt2"/>
              </a:buClr>
              <a:buSzPts val="1050"/>
              <a:buFont typeface="Noto Sans Symbols"/>
              <a:buChar char="▪"/>
              <a:defRPr sz="1050" b="0" i="0" u="none" strike="noStrike" cap="none">
                <a:solidFill>
                  <a:srgbClr val="5F5F5F"/>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lt2"/>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lt2"/>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lt2"/>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lt2"/>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11" name="Google Shape;11;p24"/>
          <p:cNvSpPr txBox="1">
            <a:spLocks noGrp="1"/>
          </p:cNvSpPr>
          <p:nvPr>
            <p:ph type="title"/>
          </p:nvPr>
        </p:nvSpPr>
        <p:spPr>
          <a:xfrm>
            <a:off x="179388" y="69850"/>
            <a:ext cx="8713787" cy="4794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small">
                <a:solidFill>
                  <a:srgbClr val="C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rgbClr val="C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rgbClr val="C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rgbClr val="C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rgbClr val="C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file:///C:\Users\74462\GitHub\debtwatch\pb\EH\graph_multiplicateur.sv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file:///C:\Users\74462\GitHub\debtwatch\pb\EH\graph_gpot.sv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ofce.shinyapps.io/debtwatch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ctrTitle"/>
          </p:nvPr>
        </p:nvSpPr>
        <p:spPr>
          <a:xfrm>
            <a:off x="1" y="1412776"/>
            <a:ext cx="9144000" cy="460851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br>
              <a:rPr lang="fr-FR" sz="3200" cap="small" dirty="0">
                <a:solidFill>
                  <a:srgbClr val="0070C0"/>
                </a:solidFill>
              </a:rPr>
            </a:br>
            <a:r>
              <a:rPr lang="fr-FR" sz="3200" dirty="0" err="1">
                <a:solidFill>
                  <a:srgbClr val="0070C0"/>
                </a:solidFill>
              </a:rPr>
              <a:t>Debtwatch</a:t>
            </a:r>
            <a:br>
              <a:rPr lang="fr-FR" sz="3200" dirty="0">
                <a:solidFill>
                  <a:srgbClr val="0070C0"/>
                </a:solidFill>
              </a:rPr>
            </a:br>
            <a:r>
              <a:rPr lang="fr-FR" sz="3200" dirty="0">
                <a:solidFill>
                  <a:srgbClr val="0070C0"/>
                </a:solidFill>
              </a:rPr>
              <a:t>La dette Publique au XXI</a:t>
            </a:r>
            <a:r>
              <a:rPr lang="fr-FR" sz="3200" cap="none" baseline="30000" dirty="0">
                <a:solidFill>
                  <a:srgbClr val="0070C0"/>
                </a:solidFill>
              </a:rPr>
              <a:t>e </a:t>
            </a:r>
            <a:r>
              <a:rPr lang="fr-FR" sz="3200" dirty="0">
                <a:solidFill>
                  <a:srgbClr val="0070C0"/>
                </a:solidFill>
              </a:rPr>
              <a:t>siècle</a:t>
            </a:r>
            <a:br>
              <a:rPr lang="fr-FR" sz="3200" dirty="0">
                <a:solidFill>
                  <a:srgbClr val="0070C0"/>
                </a:solidFill>
              </a:rPr>
            </a:br>
            <a:br>
              <a:rPr lang="fr-FR" sz="3200" dirty="0">
                <a:solidFill>
                  <a:srgbClr val="0070C0"/>
                </a:solidFill>
              </a:rPr>
            </a:br>
            <a:r>
              <a:rPr lang="fr-FR" b="0" dirty="0">
                <a:solidFill>
                  <a:schemeClr val="accent1"/>
                </a:solidFill>
              </a:rPr>
              <a:t>Xavier Timbeau, Eric Heyer, Elliot </a:t>
            </a:r>
            <a:r>
              <a:rPr lang="fr-FR" b="0" dirty="0" err="1">
                <a:solidFill>
                  <a:schemeClr val="accent1"/>
                </a:solidFill>
              </a:rPr>
              <a:t>Aurissergues</a:t>
            </a:r>
            <a:endParaRPr sz="3600" b="0" i="1" cap="small" dirty="0">
              <a:solidFill>
                <a:schemeClr val="accent1"/>
              </a:solidFill>
            </a:endParaRPr>
          </a:p>
        </p:txBody>
      </p:sp>
      <p:pic>
        <p:nvPicPr>
          <p:cNvPr id="28" name="Google Shape;28;p1"/>
          <p:cNvPicPr preferRelativeResize="0"/>
          <p:nvPr/>
        </p:nvPicPr>
        <p:blipFill rotWithShape="1">
          <a:blip r:embed="rId3">
            <a:alphaModFix/>
          </a:blip>
          <a:srcRect/>
          <a:stretch/>
        </p:blipFill>
        <p:spPr>
          <a:xfrm>
            <a:off x="214662" y="188640"/>
            <a:ext cx="8707115" cy="532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F7D3A63-2CBC-4CA2-837C-FE07EF19736E}"/>
              </a:ext>
            </a:extLst>
          </p:cNvPr>
          <p:cNvSpPr>
            <a:spLocks noGrp="1"/>
          </p:cNvSpPr>
          <p:nvPr>
            <p:ph type="body" idx="1"/>
          </p:nvPr>
        </p:nvSpPr>
        <p:spPr/>
        <p:txBody>
          <a:bodyPr/>
          <a:lstStyle/>
          <a:p>
            <a:endParaRPr lang="fr-FR"/>
          </a:p>
        </p:txBody>
      </p:sp>
      <mc:AlternateContent xmlns:mc="http://schemas.openxmlformats.org/markup-compatibility/2006">
        <mc:Choice xmlns:a14="http://schemas.microsoft.com/office/drawing/2010/main" Requires="a14">
          <p:sp>
            <p:nvSpPr>
              <p:cNvPr id="3" name="Titre 2">
                <a:extLst>
                  <a:ext uri="{FF2B5EF4-FFF2-40B4-BE49-F238E27FC236}">
                    <a16:creationId xmlns:a16="http://schemas.microsoft.com/office/drawing/2014/main" id="{B50B848A-03DA-4267-A2D8-34D5294C9087}"/>
                  </a:ext>
                </a:extLst>
              </p:cNvPr>
              <p:cNvSpPr>
                <a:spLocks noGrp="1"/>
              </p:cNvSpPr>
              <p:nvPr>
                <p:ph type="title"/>
              </p:nvPr>
            </p:nvSpPr>
            <p:spPr/>
            <p:txBody>
              <a:bodyPr/>
              <a:lstStyle/>
              <a:p>
                <a:r>
                  <a:rPr lang="en-US" dirty="0"/>
                  <a:t>Sensible à </a:t>
                </a:r>
                <a:r>
                  <a:rPr lang="en-US" dirty="0" err="1"/>
                  <a:t>l’écart</a:t>
                </a:r>
                <a:r>
                  <a:rPr lang="en-US" dirty="0"/>
                  <a:t> </a:t>
                </a:r>
                <a14:m>
                  <m:oMath xmlns:m="http://schemas.openxmlformats.org/officeDocument/2006/math">
                    <m:r>
                      <a:rPr lang="en-US" i="1" dirty="0" smtClean="0">
                        <a:latin typeface="Cambria Math" panose="02040503050406030204" pitchFamily="18" charset="0"/>
                      </a:rPr>
                      <m:t>𝑟</m:t>
                    </m:r>
                    <m:r>
                      <a:rPr lang="en-US" i="1" dirty="0" smtClean="0">
                        <a:latin typeface="Cambria Math" panose="02040503050406030204" pitchFamily="18" charset="0"/>
                      </a:rPr>
                      <m:t>−</m:t>
                    </m:r>
                    <m:r>
                      <a:rPr lang="en-US" i="1" dirty="0" smtClean="0">
                        <a:latin typeface="Cambria Math" panose="02040503050406030204" pitchFamily="18" charset="0"/>
                      </a:rPr>
                      <m:t>𝑔</m:t>
                    </m:r>
                  </m:oMath>
                </a14:m>
                <a:endParaRPr lang="fr-FR" dirty="0"/>
              </a:p>
            </p:txBody>
          </p:sp>
        </mc:Choice>
        <mc:Fallback>
          <p:sp>
            <p:nvSpPr>
              <p:cNvPr id="3" name="Titre 2">
                <a:extLst>
                  <a:ext uri="{FF2B5EF4-FFF2-40B4-BE49-F238E27FC236}">
                    <a16:creationId xmlns:a16="http://schemas.microsoft.com/office/drawing/2014/main" id="{B50B848A-03DA-4267-A2D8-34D5294C9087}"/>
                  </a:ext>
                </a:extLst>
              </p:cNvPr>
              <p:cNvSpPr>
                <a:spLocks noGrp="1" noRot="1" noChangeAspect="1" noMove="1" noResize="1" noEditPoints="1" noAdjustHandles="1" noChangeArrowheads="1" noChangeShapeType="1" noTextEdit="1"/>
              </p:cNvSpPr>
              <p:nvPr>
                <p:ph type="title"/>
              </p:nvPr>
            </p:nvSpPr>
            <p:spPr>
              <a:blipFill>
                <a:blip r:embed="rId2"/>
                <a:stretch>
                  <a:fillRect l="-755" b="-10714"/>
                </a:stretch>
              </a:blipFill>
            </p:spPr>
            <p:txBody>
              <a:bodyPr/>
              <a:lstStyle/>
              <a:p>
                <a:r>
                  <a:rPr lang="fr-FR">
                    <a:noFill/>
                  </a:rPr>
                  <a:t> </a:t>
                </a:r>
              </a:p>
            </p:txBody>
          </p:sp>
        </mc:Fallback>
      </mc:AlternateContent>
      <p:pic>
        <p:nvPicPr>
          <p:cNvPr id="4" name="Graphique 21">
            <a:extLst>
              <a:ext uri="{FF2B5EF4-FFF2-40B4-BE49-F238E27FC236}">
                <a16:creationId xmlns:a16="http://schemas.microsoft.com/office/drawing/2014/main" id="{E3BE63B2-3798-4A54-BB5C-9343AD23FEAA}"/>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3817" y="909002"/>
            <a:ext cx="6476365" cy="5039995"/>
          </a:xfrm>
          <a:prstGeom prst="rect">
            <a:avLst/>
          </a:prstGeom>
        </p:spPr>
      </p:pic>
    </p:spTree>
    <p:extLst>
      <p:ext uri="{BB962C8B-B14F-4D97-AF65-F5344CB8AC3E}">
        <p14:creationId xmlns:p14="http://schemas.microsoft.com/office/powerpoint/2010/main" val="196616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098328EE-666C-4660-93CF-2F54BF6B5956}"/>
              </a:ext>
            </a:extLst>
          </p:cNvPr>
          <p:cNvSpPr>
            <a:spLocks noGrp="1"/>
          </p:cNvSpPr>
          <p:nvPr>
            <p:ph type="body" idx="1"/>
          </p:nvPr>
        </p:nvSpPr>
        <p:spPr/>
        <p:txBody>
          <a:bodyPr/>
          <a:lstStyle/>
          <a:p>
            <a:endParaRPr lang="fr-FR"/>
          </a:p>
        </p:txBody>
      </p:sp>
      <p:sp>
        <p:nvSpPr>
          <p:cNvPr id="3" name="Titre 2">
            <a:extLst>
              <a:ext uri="{FF2B5EF4-FFF2-40B4-BE49-F238E27FC236}">
                <a16:creationId xmlns:a16="http://schemas.microsoft.com/office/drawing/2014/main" id="{484F1C13-73C8-4C94-B174-3394CF95541B}"/>
              </a:ext>
            </a:extLst>
          </p:cNvPr>
          <p:cNvSpPr>
            <a:spLocks noGrp="1"/>
          </p:cNvSpPr>
          <p:nvPr>
            <p:ph type="title"/>
          </p:nvPr>
        </p:nvSpPr>
        <p:spPr/>
        <p:txBody>
          <a:bodyPr/>
          <a:lstStyle/>
          <a:p>
            <a:r>
              <a:rPr lang="fr-FR" dirty="0"/>
              <a:t>Qui dépend des multiplicateurs budgétaires</a:t>
            </a:r>
          </a:p>
        </p:txBody>
      </p:sp>
      <p:pic>
        <p:nvPicPr>
          <p:cNvPr id="4" name="graph_multiplicateur.svg">
            <a:extLst>
              <a:ext uri="{FF2B5EF4-FFF2-40B4-BE49-F238E27FC236}">
                <a16:creationId xmlns:a16="http://schemas.microsoft.com/office/drawing/2014/main" id="{C6A02BAE-DF64-46A9-855F-1547855BC12E}"/>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r:link="rId4"/>
              </a:ext>
            </a:extLst>
          </a:blip>
          <a:stretch>
            <a:fillRect/>
          </a:stretch>
        </p:blipFill>
        <p:spPr>
          <a:xfrm>
            <a:off x="1333817" y="1629092"/>
            <a:ext cx="6476365" cy="3599815"/>
          </a:xfrm>
          <a:prstGeom prst="rect">
            <a:avLst/>
          </a:prstGeom>
        </p:spPr>
      </p:pic>
    </p:spTree>
    <p:extLst>
      <p:ext uri="{BB962C8B-B14F-4D97-AF65-F5344CB8AC3E}">
        <p14:creationId xmlns:p14="http://schemas.microsoft.com/office/powerpoint/2010/main" val="122307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EF6F9823-D87F-4051-BE9E-84AD165D3DC5}"/>
              </a:ext>
            </a:extLst>
          </p:cNvPr>
          <p:cNvSpPr>
            <a:spLocks noGrp="1"/>
          </p:cNvSpPr>
          <p:nvPr>
            <p:ph type="body" idx="1"/>
          </p:nvPr>
        </p:nvSpPr>
        <p:spPr/>
        <p:txBody>
          <a:bodyPr/>
          <a:lstStyle/>
          <a:p>
            <a:endParaRPr lang="fr-FR"/>
          </a:p>
        </p:txBody>
      </p:sp>
      <p:sp>
        <p:nvSpPr>
          <p:cNvPr id="3" name="Titre 2">
            <a:extLst>
              <a:ext uri="{FF2B5EF4-FFF2-40B4-BE49-F238E27FC236}">
                <a16:creationId xmlns:a16="http://schemas.microsoft.com/office/drawing/2014/main" id="{815CCCFA-B90E-4995-BAFE-CFFD5A62C7BA}"/>
              </a:ext>
            </a:extLst>
          </p:cNvPr>
          <p:cNvSpPr>
            <a:spLocks noGrp="1"/>
          </p:cNvSpPr>
          <p:nvPr>
            <p:ph type="title"/>
          </p:nvPr>
        </p:nvSpPr>
        <p:spPr/>
        <p:txBody>
          <a:bodyPr/>
          <a:lstStyle/>
          <a:p>
            <a:r>
              <a:rPr lang="fr-FR" dirty="0"/>
              <a:t>Ou du taux de croissance</a:t>
            </a:r>
          </a:p>
        </p:txBody>
      </p:sp>
      <p:pic>
        <p:nvPicPr>
          <p:cNvPr id="4" name="graph_gpot.svg">
            <a:extLst>
              <a:ext uri="{FF2B5EF4-FFF2-40B4-BE49-F238E27FC236}">
                <a16:creationId xmlns:a16="http://schemas.microsoft.com/office/drawing/2014/main" id="{AD2CEE63-B413-471B-A924-F1DB3091E75C}"/>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r:link="rId4"/>
              </a:ext>
            </a:extLst>
          </a:blip>
          <a:stretch>
            <a:fillRect/>
          </a:stretch>
        </p:blipFill>
        <p:spPr>
          <a:xfrm>
            <a:off x="1333817" y="1629092"/>
            <a:ext cx="6476365" cy="3599815"/>
          </a:xfrm>
          <a:prstGeom prst="rect">
            <a:avLst/>
          </a:prstGeom>
        </p:spPr>
      </p:pic>
    </p:spTree>
    <p:extLst>
      <p:ext uri="{BB962C8B-B14F-4D97-AF65-F5344CB8AC3E}">
        <p14:creationId xmlns:p14="http://schemas.microsoft.com/office/powerpoint/2010/main" val="48023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5"/>
          <p:cNvSpPr txBox="1">
            <a:spLocks noGrp="1"/>
          </p:cNvSpPr>
          <p:nvPr>
            <p:ph type="ctrTitle"/>
          </p:nvPr>
        </p:nvSpPr>
        <p:spPr>
          <a:xfrm>
            <a:off x="687388" y="2060575"/>
            <a:ext cx="7772400" cy="244854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fr-FR" sz="4000">
                <a:solidFill>
                  <a:schemeClr val="accent1"/>
                </a:solidFill>
              </a:rPr>
              <a:t>L’application Debtwatch</a:t>
            </a:r>
            <a:endParaRPr sz="4000">
              <a:solidFill>
                <a:schemeClr val="accent1"/>
              </a:solidFill>
            </a:endParaRPr>
          </a:p>
        </p:txBody>
      </p:sp>
      <p:pic>
        <p:nvPicPr>
          <p:cNvPr id="52" name="Google Shape;52;p5"/>
          <p:cNvPicPr preferRelativeResize="0"/>
          <p:nvPr/>
        </p:nvPicPr>
        <p:blipFill rotWithShape="1">
          <a:blip r:embed="rId3">
            <a:alphaModFix/>
          </a:blip>
          <a:srcRect/>
          <a:stretch/>
        </p:blipFill>
        <p:spPr>
          <a:xfrm>
            <a:off x="214662" y="188640"/>
            <a:ext cx="8707115" cy="5321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6"/>
          <p:cNvSpPr txBox="1">
            <a:spLocks noGrp="1"/>
          </p:cNvSpPr>
          <p:nvPr>
            <p:ph type="body" idx="1"/>
          </p:nvPr>
        </p:nvSpPr>
        <p:spPr>
          <a:xfrm>
            <a:off x="179513" y="692696"/>
            <a:ext cx="8785100" cy="602774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800"/>
              <a:buNone/>
            </a:pPr>
            <a:endParaRPr lang="fr-FR" sz="2400" u="sng" dirty="0">
              <a:solidFill>
                <a:schemeClr val="hlink"/>
              </a:solidFill>
              <a:hlinkClick r:id="rId3"/>
            </a:endParaRPr>
          </a:p>
          <a:p>
            <a:pPr marL="0" lvl="0" indent="0" algn="ctr" rtl="0">
              <a:lnSpc>
                <a:spcPct val="100000"/>
              </a:lnSpc>
              <a:spcBef>
                <a:spcPts val="0"/>
              </a:spcBef>
              <a:spcAft>
                <a:spcPts val="0"/>
              </a:spcAft>
              <a:buSzPts val="1800"/>
              <a:buNone/>
            </a:pPr>
            <a:endParaRPr lang="fr-FR" sz="2400" u="sng" dirty="0">
              <a:solidFill>
                <a:schemeClr val="hlink"/>
              </a:solidFill>
              <a:hlinkClick r:id="rId3"/>
            </a:endParaRPr>
          </a:p>
          <a:p>
            <a:pPr marL="0" lvl="0" indent="0" algn="ctr" rtl="0">
              <a:lnSpc>
                <a:spcPct val="100000"/>
              </a:lnSpc>
              <a:spcBef>
                <a:spcPts val="0"/>
              </a:spcBef>
              <a:spcAft>
                <a:spcPts val="0"/>
              </a:spcAft>
              <a:buSzPts val="1800"/>
              <a:buNone/>
            </a:pPr>
            <a:endParaRPr lang="fr-FR" sz="2400" u="sng" dirty="0">
              <a:solidFill>
                <a:schemeClr val="hlink"/>
              </a:solidFill>
              <a:hlinkClick r:id="rId3"/>
            </a:endParaRPr>
          </a:p>
          <a:p>
            <a:pPr marL="0" lvl="0" indent="0" algn="ctr" rtl="0">
              <a:lnSpc>
                <a:spcPct val="100000"/>
              </a:lnSpc>
              <a:spcBef>
                <a:spcPts val="0"/>
              </a:spcBef>
              <a:spcAft>
                <a:spcPts val="0"/>
              </a:spcAft>
              <a:buSzPts val="1800"/>
              <a:buNone/>
            </a:pPr>
            <a:endParaRPr lang="fr-FR" sz="2400" u="sng" dirty="0">
              <a:solidFill>
                <a:schemeClr val="hlink"/>
              </a:solidFill>
              <a:hlinkClick r:id="rId3"/>
            </a:endParaRPr>
          </a:p>
          <a:p>
            <a:pPr marL="0" lvl="0" indent="0" algn="ctr" rtl="0">
              <a:lnSpc>
                <a:spcPct val="100000"/>
              </a:lnSpc>
              <a:spcBef>
                <a:spcPts val="0"/>
              </a:spcBef>
              <a:spcAft>
                <a:spcPts val="0"/>
              </a:spcAft>
              <a:buSzPts val="1800"/>
              <a:buNone/>
            </a:pPr>
            <a:r>
              <a:rPr lang="fr-FR" sz="2400" u="sng" dirty="0">
                <a:solidFill>
                  <a:schemeClr val="hlink"/>
                </a:solidFill>
                <a:hlinkClick r:id="rId3"/>
              </a:rPr>
              <a:t>https://ofce.shinyapps.io/debtwatchr/</a:t>
            </a:r>
            <a:endParaRPr sz="2400" dirty="0"/>
          </a:p>
          <a:p>
            <a:pPr marL="342900" lvl="0" indent="-266700" algn="l" rtl="0">
              <a:lnSpc>
                <a:spcPct val="100000"/>
              </a:lnSpc>
              <a:spcBef>
                <a:spcPts val="320"/>
              </a:spcBef>
              <a:spcAft>
                <a:spcPts val="0"/>
              </a:spcAft>
              <a:buClr>
                <a:srgbClr val="FF3300"/>
              </a:buClr>
              <a:buSzPts val="1200"/>
              <a:buNone/>
            </a:pPr>
            <a:endParaRPr dirty="0"/>
          </a:p>
          <a:p>
            <a:pPr marL="342900" lvl="0" indent="-342900" algn="l" rtl="0">
              <a:lnSpc>
                <a:spcPct val="100000"/>
              </a:lnSpc>
              <a:spcBef>
                <a:spcPts val="320"/>
              </a:spcBef>
              <a:spcAft>
                <a:spcPts val="0"/>
              </a:spcAft>
              <a:buClr>
                <a:srgbClr val="FF3300"/>
              </a:buClr>
              <a:buSzPts val="1200"/>
              <a:buChar char="■"/>
            </a:pPr>
            <a:endParaRPr lang="fr-FR" dirty="0"/>
          </a:p>
          <a:p>
            <a:pPr marL="342900" lvl="0" indent="-342900" algn="l" rtl="0">
              <a:lnSpc>
                <a:spcPct val="100000"/>
              </a:lnSpc>
              <a:spcBef>
                <a:spcPts val="320"/>
              </a:spcBef>
              <a:spcAft>
                <a:spcPts val="0"/>
              </a:spcAft>
              <a:buClr>
                <a:srgbClr val="FF3300"/>
              </a:buClr>
              <a:buSzPts val="1200"/>
              <a:buChar char="■"/>
            </a:pPr>
            <a:endParaRPr lang="fr-FR" dirty="0"/>
          </a:p>
          <a:p>
            <a:pPr marL="342900" lvl="0" indent="-342900" algn="l" rtl="0">
              <a:lnSpc>
                <a:spcPct val="100000"/>
              </a:lnSpc>
              <a:spcBef>
                <a:spcPts val="320"/>
              </a:spcBef>
              <a:spcAft>
                <a:spcPts val="0"/>
              </a:spcAft>
              <a:buClr>
                <a:srgbClr val="FF3300"/>
              </a:buClr>
              <a:buSzPts val="1200"/>
              <a:buChar char="■"/>
            </a:pPr>
            <a:endParaRPr lang="fr-FR" dirty="0"/>
          </a:p>
          <a:p>
            <a:pPr marL="342900" lvl="0" indent="-342900" algn="l" rtl="0">
              <a:lnSpc>
                <a:spcPct val="100000"/>
              </a:lnSpc>
              <a:spcBef>
                <a:spcPts val="320"/>
              </a:spcBef>
              <a:spcAft>
                <a:spcPts val="0"/>
              </a:spcAft>
              <a:buClr>
                <a:srgbClr val="FF3300"/>
              </a:buClr>
              <a:buSzPts val="1200"/>
              <a:buChar char="■"/>
            </a:pPr>
            <a:endParaRPr lang="fr-FR" dirty="0"/>
          </a:p>
          <a:p>
            <a:pPr marL="342900" lvl="0" indent="-342900" algn="l" rtl="0">
              <a:lnSpc>
                <a:spcPct val="100000"/>
              </a:lnSpc>
              <a:spcBef>
                <a:spcPts val="320"/>
              </a:spcBef>
              <a:spcAft>
                <a:spcPts val="0"/>
              </a:spcAft>
              <a:buClr>
                <a:srgbClr val="FF3300"/>
              </a:buClr>
              <a:buSzPts val="1200"/>
              <a:buChar char="■"/>
            </a:pPr>
            <a:r>
              <a:rPr lang="fr-FR" dirty="0"/>
              <a:t>application sur le web pour permettre à chacun de simuler sa propre politique budgétaire et l'impact macroéconomique de cette politique</a:t>
            </a:r>
            <a:endParaRPr dirty="0"/>
          </a:p>
          <a:p>
            <a:pPr marL="342900" lvl="0" indent="-266700" algn="l" rtl="0">
              <a:lnSpc>
                <a:spcPct val="100000"/>
              </a:lnSpc>
              <a:spcBef>
                <a:spcPts val="320"/>
              </a:spcBef>
              <a:spcAft>
                <a:spcPts val="0"/>
              </a:spcAft>
              <a:buClr>
                <a:srgbClr val="FF3300"/>
              </a:buClr>
              <a:buSzPts val="1200"/>
              <a:buNone/>
            </a:pPr>
            <a:endParaRPr dirty="0"/>
          </a:p>
          <a:p>
            <a:pPr marL="342900" lvl="0" indent="-342900" algn="l" rtl="0">
              <a:lnSpc>
                <a:spcPct val="100000"/>
              </a:lnSpc>
              <a:spcBef>
                <a:spcPts val="320"/>
              </a:spcBef>
              <a:spcAft>
                <a:spcPts val="0"/>
              </a:spcAft>
              <a:buClr>
                <a:srgbClr val="FF3300"/>
              </a:buClr>
              <a:buSzPts val="1200"/>
              <a:buChar char="■"/>
            </a:pPr>
            <a:r>
              <a:rPr lang="fr-FR" dirty="0"/>
              <a:t>L’utilisateur choisit une cible de dette et l’horizon à laquelle la cible doit être atteinte</a:t>
            </a:r>
            <a:endParaRPr dirty="0"/>
          </a:p>
          <a:p>
            <a:pPr marL="742950" lvl="1" indent="-285750" algn="l" rtl="0">
              <a:lnSpc>
                <a:spcPct val="100000"/>
              </a:lnSpc>
              <a:spcBef>
                <a:spcPts val="280"/>
              </a:spcBef>
              <a:spcAft>
                <a:spcPts val="0"/>
              </a:spcAft>
              <a:buSzPts val="1120"/>
              <a:buChar char="◻"/>
            </a:pPr>
            <a:r>
              <a:rPr lang="fr-FR" dirty="0"/>
              <a:t>L’application calcule la politique budgétaire optimale qui permet d’atteindre cette cible en minimisant l’impact en termes d’output gap et représente les évolutions des variables macroéconomiques pertinentes (dette, PIB, déficit budgétaire, inflation, chômage </a:t>
            </a:r>
            <a:r>
              <a:rPr lang="fr-FR" dirty="0" err="1"/>
              <a:t>etc</a:t>
            </a:r>
            <a:r>
              <a:rPr lang="fr-FR" dirty="0"/>
              <a:t>), sous forme de graphiques</a:t>
            </a:r>
            <a:endParaRPr dirty="0"/>
          </a:p>
          <a:p>
            <a:pPr marL="742950" lvl="1" indent="-285750" algn="l" rtl="0">
              <a:lnSpc>
                <a:spcPct val="100000"/>
              </a:lnSpc>
              <a:spcBef>
                <a:spcPts val="280"/>
              </a:spcBef>
              <a:spcAft>
                <a:spcPts val="0"/>
              </a:spcAft>
              <a:buSzPts val="1120"/>
              <a:buChar char="◻"/>
            </a:pPr>
            <a:r>
              <a:rPr lang="fr-FR" dirty="0"/>
              <a:t>Les simulations sont basées sur un modèle macroéconomique dont les paramètres sont modifiables par l'utilisateur</a:t>
            </a:r>
            <a:endParaRPr dirty="0"/>
          </a:p>
          <a:p>
            <a:pPr marL="342900" lvl="0" indent="-342900" algn="l" rtl="0">
              <a:lnSpc>
                <a:spcPct val="100000"/>
              </a:lnSpc>
              <a:spcBef>
                <a:spcPts val="320"/>
              </a:spcBef>
              <a:spcAft>
                <a:spcPts val="0"/>
              </a:spcAft>
              <a:buClr>
                <a:srgbClr val="FF3300"/>
              </a:buClr>
              <a:buSzPts val="1200"/>
              <a:buChar char="■"/>
            </a:pPr>
            <a:r>
              <a:rPr lang="fr-FR" dirty="0"/>
              <a:t>Pour un grand nombre de pays développés</a:t>
            </a:r>
          </a:p>
          <a:p>
            <a:pPr marL="742950" lvl="1" indent="-285750" algn="l" rtl="0">
              <a:lnSpc>
                <a:spcPct val="100000"/>
              </a:lnSpc>
              <a:spcBef>
                <a:spcPts val="280"/>
              </a:spcBef>
              <a:spcAft>
                <a:spcPts val="0"/>
              </a:spcAft>
              <a:buSzPts val="1120"/>
              <a:buChar char="◻"/>
            </a:pPr>
            <a:r>
              <a:rPr lang="fr-FR" dirty="0"/>
              <a:t>Données AMECO, scénarios prédéfinis disponibles</a:t>
            </a:r>
          </a:p>
          <a:p>
            <a:pPr marL="342900" lvl="0" indent="-266700" algn="l" rtl="0">
              <a:lnSpc>
                <a:spcPct val="100000"/>
              </a:lnSpc>
              <a:spcBef>
                <a:spcPts val="320"/>
              </a:spcBef>
              <a:spcAft>
                <a:spcPts val="0"/>
              </a:spcAft>
              <a:buClr>
                <a:srgbClr val="FF3300"/>
              </a:buClr>
              <a:buSzPts val="1200"/>
              <a:buNone/>
            </a:pPr>
            <a:endParaRPr dirty="0"/>
          </a:p>
        </p:txBody>
      </p:sp>
      <p:sp>
        <p:nvSpPr>
          <p:cNvPr id="58" name="Google Shape;58;p6"/>
          <p:cNvSpPr txBox="1">
            <a:spLocks noGrp="1"/>
          </p:cNvSpPr>
          <p:nvPr>
            <p:ph type="title"/>
          </p:nvPr>
        </p:nvSpPr>
        <p:spPr>
          <a:xfrm>
            <a:off x="550880" y="0"/>
            <a:ext cx="8075828" cy="5127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fr-FR"/>
              <a:t>debtwatch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txBox="1">
            <a:spLocks noGrp="1"/>
          </p:cNvSpPr>
          <p:nvPr>
            <p:ph type="body" idx="1"/>
          </p:nvPr>
        </p:nvSpPr>
        <p:spPr>
          <a:xfrm>
            <a:off x="179513" y="692696"/>
            <a:ext cx="8785100" cy="602774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FF3300"/>
              </a:buClr>
              <a:buSzPts val="1200"/>
              <a:buChar char="■"/>
            </a:pPr>
            <a:r>
              <a:rPr lang="fr-FR" dirty="0"/>
              <a:t>Hérite des travaux réalisés à l’OFCE</a:t>
            </a:r>
            <a:endParaRPr dirty="0"/>
          </a:p>
          <a:p>
            <a:pPr marL="742950" lvl="1" indent="-285750" algn="l" rtl="0">
              <a:lnSpc>
                <a:spcPct val="100000"/>
              </a:lnSpc>
              <a:spcBef>
                <a:spcPts val="280"/>
              </a:spcBef>
              <a:spcAft>
                <a:spcPts val="0"/>
              </a:spcAft>
              <a:buSzPts val="1120"/>
              <a:buChar char="◻"/>
            </a:pPr>
            <a:r>
              <a:rPr lang="fr-FR" dirty="0"/>
              <a:t>Mesure du potentiel, des écarts de croissance, du chômage d’équilibre</a:t>
            </a:r>
            <a:endParaRPr dirty="0"/>
          </a:p>
          <a:p>
            <a:pPr marL="742950" lvl="1" indent="-285750" algn="l" rtl="0">
              <a:lnSpc>
                <a:spcPct val="100000"/>
              </a:lnSpc>
              <a:spcBef>
                <a:spcPts val="280"/>
              </a:spcBef>
              <a:spcAft>
                <a:spcPts val="0"/>
              </a:spcAft>
              <a:buSzPts val="1120"/>
              <a:buChar char="◻"/>
            </a:pPr>
            <a:r>
              <a:rPr lang="fr-FR" dirty="0"/>
              <a:t>Analyse de la politique budgétaire, multiplicateurs budgétaires, multiplicateurs variant dans le cycle, multiplicateurs dynamiques</a:t>
            </a:r>
            <a:endParaRPr dirty="0"/>
          </a:p>
          <a:p>
            <a:pPr marL="742950" lvl="1" indent="-285750" algn="l" rtl="0">
              <a:lnSpc>
                <a:spcPct val="100000"/>
              </a:lnSpc>
              <a:spcBef>
                <a:spcPts val="280"/>
              </a:spcBef>
              <a:spcAft>
                <a:spcPts val="0"/>
              </a:spcAft>
              <a:buSzPts val="1120"/>
              <a:buChar char="◻"/>
            </a:pPr>
            <a:r>
              <a:rPr lang="fr-FR" dirty="0"/>
              <a:t>iAGS, dynamique de la dette</a:t>
            </a:r>
            <a:endParaRPr dirty="0"/>
          </a:p>
          <a:p>
            <a:pPr marL="342900" lvl="0" indent="-266700" algn="l" rtl="0">
              <a:lnSpc>
                <a:spcPct val="100000"/>
              </a:lnSpc>
              <a:spcBef>
                <a:spcPts val="320"/>
              </a:spcBef>
              <a:spcAft>
                <a:spcPts val="0"/>
              </a:spcAft>
              <a:buClr>
                <a:srgbClr val="FF3300"/>
              </a:buClr>
              <a:buSzPts val="1200"/>
              <a:buNone/>
            </a:pPr>
            <a:endParaRPr dirty="0"/>
          </a:p>
          <a:p>
            <a:pPr marL="342900" lvl="0" indent="-342900" algn="l" rtl="0">
              <a:lnSpc>
                <a:spcPct val="100000"/>
              </a:lnSpc>
              <a:spcBef>
                <a:spcPts val="320"/>
              </a:spcBef>
              <a:spcAft>
                <a:spcPts val="0"/>
              </a:spcAft>
              <a:buClr>
                <a:srgbClr val="FF3300"/>
              </a:buClr>
              <a:buSzPts val="1200"/>
              <a:buChar char="■"/>
            </a:pPr>
            <a:r>
              <a:rPr lang="fr-FR" dirty="0"/>
              <a:t>S’inscrit dans la littérature et les travaux comme ceux :</a:t>
            </a:r>
            <a:endParaRPr dirty="0"/>
          </a:p>
          <a:p>
            <a:pPr marL="742950" lvl="1" indent="-285750" algn="l" rtl="0">
              <a:lnSpc>
                <a:spcPct val="100000"/>
              </a:lnSpc>
              <a:spcBef>
                <a:spcPts val="280"/>
              </a:spcBef>
              <a:spcAft>
                <a:spcPts val="0"/>
              </a:spcAft>
              <a:buSzPts val="1120"/>
              <a:buChar char="◻"/>
            </a:pPr>
            <a:r>
              <a:rPr lang="fr-FR" dirty="0"/>
              <a:t>De la Commission, du FMI, de l’OCDE sur les multiplicateurs après 2010 (Blanchard, Leigh 2010)</a:t>
            </a:r>
            <a:endParaRPr dirty="0"/>
          </a:p>
          <a:p>
            <a:pPr marL="742950" lvl="1" indent="-285750" algn="l" rtl="0">
              <a:lnSpc>
                <a:spcPct val="100000"/>
              </a:lnSpc>
              <a:spcBef>
                <a:spcPts val="280"/>
              </a:spcBef>
              <a:spcAft>
                <a:spcPts val="0"/>
              </a:spcAft>
              <a:buSzPts val="1120"/>
              <a:buChar char="◻"/>
            </a:pPr>
            <a:r>
              <a:rPr lang="fr-FR" dirty="0"/>
              <a:t>De la mesure des effets multiplicateurs (</a:t>
            </a:r>
            <a:r>
              <a:rPr lang="fr-FR" dirty="0" err="1"/>
              <a:t>Romer&amp;Romer</a:t>
            </a:r>
            <a:r>
              <a:rPr lang="fr-FR" dirty="0"/>
              <a:t> 2010)</a:t>
            </a:r>
            <a:endParaRPr dirty="0"/>
          </a:p>
          <a:p>
            <a:pPr marL="742950" lvl="1" indent="-285750" algn="l" rtl="0">
              <a:lnSpc>
                <a:spcPct val="100000"/>
              </a:lnSpc>
              <a:spcBef>
                <a:spcPts val="280"/>
              </a:spcBef>
              <a:spcAft>
                <a:spcPts val="0"/>
              </a:spcAft>
              <a:buSzPts val="1120"/>
              <a:buChar char="◻"/>
            </a:pPr>
            <a:r>
              <a:rPr lang="fr-FR" dirty="0"/>
              <a:t>De la mesure du potentiel, du chômage d’équilibre (Werner)</a:t>
            </a:r>
            <a:endParaRPr dirty="0"/>
          </a:p>
          <a:p>
            <a:pPr marL="742950" lvl="1" indent="-285750" algn="l" rtl="0">
              <a:lnSpc>
                <a:spcPct val="100000"/>
              </a:lnSpc>
              <a:spcBef>
                <a:spcPts val="280"/>
              </a:spcBef>
              <a:spcAft>
                <a:spcPts val="0"/>
              </a:spcAft>
              <a:buSzPts val="1120"/>
              <a:buChar char="◻"/>
            </a:pPr>
            <a:r>
              <a:rPr lang="fr-FR" dirty="0"/>
              <a:t>De modèles comme GPM (FMI, </a:t>
            </a:r>
            <a:r>
              <a:rPr lang="fr-FR" dirty="0" err="1"/>
              <a:t>Laxton</a:t>
            </a:r>
            <a:r>
              <a:rPr lang="fr-FR" dirty="0"/>
              <a:t> et al)</a:t>
            </a:r>
            <a:endParaRPr dirty="0"/>
          </a:p>
          <a:p>
            <a:pPr marL="742950" lvl="1" indent="-214630" algn="l" rtl="0">
              <a:lnSpc>
                <a:spcPct val="100000"/>
              </a:lnSpc>
              <a:spcBef>
                <a:spcPts val="280"/>
              </a:spcBef>
              <a:spcAft>
                <a:spcPts val="0"/>
              </a:spcAft>
              <a:buSzPts val="1120"/>
              <a:buNone/>
            </a:pPr>
            <a:endParaRPr dirty="0"/>
          </a:p>
          <a:p>
            <a:pPr marL="342900" lvl="0" indent="-342900" algn="l" rtl="0">
              <a:lnSpc>
                <a:spcPct val="100000"/>
              </a:lnSpc>
              <a:spcBef>
                <a:spcPts val="320"/>
              </a:spcBef>
              <a:spcAft>
                <a:spcPts val="0"/>
              </a:spcAft>
              <a:buClr>
                <a:srgbClr val="FF3300"/>
              </a:buClr>
              <a:buSzPts val="1200"/>
              <a:buChar char="■"/>
            </a:pPr>
            <a:r>
              <a:rPr lang="fr-FR" dirty="0"/>
              <a:t>Contribue au débat sur la soutenabilité</a:t>
            </a:r>
            <a:endParaRPr dirty="0"/>
          </a:p>
          <a:p>
            <a:pPr marL="742950" lvl="1" indent="-285750" algn="l" rtl="0">
              <a:lnSpc>
                <a:spcPct val="100000"/>
              </a:lnSpc>
              <a:spcBef>
                <a:spcPts val="280"/>
              </a:spcBef>
              <a:spcAft>
                <a:spcPts val="0"/>
              </a:spcAft>
              <a:buSzPts val="1120"/>
              <a:buChar char="◻"/>
            </a:pPr>
            <a:r>
              <a:rPr lang="fr-FR" dirty="0"/>
              <a:t>DSA FMI, Commission</a:t>
            </a:r>
            <a:endParaRPr dirty="0"/>
          </a:p>
          <a:p>
            <a:pPr marL="742950" lvl="1" indent="-285750" algn="l" rtl="0">
              <a:lnSpc>
                <a:spcPct val="100000"/>
              </a:lnSpc>
              <a:spcBef>
                <a:spcPts val="280"/>
              </a:spcBef>
              <a:spcAft>
                <a:spcPts val="0"/>
              </a:spcAft>
              <a:buSzPts val="1120"/>
              <a:buChar char="◻"/>
            </a:pPr>
            <a:r>
              <a:rPr lang="fr-FR" dirty="0"/>
              <a:t>Divers papiers dans la littérature (Blanchard, </a:t>
            </a:r>
            <a:r>
              <a:rPr lang="fr-FR" dirty="0" err="1"/>
              <a:t>Wyplosz</a:t>
            </a:r>
            <a:r>
              <a:rPr lang="fr-FR" dirty="0"/>
              <a:t>)</a:t>
            </a:r>
            <a:endParaRPr dirty="0"/>
          </a:p>
          <a:p>
            <a:pPr marL="742950" lvl="1" indent="-285750" algn="l" rtl="0">
              <a:lnSpc>
                <a:spcPct val="100000"/>
              </a:lnSpc>
              <a:spcBef>
                <a:spcPts val="280"/>
              </a:spcBef>
              <a:spcAft>
                <a:spcPts val="0"/>
              </a:spcAft>
              <a:buSzPts val="1120"/>
              <a:buChar char="◻"/>
            </a:pPr>
            <a:r>
              <a:rPr lang="fr-FR" dirty="0"/>
              <a:t>Mais aussi la question des taux bas ou de la stagnation séculaire (du côté des conséquences)</a:t>
            </a:r>
            <a:endParaRPr dirty="0"/>
          </a:p>
        </p:txBody>
      </p:sp>
      <p:sp>
        <p:nvSpPr>
          <p:cNvPr id="40" name="Google Shape;40;p3"/>
          <p:cNvSpPr txBox="1">
            <a:spLocks noGrp="1"/>
          </p:cNvSpPr>
          <p:nvPr>
            <p:ph type="title"/>
          </p:nvPr>
        </p:nvSpPr>
        <p:spPr>
          <a:xfrm>
            <a:off x="550880" y="0"/>
            <a:ext cx="8075828" cy="5127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fr-FR" dirty="0"/>
              <a:t>Position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4"/>
          <p:cNvSpPr txBox="1">
            <a:spLocks noGrp="1"/>
          </p:cNvSpPr>
          <p:nvPr>
            <p:ph type="body" idx="1"/>
          </p:nvPr>
        </p:nvSpPr>
        <p:spPr>
          <a:xfrm>
            <a:off x="179513" y="692696"/>
            <a:ext cx="8785100" cy="6027740"/>
          </a:xfrm>
          <a:noFill/>
          <a:ln>
            <a:noFill/>
          </a:ln>
        </p:spPr>
        <p:txBody>
          <a:bodyPr spcFirstLastPara="1" wrap="square" lIns="91425" tIns="45700" rIns="91425" bIns="45700" anchor="t" anchorCtr="0">
            <a:noAutofit/>
          </a:bodyPr>
          <a:lstStyle/>
          <a:p>
            <a:pPr lvl="0"/>
            <a:r>
              <a:rPr lang="fr-FR" dirty="0"/>
              <a:t>La soutenabilité est définie comme l’acceptabilité (sociale, économique, politique) des solutions aboutissant à stabiliser la dette publique à une cible choisie à un horizon choisi</a:t>
            </a:r>
          </a:p>
          <a:p>
            <a:pPr lvl="1"/>
            <a:r>
              <a:rPr lang="fr-FR" dirty="0"/>
              <a:t>Quel est le « bon » niveau de dette publique ?</a:t>
            </a:r>
          </a:p>
          <a:p>
            <a:pPr lvl="1"/>
            <a:r>
              <a:rPr lang="fr-FR" dirty="0"/>
              <a:t>Quels sont les hypothèses ?</a:t>
            </a:r>
          </a:p>
          <a:p>
            <a:pPr lvl="2"/>
            <a:r>
              <a:rPr lang="fr-FR" dirty="0"/>
              <a:t>Croissance, paramètres, autres politiques</a:t>
            </a:r>
          </a:p>
          <a:p>
            <a:pPr lvl="1"/>
            <a:r>
              <a:rPr lang="fr-FR" dirty="0"/>
              <a:t>Un modèle (le plus) agnostique (possible)</a:t>
            </a:r>
          </a:p>
          <a:p>
            <a:pPr lvl="2"/>
            <a:r>
              <a:rPr lang="fr-FR" dirty="0"/>
              <a:t>Qui représente l’inflation, la croissance, la conjoncture, les multiplicateurs budgétaires, la réaction des taux d’intérêts à la dette, …</a:t>
            </a:r>
          </a:p>
          <a:p>
            <a:pPr lvl="1"/>
            <a:endParaRPr lang="fr-FR" dirty="0"/>
          </a:p>
          <a:p>
            <a:pPr lvl="0"/>
            <a:r>
              <a:rPr lang="fr-FR" dirty="0"/>
              <a:t>Dans la plupart des cas, il est possible de ramener la dette à la cible choisie dans le délai choisi</a:t>
            </a:r>
          </a:p>
          <a:p>
            <a:pPr lvl="1"/>
            <a:r>
              <a:rPr lang="fr-FR" dirty="0"/>
              <a:t>Sinon, la dette est totalement non soutenable à un horizon donné, voir quel que soit l’horizon</a:t>
            </a:r>
          </a:p>
          <a:p>
            <a:pPr lvl="1"/>
            <a:r>
              <a:rPr lang="fr-FR" dirty="0"/>
              <a:t>Mais le coût en terme de politique budgétaire impliquée peut être socialement inacceptable (</a:t>
            </a:r>
            <a:r>
              <a:rPr lang="fr-FR" dirty="0" err="1"/>
              <a:t>tpo</a:t>
            </a:r>
            <a:r>
              <a:rPr lang="fr-FR" dirty="0"/>
              <a:t>, ratio de dépense, répression financière, chômage, …) =&gt; ce qui définit la soutenabilité</a:t>
            </a:r>
          </a:p>
        </p:txBody>
      </p:sp>
      <p:sp>
        <p:nvSpPr>
          <p:cNvPr id="46" name="Google Shape;46;p4"/>
          <p:cNvSpPr txBox="1">
            <a:spLocks noGrp="1"/>
          </p:cNvSpPr>
          <p:nvPr>
            <p:ph type="title"/>
          </p:nvPr>
        </p:nvSpPr>
        <p:spPr>
          <a:xfrm>
            <a:off x="550880" y="0"/>
            <a:ext cx="8075828" cy="512762"/>
          </a:xfrm>
          <a:noFill/>
          <a:ln>
            <a:noFill/>
          </a:ln>
        </p:spPr>
        <p:txBody>
          <a:bodyPr spcFirstLastPara="1" wrap="square" lIns="91425" tIns="45700" rIns="91425" bIns="45700" anchor="ctr" anchorCtr="0">
            <a:noAutofit/>
          </a:bodyPr>
          <a:lstStyle/>
          <a:p>
            <a:pPr lvl="0"/>
            <a:r>
              <a:rPr lang="fr-FR" dirty="0"/>
              <a:t>Redéfinir la soutenabilité</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81117B3-1CF7-4FFE-88BB-008FA2ECA11E}"/>
              </a:ext>
            </a:extLst>
          </p:cNvPr>
          <p:cNvSpPr>
            <a:spLocks noGrp="1"/>
          </p:cNvSpPr>
          <p:nvPr>
            <p:ph type="body" idx="1"/>
          </p:nvPr>
        </p:nvSpPr>
        <p:spPr/>
        <p:txBody>
          <a:bodyPr/>
          <a:lstStyle/>
          <a:p>
            <a:r>
              <a:rPr lang="fr-FR" dirty="0"/>
              <a:t>Une politique d’investissement dans la croissance</a:t>
            </a:r>
          </a:p>
          <a:p>
            <a:pPr lvl="1"/>
            <a:r>
              <a:rPr lang="fr-FR" dirty="0"/>
              <a:t>Simuler une hausse de l’endettement</a:t>
            </a:r>
          </a:p>
          <a:p>
            <a:pPr lvl="2"/>
            <a:r>
              <a:rPr lang="fr-FR" dirty="0"/>
              <a:t>Une hausse de la croissance « potentielle », que l’on postule liée à l’investissement que la hausse de l’endettement permet</a:t>
            </a:r>
          </a:p>
          <a:p>
            <a:pPr lvl="1"/>
            <a:r>
              <a:rPr lang="fr-FR" dirty="0"/>
              <a:t>Un accompagnement par une politique monétaire accommodante</a:t>
            </a:r>
          </a:p>
          <a:p>
            <a:pPr lvl="2"/>
            <a:r>
              <a:rPr lang="fr-FR" dirty="0"/>
              <a:t>Inflation contrôlée,</a:t>
            </a:r>
          </a:p>
          <a:p>
            <a:pPr lvl="1"/>
            <a:r>
              <a:rPr lang="fr-FR" dirty="0"/>
              <a:t>Taux d’intérêt souverains bas </a:t>
            </a:r>
          </a:p>
          <a:p>
            <a:pPr lvl="2"/>
            <a:r>
              <a:rPr lang="fr-FR" dirty="0"/>
              <a:t>pas de prime de risque, crédibilité du gouvernement, accompagnement des institutions européennes</a:t>
            </a:r>
          </a:p>
          <a:p>
            <a:pPr lvl="1"/>
            <a:r>
              <a:rPr lang="fr-FR" dirty="0"/>
              <a:t>Illustrer qu’il n’est pas nécessaire d’augmenter les impôts ou de baisser les dépenses </a:t>
            </a:r>
          </a:p>
          <a:p>
            <a:pPr lvl="2"/>
            <a:r>
              <a:rPr lang="fr-FR" dirty="0"/>
              <a:t>Financement de la politique</a:t>
            </a:r>
          </a:p>
          <a:p>
            <a:pPr lvl="2"/>
            <a:r>
              <a:rPr lang="fr-FR" dirty="0"/>
              <a:t>Charge d’intérêts contenue</a:t>
            </a:r>
          </a:p>
          <a:p>
            <a:pPr lvl="1"/>
            <a:r>
              <a:rPr lang="fr-FR" dirty="0"/>
              <a:t>Les paramètres (croissance, taux, endettement) sont partageables et chacun peut se faire une idée de la sensibilité du résultats aux hypothèses explicites ou implicites</a:t>
            </a:r>
          </a:p>
          <a:p>
            <a:pPr lvl="1"/>
            <a:endParaRPr lang="fr-FR" dirty="0"/>
          </a:p>
          <a:p>
            <a:r>
              <a:rPr lang="fr-FR" dirty="0"/>
              <a:t>Une perte de confiance des marchés financiers</a:t>
            </a:r>
          </a:p>
          <a:p>
            <a:pPr lvl="1"/>
            <a:r>
              <a:rPr lang="fr-FR" dirty="0"/>
              <a:t>Hausse des écarts de taux souverains (dans le long terme), sensibilité du taux d’intérêt au niveau de la dette</a:t>
            </a:r>
          </a:p>
          <a:p>
            <a:pPr lvl="1"/>
            <a:r>
              <a:rPr lang="fr-FR" dirty="0"/>
              <a:t>Accroissement de la charge d’intérêts, induit une politique restrictive</a:t>
            </a:r>
          </a:p>
          <a:p>
            <a:pPr lvl="1"/>
            <a:r>
              <a:rPr lang="fr-FR" dirty="0"/>
              <a:t>Suivant l’ampleur des effets multiplicateurs, une récession plus ou moins longue,  accentuant la crise de confiance</a:t>
            </a:r>
          </a:p>
          <a:p>
            <a:pPr lvl="1"/>
            <a:r>
              <a:rPr lang="fr-FR" dirty="0"/>
              <a:t>Se traduit </a:t>
            </a:r>
            <a:r>
              <a:rPr lang="fr-FR" i="1" dirty="0"/>
              <a:t>in fine </a:t>
            </a:r>
            <a:r>
              <a:rPr lang="fr-FR" dirty="0"/>
              <a:t>par une hausse des prélèvements obligatoires ou une baisse de la dépense</a:t>
            </a:r>
            <a:endParaRPr lang="fr-FR" i="1" dirty="0"/>
          </a:p>
        </p:txBody>
      </p:sp>
      <p:sp>
        <p:nvSpPr>
          <p:cNvPr id="3" name="Titre 2">
            <a:extLst>
              <a:ext uri="{FF2B5EF4-FFF2-40B4-BE49-F238E27FC236}">
                <a16:creationId xmlns:a16="http://schemas.microsoft.com/office/drawing/2014/main" id="{BEAA4CF5-FAB7-4301-B6F4-3472F6E26374}"/>
              </a:ext>
            </a:extLst>
          </p:cNvPr>
          <p:cNvSpPr>
            <a:spLocks noGrp="1"/>
          </p:cNvSpPr>
          <p:nvPr>
            <p:ph type="title"/>
          </p:nvPr>
        </p:nvSpPr>
        <p:spPr/>
        <p:txBody>
          <a:bodyPr/>
          <a:lstStyle/>
          <a:p>
            <a:r>
              <a:rPr lang="fr-FR" dirty="0"/>
              <a:t>Ce que l’on peut faire</a:t>
            </a:r>
          </a:p>
        </p:txBody>
      </p:sp>
    </p:spTree>
    <p:extLst>
      <p:ext uri="{BB962C8B-B14F-4D97-AF65-F5344CB8AC3E}">
        <p14:creationId xmlns:p14="http://schemas.microsoft.com/office/powerpoint/2010/main" val="316812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51819B85-A0C7-4E1C-8272-6B5D7CA93F13}"/>
              </a:ext>
            </a:extLst>
          </p:cNvPr>
          <p:cNvSpPr>
            <a:spLocks noGrp="1"/>
          </p:cNvSpPr>
          <p:nvPr>
            <p:ph type="body" idx="1"/>
          </p:nvPr>
        </p:nvSpPr>
        <p:spPr/>
        <p:txBody>
          <a:bodyPr/>
          <a:lstStyle/>
          <a:p>
            <a:r>
              <a:rPr lang="fr-FR" dirty="0"/>
              <a:t>Chacun peut modifier les paramètres </a:t>
            </a:r>
          </a:p>
          <a:p>
            <a:pPr lvl="1"/>
            <a:r>
              <a:rPr lang="fr-FR" dirty="0"/>
              <a:t>Calcul des trajectoires, présentation sous forme de graphiques</a:t>
            </a:r>
          </a:p>
          <a:p>
            <a:endParaRPr lang="fr-FR" dirty="0"/>
          </a:p>
          <a:p>
            <a:r>
              <a:rPr lang="fr-FR" dirty="0"/>
              <a:t>Chaque simulation est enregistrée</a:t>
            </a:r>
          </a:p>
          <a:p>
            <a:pPr lvl="1"/>
            <a:r>
              <a:rPr lang="fr-FR" dirty="0"/>
              <a:t>Anonymement, associée à un code unique à 5 lettres</a:t>
            </a:r>
          </a:p>
          <a:p>
            <a:pPr lvl="1"/>
            <a:r>
              <a:rPr lang="fr-FR" dirty="0"/>
              <a:t>Ce code permet de recharger la simulation déjà faite et de la resimuler à l’identique</a:t>
            </a:r>
          </a:p>
          <a:p>
            <a:pPr lvl="2"/>
            <a:r>
              <a:rPr lang="fr-FR" dirty="0"/>
              <a:t>Transparence et reproductibilité</a:t>
            </a:r>
          </a:p>
          <a:p>
            <a:pPr lvl="2"/>
            <a:endParaRPr lang="fr-FR" dirty="0"/>
          </a:p>
          <a:p>
            <a:r>
              <a:rPr lang="fr-FR" dirty="0"/>
              <a:t>Le code source est entièrement libre</a:t>
            </a:r>
          </a:p>
          <a:p>
            <a:pPr lvl="1"/>
            <a:r>
              <a:rPr lang="fr-FR" dirty="0"/>
              <a:t>Reproductible, modifiable</a:t>
            </a:r>
          </a:p>
        </p:txBody>
      </p:sp>
      <p:sp>
        <p:nvSpPr>
          <p:cNvPr id="3" name="Titre 2">
            <a:extLst>
              <a:ext uri="{FF2B5EF4-FFF2-40B4-BE49-F238E27FC236}">
                <a16:creationId xmlns:a16="http://schemas.microsoft.com/office/drawing/2014/main" id="{E5A1184F-A766-4E9E-AE20-6A2351411164}"/>
              </a:ext>
            </a:extLst>
          </p:cNvPr>
          <p:cNvSpPr>
            <a:spLocks noGrp="1"/>
          </p:cNvSpPr>
          <p:nvPr>
            <p:ph type="title"/>
          </p:nvPr>
        </p:nvSpPr>
        <p:spPr/>
        <p:txBody>
          <a:bodyPr/>
          <a:lstStyle/>
          <a:p>
            <a:r>
              <a:rPr lang="fr-FR" dirty="0"/>
              <a:t>Appropriation, neutralité, reproductibilité</a:t>
            </a:r>
          </a:p>
        </p:txBody>
      </p:sp>
    </p:spTree>
    <p:extLst>
      <p:ext uri="{BB962C8B-B14F-4D97-AF65-F5344CB8AC3E}">
        <p14:creationId xmlns:p14="http://schemas.microsoft.com/office/powerpoint/2010/main" val="67760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5"/>
          <p:cNvSpPr txBox="1">
            <a:spLocks noGrp="1"/>
          </p:cNvSpPr>
          <p:nvPr>
            <p:ph type="ctrTitle"/>
          </p:nvPr>
        </p:nvSpPr>
        <p:spPr>
          <a:xfrm>
            <a:off x="687388" y="2204864"/>
            <a:ext cx="7772400" cy="165618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fr-FR" sz="4000" dirty="0">
                <a:solidFill>
                  <a:schemeClr val="accent1"/>
                </a:solidFill>
              </a:rPr>
              <a:t>Principales (premières) Conclusions</a:t>
            </a:r>
            <a:endParaRPr dirty="0"/>
          </a:p>
        </p:txBody>
      </p:sp>
      <p:pic>
        <p:nvPicPr>
          <p:cNvPr id="116" name="Google Shape;116;p15"/>
          <p:cNvPicPr preferRelativeResize="0"/>
          <p:nvPr/>
        </p:nvPicPr>
        <p:blipFill rotWithShape="1">
          <a:blip r:embed="rId3">
            <a:alphaModFix/>
          </a:blip>
          <a:srcRect/>
          <a:stretch/>
        </p:blipFill>
        <p:spPr>
          <a:xfrm>
            <a:off x="214662" y="188640"/>
            <a:ext cx="8707115" cy="532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D6616D9C-DDA5-4C46-AB9B-C04EC8730492}"/>
              </a:ext>
            </a:extLst>
          </p:cNvPr>
          <p:cNvSpPr>
            <a:spLocks noGrp="1"/>
          </p:cNvSpPr>
          <p:nvPr>
            <p:ph type="body" idx="1"/>
          </p:nvPr>
        </p:nvSpPr>
        <p:spPr/>
        <p:txBody>
          <a:bodyPr/>
          <a:lstStyle/>
          <a:p>
            <a:endParaRPr lang="fr-FR" dirty="0"/>
          </a:p>
        </p:txBody>
      </p:sp>
      <p:sp>
        <p:nvSpPr>
          <p:cNvPr id="3" name="Titre 2">
            <a:extLst>
              <a:ext uri="{FF2B5EF4-FFF2-40B4-BE49-F238E27FC236}">
                <a16:creationId xmlns:a16="http://schemas.microsoft.com/office/drawing/2014/main" id="{7E424B08-D167-448E-A0A8-43FC3B795D0B}"/>
              </a:ext>
            </a:extLst>
          </p:cNvPr>
          <p:cNvSpPr>
            <a:spLocks noGrp="1"/>
          </p:cNvSpPr>
          <p:nvPr>
            <p:ph type="title"/>
          </p:nvPr>
        </p:nvSpPr>
        <p:spPr/>
        <p:txBody>
          <a:bodyPr/>
          <a:lstStyle/>
          <a:p>
            <a:r>
              <a:rPr lang="fr-FR" dirty="0"/>
              <a:t>Stabiliser la dette</a:t>
            </a:r>
          </a:p>
        </p:txBody>
      </p:sp>
      <p:pic>
        <p:nvPicPr>
          <p:cNvPr id="1026" name="Picture 2">
            <a:extLst>
              <a:ext uri="{FF2B5EF4-FFF2-40B4-BE49-F238E27FC236}">
                <a16:creationId xmlns:a16="http://schemas.microsoft.com/office/drawing/2014/main" id="{AA54D5D0-EC55-45E3-B916-85B539DCE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326" y="629778"/>
            <a:ext cx="5275510" cy="1598513"/>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que 23">
            <a:extLst>
              <a:ext uri="{FF2B5EF4-FFF2-40B4-BE49-F238E27FC236}">
                <a16:creationId xmlns:a16="http://schemas.microsoft.com/office/drawing/2014/main" id="{42388CF5-11D1-4377-9D29-CDDF4A7C71C9}"/>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8822" y="2320331"/>
            <a:ext cx="6026355" cy="4537669"/>
          </a:xfrm>
          <a:prstGeom prst="rect">
            <a:avLst/>
          </a:prstGeom>
        </p:spPr>
      </p:pic>
    </p:spTree>
    <p:extLst>
      <p:ext uri="{BB962C8B-B14F-4D97-AF65-F5344CB8AC3E}">
        <p14:creationId xmlns:p14="http://schemas.microsoft.com/office/powerpoint/2010/main" val="1084338755"/>
      </p:ext>
    </p:extLst>
  </p:cSld>
  <p:clrMapOvr>
    <a:masterClrMapping/>
  </p:clrMapOvr>
</p:sld>
</file>

<file path=ppt/theme/theme1.xml><?xml version="1.0" encoding="utf-8"?>
<a:theme xmlns:a="http://schemas.openxmlformats.org/drawingml/2006/main" name="6_présentation presse 23102006">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710</Words>
  <Application>Microsoft Office PowerPoint</Application>
  <PresentationFormat>Affichage à l'écran (4:3)</PresentationFormat>
  <Paragraphs>81</Paragraphs>
  <Slides>12</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 Narrow</vt:lpstr>
      <vt:lpstr>Calibri</vt:lpstr>
      <vt:lpstr>Arial</vt:lpstr>
      <vt:lpstr>Noto Sans Symbols</vt:lpstr>
      <vt:lpstr>6_présentation presse 23102006</vt:lpstr>
      <vt:lpstr> Debtwatch La dette Publique au XXIe siècle  Xavier Timbeau, Eric Heyer, Elliot Aurissergues</vt:lpstr>
      <vt:lpstr>L’application Debtwatch</vt:lpstr>
      <vt:lpstr>debtwatch</vt:lpstr>
      <vt:lpstr>Position</vt:lpstr>
      <vt:lpstr>Redéfinir la soutenabilité</vt:lpstr>
      <vt:lpstr>Ce que l’on peut faire</vt:lpstr>
      <vt:lpstr>Appropriation, neutralité, reproductibilité</vt:lpstr>
      <vt:lpstr>Principales (premières) Conclusions</vt:lpstr>
      <vt:lpstr>Stabiliser la dette</vt:lpstr>
      <vt:lpstr>Sensible à l’écart r-g</vt:lpstr>
      <vt:lpstr>Qui dépend des multiplicateurs budgétaires</vt:lpstr>
      <vt:lpstr>Ou du taux de croissance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Debtwatch La dette Publique au XXIe siècle  Une maquette de Simulation de la Dette Publique Xavier Timbeau, Eric Heyer, Elliot Aurissergues  OFCE</dc:title>
  <dc:creator>timbeau</dc:creator>
  <cp:lastModifiedBy>Xavier Timbeau</cp:lastModifiedBy>
  <cp:revision>24</cp:revision>
  <dcterms:created xsi:type="dcterms:W3CDTF">2009-06-18T09:20:52Z</dcterms:created>
  <dcterms:modified xsi:type="dcterms:W3CDTF">2021-10-10T19:39:57Z</dcterms:modified>
</cp:coreProperties>
</file>