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709" r:id="rId1"/>
    <p:sldMasterId id="2147483722" r:id="rId2"/>
  </p:sldMasterIdLst>
  <p:notesMasterIdLst>
    <p:notesMasterId r:id="rId17"/>
  </p:notesMasterIdLst>
  <p:handoutMasterIdLst>
    <p:handoutMasterId r:id="rId18"/>
  </p:handoutMasterIdLst>
  <p:sldIdLst>
    <p:sldId id="343" r:id="rId3"/>
    <p:sldId id="379" r:id="rId4"/>
    <p:sldId id="357" r:id="rId5"/>
    <p:sldId id="349" r:id="rId6"/>
    <p:sldId id="356" r:id="rId7"/>
    <p:sldId id="358" r:id="rId8"/>
    <p:sldId id="363" r:id="rId9"/>
    <p:sldId id="347" r:id="rId10"/>
    <p:sldId id="367" r:id="rId11"/>
    <p:sldId id="373" r:id="rId12"/>
    <p:sldId id="369" r:id="rId13"/>
    <p:sldId id="371" r:id="rId14"/>
    <p:sldId id="374" r:id="rId15"/>
    <p:sldId id="3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なしのセクション" id="{D1C7B8E3-851A-4E5E-81A3-E80F4C9C0173}">
          <p14:sldIdLst>
            <p14:sldId id="343"/>
            <p14:sldId id="379"/>
            <p14:sldId id="357"/>
            <p14:sldId id="349"/>
            <p14:sldId id="356"/>
            <p14:sldId id="358"/>
            <p14:sldId id="363"/>
            <p14:sldId id="347"/>
            <p14:sldId id="367"/>
            <p14:sldId id="373"/>
            <p14:sldId id="369"/>
            <p14:sldId id="371"/>
            <p14:sldId id="374"/>
            <p14:sldId id="3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FF9999"/>
    <a:srgbClr val="595959"/>
    <a:srgbClr val="FFFF66"/>
    <a:srgbClr val="000000"/>
    <a:srgbClr val="B68317"/>
    <a:srgbClr val="CCCC00"/>
    <a:srgbClr val="555555"/>
    <a:srgbClr val="346C85"/>
    <a:srgbClr val="2C4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0123CD-6D2C-4A02-97CD-BD4042BDAC33}" v="8" dt="2022-01-31T07:43:36.1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74068" autoAdjust="0"/>
  </p:normalViewPr>
  <p:slideViewPr>
    <p:cSldViewPr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376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4C538021-CDEF-417D-BB4D-E6514DBB3A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>
              <a:latin typeface="Meiryo UI" panose="020B0604030504040204" pitchFamily="50" charset="-128"/>
              <a:ea typeface="Meiryo UI" panose="020B0604030504040204" pitchFamily="34" charset="-128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5F952CA-9B26-4459-AAF7-7CF3528C04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11B75-328A-48A3-99B7-C18B63E20C18}" type="datetime1">
              <a:rPr lang="ja-JP" altLang="en-US" smtClean="0">
                <a:latin typeface="Meiryo UI" panose="020B0604030504040204" pitchFamily="50" charset="-128"/>
                <a:ea typeface="Meiryo UI" panose="020B0604030504040204" pitchFamily="34" charset="-128"/>
              </a:rPr>
              <a:t>2022/1/30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34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068AF03-FA03-46D7-8599-257A567B33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>
              <a:latin typeface="Meiryo UI" panose="020B0604030504040204" pitchFamily="50" charset="-128"/>
              <a:ea typeface="Meiryo UI" panose="020B0604030504040204" pitchFamily="34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47998B8-2A34-4569-BB35-25CD176EC9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0EFBF0-A641-4A11-B33E-F7C9CE22E04C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34" charset="-128"/>
              </a:rPr>
              <a:t>‹#›</a:t>
            </a:fld>
            <a:endParaRPr lang="ja-JP" altLang="en-US">
              <a:latin typeface="Meiryo UI" panose="020B0604030504040204" pitchFamily="50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8268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34" charset="-128"/>
              </a:defRPr>
            </a:lvl1pPr>
          </a:lstStyle>
          <a:p>
            <a:endParaRPr lang="ja-JP" altLang="en-US" noProof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34" charset="-128"/>
              </a:defRPr>
            </a:lvl1pPr>
          </a:lstStyle>
          <a:p>
            <a:fld id="{A070CADB-CF8A-4A19-B8AE-D1C9FA910A44}" type="datetime1">
              <a:rPr lang="ja-JP" altLang="en-US" smtClean="0"/>
              <a:pPr/>
              <a:t>2022/1/30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34" charset="-128"/>
              </a:defRPr>
            </a:lvl1pPr>
          </a:lstStyle>
          <a:p>
            <a:endParaRPr lang="ja-JP" altLang="en-US" noProof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34" charset="-128"/>
              </a:defRPr>
            </a:lvl1pPr>
          </a:lstStyle>
          <a:p>
            <a:fld id="{AE9C9EAF-945E-4B84-9C62-BD19BB69BA45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2550470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34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34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34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34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US" altLang="ja-JP" smtClean="0"/>
              <a:pPr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6583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6E920D4-6835-4E92-A637-F5851F32B1C1}" type="datetime1">
              <a:rPr lang="ja-JP" altLang="en-US" smtClean="0"/>
              <a:pPr/>
              <a:t>2022/1/30</a:t>
            </a:fld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A64F31B-23FA-4075-AF7D-6228CFD12F03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1108320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20D4-6835-4E92-A637-F5851F32B1C1}" type="datetime1">
              <a:rPr lang="ja-JP" altLang="en-US" smtClean="0"/>
              <a:pPr/>
              <a:t>2022/1/30</a:t>
            </a:fld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F31B-23FA-4075-AF7D-6228CFD12F03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0678497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20D4-6835-4E92-A637-F5851F32B1C1}" type="datetime1">
              <a:rPr lang="ja-JP" altLang="en-US" smtClean="0"/>
              <a:pPr/>
              <a:t>2022/1/30</a:t>
            </a:fld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F31B-23FA-4075-AF7D-6228CFD12F03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7489259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タイトル スライド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図プレースホルダー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defRPr>
            </a:lvl1pPr>
          </a:lstStyle>
          <a:p>
            <a:pPr rtl="0"/>
            <a:r>
              <a:rPr lang="ja-JP" altLang="en-US" noProof="0" dirty="0"/>
              <a:t>ここに写真を挿入するか、またはドラッグ アンド ドロップする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3700" b="1" spc="-300" dirty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algn="r" rtl="0"/>
            <a:r>
              <a:rPr lang="ja-JP" altLang="en-US" noProof="0" dirty="0"/>
              <a:t>クリックしてプレゼンテーションのタイトルを編集する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marL="266700" lvl="0" indent="-266700" algn="ctr" rtl="0"/>
            <a:r>
              <a:rPr lang="ja-JP" altLang="en-US" noProof="0"/>
              <a:t>マスター サブタイトルの書式設定</a:t>
            </a:r>
            <a:endParaRPr lang="ja-JP" altLang="en-US" noProof="0" dirty="0"/>
          </a:p>
        </p:txBody>
      </p:sp>
      <p:sp>
        <p:nvSpPr>
          <p:cNvPr id="13" name="長方形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長方形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長方形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長方形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0154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20D4-6835-4E92-A637-F5851F32B1C1}" type="datetime1">
              <a:rPr lang="ja-JP" altLang="en-US" smtClean="0"/>
              <a:pPr/>
              <a:t>2022/1/30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F31B-23FA-4075-AF7D-6228CFD12F03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1579148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20D4-6835-4E92-A637-F5851F32B1C1}" type="datetime1">
              <a:rPr lang="ja-JP" altLang="en-US" smtClean="0"/>
              <a:pPr/>
              <a:t>2022/1/30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F31B-23FA-4075-AF7D-6228CFD12F03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9079041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20D4-6835-4E92-A637-F5851F32B1C1}" type="datetime1">
              <a:rPr lang="ja-JP" altLang="en-US" smtClean="0"/>
              <a:pPr/>
              <a:t>2022/1/30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F31B-23FA-4075-AF7D-6228CFD12F03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9760409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20D4-6835-4E92-A637-F5851F32B1C1}" type="datetime1">
              <a:rPr lang="ja-JP" altLang="en-US" smtClean="0"/>
              <a:pPr/>
              <a:t>2022/1/30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F31B-23FA-4075-AF7D-6228CFD12F03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4854082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20D4-6835-4E92-A637-F5851F32B1C1}" type="datetime1">
              <a:rPr lang="ja-JP" altLang="en-US" smtClean="0"/>
              <a:pPr/>
              <a:t>2022/1/30</a:t>
            </a:fld>
            <a:endParaRPr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F31B-23FA-4075-AF7D-6228CFD12F03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2361640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20D4-6835-4E92-A637-F5851F32B1C1}" type="datetime1">
              <a:rPr lang="ja-JP" altLang="en-US" smtClean="0"/>
              <a:pPr/>
              <a:t>2022/1/30</a:t>
            </a:fld>
            <a:endParaRPr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F31B-23FA-4075-AF7D-6228CFD12F03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89155083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20D4-6835-4E92-A637-F5851F32B1C1}" type="datetime1">
              <a:rPr lang="ja-JP" altLang="en-US" smtClean="0"/>
              <a:pPr/>
              <a:t>2022/1/30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F31B-23FA-4075-AF7D-6228CFD12F03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6669436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20D4-6835-4E92-A637-F5851F32B1C1}" type="datetime1">
              <a:rPr lang="ja-JP" altLang="en-US" smtClean="0"/>
              <a:pPr/>
              <a:t>2022/1/30</a:t>
            </a:fld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F31B-23FA-4075-AF7D-6228CFD12F03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96141825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20D4-6835-4E92-A637-F5851F32B1C1}" type="datetime1">
              <a:rPr lang="ja-JP" altLang="en-US" smtClean="0"/>
              <a:pPr/>
              <a:t>2022/1/30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F31B-23FA-4075-AF7D-6228CFD12F03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630711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20D4-6835-4E92-A637-F5851F32B1C1}" type="datetime1">
              <a:rPr lang="ja-JP" altLang="en-US" smtClean="0"/>
              <a:pPr/>
              <a:t>2022/1/30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F31B-23FA-4075-AF7D-6228CFD12F03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95682152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20D4-6835-4E92-A637-F5851F32B1C1}" type="datetime1">
              <a:rPr lang="ja-JP" altLang="en-US" smtClean="0"/>
              <a:pPr/>
              <a:t>2022/1/30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F31B-23FA-4075-AF7D-6228CFD12F03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65840214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20D4-6835-4E92-A637-F5851F32B1C1}" type="datetime1">
              <a:rPr lang="ja-JP" altLang="en-US" smtClean="0"/>
              <a:pPr/>
              <a:t>2022/1/30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F31B-23FA-4075-AF7D-6228CFD12F03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7281874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6E920D4-6835-4E92-A637-F5851F32B1C1}" type="datetime1">
              <a:rPr lang="ja-JP" altLang="en-US" smtClean="0"/>
              <a:pPr/>
              <a:t>2022/1/30</a:t>
            </a:fld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A64F31B-23FA-4075-AF7D-6228CFD12F03}" type="slidenum">
              <a:rPr lang="en-US" altLang="ja-JP" smtClean="0"/>
              <a:pPr/>
              <a:t>‹#›</a:t>
            </a:fld>
            <a:endParaRPr lang="ja-JP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16916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20D4-6835-4E92-A637-F5851F32B1C1}" type="datetime1">
              <a:rPr lang="ja-JP" altLang="en-US" smtClean="0"/>
              <a:pPr/>
              <a:t>2022/1/30</a:t>
            </a:fld>
            <a:endParaRPr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F31B-23FA-4075-AF7D-6228CFD12F03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16774420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20D4-6835-4E92-A637-F5851F32B1C1}" type="datetime1">
              <a:rPr lang="ja-JP" altLang="en-US" smtClean="0"/>
              <a:pPr/>
              <a:t>2022/1/30</a:t>
            </a:fld>
            <a:endParaRPr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F31B-23FA-4075-AF7D-6228CFD12F03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2262165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20D4-6835-4E92-A637-F5851F32B1C1}" type="datetime1">
              <a:rPr lang="ja-JP" altLang="en-US" smtClean="0"/>
              <a:pPr/>
              <a:t>2022/1/30</a:t>
            </a:fld>
            <a:endParaRPr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F31B-23FA-4075-AF7D-6228CFD12F03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2683468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20D4-6835-4E92-A637-F5851F32B1C1}" type="datetime1">
              <a:rPr lang="ja-JP" altLang="en-US" smtClean="0"/>
              <a:pPr/>
              <a:t>2022/1/30</a:t>
            </a:fld>
            <a:endParaRPr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F31B-23FA-4075-AF7D-6228CFD12F03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9341660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6E920D4-6835-4E92-A637-F5851F32B1C1}" type="datetime1">
              <a:rPr lang="ja-JP" altLang="en-US" smtClean="0"/>
              <a:pPr/>
              <a:t>2022/1/30</a:t>
            </a:fld>
            <a:endParaRPr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A64F31B-23FA-4075-AF7D-6228CFD12F03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875456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6E920D4-6835-4E92-A637-F5851F32B1C1}" type="datetime1">
              <a:rPr lang="ja-JP" altLang="en-US" smtClean="0"/>
              <a:pPr/>
              <a:t>2022/1/30</a:t>
            </a:fld>
            <a:endParaRPr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A64F31B-23FA-4075-AF7D-6228CFD12F03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6504115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ja-JP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ja-JP" alt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AC81368-A1D1-4130-A7AA-C81582F3A5F2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2430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 noProof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81368-A1D1-4130-A7AA-C81582F3A5F2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328163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プレースホルダー 11" descr="円形になるように集まった手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" b="7"/>
          <a:stretch>
            <a:fillRect/>
          </a:stretch>
        </p:blipFill>
        <p:spPr/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04521"/>
            <a:ext cx="8991600" cy="1261295"/>
          </a:xfrm>
        </p:spPr>
        <p:txBody>
          <a:bodyPr rtlCol="0"/>
          <a:lstStyle/>
          <a:p>
            <a:pPr algn="ctr" rtl="0"/>
            <a:r>
              <a:rPr lang="en-US" altLang="ja-JP" sz="6000" dirty="0">
                <a:ea typeface="Meiryo UI" panose="020B0604030504040204" pitchFamily="50" charset="-128"/>
              </a:rPr>
              <a:t>HTR-B </a:t>
            </a:r>
            <a:r>
              <a:rPr lang="ja-JP" altLang="en-US" sz="6000" dirty="0">
                <a:ea typeface="Meiryo UI" panose="020B0604030504040204" pitchFamily="50" charset="-128"/>
              </a:rPr>
              <a:t>グループ制作</a:t>
            </a:r>
          </a:p>
        </p:txBody>
      </p:sp>
      <p:sp>
        <p:nvSpPr>
          <p:cNvPr id="4" name="サブタイトル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algn="ctr" rtl="0"/>
            <a:r>
              <a:rPr lang="ja-JP" altLang="en-US" dirty="0">
                <a:ea typeface="Meiryo UI" panose="020B0604030504040204" pitchFamily="50" charset="-128"/>
              </a:rPr>
              <a:t>ホワイトハッカー専攻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66C1DE0A-7865-466B-B5D7-781C92357026}"/>
              </a:ext>
            </a:extLst>
          </p:cNvPr>
          <p:cNvSpPr txBox="1"/>
          <p:nvPr/>
        </p:nvSpPr>
        <p:spPr>
          <a:xfrm>
            <a:off x="10284923" y="4168771"/>
            <a:ext cx="1402741" cy="442479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altLang="ja-JP" sz="2500" b="1" spc="-100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HTR-B</a:t>
            </a:r>
            <a:br>
              <a:rPr lang="ja-JP" altLang="en-US" sz="2400" b="1" i="0" spc="-1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 sz="900" spc="14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research</a:t>
            </a:r>
            <a:endParaRPr lang="ja-JP" altLang="en-US" sz="900" b="0" i="0" spc="140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タイトル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 txBox="1">
            <a:spLocks/>
          </p:cNvSpPr>
          <p:nvPr/>
        </p:nvSpPr>
        <p:spPr>
          <a:xfrm>
            <a:off x="5231904" y="4725173"/>
            <a:ext cx="6688246" cy="1194972"/>
          </a:xfrm>
          <a:prstGeom prst="rect">
            <a:avLst/>
          </a:prstGeo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en-ZA" sz="3700" b="1" kern="1200" cap="all" spc="-300" baseline="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algn="l"/>
            <a:r>
              <a:rPr lang="ja-JP" altLang="en-US" sz="3200" dirty="0">
                <a:solidFill>
                  <a:srgbClr val="404040"/>
                </a:solidFill>
              </a:rPr>
              <a:t>　堂本大夢　　　 中村駿一　　溝口友輝</a:t>
            </a:r>
            <a:endParaRPr lang="en-US" altLang="ja-JP" sz="3200" dirty="0">
              <a:solidFill>
                <a:srgbClr val="404040"/>
              </a:solidFill>
            </a:endParaRPr>
          </a:p>
          <a:p>
            <a:pPr algn="l"/>
            <a:r>
              <a:rPr lang="ja-JP" altLang="en-US" sz="3200" dirty="0">
                <a:solidFill>
                  <a:srgbClr val="404040"/>
                </a:solidFill>
              </a:rPr>
              <a:t>　山城金之助　　山本季弥</a:t>
            </a:r>
          </a:p>
        </p:txBody>
      </p:sp>
    </p:spTree>
    <p:extLst>
      <p:ext uri="{BB962C8B-B14F-4D97-AF65-F5344CB8AC3E}">
        <p14:creationId xmlns:p14="http://schemas.microsoft.com/office/powerpoint/2010/main" val="312098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グループ化 39"/>
          <p:cNvGrpSpPr/>
          <p:nvPr/>
        </p:nvGrpSpPr>
        <p:grpSpPr>
          <a:xfrm>
            <a:off x="1371743" y="3573016"/>
            <a:ext cx="9705056" cy="2031325"/>
            <a:chOff x="767408" y="3356992"/>
            <a:chExt cx="9705056" cy="2031325"/>
          </a:xfrm>
        </p:grpSpPr>
        <p:grpSp>
          <p:nvGrpSpPr>
            <p:cNvPr id="17" name="グループ化 16"/>
            <p:cNvGrpSpPr/>
            <p:nvPr/>
          </p:nvGrpSpPr>
          <p:grpSpPr>
            <a:xfrm>
              <a:off x="767408" y="3356992"/>
              <a:ext cx="9505056" cy="2031325"/>
              <a:chOff x="3056238" y="3896500"/>
              <a:chExt cx="9505056" cy="2031325"/>
            </a:xfrm>
          </p:grpSpPr>
          <p:sp>
            <p:nvSpPr>
              <p:cNvPr id="18" name="テキスト ボックス 17"/>
              <p:cNvSpPr txBox="1"/>
              <p:nvPr/>
            </p:nvSpPr>
            <p:spPr>
              <a:xfrm>
                <a:off x="3056238" y="3896500"/>
                <a:ext cx="5549707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5400" dirty="0">
                    <a:solidFill>
                      <a:schemeClr val="bg1"/>
                    </a:solidFill>
                  </a:rPr>
                  <a:t>TSSS</a:t>
                </a:r>
              </a:p>
              <a:p>
                <a:endParaRPr kumimoji="1" lang="ja-JP" altLang="en-US" sz="7200" dirty="0"/>
              </a:p>
            </p:txBody>
          </p:sp>
          <p:cxnSp>
            <p:nvCxnSpPr>
              <p:cNvPr id="19" name="直線コネクタ 18"/>
              <p:cNvCxnSpPr/>
              <p:nvPr/>
            </p:nvCxnSpPr>
            <p:spPr>
              <a:xfrm flipV="1">
                <a:off x="3178232" y="4670635"/>
                <a:ext cx="9383062" cy="17954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テキスト ボックス 1"/>
            <p:cNvSpPr txBox="1"/>
            <p:nvPr/>
          </p:nvSpPr>
          <p:spPr>
            <a:xfrm>
              <a:off x="2495600" y="3669462"/>
              <a:ext cx="79768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dirty="0">
                  <a:solidFill>
                    <a:schemeClr val="bg1"/>
                  </a:solidFill>
                </a:rPr>
                <a:t>（</a:t>
              </a:r>
              <a:r>
                <a:rPr kumimoji="1" lang="en-US" altLang="ja-JP" sz="2400" dirty="0">
                  <a:solidFill>
                    <a:schemeClr val="bg1"/>
                  </a:solidFill>
                </a:rPr>
                <a:t>TCP</a:t>
              </a:r>
              <a:r>
                <a:rPr lang="ja-JP" altLang="en-US" sz="2400" dirty="0">
                  <a:solidFill>
                    <a:schemeClr val="bg1"/>
                  </a:solidFill>
                </a:rPr>
                <a:t> </a:t>
              </a:r>
              <a:r>
                <a:rPr lang="en-US" altLang="ja-JP" sz="2400" dirty="0">
                  <a:solidFill>
                    <a:schemeClr val="bg1"/>
                  </a:solidFill>
                </a:rPr>
                <a:t>Sub Stream Splitting: TCP</a:t>
              </a:r>
              <a:r>
                <a:rPr lang="ja-JP" altLang="en-US" sz="2400" dirty="0">
                  <a:solidFill>
                    <a:schemeClr val="bg1"/>
                  </a:solidFill>
                </a:rPr>
                <a:t>サブストリーム分割）</a:t>
              </a:r>
              <a:endParaRPr kumimoji="1" lang="ja-JP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テキスト ボックス 4"/>
          <p:cNvSpPr txBox="1"/>
          <p:nvPr/>
        </p:nvSpPr>
        <p:spPr>
          <a:xfrm>
            <a:off x="1493737" y="4654349"/>
            <a:ext cx="83920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>
                <a:solidFill>
                  <a:schemeClr val="bg1"/>
                </a:solidFill>
              </a:rPr>
              <a:t>TCP</a:t>
            </a:r>
            <a:r>
              <a:rPr lang="ja-JP" altLang="en-US" sz="4000" dirty="0">
                <a:solidFill>
                  <a:schemeClr val="bg1"/>
                </a:solidFill>
              </a:rPr>
              <a:t>コネクション上で独立した</a:t>
            </a:r>
            <a:endParaRPr lang="en-US" altLang="ja-JP" sz="4000" dirty="0">
              <a:solidFill>
                <a:schemeClr val="bg1"/>
              </a:solidFill>
            </a:endParaRPr>
          </a:p>
          <a:p>
            <a:r>
              <a:rPr lang="ja-JP" altLang="en-US" sz="4000" dirty="0">
                <a:solidFill>
                  <a:srgbClr val="00B0F0"/>
                </a:solidFill>
              </a:rPr>
              <a:t>複数のストリーム</a:t>
            </a:r>
            <a:r>
              <a:rPr lang="ja-JP" altLang="en-US" sz="4000" dirty="0">
                <a:solidFill>
                  <a:schemeClr val="bg1"/>
                </a:solidFill>
              </a:rPr>
              <a:t>を扱うプ</a:t>
            </a:r>
            <a:r>
              <a:rPr kumimoji="1" lang="ja-JP" altLang="en-US" sz="4000" dirty="0">
                <a:solidFill>
                  <a:schemeClr val="bg1"/>
                </a:solidFill>
              </a:rPr>
              <a:t>ロトコル</a:t>
            </a:r>
          </a:p>
        </p:txBody>
      </p:sp>
      <p:grpSp>
        <p:nvGrpSpPr>
          <p:cNvPr id="21" name="グループ化 20"/>
          <p:cNvGrpSpPr/>
          <p:nvPr/>
        </p:nvGrpSpPr>
        <p:grpSpPr>
          <a:xfrm>
            <a:off x="1371743" y="720769"/>
            <a:ext cx="6487290" cy="923330"/>
            <a:chOff x="3069216" y="4006847"/>
            <a:chExt cx="6487290" cy="923330"/>
          </a:xfrm>
        </p:grpSpPr>
        <p:sp>
          <p:nvSpPr>
            <p:cNvPr id="22" name="テキスト ボックス 21"/>
            <p:cNvSpPr txBox="1"/>
            <p:nvPr/>
          </p:nvSpPr>
          <p:spPr>
            <a:xfrm>
              <a:off x="3069216" y="4006847"/>
              <a:ext cx="648729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5400" dirty="0">
                  <a:solidFill>
                    <a:schemeClr val="bg1"/>
                  </a:solidFill>
                </a:rPr>
                <a:t>Socket</a:t>
              </a:r>
              <a:r>
                <a:rPr lang="ja-JP" altLang="en-US" sz="5400" dirty="0">
                  <a:solidFill>
                    <a:schemeClr val="bg1"/>
                  </a:solidFill>
                </a:rPr>
                <a:t> </a:t>
              </a:r>
              <a:r>
                <a:rPr lang="en-US" altLang="ja-JP" sz="5400" dirty="0">
                  <a:solidFill>
                    <a:schemeClr val="bg1"/>
                  </a:solidFill>
                </a:rPr>
                <a:t>Relay</a:t>
              </a:r>
              <a:endParaRPr kumimoji="1" lang="ja-JP" altLang="en-US" sz="5400" dirty="0"/>
            </a:p>
          </p:txBody>
        </p:sp>
        <p:cxnSp>
          <p:nvCxnSpPr>
            <p:cNvPr id="23" name="直線コネクタ 22"/>
            <p:cNvCxnSpPr/>
            <p:nvPr/>
          </p:nvCxnSpPr>
          <p:spPr>
            <a:xfrm flipV="1">
              <a:off x="3191210" y="4870943"/>
              <a:ext cx="4127743" cy="9615"/>
            </a:xfrm>
            <a:prstGeom prst="line">
              <a:avLst/>
            </a:prstGeom>
            <a:ln w="38100">
              <a:solidFill>
                <a:srgbClr val="FF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テキスト ボックス 37"/>
          <p:cNvSpPr txBox="1"/>
          <p:nvPr/>
        </p:nvSpPr>
        <p:spPr>
          <a:xfrm>
            <a:off x="440647" y="678107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200" dirty="0">
                <a:solidFill>
                  <a:schemeClr val="bg1"/>
                </a:solidFill>
              </a:rPr>
              <a:t>・</a:t>
            </a:r>
            <a:endParaRPr kumimoji="1" lang="ja-JP" altLang="en-US" sz="72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40647" y="3512678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200" dirty="0">
                <a:solidFill>
                  <a:schemeClr val="bg1"/>
                </a:solidFill>
              </a:rPr>
              <a:t>・</a:t>
            </a:r>
            <a:endParaRPr kumimoji="1" lang="ja-JP" altLang="en-US" sz="7200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487459" y="1790259"/>
            <a:ext cx="993092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solidFill>
                  <a:schemeClr val="bg1"/>
                </a:solidFill>
              </a:rPr>
              <a:t>同種または異種プロトコル間で</a:t>
            </a:r>
            <a:endParaRPr lang="en-US" altLang="ja-JP" sz="4000" dirty="0">
              <a:solidFill>
                <a:schemeClr val="bg1"/>
              </a:solidFill>
            </a:endParaRPr>
          </a:p>
          <a:p>
            <a:r>
              <a:rPr lang="ja-JP" altLang="en-US" sz="4000" dirty="0">
                <a:solidFill>
                  <a:srgbClr val="FF9999"/>
                </a:solidFill>
              </a:rPr>
              <a:t>アプリケーションデータを中継する</a:t>
            </a:r>
            <a:r>
              <a:rPr lang="ja-JP" altLang="en-US" sz="4000" dirty="0">
                <a:solidFill>
                  <a:schemeClr val="bg1"/>
                </a:solidFill>
              </a:rPr>
              <a:t>しくみ</a:t>
            </a:r>
            <a:endParaRPr lang="en-US" altLang="ja-JP" sz="4000" dirty="0">
              <a:solidFill>
                <a:schemeClr val="bg1"/>
              </a:solidFill>
            </a:endParaRPr>
          </a:p>
          <a:p>
            <a:endParaRPr lang="en-US" altLang="ja-JP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41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111290" y="2110690"/>
            <a:ext cx="1259633" cy="1231641"/>
            <a:chOff x="1111290" y="2110690"/>
            <a:chExt cx="1259633" cy="1231641"/>
          </a:xfrm>
        </p:grpSpPr>
        <p:sp>
          <p:nvSpPr>
            <p:cNvPr id="9" name="正方形/長方形 8"/>
            <p:cNvSpPr/>
            <p:nvPr/>
          </p:nvSpPr>
          <p:spPr>
            <a:xfrm>
              <a:off x="1111290" y="2110690"/>
              <a:ext cx="1259633" cy="933062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1626962" y="3043752"/>
              <a:ext cx="228601" cy="130627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1390744" y="3174379"/>
              <a:ext cx="695597" cy="167952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1234426" y="2234321"/>
              <a:ext cx="1008231" cy="6858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正方形/長方形 21"/>
          <p:cNvSpPr/>
          <p:nvPr/>
        </p:nvSpPr>
        <p:spPr>
          <a:xfrm>
            <a:off x="1111290" y="4084845"/>
            <a:ext cx="1259633" cy="93306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1626962" y="5017907"/>
            <a:ext cx="228601" cy="13062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1390744" y="5148534"/>
            <a:ext cx="695597" cy="16795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1234426" y="4208476"/>
            <a:ext cx="1008231" cy="68580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7027512" y="3118751"/>
            <a:ext cx="991220" cy="110412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9903516" y="2548996"/>
            <a:ext cx="1452464" cy="224363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コネクタ 28"/>
          <p:cNvCxnSpPr/>
          <p:nvPr/>
        </p:nvCxnSpPr>
        <p:spPr>
          <a:xfrm>
            <a:off x="8168022" y="3670812"/>
            <a:ext cx="1586204" cy="0"/>
          </a:xfrm>
          <a:prstGeom prst="line">
            <a:avLst/>
          </a:prstGeom>
          <a:ln w="508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flipV="1">
            <a:off x="3318034" y="3817773"/>
            <a:ext cx="3025566" cy="754227"/>
          </a:xfrm>
          <a:prstGeom prst="line">
            <a:avLst/>
          </a:prstGeom>
          <a:ln w="50800">
            <a:solidFill>
              <a:srgbClr val="FF7F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角丸四角形 38"/>
          <p:cNvSpPr/>
          <p:nvPr/>
        </p:nvSpPr>
        <p:spPr>
          <a:xfrm>
            <a:off x="373751" y="1573722"/>
            <a:ext cx="2725824" cy="5014623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90168" y="111465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solidFill>
                  <a:srgbClr val="FFFF00"/>
                </a:solidFill>
              </a:rPr>
              <a:t>クライアントサイド</a:t>
            </a:r>
            <a:endParaRPr kumimoji="1" lang="ja-JP" altLang="en-US" sz="2000" b="1" dirty="0">
              <a:solidFill>
                <a:srgbClr val="FFFF00"/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6553826" y="1573722"/>
            <a:ext cx="5299788" cy="5014622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コネクタ 42"/>
          <p:cNvCxnSpPr/>
          <p:nvPr/>
        </p:nvCxnSpPr>
        <p:spPr>
          <a:xfrm flipH="1" flipV="1">
            <a:off x="3371922" y="2920122"/>
            <a:ext cx="2980375" cy="660836"/>
          </a:xfrm>
          <a:prstGeom prst="line">
            <a:avLst/>
          </a:prstGeom>
          <a:ln w="50800">
            <a:solidFill>
              <a:srgbClr val="FF7F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8099349" y="1114652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solidFill>
                  <a:srgbClr val="00B0F0"/>
                </a:solidFill>
              </a:rPr>
              <a:t>サーバサイド</a:t>
            </a:r>
            <a:endParaRPr kumimoji="1" lang="en-US" altLang="ja-JP" sz="2000" b="1" dirty="0">
              <a:solidFill>
                <a:srgbClr val="00B0F0"/>
              </a:solidFill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8242818" y="2234321"/>
            <a:ext cx="1436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rgbClr val="00B0F0"/>
                </a:solidFill>
              </a:rPr>
              <a:t>TCP</a:t>
            </a:r>
            <a:r>
              <a:rPr kumimoji="1" lang="ja-JP" altLang="en-US" sz="2400" b="1" dirty="0">
                <a:solidFill>
                  <a:schemeClr val="bg1"/>
                </a:solidFill>
              </a:rPr>
              <a:t>通信</a:t>
            </a: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3595385" y="2234436"/>
            <a:ext cx="2481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err="1">
                <a:solidFill>
                  <a:srgbClr val="FF7F27"/>
                </a:solidFill>
              </a:rPr>
              <a:t>WebSocket</a:t>
            </a:r>
            <a:r>
              <a:rPr lang="ja-JP" altLang="en-US" sz="2400" b="1" dirty="0">
                <a:solidFill>
                  <a:schemeClr val="bg1"/>
                </a:solidFill>
              </a:rPr>
              <a:t>通信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6772285" y="4311157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Socket</a:t>
            </a:r>
            <a:r>
              <a:rPr lang="ja-JP" altLang="en-US" dirty="0">
                <a:solidFill>
                  <a:schemeClr val="bg1"/>
                </a:solidFill>
              </a:rPr>
              <a:t> </a:t>
            </a:r>
            <a:r>
              <a:rPr lang="en-US" altLang="ja-JP" dirty="0">
                <a:solidFill>
                  <a:schemeClr val="bg1"/>
                </a:solidFill>
              </a:rPr>
              <a:t>Relay</a:t>
            </a:r>
          </a:p>
          <a:p>
            <a:r>
              <a:rPr lang="ja-JP" altLang="en-US" dirty="0">
                <a:solidFill>
                  <a:schemeClr val="bg1"/>
                </a:solidFill>
              </a:rPr>
              <a:t>エージェント</a:t>
            </a:r>
            <a:endParaRPr lang="en-US" altLang="ja-JP" dirty="0">
              <a:solidFill>
                <a:schemeClr val="bg1"/>
              </a:solidFill>
            </a:endParaRPr>
          </a:p>
          <a:p>
            <a:r>
              <a:rPr lang="en-US" altLang="ja-JP" dirty="0">
                <a:solidFill>
                  <a:schemeClr val="bg1"/>
                </a:solidFill>
              </a:rPr>
              <a:t>     </a:t>
            </a:r>
            <a:r>
              <a:rPr lang="ja-JP" altLang="en-US" dirty="0">
                <a:solidFill>
                  <a:schemeClr val="bg1"/>
                </a:solidFill>
              </a:rPr>
              <a:t>（</a:t>
            </a:r>
            <a:r>
              <a:rPr lang="en-US" altLang="ja-JP" dirty="0">
                <a:solidFill>
                  <a:schemeClr val="bg1"/>
                </a:solidFill>
              </a:rPr>
              <a:t>C#</a:t>
            </a:r>
            <a:r>
              <a:rPr lang="ja-JP" altLang="en-US" dirty="0">
                <a:solidFill>
                  <a:schemeClr val="bg1"/>
                </a:solidFill>
              </a:rPr>
              <a:t>）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9844918" y="4931057"/>
            <a:ext cx="1571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ゲームサーバ</a:t>
            </a:r>
            <a:endParaRPr kumimoji="1" lang="en-US" altLang="ja-JP" dirty="0">
              <a:solidFill>
                <a:schemeClr val="bg1"/>
              </a:solidFill>
            </a:endParaRPr>
          </a:p>
          <a:p>
            <a:r>
              <a:rPr lang="en-US" altLang="ja-JP" dirty="0">
                <a:solidFill>
                  <a:schemeClr val="bg1"/>
                </a:solidFill>
              </a:rPr>
              <a:t>    (Python)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445284" y="5461298"/>
            <a:ext cx="2582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   ゲームクライアント</a:t>
            </a:r>
            <a:endParaRPr lang="en-US" altLang="ja-JP" dirty="0">
              <a:solidFill>
                <a:schemeClr val="bg1"/>
              </a:solidFill>
            </a:endParaRPr>
          </a:p>
          <a:p>
            <a:r>
              <a:rPr lang="ja-JP" altLang="en-US" dirty="0">
                <a:solidFill>
                  <a:schemeClr val="bg1"/>
                </a:solidFill>
              </a:rPr>
              <a:t>（</a:t>
            </a:r>
            <a:r>
              <a:rPr lang="en-US" altLang="ja-JP" dirty="0">
                <a:solidFill>
                  <a:schemeClr val="bg1"/>
                </a:solidFill>
              </a:rPr>
              <a:t>Web</a:t>
            </a:r>
            <a:r>
              <a:rPr lang="ja-JP" altLang="en-US" dirty="0">
                <a:solidFill>
                  <a:schemeClr val="bg1"/>
                </a:solidFill>
              </a:rPr>
              <a:t>ブラウザ </a:t>
            </a:r>
            <a:r>
              <a:rPr lang="en-US" altLang="ja-JP" dirty="0">
                <a:solidFill>
                  <a:schemeClr val="bg1"/>
                </a:solidFill>
              </a:rPr>
              <a:t>+ JS</a:t>
            </a:r>
            <a:r>
              <a:rPr lang="ja-JP" altLang="en-US" dirty="0">
                <a:solidFill>
                  <a:schemeClr val="bg1"/>
                </a:solidFill>
              </a:rPr>
              <a:t>）</a:t>
            </a:r>
            <a:endParaRPr kumimoji="1" lang="ja-JP" altLang="en-US" dirty="0"/>
          </a:p>
        </p:txBody>
      </p:sp>
      <p:grpSp>
        <p:nvGrpSpPr>
          <p:cNvPr id="31" name="グループ化 30"/>
          <p:cNvGrpSpPr/>
          <p:nvPr/>
        </p:nvGrpSpPr>
        <p:grpSpPr>
          <a:xfrm>
            <a:off x="354678" y="174831"/>
            <a:ext cx="11086888" cy="1323439"/>
            <a:chOff x="612516" y="438766"/>
            <a:chExt cx="11086888" cy="1323439"/>
          </a:xfrm>
        </p:grpSpPr>
        <p:grpSp>
          <p:nvGrpSpPr>
            <p:cNvPr id="32" name="グループ化 31"/>
            <p:cNvGrpSpPr/>
            <p:nvPr/>
          </p:nvGrpSpPr>
          <p:grpSpPr>
            <a:xfrm>
              <a:off x="612516" y="438766"/>
              <a:ext cx="5549707" cy="1323439"/>
              <a:chOff x="3242803" y="3929581"/>
              <a:chExt cx="5549707" cy="1323439"/>
            </a:xfrm>
          </p:grpSpPr>
          <p:sp>
            <p:nvSpPr>
              <p:cNvPr id="35" name="テキスト ボックス 34"/>
              <p:cNvSpPr txBox="1"/>
              <p:nvPr/>
            </p:nvSpPr>
            <p:spPr>
              <a:xfrm>
                <a:off x="3242803" y="3929581"/>
                <a:ext cx="554970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4000" dirty="0">
                    <a:solidFill>
                      <a:schemeClr val="bg1"/>
                    </a:solidFill>
                  </a:rPr>
                  <a:t>Socket</a:t>
                </a:r>
                <a:r>
                  <a:rPr lang="ja-JP" altLang="en-US" sz="40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ja-JP" sz="4000" dirty="0">
                    <a:solidFill>
                      <a:schemeClr val="bg1"/>
                    </a:solidFill>
                  </a:rPr>
                  <a:t>Relay</a:t>
                </a:r>
              </a:p>
              <a:p>
                <a:endParaRPr kumimoji="1" lang="ja-JP" altLang="en-US" sz="4000" dirty="0"/>
              </a:p>
            </p:txBody>
          </p:sp>
          <p:cxnSp>
            <p:nvCxnSpPr>
              <p:cNvPr id="36" name="直線コネクタ 35"/>
              <p:cNvCxnSpPr/>
              <p:nvPr/>
            </p:nvCxnSpPr>
            <p:spPr>
              <a:xfrm flipV="1">
                <a:off x="3285811" y="4585973"/>
                <a:ext cx="3118734" cy="5328"/>
              </a:xfrm>
              <a:prstGeom prst="line">
                <a:avLst/>
              </a:prstGeom>
              <a:ln w="38100">
                <a:solidFill>
                  <a:srgbClr val="FF99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正方形/長方形 33"/>
            <p:cNvSpPr/>
            <p:nvPr/>
          </p:nvSpPr>
          <p:spPr>
            <a:xfrm>
              <a:off x="3938809" y="527127"/>
              <a:ext cx="7760595" cy="6113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b="1" dirty="0">
                  <a:solidFill>
                    <a:srgbClr val="595959"/>
                  </a:solidFill>
                </a:rPr>
                <a:t>アプリケーションデータを中継</a:t>
              </a:r>
            </a:p>
          </p:txBody>
        </p:sp>
      </p:grpSp>
      <p:sp>
        <p:nvSpPr>
          <p:cNvPr id="8" name="左右矢印 7"/>
          <p:cNvSpPr/>
          <p:nvPr/>
        </p:nvSpPr>
        <p:spPr>
          <a:xfrm>
            <a:off x="5658628" y="2957300"/>
            <a:ext cx="3457218" cy="1419344"/>
          </a:xfrm>
          <a:prstGeom prst="leftRightArrow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200" b="1" dirty="0"/>
              <a:t>ゲームデータを中継</a:t>
            </a:r>
          </a:p>
        </p:txBody>
      </p:sp>
      <p:cxnSp>
        <p:nvCxnSpPr>
          <p:cNvPr id="4" name="カギ線コネクタ 3"/>
          <p:cNvCxnSpPr/>
          <p:nvPr/>
        </p:nvCxnSpPr>
        <p:spPr>
          <a:xfrm>
            <a:off x="3387916" y="2784269"/>
            <a:ext cx="5815804" cy="623543"/>
          </a:xfrm>
          <a:prstGeom prst="bentConnector3">
            <a:avLst>
              <a:gd name="adj1" fmla="val 50000"/>
            </a:avLst>
          </a:prstGeom>
          <a:ln w="57150">
            <a:solidFill>
              <a:srgbClr val="FF999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カギ線コネクタ 18"/>
          <p:cNvCxnSpPr/>
          <p:nvPr/>
        </p:nvCxnSpPr>
        <p:spPr>
          <a:xfrm rot="10800000">
            <a:off x="3939172" y="2943755"/>
            <a:ext cx="5815804" cy="596608"/>
          </a:xfrm>
          <a:prstGeom prst="bentConnector3">
            <a:avLst/>
          </a:prstGeom>
          <a:ln w="57150">
            <a:solidFill>
              <a:srgbClr val="FF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60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グループ化 41"/>
          <p:cNvGrpSpPr/>
          <p:nvPr/>
        </p:nvGrpSpPr>
        <p:grpSpPr>
          <a:xfrm>
            <a:off x="1613031" y="2389606"/>
            <a:ext cx="8765867" cy="2955534"/>
            <a:chOff x="1338943" y="1836964"/>
            <a:chExt cx="8765867" cy="2955534"/>
          </a:xfrm>
        </p:grpSpPr>
        <p:cxnSp>
          <p:nvCxnSpPr>
            <p:cNvPr id="9" name="直線コネクタ 8"/>
            <p:cNvCxnSpPr>
              <a:endCxn id="46" idx="1"/>
            </p:cNvCxnSpPr>
            <p:nvPr/>
          </p:nvCxnSpPr>
          <p:spPr>
            <a:xfrm flipV="1">
              <a:off x="6229350" y="3310604"/>
              <a:ext cx="3875460" cy="4127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/>
            <p:cNvCxnSpPr/>
            <p:nvPr/>
          </p:nvCxnSpPr>
          <p:spPr>
            <a:xfrm>
              <a:off x="1338943" y="2784021"/>
              <a:ext cx="4171950" cy="530710"/>
            </a:xfrm>
            <a:prstGeom prst="line">
              <a:avLst/>
            </a:prstGeom>
            <a:ln w="57150">
              <a:solidFill>
                <a:srgbClr val="FF7F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/>
            <p:nvPr/>
          </p:nvCxnSpPr>
          <p:spPr>
            <a:xfrm flipH="1" flipV="1">
              <a:off x="1338943" y="1836964"/>
              <a:ext cx="4171950" cy="1477767"/>
            </a:xfrm>
            <a:prstGeom prst="line">
              <a:avLst/>
            </a:prstGeom>
            <a:ln w="57150">
              <a:solidFill>
                <a:srgbClr val="FF7F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/>
            <p:cNvCxnSpPr/>
            <p:nvPr/>
          </p:nvCxnSpPr>
          <p:spPr>
            <a:xfrm flipV="1">
              <a:off x="1338943" y="3314731"/>
              <a:ext cx="4171950" cy="1477767"/>
            </a:xfrm>
            <a:prstGeom prst="line">
              <a:avLst/>
            </a:prstGeom>
            <a:ln w="57150">
              <a:solidFill>
                <a:srgbClr val="FF7F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/>
            <p:cNvCxnSpPr/>
            <p:nvPr/>
          </p:nvCxnSpPr>
          <p:spPr>
            <a:xfrm flipH="1">
              <a:off x="1338943" y="3310604"/>
              <a:ext cx="4171950" cy="530710"/>
            </a:xfrm>
            <a:prstGeom prst="line">
              <a:avLst/>
            </a:prstGeom>
            <a:ln w="57150">
              <a:solidFill>
                <a:srgbClr val="FF7F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正方形/長方形 6"/>
            <p:cNvSpPr/>
            <p:nvPr/>
          </p:nvSpPr>
          <p:spPr>
            <a:xfrm>
              <a:off x="5510893" y="2963637"/>
              <a:ext cx="718457" cy="751114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" name="グループ化 1"/>
          <p:cNvGrpSpPr/>
          <p:nvPr/>
        </p:nvGrpSpPr>
        <p:grpSpPr>
          <a:xfrm>
            <a:off x="6963007" y="3296450"/>
            <a:ext cx="2771118" cy="387790"/>
            <a:chOff x="6827748" y="3288591"/>
            <a:chExt cx="2771118" cy="387790"/>
          </a:xfrm>
        </p:grpSpPr>
        <p:sp>
          <p:nvSpPr>
            <p:cNvPr id="60" name="正方形/長方形 59"/>
            <p:cNvSpPr/>
            <p:nvPr/>
          </p:nvSpPr>
          <p:spPr>
            <a:xfrm>
              <a:off x="7414873" y="3288591"/>
              <a:ext cx="2183993" cy="3877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ゲームデータ</a:t>
              </a:r>
              <a:endParaRPr kumimoji="1" lang="ja-JP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67" name="グループ化 66"/>
            <p:cNvGrpSpPr/>
            <p:nvPr/>
          </p:nvGrpSpPr>
          <p:grpSpPr>
            <a:xfrm>
              <a:off x="6827748" y="3304215"/>
              <a:ext cx="494524" cy="326277"/>
              <a:chOff x="811762" y="2724193"/>
              <a:chExt cx="494524" cy="326277"/>
            </a:xfrm>
          </p:grpSpPr>
          <p:cxnSp>
            <p:nvCxnSpPr>
              <p:cNvPr id="68" name="直線コネクタ 67"/>
              <p:cNvCxnSpPr/>
              <p:nvPr/>
            </p:nvCxnSpPr>
            <p:spPr>
              <a:xfrm>
                <a:off x="811762" y="2724193"/>
                <a:ext cx="494524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コネクタ 73"/>
              <p:cNvCxnSpPr/>
              <p:nvPr/>
            </p:nvCxnSpPr>
            <p:spPr>
              <a:xfrm flipV="1">
                <a:off x="1033831" y="2878156"/>
                <a:ext cx="264679" cy="328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コネクタ 74"/>
              <p:cNvCxnSpPr/>
              <p:nvPr/>
            </p:nvCxnSpPr>
            <p:spPr>
              <a:xfrm>
                <a:off x="1166170" y="3050470"/>
                <a:ext cx="130630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" name="グループ化 51"/>
          <p:cNvGrpSpPr/>
          <p:nvPr/>
        </p:nvGrpSpPr>
        <p:grpSpPr>
          <a:xfrm>
            <a:off x="5784981" y="313038"/>
            <a:ext cx="5456973" cy="2208100"/>
            <a:chOff x="3595336" y="298944"/>
            <a:chExt cx="5097745" cy="2207070"/>
          </a:xfrm>
        </p:grpSpPr>
        <p:sp>
          <p:nvSpPr>
            <p:cNvPr id="48" name="雲形吹き出し 47"/>
            <p:cNvSpPr/>
            <p:nvPr/>
          </p:nvSpPr>
          <p:spPr>
            <a:xfrm>
              <a:off x="3595336" y="298944"/>
              <a:ext cx="5097745" cy="2207070"/>
            </a:xfrm>
            <a:prstGeom prst="cloudCallout">
              <a:avLst>
                <a:gd name="adj1" fmla="val 29719"/>
                <a:gd name="adj2" fmla="val 6084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テキスト ボックス 49"/>
            <p:cNvSpPr txBox="1"/>
            <p:nvPr/>
          </p:nvSpPr>
          <p:spPr>
            <a:xfrm>
              <a:off x="4141180" y="1110227"/>
              <a:ext cx="4006054" cy="5845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あれ、どっから来た？</a:t>
              </a:r>
              <a:endParaRPr kumimoji="1" lang="ja-JP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7" name="グループ化 16"/>
          <p:cNvGrpSpPr/>
          <p:nvPr/>
        </p:nvGrpSpPr>
        <p:grpSpPr>
          <a:xfrm>
            <a:off x="456686" y="4024100"/>
            <a:ext cx="875775" cy="928645"/>
            <a:chOff x="1111290" y="2110690"/>
            <a:chExt cx="1259633" cy="1231641"/>
          </a:xfrm>
        </p:grpSpPr>
        <p:sp>
          <p:nvSpPr>
            <p:cNvPr id="18" name="正方形/長方形 17"/>
            <p:cNvSpPr/>
            <p:nvPr/>
          </p:nvSpPr>
          <p:spPr>
            <a:xfrm>
              <a:off x="1111290" y="2110690"/>
              <a:ext cx="1259633" cy="933062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1626962" y="3043752"/>
              <a:ext cx="228601" cy="130627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1390744" y="3174379"/>
              <a:ext cx="695597" cy="167952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1234426" y="2234321"/>
              <a:ext cx="1008231" cy="6858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7" name="グループ化 26"/>
          <p:cNvGrpSpPr/>
          <p:nvPr/>
        </p:nvGrpSpPr>
        <p:grpSpPr>
          <a:xfrm>
            <a:off x="453118" y="2896237"/>
            <a:ext cx="875775" cy="928645"/>
            <a:chOff x="1111290" y="2110690"/>
            <a:chExt cx="1259633" cy="1231641"/>
          </a:xfrm>
        </p:grpSpPr>
        <p:sp>
          <p:nvSpPr>
            <p:cNvPr id="28" name="正方形/長方形 27"/>
            <p:cNvSpPr/>
            <p:nvPr/>
          </p:nvSpPr>
          <p:spPr>
            <a:xfrm>
              <a:off x="1111290" y="2110690"/>
              <a:ext cx="1259633" cy="933062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1626962" y="3043752"/>
              <a:ext cx="228601" cy="130627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1390744" y="3174379"/>
              <a:ext cx="695597" cy="167952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1234426" y="2234321"/>
              <a:ext cx="1008231" cy="6858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3" name="グループ化 32"/>
          <p:cNvGrpSpPr/>
          <p:nvPr/>
        </p:nvGrpSpPr>
        <p:grpSpPr>
          <a:xfrm>
            <a:off x="453118" y="1768374"/>
            <a:ext cx="875775" cy="928645"/>
            <a:chOff x="1111290" y="2110690"/>
            <a:chExt cx="1259633" cy="1231641"/>
          </a:xfrm>
        </p:grpSpPr>
        <p:sp>
          <p:nvSpPr>
            <p:cNvPr id="34" name="正方形/長方形 33"/>
            <p:cNvSpPr/>
            <p:nvPr/>
          </p:nvSpPr>
          <p:spPr>
            <a:xfrm>
              <a:off x="1111290" y="2110690"/>
              <a:ext cx="1259633" cy="933062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1626962" y="3043752"/>
              <a:ext cx="228601" cy="130627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1390744" y="3174379"/>
              <a:ext cx="695597" cy="167952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1234426" y="2234321"/>
              <a:ext cx="1008231" cy="6858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8" name="グループ化 37"/>
          <p:cNvGrpSpPr/>
          <p:nvPr/>
        </p:nvGrpSpPr>
        <p:grpSpPr>
          <a:xfrm>
            <a:off x="453118" y="5151963"/>
            <a:ext cx="875775" cy="928645"/>
            <a:chOff x="1111290" y="2110690"/>
            <a:chExt cx="1259633" cy="1231641"/>
          </a:xfrm>
        </p:grpSpPr>
        <p:sp>
          <p:nvSpPr>
            <p:cNvPr id="39" name="正方形/長方形 38"/>
            <p:cNvSpPr/>
            <p:nvPr/>
          </p:nvSpPr>
          <p:spPr>
            <a:xfrm>
              <a:off x="1111290" y="2110690"/>
              <a:ext cx="1259633" cy="933062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1626962" y="3043752"/>
              <a:ext cx="228601" cy="130627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1390744" y="3174379"/>
              <a:ext cx="695597" cy="167952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1234426" y="2234321"/>
              <a:ext cx="1008231" cy="6858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6" name="正方形/長方形 45"/>
          <p:cNvSpPr/>
          <p:nvPr/>
        </p:nvSpPr>
        <p:spPr>
          <a:xfrm>
            <a:off x="10378898" y="2741430"/>
            <a:ext cx="1452464" cy="224363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589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7" name="直線コネクタ 176"/>
          <p:cNvCxnSpPr/>
          <p:nvPr/>
        </p:nvCxnSpPr>
        <p:spPr>
          <a:xfrm>
            <a:off x="5582924" y="3726823"/>
            <a:ext cx="4422678" cy="20161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グループ化 33"/>
          <p:cNvGrpSpPr/>
          <p:nvPr/>
        </p:nvGrpSpPr>
        <p:grpSpPr>
          <a:xfrm>
            <a:off x="4771362" y="2521372"/>
            <a:ext cx="1439864" cy="2429288"/>
            <a:chOff x="5784982" y="2743061"/>
            <a:chExt cx="1387416" cy="2266677"/>
          </a:xfrm>
        </p:grpSpPr>
        <p:cxnSp>
          <p:nvCxnSpPr>
            <p:cNvPr id="45" name="直線コネクタ 44"/>
            <p:cNvCxnSpPr/>
            <p:nvPr/>
          </p:nvCxnSpPr>
          <p:spPr>
            <a:xfrm flipH="1">
              <a:off x="5784985" y="2743061"/>
              <a:ext cx="1369561" cy="1138504"/>
            </a:xfrm>
            <a:prstGeom prst="line">
              <a:avLst/>
            </a:prstGeom>
            <a:ln w="57150">
              <a:solidFill>
                <a:srgbClr val="FF7F2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/>
            <p:cNvCxnSpPr/>
            <p:nvPr/>
          </p:nvCxnSpPr>
          <p:spPr>
            <a:xfrm>
              <a:off x="5784982" y="3886445"/>
              <a:ext cx="1387416" cy="1123293"/>
            </a:xfrm>
            <a:prstGeom prst="line">
              <a:avLst/>
            </a:prstGeom>
            <a:ln w="57150">
              <a:solidFill>
                <a:srgbClr val="FF7F2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/>
            <p:nvPr/>
          </p:nvCxnSpPr>
          <p:spPr>
            <a:xfrm flipH="1">
              <a:off x="5784985" y="3491546"/>
              <a:ext cx="1369559" cy="396164"/>
            </a:xfrm>
            <a:prstGeom prst="line">
              <a:avLst/>
            </a:prstGeom>
            <a:ln w="57150">
              <a:solidFill>
                <a:srgbClr val="FF7F2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/>
            <p:cNvCxnSpPr/>
            <p:nvPr/>
          </p:nvCxnSpPr>
          <p:spPr>
            <a:xfrm>
              <a:off x="5879745" y="3907231"/>
              <a:ext cx="1292652" cy="363786"/>
            </a:xfrm>
            <a:prstGeom prst="line">
              <a:avLst/>
            </a:prstGeom>
            <a:ln w="57150">
              <a:solidFill>
                <a:srgbClr val="FF7F2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正方形/長方形 102"/>
          <p:cNvSpPr/>
          <p:nvPr/>
        </p:nvSpPr>
        <p:spPr>
          <a:xfrm>
            <a:off x="397629" y="1845288"/>
            <a:ext cx="677637" cy="67608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>
                <a:solidFill>
                  <a:srgbClr val="00B0F0"/>
                </a:solidFill>
              </a:rPr>
              <a:t>1</a:t>
            </a:r>
            <a:endParaRPr kumimoji="1" lang="ja-JP" altLang="en-US" sz="3200" b="1" dirty="0">
              <a:solidFill>
                <a:srgbClr val="00B0F0"/>
              </a:solidFill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397629" y="4958185"/>
            <a:ext cx="677637" cy="67608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>
                <a:solidFill>
                  <a:srgbClr val="00B0F0"/>
                </a:solidFill>
              </a:rPr>
              <a:t>4</a:t>
            </a:r>
            <a:endParaRPr kumimoji="1" lang="ja-JP" altLang="en-US" sz="3200" b="1" dirty="0">
              <a:solidFill>
                <a:srgbClr val="00B0F0"/>
              </a:solidFill>
            </a:endParaRPr>
          </a:p>
        </p:txBody>
      </p:sp>
      <p:sp>
        <p:nvSpPr>
          <p:cNvPr id="105" name="正方形/長方形 104"/>
          <p:cNvSpPr/>
          <p:nvPr/>
        </p:nvSpPr>
        <p:spPr>
          <a:xfrm>
            <a:off x="397628" y="2891486"/>
            <a:ext cx="677637" cy="67608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>
                <a:solidFill>
                  <a:srgbClr val="00B0F0"/>
                </a:solidFill>
              </a:rPr>
              <a:t>2</a:t>
            </a:r>
            <a:endParaRPr kumimoji="1" lang="ja-JP" altLang="en-US" sz="3200" b="1" dirty="0">
              <a:solidFill>
                <a:srgbClr val="00B0F0"/>
              </a:solidFill>
            </a:endParaRPr>
          </a:p>
        </p:txBody>
      </p:sp>
      <p:sp>
        <p:nvSpPr>
          <p:cNvPr id="106" name="正方形/長方形 105"/>
          <p:cNvSpPr/>
          <p:nvPr/>
        </p:nvSpPr>
        <p:spPr>
          <a:xfrm>
            <a:off x="397628" y="3922828"/>
            <a:ext cx="677637" cy="67608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>
                <a:solidFill>
                  <a:srgbClr val="00B0F0"/>
                </a:solidFill>
              </a:rPr>
              <a:t>3</a:t>
            </a:r>
            <a:endParaRPr kumimoji="1" lang="ja-JP" altLang="en-US" sz="3200" b="1" dirty="0">
              <a:solidFill>
                <a:srgbClr val="00B0F0"/>
              </a:solidFill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10005602" y="2298697"/>
            <a:ext cx="1814937" cy="289657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3" name="グループ化 142"/>
          <p:cNvGrpSpPr/>
          <p:nvPr/>
        </p:nvGrpSpPr>
        <p:grpSpPr>
          <a:xfrm>
            <a:off x="6192697" y="2300017"/>
            <a:ext cx="3680175" cy="442711"/>
            <a:chOff x="6388230" y="2907994"/>
            <a:chExt cx="3680175" cy="442711"/>
          </a:xfrm>
        </p:grpSpPr>
        <p:cxnSp>
          <p:nvCxnSpPr>
            <p:cNvPr id="33" name="直線コネクタ 32"/>
            <p:cNvCxnSpPr/>
            <p:nvPr/>
          </p:nvCxnSpPr>
          <p:spPr>
            <a:xfrm>
              <a:off x="6388230" y="3129349"/>
              <a:ext cx="3097460" cy="818"/>
            </a:xfrm>
            <a:prstGeom prst="line">
              <a:avLst/>
            </a:prstGeom>
            <a:ln w="57150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正方形/長方形 107"/>
            <p:cNvSpPr/>
            <p:nvPr/>
          </p:nvSpPr>
          <p:spPr>
            <a:xfrm>
              <a:off x="9589544" y="2907994"/>
              <a:ext cx="478861" cy="44271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800" b="1" dirty="0">
                  <a:solidFill>
                    <a:srgbClr val="00B0F0"/>
                  </a:solidFill>
                </a:rPr>
                <a:t>1</a:t>
              </a:r>
              <a:endParaRPr kumimoji="1" lang="ja-JP" altLang="en-US" sz="2800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128" name="グループ化 127"/>
          <p:cNvGrpSpPr/>
          <p:nvPr/>
        </p:nvGrpSpPr>
        <p:grpSpPr>
          <a:xfrm>
            <a:off x="6192697" y="3111013"/>
            <a:ext cx="3690939" cy="442711"/>
            <a:chOff x="6542224" y="2957273"/>
            <a:chExt cx="3690939" cy="442711"/>
          </a:xfrm>
        </p:grpSpPr>
        <p:cxnSp>
          <p:nvCxnSpPr>
            <p:cNvPr id="87" name="直線コネクタ 86"/>
            <p:cNvCxnSpPr/>
            <p:nvPr/>
          </p:nvCxnSpPr>
          <p:spPr>
            <a:xfrm>
              <a:off x="6542224" y="3169813"/>
              <a:ext cx="3107084" cy="12424"/>
            </a:xfrm>
            <a:prstGeom prst="line">
              <a:avLst/>
            </a:prstGeom>
            <a:ln w="57150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正方形/長方形 108"/>
            <p:cNvSpPr/>
            <p:nvPr/>
          </p:nvSpPr>
          <p:spPr>
            <a:xfrm>
              <a:off x="9754302" y="2957273"/>
              <a:ext cx="478861" cy="44271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b="1" dirty="0">
                  <a:solidFill>
                    <a:srgbClr val="00B0F0"/>
                  </a:solidFill>
                </a:rPr>
                <a:t>2</a:t>
              </a:r>
              <a:endParaRPr kumimoji="1" lang="ja-JP" altLang="en-US" sz="2800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127" name="グループ化 126"/>
          <p:cNvGrpSpPr/>
          <p:nvPr/>
        </p:nvGrpSpPr>
        <p:grpSpPr>
          <a:xfrm>
            <a:off x="6211225" y="3922828"/>
            <a:ext cx="3669025" cy="442711"/>
            <a:chOff x="6564137" y="3540860"/>
            <a:chExt cx="3669025" cy="442711"/>
          </a:xfrm>
        </p:grpSpPr>
        <p:cxnSp>
          <p:nvCxnSpPr>
            <p:cNvPr id="88" name="直線コネクタ 87"/>
            <p:cNvCxnSpPr/>
            <p:nvPr/>
          </p:nvCxnSpPr>
          <p:spPr>
            <a:xfrm>
              <a:off x="6564137" y="3762215"/>
              <a:ext cx="3085169" cy="15623"/>
            </a:xfrm>
            <a:prstGeom prst="line">
              <a:avLst/>
            </a:prstGeom>
            <a:ln w="57150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正方形/長方形 109"/>
            <p:cNvSpPr/>
            <p:nvPr/>
          </p:nvSpPr>
          <p:spPr>
            <a:xfrm>
              <a:off x="9754301" y="3540860"/>
              <a:ext cx="478861" cy="44271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800" b="1" dirty="0">
                  <a:solidFill>
                    <a:srgbClr val="00B0F0"/>
                  </a:solidFill>
                </a:rPr>
                <a:t>3</a:t>
              </a:r>
              <a:endParaRPr kumimoji="1" lang="ja-JP" altLang="en-US" sz="2800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125" name="グループ化 124"/>
          <p:cNvGrpSpPr/>
          <p:nvPr/>
        </p:nvGrpSpPr>
        <p:grpSpPr>
          <a:xfrm>
            <a:off x="6211225" y="4752560"/>
            <a:ext cx="3669028" cy="442711"/>
            <a:chOff x="6564137" y="4152191"/>
            <a:chExt cx="3669028" cy="442711"/>
          </a:xfrm>
        </p:grpSpPr>
        <p:cxnSp>
          <p:nvCxnSpPr>
            <p:cNvPr id="86" name="直線コネクタ 85"/>
            <p:cNvCxnSpPr/>
            <p:nvPr/>
          </p:nvCxnSpPr>
          <p:spPr>
            <a:xfrm>
              <a:off x="6564137" y="4357816"/>
              <a:ext cx="3085169" cy="0"/>
            </a:xfrm>
            <a:prstGeom prst="line">
              <a:avLst/>
            </a:prstGeom>
            <a:ln w="57150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正方形/長方形 110"/>
            <p:cNvSpPr/>
            <p:nvPr/>
          </p:nvSpPr>
          <p:spPr>
            <a:xfrm>
              <a:off x="9754304" y="4152191"/>
              <a:ext cx="478861" cy="44271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800" b="1" dirty="0">
                  <a:solidFill>
                    <a:srgbClr val="00B0F0"/>
                  </a:solidFill>
                </a:rPr>
                <a:t>4</a:t>
              </a:r>
              <a:endParaRPr kumimoji="1" lang="ja-JP" altLang="en-US" sz="2800" b="1" dirty="0">
                <a:solidFill>
                  <a:srgbClr val="00B0F0"/>
                </a:solidFill>
              </a:endParaRPr>
            </a:p>
          </p:txBody>
        </p:sp>
      </p:grpSp>
      <p:cxnSp>
        <p:nvCxnSpPr>
          <p:cNvPr id="168" name="直線コネクタ 167"/>
          <p:cNvCxnSpPr>
            <a:endCxn id="55" idx="1"/>
          </p:cNvCxnSpPr>
          <p:nvPr/>
        </p:nvCxnSpPr>
        <p:spPr>
          <a:xfrm>
            <a:off x="1197853" y="2183330"/>
            <a:ext cx="3573507" cy="1552686"/>
          </a:xfrm>
          <a:prstGeom prst="line">
            <a:avLst/>
          </a:prstGeom>
          <a:ln w="57150">
            <a:solidFill>
              <a:srgbClr val="FF7F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コネクタ 168"/>
          <p:cNvCxnSpPr/>
          <p:nvPr/>
        </p:nvCxnSpPr>
        <p:spPr>
          <a:xfrm flipH="1">
            <a:off x="1197851" y="3736231"/>
            <a:ext cx="3573507" cy="1552686"/>
          </a:xfrm>
          <a:prstGeom prst="line">
            <a:avLst/>
          </a:prstGeom>
          <a:ln w="57150">
            <a:solidFill>
              <a:srgbClr val="FF7F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コネクタ 169"/>
          <p:cNvCxnSpPr>
            <a:endCxn id="55" idx="1"/>
          </p:cNvCxnSpPr>
          <p:nvPr/>
        </p:nvCxnSpPr>
        <p:spPr>
          <a:xfrm>
            <a:off x="1179322" y="3229528"/>
            <a:ext cx="3592038" cy="506488"/>
          </a:xfrm>
          <a:prstGeom prst="line">
            <a:avLst/>
          </a:prstGeom>
          <a:ln w="57150">
            <a:solidFill>
              <a:srgbClr val="FF7F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コネクタ 171"/>
          <p:cNvCxnSpPr/>
          <p:nvPr/>
        </p:nvCxnSpPr>
        <p:spPr>
          <a:xfrm flipV="1">
            <a:off x="1197231" y="3726823"/>
            <a:ext cx="3591100" cy="524854"/>
          </a:xfrm>
          <a:prstGeom prst="line">
            <a:avLst/>
          </a:prstGeom>
          <a:ln w="57150">
            <a:solidFill>
              <a:srgbClr val="FF7F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/>
          <p:cNvSpPr/>
          <p:nvPr/>
        </p:nvSpPr>
        <p:spPr>
          <a:xfrm>
            <a:off x="4771360" y="3333516"/>
            <a:ext cx="811564" cy="8050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6" name="グループ化 45"/>
          <p:cNvGrpSpPr/>
          <p:nvPr/>
        </p:nvGrpSpPr>
        <p:grpSpPr>
          <a:xfrm>
            <a:off x="415067" y="287559"/>
            <a:ext cx="10475489" cy="1754326"/>
            <a:chOff x="733079" y="379955"/>
            <a:chExt cx="10475489" cy="1754326"/>
          </a:xfrm>
        </p:grpSpPr>
        <p:grpSp>
          <p:nvGrpSpPr>
            <p:cNvPr id="48" name="グループ化 47"/>
            <p:cNvGrpSpPr/>
            <p:nvPr/>
          </p:nvGrpSpPr>
          <p:grpSpPr>
            <a:xfrm>
              <a:off x="733079" y="379955"/>
              <a:ext cx="5549707" cy="1754326"/>
              <a:chOff x="3363366" y="3870770"/>
              <a:chExt cx="5549707" cy="1754326"/>
            </a:xfrm>
          </p:grpSpPr>
          <p:sp>
            <p:nvSpPr>
              <p:cNvPr id="51" name="テキスト ボックス 50"/>
              <p:cNvSpPr txBox="1"/>
              <p:nvPr/>
            </p:nvSpPr>
            <p:spPr>
              <a:xfrm>
                <a:off x="3363366" y="3870770"/>
                <a:ext cx="554970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5400" dirty="0">
                    <a:solidFill>
                      <a:schemeClr val="bg1"/>
                    </a:solidFill>
                  </a:rPr>
                  <a:t>TSSS</a:t>
                </a:r>
              </a:p>
              <a:p>
                <a:endParaRPr kumimoji="1" lang="ja-JP" altLang="en-US" sz="5400" dirty="0"/>
              </a:p>
            </p:txBody>
          </p:sp>
          <p:cxnSp>
            <p:nvCxnSpPr>
              <p:cNvPr id="52" name="直線コネクタ 51"/>
              <p:cNvCxnSpPr/>
              <p:nvPr/>
            </p:nvCxnSpPr>
            <p:spPr>
              <a:xfrm>
                <a:off x="3435374" y="4656148"/>
                <a:ext cx="1800200" cy="0"/>
              </a:xfrm>
              <a:prstGeom prst="line">
                <a:avLst/>
              </a:prstGeom>
              <a:ln w="571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正方形/長方形 49"/>
            <p:cNvSpPr/>
            <p:nvPr/>
          </p:nvSpPr>
          <p:spPr>
            <a:xfrm>
              <a:off x="2783632" y="493450"/>
              <a:ext cx="8424936" cy="682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b="1" dirty="0">
                  <a:solidFill>
                    <a:srgbClr val="595959"/>
                  </a:solidFill>
                </a:rPr>
                <a:t>TCP</a:t>
              </a:r>
              <a:r>
                <a:rPr kumimoji="1" lang="ja-JP" altLang="en-US" sz="2400" b="1" dirty="0">
                  <a:solidFill>
                    <a:srgbClr val="595959"/>
                  </a:solidFill>
                </a:rPr>
                <a:t>の本来の“ストリーム”を仮想的に分割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109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グループ化 42"/>
          <p:cNvGrpSpPr/>
          <p:nvPr/>
        </p:nvGrpSpPr>
        <p:grpSpPr>
          <a:xfrm>
            <a:off x="5942869" y="2692945"/>
            <a:ext cx="3420597" cy="517310"/>
            <a:chOff x="7107627" y="4600705"/>
            <a:chExt cx="3029459" cy="401789"/>
          </a:xfrm>
        </p:grpSpPr>
        <p:sp>
          <p:nvSpPr>
            <p:cNvPr id="44" name="正方形/長方形 43"/>
            <p:cNvSpPr/>
            <p:nvPr/>
          </p:nvSpPr>
          <p:spPr>
            <a:xfrm>
              <a:off x="7697126" y="4600898"/>
              <a:ext cx="1956178" cy="3962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ゲームデータ</a:t>
              </a:r>
              <a:endParaRPr kumimoji="1" lang="ja-JP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46" name="グループ化 45"/>
            <p:cNvGrpSpPr/>
            <p:nvPr/>
          </p:nvGrpSpPr>
          <p:grpSpPr>
            <a:xfrm>
              <a:off x="7107627" y="4606256"/>
              <a:ext cx="494524" cy="396238"/>
              <a:chOff x="811762" y="2724193"/>
              <a:chExt cx="494524" cy="326277"/>
            </a:xfrm>
          </p:grpSpPr>
          <p:cxnSp>
            <p:nvCxnSpPr>
              <p:cNvPr id="50" name="直線コネクタ 49"/>
              <p:cNvCxnSpPr/>
              <p:nvPr/>
            </p:nvCxnSpPr>
            <p:spPr>
              <a:xfrm>
                <a:off x="811762" y="2724193"/>
                <a:ext cx="494524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コネクタ 50"/>
              <p:cNvCxnSpPr/>
              <p:nvPr/>
            </p:nvCxnSpPr>
            <p:spPr>
              <a:xfrm flipV="1">
                <a:off x="1033831" y="2878156"/>
                <a:ext cx="264679" cy="328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コネクタ 51"/>
              <p:cNvCxnSpPr/>
              <p:nvPr/>
            </p:nvCxnSpPr>
            <p:spPr>
              <a:xfrm>
                <a:off x="1166170" y="3050470"/>
                <a:ext cx="130630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正方形/長方形 47"/>
            <p:cNvSpPr/>
            <p:nvPr/>
          </p:nvSpPr>
          <p:spPr>
            <a:xfrm>
              <a:off x="9645527" y="4600705"/>
              <a:ext cx="491559" cy="40059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3200" b="1" dirty="0">
                  <a:solidFill>
                    <a:srgbClr val="00B0F0"/>
                  </a:solidFill>
                </a:rPr>
                <a:t>2</a:t>
              </a:r>
            </a:p>
          </p:txBody>
        </p:sp>
      </p:grpSp>
      <p:grpSp>
        <p:nvGrpSpPr>
          <p:cNvPr id="54" name="グループ化 53"/>
          <p:cNvGrpSpPr/>
          <p:nvPr/>
        </p:nvGrpSpPr>
        <p:grpSpPr>
          <a:xfrm>
            <a:off x="7673597" y="1432162"/>
            <a:ext cx="4364848" cy="1020049"/>
            <a:chOff x="3595336" y="298944"/>
            <a:chExt cx="5097745" cy="2207071"/>
          </a:xfrm>
        </p:grpSpPr>
        <p:sp>
          <p:nvSpPr>
            <p:cNvPr id="56" name="雲形吹き出し 55"/>
            <p:cNvSpPr/>
            <p:nvPr/>
          </p:nvSpPr>
          <p:spPr>
            <a:xfrm>
              <a:off x="3595336" y="298944"/>
              <a:ext cx="5097745" cy="2207071"/>
            </a:xfrm>
            <a:prstGeom prst="cloudCallout">
              <a:avLst>
                <a:gd name="adj1" fmla="val 10047"/>
                <a:gd name="adj2" fmla="val 84413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テキスト ボックス 56"/>
            <p:cNvSpPr txBox="1"/>
            <p:nvPr/>
          </p:nvSpPr>
          <p:spPr>
            <a:xfrm>
              <a:off x="4537457" y="773084"/>
              <a:ext cx="3290913" cy="837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r>
                <a:rPr lang="ja-JP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番から来た！</a:t>
              </a:r>
              <a:endParaRPr kumimoji="1" lang="ja-JP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6181319" y="4258194"/>
            <a:ext cx="3461334" cy="524004"/>
            <a:chOff x="6080641" y="4203934"/>
            <a:chExt cx="3461334" cy="524004"/>
          </a:xfrm>
        </p:grpSpPr>
        <p:sp>
          <p:nvSpPr>
            <p:cNvPr id="59" name="正方形/長方形 58"/>
            <p:cNvSpPr/>
            <p:nvPr/>
          </p:nvSpPr>
          <p:spPr>
            <a:xfrm>
              <a:off x="6654518" y="4217774"/>
              <a:ext cx="2208743" cy="51016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ゲームデータ</a:t>
              </a:r>
              <a:endParaRPr kumimoji="1" lang="ja-JP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60" name="グループ化 59"/>
            <p:cNvGrpSpPr/>
            <p:nvPr/>
          </p:nvGrpSpPr>
          <p:grpSpPr>
            <a:xfrm flipH="1">
              <a:off x="8983602" y="4203934"/>
              <a:ext cx="558373" cy="510163"/>
              <a:chOff x="811762" y="2724193"/>
              <a:chExt cx="494524" cy="326277"/>
            </a:xfrm>
          </p:grpSpPr>
          <p:cxnSp>
            <p:nvCxnSpPr>
              <p:cNvPr id="62" name="直線コネクタ 61"/>
              <p:cNvCxnSpPr/>
              <p:nvPr/>
            </p:nvCxnSpPr>
            <p:spPr>
              <a:xfrm>
                <a:off x="811762" y="2724193"/>
                <a:ext cx="494524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コネクタ 63"/>
              <p:cNvCxnSpPr/>
              <p:nvPr/>
            </p:nvCxnSpPr>
            <p:spPr>
              <a:xfrm flipV="1">
                <a:off x="1033831" y="2878156"/>
                <a:ext cx="264679" cy="328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コネクタ 64"/>
              <p:cNvCxnSpPr/>
              <p:nvPr/>
            </p:nvCxnSpPr>
            <p:spPr>
              <a:xfrm>
                <a:off x="1166170" y="3050470"/>
                <a:ext cx="130630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正方形/長方形 60"/>
            <p:cNvSpPr/>
            <p:nvPr/>
          </p:nvSpPr>
          <p:spPr>
            <a:xfrm>
              <a:off x="6080641" y="4212170"/>
              <a:ext cx="555025" cy="5157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3200" b="1" dirty="0">
                  <a:solidFill>
                    <a:srgbClr val="00B0F0"/>
                  </a:solidFill>
                </a:rPr>
                <a:t>2</a:t>
              </a:r>
            </a:p>
          </p:txBody>
        </p:sp>
      </p:grpSp>
      <p:grpSp>
        <p:nvGrpSpPr>
          <p:cNvPr id="38" name="グループ化 37"/>
          <p:cNvGrpSpPr/>
          <p:nvPr/>
        </p:nvGrpSpPr>
        <p:grpSpPr>
          <a:xfrm>
            <a:off x="415067" y="287559"/>
            <a:ext cx="10475489" cy="1754326"/>
            <a:chOff x="733079" y="379955"/>
            <a:chExt cx="10475489" cy="1754326"/>
          </a:xfrm>
        </p:grpSpPr>
        <p:grpSp>
          <p:nvGrpSpPr>
            <p:cNvPr id="39" name="グループ化 38"/>
            <p:cNvGrpSpPr/>
            <p:nvPr/>
          </p:nvGrpSpPr>
          <p:grpSpPr>
            <a:xfrm>
              <a:off x="733079" y="379955"/>
              <a:ext cx="5549707" cy="1754326"/>
              <a:chOff x="3363366" y="3870770"/>
              <a:chExt cx="5549707" cy="1754326"/>
            </a:xfrm>
          </p:grpSpPr>
          <p:sp>
            <p:nvSpPr>
              <p:cNvPr id="41" name="テキスト ボックス 40"/>
              <p:cNvSpPr txBox="1"/>
              <p:nvPr/>
            </p:nvSpPr>
            <p:spPr>
              <a:xfrm>
                <a:off x="3363366" y="3870770"/>
                <a:ext cx="554970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5400" dirty="0">
                    <a:solidFill>
                      <a:schemeClr val="bg1"/>
                    </a:solidFill>
                  </a:rPr>
                  <a:t>TSSS</a:t>
                </a:r>
              </a:p>
              <a:p>
                <a:endParaRPr kumimoji="1" lang="ja-JP" altLang="en-US" sz="5400" dirty="0"/>
              </a:p>
            </p:txBody>
          </p:sp>
          <p:cxnSp>
            <p:nvCxnSpPr>
              <p:cNvPr id="42" name="直線コネクタ 41"/>
              <p:cNvCxnSpPr/>
              <p:nvPr/>
            </p:nvCxnSpPr>
            <p:spPr>
              <a:xfrm>
                <a:off x="3435374" y="4656148"/>
                <a:ext cx="1800200" cy="0"/>
              </a:xfrm>
              <a:prstGeom prst="line">
                <a:avLst/>
              </a:prstGeom>
              <a:ln w="571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正方形/長方形 39"/>
            <p:cNvSpPr/>
            <p:nvPr/>
          </p:nvSpPr>
          <p:spPr>
            <a:xfrm>
              <a:off x="2783632" y="493450"/>
              <a:ext cx="8424936" cy="682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kumimoji="1" lang="ja-JP" altLang="en-US" sz="2400" b="1">
                  <a:solidFill>
                    <a:srgbClr val="595959"/>
                  </a:solidFill>
                  <a:ea typeface="游ゴシック"/>
                </a:rPr>
                <a:t>タギングによってサブストリームを識別</a:t>
              </a:r>
            </a:p>
          </p:txBody>
        </p:sp>
      </p:grpSp>
      <p:cxnSp>
        <p:nvCxnSpPr>
          <p:cNvPr id="45" name="直線コネクタ 44"/>
          <p:cNvCxnSpPr/>
          <p:nvPr/>
        </p:nvCxnSpPr>
        <p:spPr>
          <a:xfrm>
            <a:off x="5582924" y="3726823"/>
            <a:ext cx="4422678" cy="20161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正方形/長方形 66"/>
          <p:cNvSpPr/>
          <p:nvPr/>
        </p:nvSpPr>
        <p:spPr>
          <a:xfrm>
            <a:off x="397629" y="1845288"/>
            <a:ext cx="677637" cy="67608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>
                <a:solidFill>
                  <a:srgbClr val="00B0F0"/>
                </a:solidFill>
              </a:rPr>
              <a:t>1</a:t>
            </a:r>
            <a:endParaRPr kumimoji="1" lang="ja-JP" altLang="en-US" sz="3200" b="1" dirty="0">
              <a:solidFill>
                <a:srgbClr val="00B0F0"/>
              </a:solidFill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397629" y="4958185"/>
            <a:ext cx="677637" cy="67608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>
                <a:solidFill>
                  <a:srgbClr val="00B0F0"/>
                </a:solidFill>
              </a:rPr>
              <a:t>4</a:t>
            </a:r>
            <a:endParaRPr kumimoji="1" lang="ja-JP" altLang="en-US" sz="3200" b="1" dirty="0">
              <a:solidFill>
                <a:srgbClr val="00B0F0"/>
              </a:solidFill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397628" y="2891486"/>
            <a:ext cx="677637" cy="67608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>
                <a:solidFill>
                  <a:srgbClr val="00B0F0"/>
                </a:solidFill>
              </a:rPr>
              <a:t>2</a:t>
            </a:r>
            <a:endParaRPr kumimoji="1" lang="ja-JP" altLang="en-US" sz="3200" b="1" dirty="0">
              <a:solidFill>
                <a:srgbClr val="00B0F0"/>
              </a:solidFill>
            </a:endParaRPr>
          </a:p>
        </p:txBody>
      </p:sp>
      <p:sp>
        <p:nvSpPr>
          <p:cNvPr id="70" name="正方形/長方形 69"/>
          <p:cNvSpPr/>
          <p:nvPr/>
        </p:nvSpPr>
        <p:spPr>
          <a:xfrm>
            <a:off x="397628" y="3922828"/>
            <a:ext cx="677637" cy="67608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>
                <a:solidFill>
                  <a:srgbClr val="00B0F0"/>
                </a:solidFill>
              </a:rPr>
              <a:t>3</a:t>
            </a:r>
            <a:endParaRPr kumimoji="1" lang="ja-JP" altLang="en-US" sz="3200" b="1" dirty="0">
              <a:solidFill>
                <a:srgbClr val="00B0F0"/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10005602" y="2298697"/>
            <a:ext cx="1814937" cy="289657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4" name="直線コネクタ 83"/>
          <p:cNvCxnSpPr>
            <a:endCxn id="88" idx="1"/>
          </p:cNvCxnSpPr>
          <p:nvPr/>
        </p:nvCxnSpPr>
        <p:spPr>
          <a:xfrm>
            <a:off x="1197853" y="2183330"/>
            <a:ext cx="3573507" cy="1552686"/>
          </a:xfrm>
          <a:prstGeom prst="line">
            <a:avLst/>
          </a:prstGeom>
          <a:ln w="57150">
            <a:solidFill>
              <a:srgbClr val="FF7F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/>
          <p:cNvCxnSpPr/>
          <p:nvPr/>
        </p:nvCxnSpPr>
        <p:spPr>
          <a:xfrm flipH="1">
            <a:off x="1197851" y="3736231"/>
            <a:ext cx="3573507" cy="1552686"/>
          </a:xfrm>
          <a:prstGeom prst="line">
            <a:avLst/>
          </a:prstGeom>
          <a:ln w="57150">
            <a:solidFill>
              <a:srgbClr val="FF7F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/>
          <p:cNvCxnSpPr>
            <a:endCxn id="88" idx="1"/>
          </p:cNvCxnSpPr>
          <p:nvPr/>
        </p:nvCxnSpPr>
        <p:spPr>
          <a:xfrm>
            <a:off x="1179322" y="3229528"/>
            <a:ext cx="3592038" cy="506488"/>
          </a:xfrm>
          <a:prstGeom prst="line">
            <a:avLst/>
          </a:prstGeom>
          <a:ln w="57150">
            <a:solidFill>
              <a:srgbClr val="FF7F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/>
          <p:cNvCxnSpPr/>
          <p:nvPr/>
        </p:nvCxnSpPr>
        <p:spPr>
          <a:xfrm flipV="1">
            <a:off x="1197231" y="3726823"/>
            <a:ext cx="3591100" cy="524854"/>
          </a:xfrm>
          <a:prstGeom prst="line">
            <a:avLst/>
          </a:prstGeom>
          <a:ln w="57150">
            <a:solidFill>
              <a:srgbClr val="FF7F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正方形/長方形 87"/>
          <p:cNvSpPr/>
          <p:nvPr/>
        </p:nvSpPr>
        <p:spPr>
          <a:xfrm>
            <a:off x="4771360" y="3333516"/>
            <a:ext cx="811564" cy="8050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5" name="グループ化 34"/>
          <p:cNvGrpSpPr/>
          <p:nvPr/>
        </p:nvGrpSpPr>
        <p:grpSpPr>
          <a:xfrm>
            <a:off x="2320591" y="4676366"/>
            <a:ext cx="3840415" cy="1337557"/>
            <a:chOff x="3595336" y="298944"/>
            <a:chExt cx="5097745" cy="2207071"/>
          </a:xfrm>
        </p:grpSpPr>
        <p:sp>
          <p:nvSpPr>
            <p:cNvPr id="36" name="雲形吹き出し 35"/>
            <p:cNvSpPr/>
            <p:nvPr/>
          </p:nvSpPr>
          <p:spPr>
            <a:xfrm>
              <a:off x="3595336" y="298944"/>
              <a:ext cx="5097745" cy="2207071"/>
            </a:xfrm>
            <a:prstGeom prst="cloudCallout">
              <a:avLst>
                <a:gd name="adj1" fmla="val 18790"/>
                <a:gd name="adj2" fmla="val -76164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4130545" y="917304"/>
              <a:ext cx="4370962" cy="12652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r>
                <a:rPr lang="ja-JP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番あてに中継！</a:t>
              </a:r>
              <a:endParaRPr kumimoji="1" lang="ja-JP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989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999656" y="2492896"/>
            <a:ext cx="6480720" cy="1569660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9600" dirty="0"/>
              <a:t>ゲーム紹介</a:t>
            </a:r>
          </a:p>
        </p:txBody>
      </p:sp>
    </p:spTree>
    <p:extLst>
      <p:ext uri="{BB962C8B-B14F-4D97-AF65-F5344CB8AC3E}">
        <p14:creationId xmlns:p14="http://schemas.microsoft.com/office/powerpoint/2010/main" val="1113022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919536" y="2276872"/>
            <a:ext cx="92890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Paper Coppers</a:t>
            </a:r>
            <a:endParaRPr kumimoji="1" lang="ja-JP" altLang="en-US" sz="9600" dirty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4827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右矢印 4"/>
          <p:cNvSpPr/>
          <p:nvPr/>
        </p:nvSpPr>
        <p:spPr>
          <a:xfrm flipH="1">
            <a:off x="4966770" y="1628800"/>
            <a:ext cx="1368152" cy="1618351"/>
          </a:xfrm>
          <a:prstGeom prst="rightArrow">
            <a:avLst>
              <a:gd name="adj1" fmla="val 56719"/>
              <a:gd name="adj2" fmla="val 5212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456040" y="1124744"/>
            <a:ext cx="51125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基本的なルールは○✕ゲームと一緒！</a:t>
            </a:r>
            <a:endParaRPr kumimoji="1" lang="en-US" altLang="ja-JP" sz="4000" dirty="0"/>
          </a:p>
          <a:p>
            <a:r>
              <a:rPr kumimoji="1" lang="ja-JP" altLang="en-US" sz="4000" dirty="0"/>
              <a:t>○と✕を交互に置いて先に縦・横・斜めに三つ揃えたほうが勝ち！</a:t>
            </a:r>
            <a:endParaRPr kumimoji="1" lang="en-US" altLang="ja-JP" sz="40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920015" y="5124255"/>
            <a:ext cx="3591790" cy="707886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ただ・・・？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89" y="-1202638"/>
            <a:ext cx="57565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552" y="4149080"/>
            <a:ext cx="2160240" cy="216024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600" y="3429000"/>
            <a:ext cx="2996952" cy="299695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68" y="2636912"/>
            <a:ext cx="3933056" cy="3933056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2567608" y="1434140"/>
            <a:ext cx="851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小さい駒の上に重ねることができる</a:t>
            </a:r>
          </a:p>
        </p:txBody>
      </p:sp>
    </p:spTree>
    <p:extLst>
      <p:ext uri="{BB962C8B-B14F-4D97-AF65-F5344CB8AC3E}">
        <p14:creationId xmlns:p14="http://schemas.microsoft.com/office/powerpoint/2010/main" val="222285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2.22222E-6 L 6.66667E-6 2.22222E-6 C -0.00025 -0.02616 -0.0009 -0.05255 -0.0009 -0.07871 C -0.0009 -0.11829 -0.00064 -0.15787 6.66667E-6 -0.19746 C 0.00014 -0.19977 0.00079 -0.20209 0.00105 -0.20463 C 0.00144 -0.20764 0.00157 -0.21088 0.00209 -0.21389 C 0.00261 -0.21644 0.00365 -0.21852 0.00417 -0.22107 C 0.00522 -0.2257 0.00496 -0.2294 0.00626 -0.2338 C 0.00678 -0.23588 0.00756 -0.2375 0.00834 -0.23936 C 0.0086 -0.24236 0.00873 -0.24561 0.00925 -0.24838 C 0.01199 -0.26297 0.01042 -0.24931 0.01342 -0.26135 C 0.01433 -0.26482 0.01485 -0.26852 0.0155 -0.27223 C 0.01576 -0.27408 0.01589 -0.27616 0.01654 -0.27778 C 0.0172 -0.27963 0.01798 -0.28125 0.0185 -0.28311 C 0.01902 -0.28496 0.01915 -0.28704 0.01954 -0.28866 C 0.02058 -0.29213 0.02305 -0.29769 0.02475 -0.29954 C 0.02566 -0.3007 0.02683 -0.30093 0.02774 -0.30139 C 0.02983 -0.3051 0.03152 -0.30949 0.03399 -0.3125 C 0.03503 -0.31366 0.03608 -0.31459 0.03699 -0.31598 C 0.03881 -0.31899 0.04011 -0.32269 0.0422 -0.32524 C 0.04324 -0.32639 0.04428 -0.32755 0.04532 -0.32894 C 0.04636 -0.33056 0.04714 -0.33287 0.04832 -0.33426 C 0.04923 -0.33542 0.05053 -0.33519 0.05144 -0.33611 C 0.05248 -0.33704 0.05339 -0.33889 0.05457 -0.33982 C 0.05548 -0.34074 0.05665 -0.34074 0.05756 -0.34167 C 0.05873 -0.3426 0.05951 -0.34445 0.06068 -0.34537 C 0.06264 -0.34676 0.06485 -0.34769 0.0668 -0.34885 C 0.06785 -0.34954 0.06902 -0.35 0.06993 -0.3507 C 0.07136 -0.35209 0.07266 -0.35348 0.0741 -0.3544 C 0.0754 -0.35533 0.07683 -0.35556 0.07813 -0.35625 C 0.08269 -0.35857 0.07996 -0.35787 0.08529 -0.35996 C 0.09792 -0.36436 0.08608 -0.35926 0.09558 -0.36343 L 0.14597 -0.36181 C 0.14701 -0.36158 0.14805 -0.36065 0.1491 -0.35996 C 0.15014 -0.3588 0.15105 -0.35741 0.15209 -0.35625 C 0.15352 -0.35255 0.15417 -0.34769 0.15626 -0.34537 L 0.16238 -0.33797 C 0.16316 -0.33611 0.16368 -0.33426 0.16446 -0.33241 C 0.16537 -0.33056 0.1668 -0.32917 0.16759 -0.32709 C 0.16811 -0.32547 0.16811 -0.32315 0.16863 -0.32153 C 0.1698 -0.3176 0.17136 -0.31412 0.17266 -0.31065 L 0.17475 -0.3051 C 0.1754 -0.30324 0.17644 -0.30162 0.17683 -0.29954 C 0.1793 -0.28658 0.17761 -0.2919 0.18087 -0.28311 C 0.18308 -0.26806 0.18048 -0.28311 0.18399 -0.27037 C 0.18451 -0.26875 0.18451 -0.26667 0.18503 -0.26482 C 0.18621 -0.26111 0.18777 -0.25764 0.18907 -0.25394 C 0.18985 -0.25209 0.19076 -0.25047 0.19115 -0.24838 C 0.19154 -0.24676 0.19167 -0.24468 0.1922 -0.24306 C 0.19272 -0.24098 0.19376 -0.23959 0.19428 -0.2375 C 0.19519 -0.23403 0.19558 -0.23033 0.19636 -0.22662 L 0.1974 -0.22107 C 0.19766 -0.21922 0.19805 -0.21736 0.19845 -0.21551 C 0.19871 -0.2132 0.19897 -0.21065 0.19936 -0.20834 C 0.20066 -0.20024 0.2004 -0.2051 0.20144 -0.19561 C 0.20183 -0.1919 0.20209 -0.1882 0.20248 -0.18449 C 0.20274 -0.18264 0.20326 -0.18102 0.20352 -0.17917 C 0.20391 -0.17662 0.2043 -0.17431 0.20457 -0.17176 C 0.20704 -0.14931 0.20417 -0.17037 0.20665 -0.15348 C 0.2073 -0.1419 0.20886 -0.13033 0.2086 -0.11875 C 0.20756 -0.02801 0.20873 -0.06389 0.20665 -0.01111 C 0.20691 -0.00857 0.2073 -0.00625 0.20769 -0.00371 C 0.20795 -0.00186 0.2086 0.00185 0.2086 0.00185 " pathEditMode="relative" ptsTypes="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7037E-6 L 2.29167E-6 0.00023 C 0.0013 -0.00533 0.00286 -0.01088 0.00403 -0.01644 C 0.00482 -0.01991 0.00612 -0.02732 0.00612 -0.02709 C 0.00573 -0.07292 0.00573 -0.11875 0.00508 -0.16436 C 0.00508 -0.1669 0.00429 -0.16922 0.00403 -0.17153 C 0.00364 -0.17593 0.00338 -0.1801 0.00299 -0.18449 C 0.00273 -0.19283 0.0026 -0.20139 0.00195 -0.20996 C 0.00182 -0.21181 0.00117 -0.21366 0.00104 -0.21551 C 0.00052 -0.22037 0.00026 -0.22524 2.29167E-6 -0.2301 C -0.00039 -0.23426 -0.00065 -0.23866 -0.00104 -0.24283 C -0.0013 -0.24584 -0.00183 -0.24885 -0.00209 -0.25186 C -0.00261 -0.25764 -0.00352 -0.27315 -0.00417 -0.2794 C -0.00443 -0.28125 -0.00482 -0.28311 -0.00521 -0.28496 C -0.00547 -0.28982 -0.00586 -0.29468 -0.00625 -0.29954 C -0.00651 -0.30301 -0.00703 -0.30672 -0.00729 -0.31042 C -0.00768 -0.31713 -0.00794 -0.32385 -0.00821 -0.33056 C -0.00794 -0.34584 -0.00781 -0.36088 -0.00729 -0.37616 C -0.00716 -0.37801 -0.00651 -0.37986 -0.00625 -0.38172 C -0.00547 -0.38658 -0.00482 -0.39144 -0.00417 -0.3963 C -0.00378 -0.39861 -0.00339 -0.40116 -0.00313 -0.40348 C -0.00261 -0.40857 -0.00156 -0.41968 2.29167E-6 -0.42361 L 0.00403 -0.43449 C 0.00469 -0.43635 0.00508 -0.43889 0.00612 -0.44005 C 0.00716 -0.44121 0.00833 -0.44213 0.00924 -0.44375 C 0.01041 -0.44584 0.01107 -0.44908 0.01224 -0.45093 C 0.01419 -0.45394 0.01627 -0.45602 0.01849 -0.45834 C 0.02617 -0.46667 0.02174 -0.46227 0.03177 -0.47107 C 0.0332 -0.47246 0.03437 -0.47408 0.03594 -0.47477 C 0.03724 -0.47547 0.03867 -0.4757 0.03997 -0.47662 C 0.04179 -0.47755 0.04349 -0.47871 0.04518 -0.48033 C 0.04622 -0.48125 0.04713 -0.48311 0.04831 -0.4838 C 0.05026 -0.48519 0.05234 -0.48519 0.05442 -0.48565 C 0.06328 -0.4919 0.05638 -0.48797 0.06875 -0.49121 C 0.07057 -0.49167 0.07226 -0.49213 0.07396 -0.49306 C 0.07604 -0.49399 0.07799 -0.4963 0.08008 -0.49676 C 0.0832 -0.49723 0.08633 -0.49769 0.08932 -0.49861 C 0.09101 -0.49908 0.09271 -0.49977 0.09453 -0.50024 C 0.1013 -0.50255 0.1112 -0.50486 0.11706 -0.50579 C 0.12956 -0.50764 0.13333 -0.50834 0.14687 -0.50949 L 0.17565 -0.51135 C 0.21432 -0.51412 0.17969 -0.51181 0.21159 -0.51505 L 0.23424 -0.51667 L 0.39349 -0.51505 C 0.39791 -0.51482 0.40247 -0.51412 0.4069 -0.5132 C 0.41054 -0.51227 0.41081 -0.51088 0.41406 -0.50949 C 0.41992 -0.50695 0.41797 -0.50857 0.42331 -0.50579 C 0.42539 -0.50463 0.42734 -0.50324 0.42942 -0.50209 C 0.44023 -0.49699 0.42942 -0.50348 0.43867 -0.49861 C 0.44075 -0.49746 0.44492 -0.49491 0.44492 -0.49468 C 0.44596 -0.49306 0.44713 -0.49144 0.44791 -0.48936 C 0.44857 -0.48774 0.44857 -0.48565 0.44896 -0.4838 C 0.44948 -0.48195 0.45039 -0.48033 0.45104 -0.47848 C 0.45143 -0.47477 0.45169 -0.47107 0.45208 -0.46736 C 0.45273 -0.46135 0.45416 -0.44931 0.45416 -0.44908 C 0.45442 -0.43334 0.45469 -0.4176 0.45521 -0.40162 C 0.45534 -0.39561 0.45599 -0.38959 0.45612 -0.38357 C 0.45664 -0.37246 0.45664 -0.36158 0.45716 -0.3507 C 0.45729 -0.34815 0.45794 -0.34584 0.4582 -0.34329 C 0.45859 -0.33959 0.45898 -0.33588 0.45924 -0.33241 C 0.45963 -0.24283 0.45963 -0.15324 0.46028 -0.06389 C 0.46041 -0.05232 0.46146 -0.05301 0.46237 -0.04375 C 0.46276 -0.03959 0.46302 -0.03519 0.46341 -0.03102 C 0.46367 -0.02732 0.46432 -0.02361 0.46445 -0.02014 C 0.46471 -0.00903 0.46445 0.00185 0.46445 0.01296 " pathEditMode="relative" rAng="0" ptsTypes="AAAAA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13" y="-25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64" y="228349"/>
            <a:ext cx="7712108" cy="6431837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6470" y="3444268"/>
            <a:ext cx="1203115" cy="1203115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329" y="116632"/>
            <a:ext cx="1961862" cy="1961862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006" y="3429385"/>
            <a:ext cx="1636508" cy="1636508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900" y="5065893"/>
            <a:ext cx="1208720" cy="1208720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006" y="1935686"/>
            <a:ext cx="1636508" cy="1636508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7975" y="1556792"/>
            <a:ext cx="1615356" cy="1615356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4524" y="4725128"/>
            <a:ext cx="2059224" cy="205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442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778E-17 -4.81481E-6 L 0.7362 -0.4048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810" y="-20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1.85185E-6 L -0.68255 -0.0407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28" y="-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362 -0.40486 L 0.32279 -0.0898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77" y="1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96296E-6 L -0.6707 -0.116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542" y="-5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7037E-7 L 0.32266 -0.3368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33" y="-1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3.7037E-6 L -0.25156 0.655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78" y="3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266 -0.33912 L 0.51758 -0.0136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40" y="1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091831" y="67136"/>
            <a:ext cx="4440771" cy="4440771"/>
            <a:chOff x="143538" y="44624"/>
            <a:chExt cx="4440771" cy="4440771"/>
          </a:xfrm>
        </p:grpSpPr>
        <p:cxnSp>
          <p:nvCxnSpPr>
            <p:cNvPr id="3" name="直線コネクタ 2"/>
            <p:cNvCxnSpPr/>
            <p:nvPr/>
          </p:nvCxnSpPr>
          <p:spPr>
            <a:xfrm flipV="1">
              <a:off x="1631504" y="44624"/>
              <a:ext cx="0" cy="444077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コネクタ 3"/>
            <p:cNvCxnSpPr/>
            <p:nvPr/>
          </p:nvCxnSpPr>
          <p:spPr>
            <a:xfrm flipV="1">
              <a:off x="3071664" y="44624"/>
              <a:ext cx="0" cy="444077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/>
            <p:cNvCxnSpPr/>
            <p:nvPr/>
          </p:nvCxnSpPr>
          <p:spPr>
            <a:xfrm rot="5400000" flipV="1">
              <a:off x="2363924" y="-663592"/>
              <a:ext cx="0" cy="444077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/>
            <p:nvPr/>
          </p:nvCxnSpPr>
          <p:spPr>
            <a:xfrm rot="5400000" flipV="1">
              <a:off x="2363924" y="788195"/>
              <a:ext cx="0" cy="444077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ドーナツ 6"/>
          <p:cNvSpPr/>
          <p:nvPr/>
        </p:nvSpPr>
        <p:spPr>
          <a:xfrm>
            <a:off x="2831824" y="1866880"/>
            <a:ext cx="936104" cy="936104"/>
          </a:xfrm>
          <a:prstGeom prst="donut">
            <a:avLst>
              <a:gd name="adj" fmla="val 135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ドーナツ 7"/>
          <p:cNvSpPr/>
          <p:nvPr/>
        </p:nvSpPr>
        <p:spPr>
          <a:xfrm>
            <a:off x="2755879" y="325323"/>
            <a:ext cx="936104" cy="936104"/>
          </a:xfrm>
          <a:prstGeom prst="donut">
            <a:avLst>
              <a:gd name="adj" fmla="val 135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ドーナツ 8"/>
          <p:cNvSpPr/>
          <p:nvPr/>
        </p:nvSpPr>
        <p:spPr>
          <a:xfrm>
            <a:off x="1224570" y="1819469"/>
            <a:ext cx="936104" cy="936104"/>
          </a:xfrm>
          <a:prstGeom prst="donut">
            <a:avLst>
              <a:gd name="adj" fmla="val 135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ドーナツ 9"/>
          <p:cNvSpPr/>
          <p:nvPr/>
        </p:nvSpPr>
        <p:spPr>
          <a:xfrm>
            <a:off x="4271987" y="3301448"/>
            <a:ext cx="936104" cy="936104"/>
          </a:xfrm>
          <a:prstGeom prst="donut">
            <a:avLst>
              <a:gd name="adj" fmla="val 135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乗算 10"/>
          <p:cNvSpPr/>
          <p:nvPr/>
        </p:nvSpPr>
        <p:spPr>
          <a:xfrm>
            <a:off x="1100292" y="3195744"/>
            <a:ext cx="1479505" cy="1476816"/>
          </a:xfrm>
          <a:prstGeom prst="mathMultiply">
            <a:avLst>
              <a:gd name="adj1" fmla="val 527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乗算 11"/>
          <p:cNvSpPr/>
          <p:nvPr/>
        </p:nvSpPr>
        <p:spPr>
          <a:xfrm>
            <a:off x="1012251" y="157976"/>
            <a:ext cx="1479505" cy="1476816"/>
          </a:xfrm>
          <a:prstGeom prst="mathMultiply">
            <a:avLst>
              <a:gd name="adj1" fmla="val 527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乗算 13"/>
          <p:cNvSpPr/>
          <p:nvPr/>
        </p:nvSpPr>
        <p:spPr>
          <a:xfrm>
            <a:off x="4019954" y="1718928"/>
            <a:ext cx="1479505" cy="1476816"/>
          </a:xfrm>
          <a:prstGeom prst="mathMultiply">
            <a:avLst>
              <a:gd name="adj1" fmla="val 527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乗算 14"/>
          <p:cNvSpPr/>
          <p:nvPr/>
        </p:nvSpPr>
        <p:spPr>
          <a:xfrm>
            <a:off x="2588258" y="3113418"/>
            <a:ext cx="1479505" cy="1476816"/>
          </a:xfrm>
          <a:prstGeom prst="mathMultiply">
            <a:avLst>
              <a:gd name="adj1" fmla="val 527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481397" y="4110485"/>
            <a:ext cx="46054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0" dirty="0"/>
              <a:t>引き分け</a:t>
            </a:r>
          </a:p>
        </p:txBody>
      </p:sp>
      <p:sp>
        <p:nvSpPr>
          <p:cNvPr id="17" name="ドーナツ 16"/>
          <p:cNvSpPr/>
          <p:nvPr/>
        </p:nvSpPr>
        <p:spPr>
          <a:xfrm>
            <a:off x="4235308" y="317611"/>
            <a:ext cx="936104" cy="936104"/>
          </a:xfrm>
          <a:prstGeom prst="donut">
            <a:avLst>
              <a:gd name="adj" fmla="val 135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83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631504" y="2492896"/>
            <a:ext cx="9145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7200" dirty="0"/>
              <a:t>デモプレイ</a:t>
            </a:r>
          </a:p>
        </p:txBody>
      </p:sp>
    </p:spTree>
    <p:extLst>
      <p:ext uri="{BB962C8B-B14F-4D97-AF65-F5344CB8AC3E}">
        <p14:creationId xmlns:p14="http://schemas.microsoft.com/office/powerpoint/2010/main" val="3422682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1624473" y="2110690"/>
            <a:ext cx="1259633" cy="93306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2140145" y="3043752"/>
            <a:ext cx="228601" cy="13062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1903927" y="3174379"/>
            <a:ext cx="695597" cy="16795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1747609" y="2234321"/>
            <a:ext cx="1008231" cy="68580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1624473" y="4084845"/>
            <a:ext cx="1259633" cy="93306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2140145" y="5017907"/>
            <a:ext cx="228601" cy="13062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1903927" y="5148534"/>
            <a:ext cx="695597" cy="16795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1747609" y="4208476"/>
            <a:ext cx="1008231" cy="68580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8820853" y="2577221"/>
            <a:ext cx="1452464" cy="224363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角丸四角形 38"/>
          <p:cNvSpPr/>
          <p:nvPr/>
        </p:nvSpPr>
        <p:spPr>
          <a:xfrm>
            <a:off x="886934" y="1573722"/>
            <a:ext cx="2725824" cy="5014623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003351" y="111465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solidFill>
                  <a:srgbClr val="FFFF00"/>
                </a:solidFill>
              </a:rPr>
              <a:t>クライアントサイド</a:t>
            </a:r>
            <a:endParaRPr kumimoji="1" lang="ja-JP" altLang="en-US" sz="2000" b="1" dirty="0">
              <a:solidFill>
                <a:srgbClr val="FFFF00"/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7903029" y="1573722"/>
            <a:ext cx="3288112" cy="5014622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8685310" y="1114652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>
                <a:solidFill>
                  <a:srgbClr val="00B0F0"/>
                </a:solidFill>
              </a:rPr>
              <a:t>サーバサイド</a:t>
            </a:r>
            <a:endParaRPr kumimoji="1" lang="en-US" altLang="ja-JP" sz="2000" b="1" dirty="0">
              <a:solidFill>
                <a:srgbClr val="00B0F0"/>
              </a:solidFill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510596" y="246433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solidFill>
                  <a:schemeClr val="bg1"/>
                </a:solidFill>
              </a:rPr>
              <a:t>システム構成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  <p:cxnSp>
        <p:nvCxnSpPr>
          <p:cNvPr id="62" name="直線コネクタ 61"/>
          <p:cNvCxnSpPr/>
          <p:nvPr/>
        </p:nvCxnSpPr>
        <p:spPr>
          <a:xfrm>
            <a:off x="429735" y="831208"/>
            <a:ext cx="288784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/>
          <p:cNvSpPr txBox="1"/>
          <p:nvPr/>
        </p:nvSpPr>
        <p:spPr>
          <a:xfrm>
            <a:off x="8761453" y="4909344"/>
            <a:ext cx="1571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ゲームサーバ</a:t>
            </a:r>
            <a:endParaRPr kumimoji="1" lang="en-US" altLang="ja-JP" dirty="0">
              <a:solidFill>
                <a:schemeClr val="bg1"/>
              </a:solidFill>
            </a:endParaRPr>
          </a:p>
          <a:p>
            <a:r>
              <a:rPr lang="en-US" altLang="ja-JP" dirty="0">
                <a:solidFill>
                  <a:schemeClr val="bg1"/>
                </a:solidFill>
              </a:rPr>
              <a:t>    (Python)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958467" y="5461298"/>
            <a:ext cx="2582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   ゲームクライアント</a:t>
            </a:r>
            <a:endParaRPr lang="en-US" altLang="ja-JP" dirty="0">
              <a:solidFill>
                <a:schemeClr val="bg1"/>
              </a:solidFill>
            </a:endParaRPr>
          </a:p>
          <a:p>
            <a:r>
              <a:rPr lang="ja-JP" altLang="en-US" dirty="0">
                <a:solidFill>
                  <a:schemeClr val="bg1"/>
                </a:solidFill>
              </a:rPr>
              <a:t>（</a:t>
            </a:r>
            <a:r>
              <a:rPr lang="en-US" altLang="ja-JP" dirty="0">
                <a:solidFill>
                  <a:schemeClr val="bg1"/>
                </a:solidFill>
              </a:rPr>
              <a:t>Web</a:t>
            </a:r>
            <a:r>
              <a:rPr lang="ja-JP" altLang="en-US" dirty="0">
                <a:solidFill>
                  <a:schemeClr val="bg1"/>
                </a:solidFill>
              </a:rPr>
              <a:t>ブラウザ </a:t>
            </a:r>
            <a:r>
              <a:rPr lang="en-US" altLang="ja-JP" dirty="0">
                <a:solidFill>
                  <a:schemeClr val="bg1"/>
                </a:solidFill>
              </a:rPr>
              <a:t>+ JS</a:t>
            </a:r>
            <a:r>
              <a:rPr lang="ja-JP" altLang="en-US" dirty="0">
                <a:solidFill>
                  <a:schemeClr val="bg1"/>
                </a:solidFill>
              </a:rPr>
              <a:t>）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/>
          <p:nvPr/>
        </p:nvCxnSpPr>
        <p:spPr>
          <a:xfrm>
            <a:off x="3863778" y="2508589"/>
            <a:ext cx="3788229" cy="83374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4361655" y="2221209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chemeClr val="bg1"/>
                </a:solidFill>
              </a:rPr>
              <a:t>駒をこのマスに置きたい！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cxnSp>
        <p:nvCxnSpPr>
          <p:cNvPr id="42" name="直線矢印コネクタ 41"/>
          <p:cNvCxnSpPr/>
          <p:nvPr/>
        </p:nvCxnSpPr>
        <p:spPr>
          <a:xfrm flipH="1">
            <a:off x="3863778" y="3987111"/>
            <a:ext cx="3788229" cy="83374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 flipH="1" flipV="1">
            <a:off x="3863778" y="2795969"/>
            <a:ext cx="3788229" cy="83374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4955672" y="4636187"/>
            <a:ext cx="2360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chemeClr val="bg1"/>
                </a:solidFill>
              </a:rPr>
              <a:t>駒の配置命令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grpSp>
        <p:nvGrpSpPr>
          <p:cNvPr id="53" name="グループ化 52"/>
          <p:cNvGrpSpPr/>
          <p:nvPr/>
        </p:nvGrpSpPr>
        <p:grpSpPr>
          <a:xfrm>
            <a:off x="9125673" y="1760759"/>
            <a:ext cx="1844641" cy="1422768"/>
            <a:chOff x="9127363" y="1761124"/>
            <a:chExt cx="1844641" cy="1422768"/>
          </a:xfrm>
        </p:grpSpPr>
        <p:sp>
          <p:nvSpPr>
            <p:cNvPr id="21" name="角丸四角形 20"/>
            <p:cNvSpPr/>
            <p:nvPr/>
          </p:nvSpPr>
          <p:spPr>
            <a:xfrm>
              <a:off x="9127363" y="1761124"/>
              <a:ext cx="1844641" cy="1422768"/>
            </a:xfrm>
            <a:prstGeom prst="roundRect">
              <a:avLst/>
            </a:prstGeom>
            <a:solidFill>
              <a:srgbClr val="00B0F0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9514106" y="1955899"/>
              <a:ext cx="1071153" cy="1065661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7" name="直線コネクタ 36"/>
            <p:cNvCxnSpPr/>
            <p:nvPr/>
          </p:nvCxnSpPr>
          <p:spPr>
            <a:xfrm>
              <a:off x="9522109" y="2329856"/>
              <a:ext cx="1071153" cy="100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/>
            <p:cNvCxnSpPr/>
            <p:nvPr/>
          </p:nvCxnSpPr>
          <p:spPr>
            <a:xfrm>
              <a:off x="9504450" y="2684370"/>
              <a:ext cx="1080809" cy="284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/>
            <p:cNvCxnSpPr/>
            <p:nvPr/>
          </p:nvCxnSpPr>
          <p:spPr>
            <a:xfrm>
              <a:off x="9862458" y="1955899"/>
              <a:ext cx="0" cy="106566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/>
            <p:cNvCxnSpPr/>
            <p:nvPr/>
          </p:nvCxnSpPr>
          <p:spPr>
            <a:xfrm>
              <a:off x="10201469" y="1955899"/>
              <a:ext cx="0" cy="106566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テキスト ボックス 66"/>
          <p:cNvSpPr txBox="1"/>
          <p:nvPr/>
        </p:nvSpPr>
        <p:spPr>
          <a:xfrm>
            <a:off x="4246238" y="3514371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chemeClr val="bg1"/>
                </a:solidFill>
              </a:rPr>
              <a:t>エラー！それはできないよ</a:t>
            </a:r>
            <a:r>
              <a:rPr kumimoji="1" lang="ja-JP" altLang="en-US" b="1" dirty="0">
                <a:solidFill>
                  <a:schemeClr val="bg1"/>
                </a:solidFill>
              </a:rPr>
              <a:t>！</a:t>
            </a:r>
          </a:p>
        </p:txBody>
      </p:sp>
      <p:cxnSp>
        <p:nvCxnSpPr>
          <p:cNvPr id="72" name="直線矢印コネクタ 71"/>
          <p:cNvCxnSpPr/>
          <p:nvPr/>
        </p:nvCxnSpPr>
        <p:spPr>
          <a:xfrm flipH="1" flipV="1">
            <a:off x="3848976" y="2793816"/>
            <a:ext cx="3785064" cy="822752"/>
          </a:xfrm>
          <a:prstGeom prst="straightConnector1">
            <a:avLst/>
          </a:prstGeom>
          <a:ln w="38100">
            <a:solidFill>
              <a:srgbClr val="FF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グループ化 76"/>
          <p:cNvGrpSpPr/>
          <p:nvPr/>
        </p:nvGrpSpPr>
        <p:grpSpPr>
          <a:xfrm>
            <a:off x="181176" y="1507306"/>
            <a:ext cx="1768113" cy="1741448"/>
            <a:chOff x="181176" y="1507306"/>
            <a:chExt cx="1768113" cy="1741448"/>
          </a:xfrm>
        </p:grpSpPr>
        <p:sp>
          <p:nvSpPr>
            <p:cNvPr id="74" name="楕円 73"/>
            <p:cNvSpPr/>
            <p:nvPr/>
          </p:nvSpPr>
          <p:spPr>
            <a:xfrm>
              <a:off x="181176" y="1507306"/>
              <a:ext cx="1704784" cy="1741448"/>
            </a:xfrm>
            <a:prstGeom prst="ellipse">
              <a:avLst/>
            </a:prstGeom>
            <a:solidFill>
              <a:srgbClr val="FF999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5" name="テキスト ボックス 74"/>
            <p:cNvSpPr txBox="1"/>
            <p:nvPr/>
          </p:nvSpPr>
          <p:spPr>
            <a:xfrm>
              <a:off x="225740" y="1972125"/>
              <a:ext cx="172354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b="1" dirty="0">
                  <a:solidFill>
                    <a:schemeClr val="bg1"/>
                  </a:solidFill>
                </a:rPr>
                <a:t>マス選び</a:t>
              </a:r>
              <a:endParaRPr kumimoji="1" lang="en-US" altLang="ja-JP" sz="2400" b="1" dirty="0">
                <a:solidFill>
                  <a:schemeClr val="bg1"/>
                </a:solidFill>
              </a:endParaRPr>
            </a:p>
            <a:p>
              <a:r>
                <a:rPr kumimoji="1" lang="ja-JP" altLang="en-US" sz="2400" b="1" dirty="0">
                  <a:solidFill>
                    <a:schemeClr val="bg1"/>
                  </a:solidFill>
                </a:rPr>
                <a:t>なおして！</a:t>
              </a:r>
            </a:p>
          </p:txBody>
        </p:sp>
      </p:grpSp>
      <p:grpSp>
        <p:nvGrpSpPr>
          <p:cNvPr id="81" name="グループ化 80"/>
          <p:cNvGrpSpPr/>
          <p:nvPr/>
        </p:nvGrpSpPr>
        <p:grpSpPr>
          <a:xfrm>
            <a:off x="3252140" y="454699"/>
            <a:ext cx="3184737" cy="2912852"/>
            <a:chOff x="3252140" y="454699"/>
            <a:chExt cx="3184737" cy="2912852"/>
          </a:xfrm>
        </p:grpSpPr>
        <p:sp>
          <p:nvSpPr>
            <p:cNvPr id="78" name="楕円 77"/>
            <p:cNvSpPr/>
            <p:nvPr/>
          </p:nvSpPr>
          <p:spPr>
            <a:xfrm>
              <a:off x="3424502" y="454699"/>
              <a:ext cx="2960443" cy="2912852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二等辺三角形 78"/>
            <p:cNvSpPr/>
            <p:nvPr/>
          </p:nvSpPr>
          <p:spPr>
            <a:xfrm rot="14569869">
              <a:off x="3253858" y="2087047"/>
              <a:ext cx="1122724" cy="1126159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テキスト ボックス 79"/>
            <p:cNvSpPr txBox="1"/>
            <p:nvPr/>
          </p:nvSpPr>
          <p:spPr>
            <a:xfrm>
              <a:off x="3560827" y="1670987"/>
              <a:ext cx="28760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Web</a:t>
              </a:r>
              <a:r>
                <a:rPr kumimoji="1" lang="ja-JP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ブラウザだけで</a:t>
              </a:r>
              <a:r>
                <a:rPr kumimoji="1" lang="en-US" altLang="ja-JP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OK</a:t>
              </a:r>
              <a:r>
                <a:rPr kumimoji="1" lang="ja-JP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！</a:t>
              </a:r>
              <a:endParaRPr kumimoji="1" lang="en-US" altLang="ja-JP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ja-JP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インストール不要！</a:t>
              </a:r>
              <a:endParaRPr kumimoji="1"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4" name="グループ化 83"/>
          <p:cNvGrpSpPr/>
          <p:nvPr/>
        </p:nvGrpSpPr>
        <p:grpSpPr>
          <a:xfrm>
            <a:off x="1365857" y="2814646"/>
            <a:ext cx="1810467" cy="1768269"/>
            <a:chOff x="127460" y="3569398"/>
            <a:chExt cx="1810467" cy="1768269"/>
          </a:xfrm>
        </p:grpSpPr>
        <p:sp>
          <p:nvSpPr>
            <p:cNvPr id="82" name="楕円 81"/>
            <p:cNvSpPr/>
            <p:nvPr/>
          </p:nvSpPr>
          <p:spPr>
            <a:xfrm>
              <a:off x="127460" y="3569398"/>
              <a:ext cx="1810370" cy="176826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3" name="テキスト ボックス 82"/>
            <p:cNvSpPr txBox="1"/>
            <p:nvPr/>
          </p:nvSpPr>
          <p:spPr>
            <a:xfrm>
              <a:off x="214378" y="4289847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>
                  <a:solidFill>
                    <a:schemeClr val="bg1"/>
                  </a:solidFill>
                </a:rPr>
                <a:t>画面に反映！</a:t>
              </a:r>
              <a:endParaRPr kumimoji="1" lang="en-US" altLang="ja-JP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9" name="グループ化 88"/>
          <p:cNvGrpSpPr/>
          <p:nvPr/>
        </p:nvGrpSpPr>
        <p:grpSpPr>
          <a:xfrm>
            <a:off x="10578252" y="1031434"/>
            <a:ext cx="1215130" cy="1215442"/>
            <a:chOff x="10555438" y="1017027"/>
            <a:chExt cx="1215130" cy="1215442"/>
          </a:xfrm>
        </p:grpSpPr>
        <p:sp>
          <p:nvSpPr>
            <p:cNvPr id="87" name="楕円 86"/>
            <p:cNvSpPr/>
            <p:nvPr/>
          </p:nvSpPr>
          <p:spPr>
            <a:xfrm>
              <a:off x="10555438" y="1017027"/>
              <a:ext cx="1215130" cy="1215442"/>
            </a:xfrm>
            <a:prstGeom prst="ellipse">
              <a:avLst/>
            </a:prstGeom>
            <a:solidFill>
              <a:srgbClr val="00B0F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8" name="テキスト ボックス 87"/>
            <p:cNvSpPr txBox="1"/>
            <p:nvPr/>
          </p:nvSpPr>
          <p:spPr>
            <a:xfrm>
              <a:off x="10715369" y="1424693"/>
              <a:ext cx="10422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b="1" dirty="0">
                  <a:solidFill>
                    <a:schemeClr val="bg1"/>
                  </a:solidFill>
                </a:rPr>
                <a:t>NEW</a:t>
              </a:r>
              <a:r>
                <a:rPr kumimoji="1" lang="ja-JP" altLang="en-US" sz="2000" b="1" dirty="0">
                  <a:solidFill>
                    <a:schemeClr val="bg1"/>
                  </a:solidFill>
                </a:rPr>
                <a:t>！</a:t>
              </a:r>
            </a:p>
          </p:txBody>
        </p:sp>
      </p:grpSp>
      <p:grpSp>
        <p:nvGrpSpPr>
          <p:cNvPr id="46" name="グループ化 45"/>
          <p:cNvGrpSpPr/>
          <p:nvPr/>
        </p:nvGrpSpPr>
        <p:grpSpPr>
          <a:xfrm>
            <a:off x="10197001" y="3245618"/>
            <a:ext cx="1850430" cy="1902916"/>
            <a:chOff x="3424501" y="251891"/>
            <a:chExt cx="2960443" cy="3115660"/>
          </a:xfrm>
        </p:grpSpPr>
        <p:sp>
          <p:nvSpPr>
            <p:cNvPr id="47" name="楕円 46"/>
            <p:cNvSpPr/>
            <p:nvPr/>
          </p:nvSpPr>
          <p:spPr>
            <a:xfrm>
              <a:off x="3424501" y="454699"/>
              <a:ext cx="2960443" cy="291285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二等辺三角形 47"/>
            <p:cNvSpPr/>
            <p:nvPr/>
          </p:nvSpPr>
          <p:spPr>
            <a:xfrm rot="19781192">
              <a:off x="3463440" y="251891"/>
              <a:ext cx="1170737" cy="1079974"/>
            </a:xfrm>
            <a:prstGeom prst="triangle">
              <a:avLst>
                <a:gd name="adj" fmla="val 79856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テキスト ボックス 48"/>
            <p:cNvSpPr txBox="1"/>
            <p:nvPr/>
          </p:nvSpPr>
          <p:spPr>
            <a:xfrm>
              <a:off x="3466698" y="1506868"/>
              <a:ext cx="2876048" cy="973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000" b="1" dirty="0">
                  <a:solidFill>
                    <a:schemeClr val="bg1"/>
                  </a:solidFill>
                </a:rPr>
                <a:t>ゲームデータ</a:t>
              </a:r>
              <a:endParaRPr kumimoji="1" lang="en-US" altLang="ja-JP" sz="2000" b="1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ja-JP" altLang="en-US" sz="2000" b="1" dirty="0">
                  <a:solidFill>
                    <a:schemeClr val="bg1"/>
                  </a:solidFill>
                </a:rPr>
                <a:t>の原本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340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20" grpId="1"/>
      <p:bldP spid="67" grpId="0"/>
    </p:bld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TM10001106[[fn=バッジ]]</Template>
  <TotalTime>0</TotalTime>
  <Words>263</Words>
  <Application>Microsoft Office PowerPoint</Application>
  <PresentationFormat>ワイド画面</PresentationFormat>
  <Paragraphs>79</Paragraphs>
  <Slides>14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2</vt:i4>
      </vt:variant>
      <vt:variant>
        <vt:lpstr>スライド タイトル</vt:lpstr>
      </vt:variant>
      <vt:variant>
        <vt:i4>14</vt:i4>
      </vt:variant>
    </vt:vector>
  </HeadingPairs>
  <TitlesOfParts>
    <vt:vector size="16" baseType="lpstr">
      <vt:lpstr>Badge</vt:lpstr>
      <vt:lpstr>Office テーマ</vt:lpstr>
      <vt:lpstr>HTR-B グループ制作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HTR-B グループ制作</dc:title>
  <dc:subject/>
  <dc:creator/>
  <cp:keywords/>
  <dc:description/>
  <cp:lastModifiedBy/>
  <cp:revision>3</cp:revision>
  <dcterms:created xsi:type="dcterms:W3CDTF">2021-11-10T04:09:54Z</dcterms:created>
  <dcterms:modified xsi:type="dcterms:W3CDTF">2022-01-31T07:43:39Z</dcterms:modified>
  <cp:category/>
</cp:coreProperties>
</file>