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354" r:id="rId7"/>
    <p:sldId id="355" r:id="rId8"/>
    <p:sldId id="356" r:id="rId9"/>
    <p:sldId id="312" r:id="rId10"/>
    <p:sldId id="308" r:id="rId11"/>
    <p:sldId id="309" r:id="rId12"/>
    <p:sldId id="357" r:id="rId13"/>
    <p:sldId id="358" r:id="rId14"/>
    <p:sldId id="351" r:id="rId15"/>
    <p:sldId id="359" r:id="rId16"/>
    <p:sldId id="360" r:id="rId17"/>
    <p:sldId id="361" r:id="rId18"/>
    <p:sldId id="289" r:id="rId19"/>
    <p:sldId id="277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69F"/>
    <a:srgbClr val="334B75"/>
    <a:srgbClr val="2E4368"/>
    <a:srgbClr val="273857"/>
    <a:srgbClr val="1E3252"/>
    <a:srgbClr val="FFFFFF"/>
    <a:srgbClr val="007095"/>
    <a:srgbClr val="1F3254"/>
    <a:srgbClr val="393939"/>
    <a:srgbClr val="04396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2F6CB-3A02-4D42-84BD-BC5FCC4D6543}" v="6" dt="2022-09-16T14:47:06.916"/>
    <p1510:client id="{B3E41466-7F36-98BB-59E3-D4DD4D9C77AB}" v="1" dt="2023-04-03T00:00:48.11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학부생]이승규" userId="S::21615031@konyang.ac.kr::14fbd72f-20ee-4ae1-bac9-e6eb85e9c3c2" providerId="AD" clId="Web-{5B92F6CB-3A02-4D42-84BD-BC5FCC4D6543}"/>
    <pc:docChg chg="modSld">
      <pc:chgData name="[학부생]이승규" userId="S::21615031@konyang.ac.kr::14fbd72f-20ee-4ae1-bac9-e6eb85e9c3c2" providerId="AD" clId="Web-{5B92F6CB-3A02-4D42-84BD-BC5FCC4D6543}" dt="2022-09-16T14:47:06.916" v="5" actId="1076"/>
      <pc:docMkLst>
        <pc:docMk/>
      </pc:docMkLst>
      <pc:sldChg chg="delSp modSp">
        <pc:chgData name="[학부생]이승규" userId="S::21615031@konyang.ac.kr::14fbd72f-20ee-4ae1-bac9-e6eb85e9c3c2" providerId="AD" clId="Web-{5B92F6CB-3A02-4D42-84BD-BC5FCC4D6543}" dt="2022-09-16T14:47:06.916" v="5" actId="1076"/>
        <pc:sldMkLst>
          <pc:docMk/>
          <pc:sldMk cId="313057049" sldId="356"/>
        </pc:sldMkLst>
        <pc:picChg chg="mod">
          <ac:chgData name="[학부생]이승규" userId="S::21615031@konyang.ac.kr::14fbd72f-20ee-4ae1-bac9-e6eb85e9c3c2" providerId="AD" clId="Web-{5B92F6CB-3A02-4D42-84BD-BC5FCC4D6543}" dt="2022-09-16T14:47:06.916" v="5" actId="1076"/>
          <ac:picMkLst>
            <pc:docMk/>
            <pc:sldMk cId="313057049" sldId="356"/>
            <ac:picMk id="25" creationId="{A7A6C934-8134-1BD3-F382-0483BD871FAC}"/>
          </ac:picMkLst>
        </pc:picChg>
        <pc:cxnChg chg="del mod">
          <ac:chgData name="[학부생]이승규" userId="S::21615031@konyang.ac.kr::14fbd72f-20ee-4ae1-bac9-e6eb85e9c3c2" providerId="AD" clId="Web-{5B92F6CB-3A02-4D42-84BD-BC5FCC4D6543}" dt="2022-09-16T14:46:55.650" v="3"/>
          <ac:cxnSpMkLst>
            <pc:docMk/>
            <pc:sldMk cId="313057049" sldId="356"/>
            <ac:cxnSpMk id="36" creationId="{063B9EA1-F8B5-127B-795B-A6E29FFF621A}"/>
          </ac:cxnSpMkLst>
        </pc:cxnChg>
      </pc:sldChg>
    </pc:docChg>
  </pc:docChgLst>
  <pc:docChgLst>
    <pc:chgData name="[학부생]이건희" userId="S::20615024@konyang.ac.kr::753550d3-63fb-495c-8b6b-1f45a4de4c83" providerId="AD" clId="Web-{B3E41466-7F36-98BB-59E3-D4DD4D9C77AB}"/>
    <pc:docChg chg="modSld">
      <pc:chgData name="[학부생]이건희" userId="S::20615024@konyang.ac.kr::753550d3-63fb-495c-8b6b-1f45a4de4c83" providerId="AD" clId="Web-{B3E41466-7F36-98BB-59E3-D4DD4D9C77AB}" dt="2023-04-03T00:00:48.113" v="0"/>
      <pc:docMkLst>
        <pc:docMk/>
      </pc:docMkLst>
      <pc:sldChg chg="addSp">
        <pc:chgData name="[학부생]이건희" userId="S::20615024@konyang.ac.kr::753550d3-63fb-495c-8b6b-1f45a4de4c83" providerId="AD" clId="Web-{B3E41466-7F36-98BB-59E3-D4DD4D9C77AB}" dt="2023-04-03T00:00:48.113" v="0"/>
        <pc:sldMkLst>
          <pc:docMk/>
          <pc:sldMk cId="1734295531" sldId="358"/>
        </pc:sldMkLst>
        <pc:spChg chg="add">
          <ac:chgData name="[학부생]이건희" userId="S::20615024@konyang.ac.kr::753550d3-63fb-495c-8b6b-1f45a4de4c83" providerId="AD" clId="Web-{B3E41466-7F36-98BB-59E3-D4DD4D9C77AB}" dt="2023-04-03T00:00:48.113" v="0"/>
          <ac:spMkLst>
            <pc:docMk/>
            <pc:sldMk cId="1734295531" sldId="358"/>
            <ac:spMk id="2" creationId="{35A3CC5B-ADDA-516E-E928-6DBDF58352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.tistory.com/39" TargetMode="External"/><Relationship Id="rId2" Type="http://schemas.openxmlformats.org/officeDocument/2006/relationships/hyperlink" Target="https://github.com/opencv/openc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bbnflow.tistory.com/188" TargetMode="External"/><Relationship Id="rId5" Type="http://schemas.openxmlformats.org/officeDocument/2006/relationships/hyperlink" Target="https://stickode.tistory.com/118" TargetMode="External"/><Relationship Id="rId4" Type="http://schemas.openxmlformats.org/officeDocument/2006/relationships/hyperlink" Target="https://hyeals.tistory.com/8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228868" y="2644170"/>
            <a:ext cx="5734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OpenCV</a:t>
            </a:r>
            <a:r>
              <a:rPr lang="ko-KR" altLang="en-US" sz="4800" spc="-300" dirty="0">
                <a:solidFill>
                  <a:schemeClr val="bg1"/>
                </a:solidFill>
              </a:rPr>
              <a:t>를 활용한 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졸음운전 방지 시스템</a:t>
            </a:r>
            <a:endParaRPr lang="en-US" altLang="ko-KR" sz="48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2" y="254537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2" y="427923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77F02-51F6-4B19-A9B6-413D2892005A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rgbClr val="1F3254"/>
          </a:solidFill>
          <a:ln>
            <a:solidFill>
              <a:srgbClr val="1F32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ABD2ADE-8600-43A5-90DD-2BB5EC3D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6710"/>
              </p:ext>
            </p:extLst>
          </p:nvPr>
        </p:nvGraphicFramePr>
        <p:xfrm>
          <a:off x="8903797" y="4358640"/>
          <a:ext cx="3288203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과             목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>
                          <a:solidFill>
                            <a:sysClr val="windowText" lastClr="000000"/>
                          </a:solidFill>
                        </a:rPr>
                        <a:t>설계 및 프로젝트 기본</a:t>
                      </a:r>
                      <a:r>
                        <a:rPr lang="en-US" altLang="ko-KR" sz="1100" b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altLang="ko-KR" sz="1100" b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학</a:t>
                      </a:r>
                      <a:r>
                        <a:rPr lang="ko-KR" altLang="en-US" sz="1100" b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과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의료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공학과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담  당  교  수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강병익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교수님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조용석 교수님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발     표     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발표자 </a:t>
                      </a:r>
                      <a:r>
                        <a:rPr lang="en-US" altLang="ko-KR" sz="110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19615026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오현석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26">
                <a:tc row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팀             원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19615017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박세훈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2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21615024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우지원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2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21615048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ysClr val="windowText" lastClr="000000"/>
                          </a:solidFill>
                        </a:rPr>
                        <a:t>박병인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    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락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    처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dhgustjr29@naver.com</a:t>
                      </a:r>
                      <a:endParaRPr lang="en-US" altLang="ko-KR" sz="1100" dirty="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타임테이블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2691D3-A726-4DC0-99BB-701541D37D0E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F8F7F-3F4E-4DEF-8707-64B809075EF6}"/>
              </a:ext>
            </a:extLst>
          </p:cNvPr>
          <p:cNvSpPr/>
          <p:nvPr/>
        </p:nvSpPr>
        <p:spPr>
          <a:xfrm>
            <a:off x="10048875" y="6273281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4F996-3B8D-7088-390E-4746DF0E9815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Group 127">
            <a:extLst>
              <a:ext uri="{FF2B5EF4-FFF2-40B4-BE49-F238E27FC236}">
                <a16:creationId xmlns:a16="http://schemas.microsoft.com/office/drawing/2014/main" id="{6D7E4B69-8713-05EE-C4F9-3C41E051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2160"/>
              </p:ext>
            </p:extLst>
          </p:nvPr>
        </p:nvGraphicFramePr>
        <p:xfrm>
          <a:off x="902868" y="1788815"/>
          <a:ext cx="9709204" cy="4853307"/>
        </p:xfrm>
        <a:graphic>
          <a:graphicData uri="http://schemas.openxmlformats.org/drawingml/2006/table">
            <a:tbl>
              <a:tblPr/>
              <a:tblGrid>
                <a:gridCol w="173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7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86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강의주차 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(40%)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TTS 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이산화탄소 센서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(70%)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OpenCV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(75%)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앱과 라즈베리 연동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(70%)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외형디자인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3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마무리 및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 상황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(60%)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75748"/>
                  </a:ext>
                </a:extLst>
              </a:tr>
            </a:tbl>
          </a:graphicData>
        </a:graphic>
      </p:graphicFrame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9F66F486-4E30-C452-267A-948C2E77122C}"/>
              </a:ext>
            </a:extLst>
          </p:cNvPr>
          <p:cNvSpPr/>
          <p:nvPr/>
        </p:nvSpPr>
        <p:spPr>
          <a:xfrm>
            <a:off x="4635879" y="2349437"/>
            <a:ext cx="2972936" cy="185482"/>
          </a:xfrm>
          <a:prstGeom prst="roundRect">
            <a:avLst>
              <a:gd name="adj" fmla="val 27173"/>
            </a:avLst>
          </a:prstGeom>
          <a:solidFill>
            <a:srgbClr val="47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4117D0F7-6A1A-1A93-8A6D-2D4A585D6CC4}"/>
              </a:ext>
            </a:extLst>
          </p:cNvPr>
          <p:cNvSpPr/>
          <p:nvPr/>
        </p:nvSpPr>
        <p:spPr>
          <a:xfrm>
            <a:off x="2675858" y="2854869"/>
            <a:ext cx="1938085" cy="192012"/>
          </a:xfrm>
          <a:prstGeom prst="roundRect">
            <a:avLst>
              <a:gd name="adj" fmla="val 27173"/>
            </a:avLst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AD21AC7-B290-7474-5003-12FFA3689824}"/>
              </a:ext>
            </a:extLst>
          </p:cNvPr>
          <p:cNvSpPr/>
          <p:nvPr/>
        </p:nvSpPr>
        <p:spPr>
          <a:xfrm>
            <a:off x="3644902" y="3461687"/>
            <a:ext cx="1981955" cy="185482"/>
          </a:xfrm>
          <a:prstGeom prst="roundRect">
            <a:avLst>
              <a:gd name="adj" fmla="val 27173"/>
            </a:avLst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:a16="http://schemas.microsoft.com/office/drawing/2014/main" id="{BB3BF657-6395-2304-06F6-5C492BEE1DF5}"/>
              </a:ext>
            </a:extLst>
          </p:cNvPr>
          <p:cNvSpPr/>
          <p:nvPr/>
        </p:nvSpPr>
        <p:spPr>
          <a:xfrm>
            <a:off x="3654368" y="4029987"/>
            <a:ext cx="4945425" cy="192012"/>
          </a:xfrm>
          <a:prstGeom prst="roundRect">
            <a:avLst>
              <a:gd name="adj" fmla="val 27173"/>
            </a:avLst>
          </a:prstGeom>
          <a:solidFill>
            <a:srgbClr val="33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68045175-73FF-6368-9E81-B52F6670CBE8}"/>
              </a:ext>
            </a:extLst>
          </p:cNvPr>
          <p:cNvSpPr/>
          <p:nvPr/>
        </p:nvSpPr>
        <p:spPr>
          <a:xfrm>
            <a:off x="3644901" y="4614845"/>
            <a:ext cx="3963914" cy="192012"/>
          </a:xfrm>
          <a:prstGeom prst="roundRect">
            <a:avLst>
              <a:gd name="adj" fmla="val 27173"/>
            </a:avLst>
          </a:prstGeom>
          <a:solidFill>
            <a:srgbClr val="334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CB67D537-6AA0-263E-C968-1D89DBA5201E}"/>
              </a:ext>
            </a:extLst>
          </p:cNvPr>
          <p:cNvSpPr/>
          <p:nvPr/>
        </p:nvSpPr>
        <p:spPr>
          <a:xfrm>
            <a:off x="5626857" y="5139151"/>
            <a:ext cx="2972936" cy="192012"/>
          </a:xfrm>
          <a:prstGeom prst="roundRect">
            <a:avLst>
              <a:gd name="adj" fmla="val 27173"/>
            </a:avLst>
          </a:prstGeom>
          <a:solidFill>
            <a:srgbClr val="47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16">
            <a:extLst>
              <a:ext uri="{FF2B5EF4-FFF2-40B4-BE49-F238E27FC236}">
                <a16:creationId xmlns:a16="http://schemas.microsoft.com/office/drawing/2014/main" id="{FE6AC816-EA59-ED2B-3CEF-CF5E3DBF19DB}"/>
              </a:ext>
            </a:extLst>
          </p:cNvPr>
          <p:cNvSpPr/>
          <p:nvPr/>
        </p:nvSpPr>
        <p:spPr>
          <a:xfrm>
            <a:off x="5626858" y="5711850"/>
            <a:ext cx="1981958" cy="192012"/>
          </a:xfrm>
          <a:prstGeom prst="roundRect">
            <a:avLst>
              <a:gd name="adj" fmla="val 27173"/>
            </a:avLst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16">
            <a:extLst>
              <a:ext uri="{FF2B5EF4-FFF2-40B4-BE49-F238E27FC236}">
                <a16:creationId xmlns:a16="http://schemas.microsoft.com/office/drawing/2014/main" id="{5EC22178-DE07-C508-09A7-B35DA20BEB74}"/>
              </a:ext>
            </a:extLst>
          </p:cNvPr>
          <p:cNvSpPr/>
          <p:nvPr/>
        </p:nvSpPr>
        <p:spPr>
          <a:xfrm>
            <a:off x="7630750" y="6269044"/>
            <a:ext cx="1957867" cy="192012"/>
          </a:xfrm>
          <a:prstGeom prst="roundRect">
            <a:avLst>
              <a:gd name="adj" fmla="val 27173"/>
            </a:avLst>
          </a:prstGeom>
          <a:solidFill>
            <a:srgbClr val="47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모서리가 둥근 직사각형 16">
            <a:extLst>
              <a:ext uri="{FF2B5EF4-FFF2-40B4-BE49-F238E27FC236}">
                <a16:creationId xmlns:a16="http://schemas.microsoft.com/office/drawing/2014/main" id="{35A3CC5B-ADDA-516E-E928-6DBDF58352B3}"/>
              </a:ext>
            </a:extLst>
          </p:cNvPr>
          <p:cNvSpPr/>
          <p:nvPr/>
        </p:nvSpPr>
        <p:spPr>
          <a:xfrm>
            <a:off x="4781021" y="2494579"/>
            <a:ext cx="2972936" cy="185482"/>
          </a:xfrm>
          <a:prstGeom prst="roundRect">
            <a:avLst>
              <a:gd name="adj" fmla="val 27173"/>
            </a:avLst>
          </a:prstGeom>
          <a:solidFill>
            <a:srgbClr val="476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9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74CA73-9F90-4168-888C-F6BD9121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72706"/>
              </p:ext>
            </p:extLst>
          </p:nvPr>
        </p:nvGraphicFramePr>
        <p:xfrm>
          <a:off x="1224558" y="1495467"/>
          <a:ext cx="9093899" cy="51179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3470">
                  <a:extLst>
                    <a:ext uri="{9D8B030D-6E8A-4147-A177-3AD203B41FA5}">
                      <a16:colId xmlns:a16="http://schemas.microsoft.com/office/drawing/2014/main" val="287732990"/>
                    </a:ext>
                  </a:extLst>
                </a:gridCol>
                <a:gridCol w="1275448">
                  <a:extLst>
                    <a:ext uri="{9D8B030D-6E8A-4147-A177-3AD203B41FA5}">
                      <a16:colId xmlns:a16="http://schemas.microsoft.com/office/drawing/2014/main" val="3945819100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1744858969"/>
                    </a:ext>
                  </a:extLst>
                </a:gridCol>
                <a:gridCol w="438128">
                  <a:extLst>
                    <a:ext uri="{9D8B030D-6E8A-4147-A177-3AD203B41FA5}">
                      <a16:colId xmlns:a16="http://schemas.microsoft.com/office/drawing/2014/main" val="3291749810"/>
                    </a:ext>
                  </a:extLst>
                </a:gridCol>
                <a:gridCol w="480526">
                  <a:extLst>
                    <a:ext uri="{9D8B030D-6E8A-4147-A177-3AD203B41FA5}">
                      <a16:colId xmlns:a16="http://schemas.microsoft.com/office/drawing/2014/main" val="648558145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148601685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60892608"/>
                    </a:ext>
                  </a:extLst>
                </a:gridCol>
                <a:gridCol w="551193">
                  <a:extLst>
                    <a:ext uri="{9D8B030D-6E8A-4147-A177-3AD203B41FA5}">
                      <a16:colId xmlns:a16="http://schemas.microsoft.com/office/drawing/2014/main" val="3705720308"/>
                    </a:ext>
                  </a:extLst>
                </a:gridCol>
                <a:gridCol w="593593">
                  <a:extLst>
                    <a:ext uri="{9D8B030D-6E8A-4147-A177-3AD203B41FA5}">
                      <a16:colId xmlns:a16="http://schemas.microsoft.com/office/drawing/2014/main" val="3656094697"/>
                    </a:ext>
                  </a:extLst>
                </a:gridCol>
                <a:gridCol w="565326">
                  <a:extLst>
                    <a:ext uri="{9D8B030D-6E8A-4147-A177-3AD203B41FA5}">
                      <a16:colId xmlns:a16="http://schemas.microsoft.com/office/drawing/2014/main" val="152912040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574133263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061929416"/>
                    </a:ext>
                  </a:extLst>
                </a:gridCol>
                <a:gridCol w="500455">
                  <a:extLst>
                    <a:ext uri="{9D8B030D-6E8A-4147-A177-3AD203B41FA5}">
                      <a16:colId xmlns:a16="http://schemas.microsoft.com/office/drawing/2014/main" val="163821898"/>
                    </a:ext>
                  </a:extLst>
                </a:gridCol>
                <a:gridCol w="898730">
                  <a:extLst>
                    <a:ext uri="{9D8B030D-6E8A-4147-A177-3AD203B41FA5}">
                      <a16:colId xmlns:a16="http://schemas.microsoft.com/office/drawing/2014/main" val="3969062144"/>
                    </a:ext>
                  </a:extLst>
                </a:gridCol>
              </a:tblGrid>
              <a:tr h="421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dirty="0"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강의 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00310"/>
                  </a:ext>
                </a:extLst>
              </a:tr>
              <a:tr h="294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월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54134"/>
                  </a:ext>
                </a:extLst>
              </a:tr>
              <a:tr h="415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47897"/>
                  </a:ext>
                </a:extLst>
              </a:tr>
              <a:tr h="34415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자료 준비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자료조사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15400"/>
                  </a:ext>
                </a:extLst>
              </a:tr>
              <a:tr h="3994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발표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7231"/>
                  </a:ext>
                </a:extLst>
              </a:tr>
              <a:tr h="3163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8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보안 및 수정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오현석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/>
                        <a:t>앱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프로젝트 최종 종합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진행률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5351"/>
                  </a:ext>
                </a:extLst>
              </a:tr>
              <a:tr h="597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DB </a:t>
                      </a:r>
                      <a:r>
                        <a:rPr lang="ko-KR" altLang="en-US" sz="900" dirty="0"/>
                        <a:t>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2990"/>
                  </a:ext>
                </a:extLst>
              </a:tr>
              <a:tr h="6212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Firebase </a:t>
                      </a:r>
                      <a:r>
                        <a:rPr lang="ko-KR" altLang="en-US" sz="900" dirty="0"/>
                        <a:t>앱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앱 개발 완료 후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08121"/>
                  </a:ext>
                </a:extLst>
              </a:tr>
              <a:tr h="617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  <a:p>
                      <a:pPr algn="ctr" latinLnBrk="1"/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885"/>
                  </a:ext>
                </a:extLst>
              </a:tr>
              <a:tr h="3370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최종 보고서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7735"/>
                  </a:ext>
                </a:extLst>
              </a:tr>
              <a:tr h="262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교과상담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30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4DCD05-C783-471B-AE5E-255356AFEA5E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293197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74CA73-9F90-4168-888C-F6BD9121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74963"/>
              </p:ext>
            </p:extLst>
          </p:nvPr>
        </p:nvGraphicFramePr>
        <p:xfrm>
          <a:off x="1224558" y="1495467"/>
          <a:ext cx="9093899" cy="51179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3470">
                  <a:extLst>
                    <a:ext uri="{9D8B030D-6E8A-4147-A177-3AD203B41FA5}">
                      <a16:colId xmlns:a16="http://schemas.microsoft.com/office/drawing/2014/main" val="287732990"/>
                    </a:ext>
                  </a:extLst>
                </a:gridCol>
                <a:gridCol w="1275448">
                  <a:extLst>
                    <a:ext uri="{9D8B030D-6E8A-4147-A177-3AD203B41FA5}">
                      <a16:colId xmlns:a16="http://schemas.microsoft.com/office/drawing/2014/main" val="3945819100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1744858969"/>
                    </a:ext>
                  </a:extLst>
                </a:gridCol>
                <a:gridCol w="438128">
                  <a:extLst>
                    <a:ext uri="{9D8B030D-6E8A-4147-A177-3AD203B41FA5}">
                      <a16:colId xmlns:a16="http://schemas.microsoft.com/office/drawing/2014/main" val="3291749810"/>
                    </a:ext>
                  </a:extLst>
                </a:gridCol>
                <a:gridCol w="480526">
                  <a:extLst>
                    <a:ext uri="{9D8B030D-6E8A-4147-A177-3AD203B41FA5}">
                      <a16:colId xmlns:a16="http://schemas.microsoft.com/office/drawing/2014/main" val="648558145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148601685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60892608"/>
                    </a:ext>
                  </a:extLst>
                </a:gridCol>
                <a:gridCol w="551193">
                  <a:extLst>
                    <a:ext uri="{9D8B030D-6E8A-4147-A177-3AD203B41FA5}">
                      <a16:colId xmlns:a16="http://schemas.microsoft.com/office/drawing/2014/main" val="3705720308"/>
                    </a:ext>
                  </a:extLst>
                </a:gridCol>
                <a:gridCol w="593593">
                  <a:extLst>
                    <a:ext uri="{9D8B030D-6E8A-4147-A177-3AD203B41FA5}">
                      <a16:colId xmlns:a16="http://schemas.microsoft.com/office/drawing/2014/main" val="3656094697"/>
                    </a:ext>
                  </a:extLst>
                </a:gridCol>
                <a:gridCol w="565326">
                  <a:extLst>
                    <a:ext uri="{9D8B030D-6E8A-4147-A177-3AD203B41FA5}">
                      <a16:colId xmlns:a16="http://schemas.microsoft.com/office/drawing/2014/main" val="152912040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574133263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061929416"/>
                    </a:ext>
                  </a:extLst>
                </a:gridCol>
                <a:gridCol w="500455">
                  <a:extLst>
                    <a:ext uri="{9D8B030D-6E8A-4147-A177-3AD203B41FA5}">
                      <a16:colId xmlns:a16="http://schemas.microsoft.com/office/drawing/2014/main" val="163821898"/>
                    </a:ext>
                  </a:extLst>
                </a:gridCol>
                <a:gridCol w="898730">
                  <a:extLst>
                    <a:ext uri="{9D8B030D-6E8A-4147-A177-3AD203B41FA5}">
                      <a16:colId xmlns:a16="http://schemas.microsoft.com/office/drawing/2014/main" val="3969062144"/>
                    </a:ext>
                  </a:extLst>
                </a:gridCol>
              </a:tblGrid>
              <a:tr h="421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dirty="0"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강의 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00310"/>
                  </a:ext>
                </a:extLst>
              </a:tr>
              <a:tr h="294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월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54134"/>
                  </a:ext>
                </a:extLst>
              </a:tr>
              <a:tr h="415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47897"/>
                  </a:ext>
                </a:extLst>
              </a:tr>
              <a:tr h="34415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자료 준비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자료조사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15400"/>
                  </a:ext>
                </a:extLst>
              </a:tr>
              <a:tr h="3994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발표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7231"/>
                  </a:ext>
                </a:extLst>
              </a:tr>
              <a:tr h="3163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8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보안 및 수정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박세훈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OpenCV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프로젝트 최종 종합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진행률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5351"/>
                  </a:ext>
                </a:extLst>
              </a:tr>
              <a:tr h="597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dirty="0" err="1"/>
                        <a:t>라즈베리파이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dirty="0"/>
                        <a:t>서버연동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2990"/>
                  </a:ext>
                </a:extLst>
              </a:tr>
              <a:tr h="6212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08121"/>
                  </a:ext>
                </a:extLst>
              </a:tr>
              <a:tr h="617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885"/>
                  </a:ext>
                </a:extLst>
              </a:tr>
              <a:tr h="3370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최종 보고서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7735"/>
                  </a:ext>
                </a:extLst>
              </a:tr>
              <a:tr h="262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교과상담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30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4DCD05-C783-471B-AE5E-255356AFEA5E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421763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74CA73-9F90-4168-888C-F6BD9121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9060"/>
              </p:ext>
            </p:extLst>
          </p:nvPr>
        </p:nvGraphicFramePr>
        <p:xfrm>
          <a:off x="1224558" y="1495467"/>
          <a:ext cx="9093899" cy="51179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3470">
                  <a:extLst>
                    <a:ext uri="{9D8B030D-6E8A-4147-A177-3AD203B41FA5}">
                      <a16:colId xmlns:a16="http://schemas.microsoft.com/office/drawing/2014/main" val="287732990"/>
                    </a:ext>
                  </a:extLst>
                </a:gridCol>
                <a:gridCol w="1275448">
                  <a:extLst>
                    <a:ext uri="{9D8B030D-6E8A-4147-A177-3AD203B41FA5}">
                      <a16:colId xmlns:a16="http://schemas.microsoft.com/office/drawing/2014/main" val="3945819100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1744858969"/>
                    </a:ext>
                  </a:extLst>
                </a:gridCol>
                <a:gridCol w="438128">
                  <a:extLst>
                    <a:ext uri="{9D8B030D-6E8A-4147-A177-3AD203B41FA5}">
                      <a16:colId xmlns:a16="http://schemas.microsoft.com/office/drawing/2014/main" val="3291749810"/>
                    </a:ext>
                  </a:extLst>
                </a:gridCol>
                <a:gridCol w="480526">
                  <a:extLst>
                    <a:ext uri="{9D8B030D-6E8A-4147-A177-3AD203B41FA5}">
                      <a16:colId xmlns:a16="http://schemas.microsoft.com/office/drawing/2014/main" val="648558145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148601685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60892608"/>
                    </a:ext>
                  </a:extLst>
                </a:gridCol>
                <a:gridCol w="551193">
                  <a:extLst>
                    <a:ext uri="{9D8B030D-6E8A-4147-A177-3AD203B41FA5}">
                      <a16:colId xmlns:a16="http://schemas.microsoft.com/office/drawing/2014/main" val="3705720308"/>
                    </a:ext>
                  </a:extLst>
                </a:gridCol>
                <a:gridCol w="593593">
                  <a:extLst>
                    <a:ext uri="{9D8B030D-6E8A-4147-A177-3AD203B41FA5}">
                      <a16:colId xmlns:a16="http://schemas.microsoft.com/office/drawing/2014/main" val="3656094697"/>
                    </a:ext>
                  </a:extLst>
                </a:gridCol>
                <a:gridCol w="565326">
                  <a:extLst>
                    <a:ext uri="{9D8B030D-6E8A-4147-A177-3AD203B41FA5}">
                      <a16:colId xmlns:a16="http://schemas.microsoft.com/office/drawing/2014/main" val="152912040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574133263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061929416"/>
                    </a:ext>
                  </a:extLst>
                </a:gridCol>
                <a:gridCol w="500455">
                  <a:extLst>
                    <a:ext uri="{9D8B030D-6E8A-4147-A177-3AD203B41FA5}">
                      <a16:colId xmlns:a16="http://schemas.microsoft.com/office/drawing/2014/main" val="163821898"/>
                    </a:ext>
                  </a:extLst>
                </a:gridCol>
                <a:gridCol w="898730">
                  <a:extLst>
                    <a:ext uri="{9D8B030D-6E8A-4147-A177-3AD203B41FA5}">
                      <a16:colId xmlns:a16="http://schemas.microsoft.com/office/drawing/2014/main" val="3969062144"/>
                    </a:ext>
                  </a:extLst>
                </a:gridCol>
              </a:tblGrid>
              <a:tr h="421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dirty="0"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강의 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00310"/>
                  </a:ext>
                </a:extLst>
              </a:tr>
              <a:tr h="294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월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54134"/>
                  </a:ext>
                </a:extLst>
              </a:tr>
              <a:tr h="415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47897"/>
                  </a:ext>
                </a:extLst>
              </a:tr>
              <a:tr h="34415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자료 준비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자료조사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15400"/>
                  </a:ext>
                </a:extLst>
              </a:tr>
              <a:tr h="3994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발표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7231"/>
                  </a:ext>
                </a:extLst>
              </a:tr>
              <a:tr h="3163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8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보안 및 수정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우지원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/>
                        <a:t>이산화탄소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프로젝트 최종 종합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진행률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70%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실험대기 중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5351"/>
                  </a:ext>
                </a:extLst>
              </a:tr>
              <a:tr h="597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dirty="0"/>
                        <a:t>외형디자인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함초롬바탕" pitchFamily="18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△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완료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제작대기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2990"/>
                  </a:ext>
                </a:extLst>
              </a:tr>
              <a:tr h="6212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08121"/>
                  </a:ext>
                </a:extLst>
              </a:tr>
              <a:tr h="617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885"/>
                  </a:ext>
                </a:extLst>
              </a:tr>
              <a:tr h="3370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최종 보고서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7735"/>
                  </a:ext>
                </a:extLst>
              </a:tr>
              <a:tr h="262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교과상담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30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4DCD05-C783-471B-AE5E-255356AFEA5E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356919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74CA73-9F90-4168-888C-F6BD9121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16922"/>
              </p:ext>
            </p:extLst>
          </p:nvPr>
        </p:nvGraphicFramePr>
        <p:xfrm>
          <a:off x="1224558" y="1495467"/>
          <a:ext cx="9093899" cy="51179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3470">
                  <a:extLst>
                    <a:ext uri="{9D8B030D-6E8A-4147-A177-3AD203B41FA5}">
                      <a16:colId xmlns:a16="http://schemas.microsoft.com/office/drawing/2014/main" val="287732990"/>
                    </a:ext>
                  </a:extLst>
                </a:gridCol>
                <a:gridCol w="1275448">
                  <a:extLst>
                    <a:ext uri="{9D8B030D-6E8A-4147-A177-3AD203B41FA5}">
                      <a16:colId xmlns:a16="http://schemas.microsoft.com/office/drawing/2014/main" val="3945819100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1744858969"/>
                    </a:ext>
                  </a:extLst>
                </a:gridCol>
                <a:gridCol w="438128">
                  <a:extLst>
                    <a:ext uri="{9D8B030D-6E8A-4147-A177-3AD203B41FA5}">
                      <a16:colId xmlns:a16="http://schemas.microsoft.com/office/drawing/2014/main" val="3291749810"/>
                    </a:ext>
                  </a:extLst>
                </a:gridCol>
                <a:gridCol w="480526">
                  <a:extLst>
                    <a:ext uri="{9D8B030D-6E8A-4147-A177-3AD203B41FA5}">
                      <a16:colId xmlns:a16="http://schemas.microsoft.com/office/drawing/2014/main" val="648558145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148601685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60892608"/>
                    </a:ext>
                  </a:extLst>
                </a:gridCol>
                <a:gridCol w="551193">
                  <a:extLst>
                    <a:ext uri="{9D8B030D-6E8A-4147-A177-3AD203B41FA5}">
                      <a16:colId xmlns:a16="http://schemas.microsoft.com/office/drawing/2014/main" val="3705720308"/>
                    </a:ext>
                  </a:extLst>
                </a:gridCol>
                <a:gridCol w="593593">
                  <a:extLst>
                    <a:ext uri="{9D8B030D-6E8A-4147-A177-3AD203B41FA5}">
                      <a16:colId xmlns:a16="http://schemas.microsoft.com/office/drawing/2014/main" val="3656094697"/>
                    </a:ext>
                  </a:extLst>
                </a:gridCol>
                <a:gridCol w="565326">
                  <a:extLst>
                    <a:ext uri="{9D8B030D-6E8A-4147-A177-3AD203B41FA5}">
                      <a16:colId xmlns:a16="http://schemas.microsoft.com/office/drawing/2014/main" val="152912040"/>
                    </a:ext>
                  </a:extLst>
                </a:gridCol>
                <a:gridCol w="494659">
                  <a:extLst>
                    <a:ext uri="{9D8B030D-6E8A-4147-A177-3AD203B41FA5}">
                      <a16:colId xmlns:a16="http://schemas.microsoft.com/office/drawing/2014/main" val="3574133263"/>
                    </a:ext>
                  </a:extLst>
                </a:gridCol>
                <a:gridCol w="494660">
                  <a:extLst>
                    <a:ext uri="{9D8B030D-6E8A-4147-A177-3AD203B41FA5}">
                      <a16:colId xmlns:a16="http://schemas.microsoft.com/office/drawing/2014/main" val="1061929416"/>
                    </a:ext>
                  </a:extLst>
                </a:gridCol>
                <a:gridCol w="500455">
                  <a:extLst>
                    <a:ext uri="{9D8B030D-6E8A-4147-A177-3AD203B41FA5}">
                      <a16:colId xmlns:a16="http://schemas.microsoft.com/office/drawing/2014/main" val="163821898"/>
                    </a:ext>
                  </a:extLst>
                </a:gridCol>
                <a:gridCol w="898730">
                  <a:extLst>
                    <a:ext uri="{9D8B030D-6E8A-4147-A177-3AD203B41FA5}">
                      <a16:colId xmlns:a16="http://schemas.microsoft.com/office/drawing/2014/main" val="3969062144"/>
                    </a:ext>
                  </a:extLst>
                </a:gridCol>
              </a:tblGrid>
              <a:tr h="421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dirty="0"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강의 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00310"/>
                  </a:ext>
                </a:extLst>
              </a:tr>
              <a:tr h="294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월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54134"/>
                  </a:ext>
                </a:extLst>
              </a:tr>
              <a:tr h="415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47897"/>
                  </a:ext>
                </a:extLst>
              </a:tr>
              <a:tr h="34415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자료 준비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자료조사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15400"/>
                  </a:ext>
                </a:extLst>
              </a:tr>
              <a:tr h="3994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발표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7231"/>
                  </a:ext>
                </a:extLst>
              </a:tr>
              <a:tr h="3163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8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보안 및 수정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박병인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TTS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△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프로젝트 최종 종합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5351"/>
                  </a:ext>
                </a:extLst>
              </a:tr>
              <a:tr h="597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900" dirty="0"/>
                        <a:t>앱과 </a:t>
                      </a:r>
                      <a:r>
                        <a:rPr lang="ko-KR" altLang="en-US" sz="900" dirty="0" err="1"/>
                        <a:t>라즈베리파이</a:t>
                      </a:r>
                      <a:r>
                        <a:rPr lang="ko-KR" altLang="en-US" sz="900" dirty="0"/>
                        <a:t> 연동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함초롬바탕" pitchFamily="18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△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70%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2990"/>
                  </a:ext>
                </a:extLst>
              </a:tr>
              <a:tr h="6212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08121"/>
                  </a:ext>
                </a:extLst>
              </a:tr>
              <a:tr h="617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-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-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885"/>
                  </a:ext>
                </a:extLst>
              </a:tr>
              <a:tr h="3370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최종 보고서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7735"/>
                  </a:ext>
                </a:extLst>
              </a:tr>
              <a:tr h="262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교과상담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30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4DCD05-C783-471B-AE5E-255356AFEA5E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147004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23691" y="117305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자료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223F8-4741-455A-942B-3CB746B3766A}"/>
              </a:ext>
            </a:extLst>
          </p:cNvPr>
          <p:cNvSpPr txBox="1"/>
          <p:nvPr/>
        </p:nvSpPr>
        <p:spPr>
          <a:xfrm>
            <a:off x="477826" y="1914037"/>
            <a:ext cx="11378672" cy="461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http://ojc.asia/bbs/board.php?bo_table=LecAndroid&amp;wr_id=94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https://devmozz.github.io/2018/04/23/text-to-speech/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https://www.news1.kr/articles/?3677916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2"/>
              </a:rPr>
              <a:t>https://github.com/opencv/opencv</a:t>
            </a:r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5. </a:t>
            </a:r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https://softwaree.tistory.com/39</a:t>
            </a:r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TTS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https://hyeals.tistory.com/80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https://stickode.tistory.com/118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https://ebbnflow.tistory.com/188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참고문헌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6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41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ADA86-D08C-463D-B38C-7F7CA32CA6F6}"/>
              </a:ext>
            </a:extLst>
          </p:cNvPr>
          <p:cNvSpPr/>
          <p:nvPr/>
        </p:nvSpPr>
        <p:spPr>
          <a:xfrm>
            <a:off x="9823508" y="6107185"/>
            <a:ext cx="2368492" cy="750815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04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150723" y="1128603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>
            <a:grpSpLocks/>
          </p:cNvGrpSpPr>
          <p:nvPr/>
        </p:nvGrpSpPr>
        <p:grpSpPr>
          <a:xfrm>
            <a:off x="769060" y="2537343"/>
            <a:ext cx="1679805" cy="523220"/>
            <a:chOff x="294640" y="3596640"/>
            <a:chExt cx="1679805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진행상황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7387F-F562-4EEC-899C-7328B9E5ABD5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167387-E30F-4C7A-9EE9-32F18A5E8E9C}"/>
              </a:ext>
            </a:extLst>
          </p:cNvPr>
          <p:cNvGrpSpPr>
            <a:grpSpLocks/>
          </p:cNvGrpSpPr>
          <p:nvPr/>
        </p:nvGrpSpPr>
        <p:grpSpPr>
          <a:xfrm>
            <a:off x="769060" y="3179533"/>
            <a:ext cx="833485" cy="523220"/>
            <a:chOff x="294640" y="3596640"/>
            <a:chExt cx="83348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935FF-BD5A-4E0A-829E-170EE2B1C7BA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33AE1C-CE0C-4AF3-A083-91DDF41CF9CA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78E6A-3BBA-45D6-A061-8521F3E25441}"/>
              </a:ext>
            </a:extLst>
          </p:cNvPr>
          <p:cNvGrpSpPr>
            <a:grpSpLocks/>
          </p:cNvGrpSpPr>
          <p:nvPr/>
        </p:nvGrpSpPr>
        <p:grpSpPr>
          <a:xfrm>
            <a:off x="769060" y="3821723"/>
            <a:ext cx="1679805" cy="523220"/>
            <a:chOff x="294640" y="3596640"/>
            <a:chExt cx="1679805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8F38DF-3674-49CC-9BFA-440B25D45156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3BF98-D4BF-44A3-B5C1-1F644533B34A}"/>
                </a:ext>
              </a:extLst>
            </p:cNvPr>
            <p:cNvSpPr txBox="1"/>
            <p:nvPr/>
          </p:nvSpPr>
          <p:spPr>
            <a:xfrm>
              <a:off x="943394" y="368897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참고문헌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4BC33A3-16EC-4EF7-B1F1-12FECBA6FC43}"/>
              </a:ext>
            </a:extLst>
          </p:cNvPr>
          <p:cNvGrpSpPr>
            <a:grpSpLocks/>
          </p:cNvGrpSpPr>
          <p:nvPr/>
        </p:nvGrpSpPr>
        <p:grpSpPr>
          <a:xfrm>
            <a:off x="769060" y="4463913"/>
            <a:ext cx="1295085" cy="523220"/>
            <a:chOff x="294640" y="3596640"/>
            <a:chExt cx="1295085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2666D-9FA8-481B-A0C1-5AF05EEA6DF3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27281B-4ADB-4D26-BFF8-2CA33A8B4F9E}"/>
                </a:ext>
              </a:extLst>
            </p:cNvPr>
            <p:cNvSpPr txBox="1"/>
            <p:nvPr/>
          </p:nvSpPr>
          <p:spPr>
            <a:xfrm>
              <a:off x="943394" y="36889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rgbClr val="393939"/>
                  </a:solidFill>
                </a:rPr>
                <a:t>Q&amp;A</a:t>
              </a:r>
              <a:endParaRPr lang="ko-KR" altLang="en-US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7B5363-D70B-0A4C-A4CD-F81510CFBF87}"/>
              </a:ext>
            </a:extLst>
          </p:cNvPr>
          <p:cNvSpPr txBox="1"/>
          <p:nvPr/>
        </p:nvSpPr>
        <p:spPr>
          <a:xfrm>
            <a:off x="1417814" y="3242130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rgbClr val="393939"/>
                </a:solidFill>
              </a:rPr>
              <a:t>추진일정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앱 개발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7CD6-99A1-36A9-3DAF-99908038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48" y="2209967"/>
            <a:ext cx="2038350" cy="36290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872F2D-13EB-CF50-821C-7783925F495C}"/>
              </a:ext>
            </a:extLst>
          </p:cNvPr>
          <p:cNvCxnSpPr/>
          <p:nvPr/>
        </p:nvCxnSpPr>
        <p:spPr>
          <a:xfrm flipH="1">
            <a:off x="3318555" y="2415397"/>
            <a:ext cx="1682151" cy="163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3D3273-6287-C89B-D34F-4ED5F379B45A}"/>
              </a:ext>
            </a:extLst>
          </p:cNvPr>
          <p:cNvSpPr txBox="1"/>
          <p:nvPr/>
        </p:nvSpPr>
        <p:spPr>
          <a:xfrm>
            <a:off x="4963430" y="2209967"/>
            <a:ext cx="303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46211A-83C0-02ED-756E-1A2C60FBC0F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783718" y="3096883"/>
            <a:ext cx="2216988" cy="60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9C0D9F-AEFE-5B1A-B30B-796D92F0FFD2}"/>
              </a:ext>
            </a:extLst>
          </p:cNvPr>
          <p:cNvSpPr txBox="1"/>
          <p:nvPr/>
        </p:nvSpPr>
        <p:spPr>
          <a:xfrm>
            <a:off x="5000706" y="2972602"/>
            <a:ext cx="349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운전자 상태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9D1713-C3AE-4C1A-35B1-A1D8EF51FC52}"/>
              </a:ext>
            </a:extLst>
          </p:cNvPr>
          <p:cNvCxnSpPr>
            <a:cxnSpLocks/>
          </p:cNvCxnSpPr>
          <p:nvPr/>
        </p:nvCxnSpPr>
        <p:spPr>
          <a:xfrm flipH="1" flipV="1">
            <a:off x="3016632" y="3990519"/>
            <a:ext cx="194679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E454D9-C199-F4E0-B5D4-9BF721C823CF}"/>
              </a:ext>
            </a:extLst>
          </p:cNvPr>
          <p:cNvSpPr txBox="1"/>
          <p:nvPr/>
        </p:nvSpPr>
        <p:spPr>
          <a:xfrm>
            <a:off x="4963430" y="3990519"/>
            <a:ext cx="137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BC6DED-301E-DBB4-C606-FF14DD92D52E}"/>
              </a:ext>
            </a:extLst>
          </p:cNvPr>
          <p:cNvCxnSpPr>
            <a:cxnSpLocks/>
          </p:cNvCxnSpPr>
          <p:nvPr/>
        </p:nvCxnSpPr>
        <p:spPr>
          <a:xfrm flipH="1">
            <a:off x="3016632" y="5105490"/>
            <a:ext cx="19840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62D0AB-D9EE-3E0D-1010-C2209D097120}"/>
              </a:ext>
            </a:extLst>
          </p:cNvPr>
          <p:cNvSpPr txBox="1"/>
          <p:nvPr/>
        </p:nvSpPr>
        <p:spPr>
          <a:xfrm>
            <a:off x="4983820" y="4920824"/>
            <a:ext cx="1848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 깜빡임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분당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1FBA038-636E-9707-82CA-418A4EF5AB8F}"/>
              </a:ext>
            </a:extLst>
          </p:cNvPr>
          <p:cNvCxnSpPr>
            <a:cxnSpLocks/>
          </p:cNvCxnSpPr>
          <p:nvPr/>
        </p:nvCxnSpPr>
        <p:spPr>
          <a:xfrm flipH="1">
            <a:off x="3033518" y="5472241"/>
            <a:ext cx="19840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52873D-795C-BE04-0627-C97881E2F36E}"/>
              </a:ext>
            </a:extLst>
          </p:cNvPr>
          <p:cNvSpPr txBox="1"/>
          <p:nvPr/>
        </p:nvSpPr>
        <p:spPr>
          <a:xfrm>
            <a:off x="5000706" y="5287575"/>
            <a:ext cx="1848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Co2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농도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4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앱 개발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F5F67-EFD9-047C-9C33-E5FD9B0C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4" y="1914037"/>
            <a:ext cx="3955446" cy="4435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8079BD-9389-B4E3-A027-FBD5780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42" y="1914038"/>
            <a:ext cx="3871916" cy="4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앱 개발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49E55E-73C7-A390-D9D7-ED0766027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8"/>
          <a:stretch/>
        </p:blipFill>
        <p:spPr>
          <a:xfrm>
            <a:off x="371155" y="1914039"/>
            <a:ext cx="1603636" cy="1441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FB98FA-C831-8391-4CAC-83594B16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5" y="3429000"/>
            <a:ext cx="1603636" cy="1392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DCF5C-05F5-1B41-8326-E3ABB7EE5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6" y="4894887"/>
            <a:ext cx="1603635" cy="123781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24B54-F221-DF19-4821-9C2CACA5487F}"/>
              </a:ext>
            </a:extLst>
          </p:cNvPr>
          <p:cNvCxnSpPr>
            <a:cxnSpLocks/>
            <a:stCxn id="29" idx="1"/>
            <a:endCxn id="3" idx="3"/>
          </p:cNvCxnSpPr>
          <p:nvPr/>
        </p:nvCxnSpPr>
        <p:spPr>
          <a:xfrm flipH="1" flipV="1">
            <a:off x="1974791" y="2634858"/>
            <a:ext cx="1878016" cy="2811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046FDC-3DCB-9D62-2E44-B5A3D1EC177D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flipH="1" flipV="1">
            <a:off x="1974791" y="4125282"/>
            <a:ext cx="1878016" cy="132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626A7A-7164-D1EF-ADDE-5C697832E21A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1974791" y="5446709"/>
            <a:ext cx="1878016" cy="6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0FC5FB-1F6D-D017-2DA0-1FFE18923F48}"/>
              </a:ext>
            </a:extLst>
          </p:cNvPr>
          <p:cNvSpPr txBox="1"/>
          <p:nvPr/>
        </p:nvSpPr>
        <p:spPr>
          <a:xfrm>
            <a:off x="3852807" y="5262043"/>
            <a:ext cx="2950234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버튼에 사용한 무료 이미지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A6C934-8134-1BD3-F382-0483BD871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39" y="1914710"/>
            <a:ext cx="8728360" cy="432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02B2E71-33B1-FB91-D2BC-CC0D47BC97C0}"/>
              </a:ext>
            </a:extLst>
          </p:cNvPr>
          <p:cNvSpPr txBox="1"/>
          <p:nvPr/>
        </p:nvSpPr>
        <p:spPr>
          <a:xfrm>
            <a:off x="7171102" y="3171010"/>
            <a:ext cx="220581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 디자인한 버튼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2BB7C5-136A-74A0-BE08-0AF5E5C6172C}"/>
              </a:ext>
            </a:extLst>
          </p:cNvPr>
          <p:cNvGraphicFramePr>
            <a:graphicFrameLocks noGrp="1"/>
          </p:cNvGraphicFramePr>
          <p:nvPr/>
        </p:nvGraphicFramePr>
        <p:xfrm>
          <a:off x="1523471" y="4242981"/>
          <a:ext cx="27263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916">
                  <a:extLst>
                    <a:ext uri="{9D8B030D-6E8A-4147-A177-3AD203B41FA5}">
                      <a16:colId xmlns:a16="http://schemas.microsoft.com/office/drawing/2014/main" val="1120564921"/>
                    </a:ext>
                  </a:extLst>
                </a:gridCol>
                <a:gridCol w="1818392">
                  <a:extLst>
                    <a:ext uri="{9D8B030D-6E8A-4147-A177-3AD203B41FA5}">
                      <a16:colId xmlns:a16="http://schemas.microsoft.com/office/drawing/2014/main" val="2036677003"/>
                    </a:ext>
                  </a:extLst>
                </a:gridCol>
              </a:tblGrid>
              <a:tr h="241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MHZ-19B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10686"/>
                  </a:ext>
                </a:extLst>
              </a:tr>
              <a:tr h="241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77865"/>
                  </a:ext>
                </a:extLst>
              </a:tr>
              <a:tr h="226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ysClr val="windowText" lastClr="000000"/>
                          </a:solidFill>
                        </a:rPr>
                        <a:t>사이즈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mm×20 mm×9 mm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1228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7D3055D-B666-FAA7-7DBA-7262E93C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00" y="2073401"/>
            <a:ext cx="238125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3E8F69-5772-3F54-0868-636FD27A0368}"/>
              </a:ext>
            </a:extLst>
          </p:cNvPr>
          <p:cNvSpPr txBox="1"/>
          <p:nvPr/>
        </p:nvSpPr>
        <p:spPr>
          <a:xfrm>
            <a:off x="1005570" y="5890155"/>
            <a:ext cx="38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dirty="0">
                <a:solidFill>
                  <a:schemeClr val="tx1"/>
                </a:solidFill>
              </a:rPr>
              <a:t>센서</a:t>
            </a:r>
            <a:r>
              <a:rPr lang="en-US" altLang="ko-KR" sz="1800" b="0" dirty="0">
                <a:solidFill>
                  <a:schemeClr val="tx1"/>
                </a:solidFill>
              </a:rPr>
              <a:t>MHZ-19B</a:t>
            </a:r>
            <a:r>
              <a:rPr lang="ko-KR" altLang="en-US" dirty="0"/>
              <a:t>로 이산화 탄소 측정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00A46-D5EB-3AA2-7A13-85D3059C68BC}"/>
              </a:ext>
            </a:extLst>
          </p:cNvPr>
          <p:cNvSpPr txBox="1"/>
          <p:nvPr/>
        </p:nvSpPr>
        <p:spPr>
          <a:xfrm>
            <a:off x="6761581" y="2128722"/>
            <a:ext cx="479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</a:rPr>
              <a:t>MHZ-19B</a:t>
            </a:r>
            <a:r>
              <a:rPr lang="ko-KR" altLang="en-US" dirty="0"/>
              <a:t> 드라이버를 설치하여 센서 사용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3DBF23-DF4E-306E-1626-557523FBD07F}"/>
              </a:ext>
            </a:extLst>
          </p:cNvPr>
          <p:cNvCxnSpPr/>
          <p:nvPr/>
        </p:nvCxnSpPr>
        <p:spPr>
          <a:xfrm>
            <a:off x="6096000" y="1726331"/>
            <a:ext cx="0" cy="4351740"/>
          </a:xfrm>
          <a:prstGeom prst="line">
            <a:avLst/>
          </a:prstGeom>
          <a:ln w="12700">
            <a:solidFill>
              <a:schemeClr val="tx1">
                <a:alpha val="2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A40A58-997C-A193-F270-4367E1977A5D}"/>
              </a:ext>
            </a:extLst>
          </p:cNvPr>
          <p:cNvSpPr txBox="1"/>
          <p:nvPr/>
        </p:nvSpPr>
        <p:spPr>
          <a:xfrm>
            <a:off x="339536" y="1264666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이산화탄소 농도 측정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CD91B-0E2A-BEC8-10B1-18524D22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22" y="2773832"/>
            <a:ext cx="2480064" cy="28384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A1CDDC-8902-13D9-4B5C-BF0A21E6C13E}"/>
              </a:ext>
            </a:extLst>
          </p:cNvPr>
          <p:cNvSpPr txBox="1"/>
          <p:nvPr/>
        </p:nvSpPr>
        <p:spPr>
          <a:xfrm>
            <a:off x="6932604" y="58535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https://github.com/UedaTakeyuki/mh-z19/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82AF0-462F-F874-036B-BA69CBED5039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34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8E5813-2A59-48EF-C79A-6D51D5B3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098019"/>
            <a:ext cx="5773588" cy="352306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이산화탄소 농도 측정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CCD74-34A6-15AE-A152-FA23B01621AA}"/>
              </a:ext>
            </a:extLst>
          </p:cNvPr>
          <p:cNvSpPr txBox="1"/>
          <p:nvPr/>
        </p:nvSpPr>
        <p:spPr>
          <a:xfrm>
            <a:off x="7127788" y="2880719"/>
            <a:ext cx="38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5000ppm</a:t>
            </a:r>
            <a:r>
              <a:rPr lang="ko-KR" altLang="en-US" dirty="0"/>
              <a:t>으로 측정 범위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49D52-EFCD-83F2-F159-F1B82B1633AA}"/>
              </a:ext>
            </a:extLst>
          </p:cNvPr>
          <p:cNvSpPr txBox="1"/>
          <p:nvPr/>
        </p:nvSpPr>
        <p:spPr>
          <a:xfrm>
            <a:off x="6962928" y="5053811"/>
            <a:ext cx="417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드라이버에 내장된 </a:t>
            </a:r>
            <a:r>
              <a:rPr lang="en-US" altLang="ko-KR" dirty="0" err="1"/>
              <a:t>read_from_pwm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함수로 </a:t>
            </a:r>
            <a:r>
              <a:rPr lang="en-US" altLang="ko-KR" dirty="0"/>
              <a:t>3</a:t>
            </a:r>
            <a:r>
              <a:rPr lang="ko-KR" altLang="en-US" dirty="0"/>
              <a:t>분마다 이산화탄소 농도 측정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24BC-48E6-33B9-85C1-8AE9396AB8BC}"/>
              </a:ext>
            </a:extLst>
          </p:cNvPr>
          <p:cNvSpPr txBox="1"/>
          <p:nvPr/>
        </p:nvSpPr>
        <p:spPr>
          <a:xfrm>
            <a:off x="2023105" y="5989638"/>
            <a:ext cx="199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사용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1C9F2B-C027-6941-44CF-D6DF0C84345E}"/>
              </a:ext>
            </a:extLst>
          </p:cNvPr>
          <p:cNvCxnSpPr>
            <a:cxnSpLocks/>
          </p:cNvCxnSpPr>
          <p:nvPr/>
        </p:nvCxnSpPr>
        <p:spPr>
          <a:xfrm flipH="1">
            <a:off x="5007678" y="3186284"/>
            <a:ext cx="1880605" cy="937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35E35A-1191-318F-9014-AC6ADED1FBA6}"/>
              </a:ext>
            </a:extLst>
          </p:cNvPr>
          <p:cNvCxnSpPr>
            <a:cxnSpLocks/>
          </p:cNvCxnSpPr>
          <p:nvPr/>
        </p:nvCxnSpPr>
        <p:spPr>
          <a:xfrm flipH="1" flipV="1">
            <a:off x="3666931" y="4521966"/>
            <a:ext cx="3069771" cy="759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4DD063-EBF6-56A6-3CAD-7E1B0FDFA405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908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외형 디자인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2691D3-A726-4DC0-99BB-701541D37D0E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F8F7F-3F4E-4DEF-8707-64B809075EF6}"/>
              </a:ext>
            </a:extLst>
          </p:cNvPr>
          <p:cNvSpPr/>
          <p:nvPr/>
        </p:nvSpPr>
        <p:spPr>
          <a:xfrm>
            <a:off x="10048875" y="6273281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8191E-2CC2-43B8-B1C4-D5AA362A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0" y="2563797"/>
            <a:ext cx="1172373" cy="960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748B8-B90A-4DDD-B897-403800631F41}"/>
              </a:ext>
            </a:extLst>
          </p:cNvPr>
          <p:cNvSpPr txBox="1"/>
          <p:nvPr/>
        </p:nvSpPr>
        <p:spPr>
          <a:xfrm>
            <a:off x="2056673" y="2807902"/>
            <a:ext cx="338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123D </a:t>
            </a:r>
            <a:r>
              <a:rPr lang="ko-KR" altLang="en-US" dirty="0"/>
              <a:t>프로그램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5061B7-878B-4DDF-B9C1-E6A7EF89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79" y="2224154"/>
            <a:ext cx="5801504" cy="4352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FD4FB1-997B-487A-8893-ECAA3D4728D4}"/>
              </a:ext>
            </a:extLst>
          </p:cNvPr>
          <p:cNvSpPr txBox="1"/>
          <p:nvPr/>
        </p:nvSpPr>
        <p:spPr>
          <a:xfrm>
            <a:off x="3877144" y="43244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완성도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4F996-3B8D-7088-390E-4746DF0E9815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368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앱과 </a:t>
            </a:r>
            <a:r>
              <a:rPr lang="ko-KR" altLang="en-US" sz="2400" spc="-150" dirty="0" err="1">
                <a:solidFill>
                  <a:srgbClr val="393939"/>
                </a:solidFill>
              </a:rPr>
              <a:t>라즈베리파이</a:t>
            </a:r>
            <a:r>
              <a:rPr lang="ko-KR" altLang="en-US" sz="2400" spc="-150" dirty="0">
                <a:solidFill>
                  <a:srgbClr val="393939"/>
                </a:solidFill>
              </a:rPr>
              <a:t> 연동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2691D3-A726-4DC0-99BB-701541D37D0E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F8F7F-3F4E-4DEF-8707-64B809075EF6}"/>
              </a:ext>
            </a:extLst>
          </p:cNvPr>
          <p:cNvSpPr/>
          <p:nvPr/>
        </p:nvSpPr>
        <p:spPr>
          <a:xfrm>
            <a:off x="10048875" y="6273281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4F996-3B8D-7088-390E-4746DF0E9815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1467FD-BFBE-96B4-DE91-942CC4B6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1" y="1792859"/>
            <a:ext cx="3686175" cy="3800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BA881C-51C8-77F5-AD22-D179705D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1799151"/>
            <a:ext cx="4229100" cy="30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3B20C2D4971C4F8B90351C3F56BC2F" ma:contentTypeVersion="15" ma:contentTypeDescription="새 문서를 만듭니다." ma:contentTypeScope="" ma:versionID="1598fb8a092c0faecc9b4116879bd7c7">
  <xsd:schema xmlns:xsd="http://www.w3.org/2001/XMLSchema" xmlns:xs="http://www.w3.org/2001/XMLSchema" xmlns:p="http://schemas.microsoft.com/office/2006/metadata/properties" xmlns:ns2="0b7cae5d-f27e-4619-9517-c4982396113a" xmlns:ns3="4dbb993a-c937-4ad7-9619-ad03b79a8964" targetNamespace="http://schemas.microsoft.com/office/2006/metadata/properties" ma:root="true" ma:fieldsID="b22b2be6a6cd69df4ca0f6f29af8a355" ns2:_="" ns3:_="">
    <xsd:import namespace="0b7cae5d-f27e-4619-9517-c4982396113a"/>
    <xsd:import namespace="4dbb993a-c937-4ad7-9619-ad03b79a8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ae5d-f27e-4619-9517-c49823961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b993a-c937-4ad7-9619-ad03b79a89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48eeec9-2da6-4f0c-9bf4-1f5454d585f8}" ma:internalName="TaxCatchAll" ma:showField="CatchAllData" ma:web="4dbb993a-c937-4ad7-9619-ad03b79a89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bb993a-c937-4ad7-9619-ad03b79a8964" xsi:nil="true"/>
    <lcf76f155ced4ddcb4097134ff3c332f xmlns="0b7cae5d-f27e-4619-9517-c4982396113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47CB55-1A5C-4B07-8AA2-287B0AAB36C6}"/>
</file>

<file path=customXml/itemProps2.xml><?xml version="1.0" encoding="utf-8"?>
<ds:datastoreItem xmlns:ds="http://schemas.openxmlformats.org/officeDocument/2006/customXml" ds:itemID="{97355548-0AC7-44C8-849F-798D1065753F}">
  <ds:schemaRefs>
    <ds:schemaRef ds:uri="http://schemas.microsoft.com/office/2006/metadata/properties"/>
    <ds:schemaRef ds:uri="http://schemas.microsoft.com/office/infopath/2007/PartnerControls"/>
    <ds:schemaRef ds:uri="4dbb993a-c937-4ad7-9619-ad03b79a8964"/>
    <ds:schemaRef ds:uri="0b7cae5d-f27e-4619-9517-c4982396113a"/>
  </ds:schemaRefs>
</ds:datastoreItem>
</file>

<file path=customXml/itemProps3.xml><?xml version="1.0" encoding="utf-8"?>
<ds:datastoreItem xmlns:ds="http://schemas.openxmlformats.org/officeDocument/2006/customXml" ds:itemID="{63196428-6D49-4F6A-85AE-6A8BDEA65E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1037</Words>
  <Application>Microsoft Office PowerPoint</Application>
  <PresentationFormat>와이드스크린</PresentationFormat>
  <Paragraphs>724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[학부생]오현석</cp:lastModifiedBy>
  <cp:revision>59</cp:revision>
  <dcterms:created xsi:type="dcterms:W3CDTF">2020-09-07T02:34:06Z</dcterms:created>
  <dcterms:modified xsi:type="dcterms:W3CDTF">2023-04-03T00:00:48Z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0x010100B63B20C2D4971C4F8B90351C3F56BC2F</vt:lpwstr>
  </property>
  <property fmtid="{D5CDD505-2E9C-101B-9397-08002B2CF9AE}" pid="3" name="MediaServiceImageTags">
    <vt:lpwstr/>
  </property>
</Properties>
</file>