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350" r:id="rId4"/>
    <p:sldId id="291" r:id="rId5"/>
    <p:sldId id="353" r:id="rId6"/>
    <p:sldId id="352" r:id="rId7"/>
    <p:sldId id="354" r:id="rId8"/>
    <p:sldId id="308" r:id="rId9"/>
    <p:sldId id="314" r:id="rId10"/>
    <p:sldId id="315" r:id="rId11"/>
    <p:sldId id="312" r:id="rId12"/>
    <p:sldId id="311" r:id="rId13"/>
    <p:sldId id="351" r:id="rId14"/>
    <p:sldId id="289" r:id="rId15"/>
    <p:sldId id="277" r:id="rId16"/>
    <p:sldId id="29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E3252"/>
    <a:srgbClr val="007095"/>
    <a:srgbClr val="1F3254"/>
    <a:srgbClr val="393939"/>
    <a:srgbClr val="04396C"/>
    <a:srgbClr val="6497B1"/>
    <a:srgbClr val="AEAFA9"/>
    <a:srgbClr val="418A9D"/>
    <a:srgbClr val="BCDE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cv/opencv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3228868" y="2644170"/>
            <a:ext cx="57342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-300" dirty="0">
                <a:solidFill>
                  <a:schemeClr val="bg1"/>
                </a:solidFill>
              </a:rPr>
              <a:t>OpenCV</a:t>
            </a:r>
            <a:r>
              <a:rPr lang="ko-KR" altLang="en-US" sz="4800" spc="-300" dirty="0">
                <a:solidFill>
                  <a:schemeClr val="bg1"/>
                </a:solidFill>
              </a:rPr>
              <a:t>를 활용한 </a:t>
            </a:r>
            <a:endParaRPr lang="en-US" altLang="ko-KR" sz="4800" spc="-300" dirty="0">
              <a:solidFill>
                <a:schemeClr val="bg1"/>
              </a:solidFill>
            </a:endParaRPr>
          </a:p>
          <a:p>
            <a:pPr algn="ctr"/>
            <a:r>
              <a:rPr lang="ko-KR" altLang="en-US" sz="48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졸음운전 방지 시스템</a:t>
            </a:r>
            <a:endParaRPr lang="en-US" altLang="ko-KR" sz="48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2" y="2545378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2" y="4279235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777F02-51F6-4B19-A9B6-413D2892005A}"/>
              </a:ext>
            </a:extLst>
          </p:cNvPr>
          <p:cNvSpPr/>
          <p:nvPr/>
        </p:nvSpPr>
        <p:spPr>
          <a:xfrm>
            <a:off x="10048875" y="6269044"/>
            <a:ext cx="2076450" cy="538687"/>
          </a:xfrm>
          <a:prstGeom prst="rect">
            <a:avLst/>
          </a:prstGeom>
          <a:solidFill>
            <a:srgbClr val="1F3254"/>
          </a:solidFill>
          <a:ln>
            <a:solidFill>
              <a:srgbClr val="1F32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ABD2ADE-8600-43A5-90DD-2BB5EC3DC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654026"/>
              </p:ext>
            </p:extLst>
          </p:nvPr>
        </p:nvGraphicFramePr>
        <p:xfrm>
          <a:off x="8903797" y="4358640"/>
          <a:ext cx="3288203" cy="2499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0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263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</a:rPr>
                        <a:t>과             목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0">
                          <a:solidFill>
                            <a:sysClr val="windowText" lastClr="000000"/>
                          </a:solidFill>
                        </a:rPr>
                        <a:t>설계 및 프로젝트 기본</a:t>
                      </a:r>
                      <a:r>
                        <a:rPr lang="en-US" altLang="ko-KR" sz="1100" b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en-US" altLang="ko-KR" sz="1100" b="0">
                        <a:solidFill>
                          <a:sysClr val="windowText" lastClr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263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>
                          <a:solidFill>
                            <a:sysClr val="windowText" lastClr="000000"/>
                          </a:solidFill>
                        </a:rPr>
                        <a:t>학</a:t>
                      </a:r>
                      <a:r>
                        <a:rPr lang="ko-KR" altLang="en-US" sz="1100" b="0">
                          <a:solidFill>
                            <a:sysClr val="windowText" lastClr="000000"/>
                          </a:solidFill>
                        </a:rPr>
                        <a:t>             </a:t>
                      </a:r>
                      <a:r>
                        <a:rPr lang="ko-KR" altLang="en-US" sz="1100">
                          <a:solidFill>
                            <a:sysClr val="windowText" lastClr="000000"/>
                          </a:solidFill>
                        </a:rPr>
                        <a:t>과</a:t>
                      </a:r>
                      <a:endParaRPr lang="ko-KR" altLang="en-US" sz="1100">
                        <a:solidFill>
                          <a:sysClr val="windowText" lastClr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의료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IT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공학과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263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>
                          <a:solidFill>
                            <a:sysClr val="windowText" lastClr="000000"/>
                          </a:solidFill>
                        </a:rPr>
                        <a:t>담  당  교  수</a:t>
                      </a:r>
                      <a:endParaRPr lang="ko-KR" altLang="en-US" sz="1100">
                        <a:solidFill>
                          <a:sysClr val="windowText" lastClr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dirty="0" err="1">
                          <a:solidFill>
                            <a:sysClr val="windowText" lastClr="000000"/>
                          </a:solidFill>
                        </a:rPr>
                        <a:t>강병익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교수님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조용석 교수님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263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발     표     일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2022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년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월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일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263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>
                          <a:solidFill>
                            <a:sysClr val="windowText" lastClr="000000"/>
                          </a:solidFill>
                        </a:rPr>
                        <a:t>발표자 </a:t>
                      </a:r>
                      <a:r>
                        <a:rPr lang="en-US" altLang="ko-KR" sz="1100">
                          <a:solidFill>
                            <a:sysClr val="windowText" lastClr="000000"/>
                          </a:solidFill>
                        </a:rPr>
                        <a:t>/ </a:t>
                      </a:r>
                      <a:r>
                        <a:rPr lang="ko-KR" altLang="en-US" sz="1100">
                          <a:solidFill>
                            <a:sysClr val="windowText" lastClr="000000"/>
                          </a:solidFill>
                        </a:rPr>
                        <a:t>팀장</a:t>
                      </a:r>
                      <a:endParaRPr lang="ko-KR" altLang="en-US" sz="1100">
                        <a:solidFill>
                          <a:sysClr val="windowText" lastClr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baseline="0" dirty="0">
                          <a:solidFill>
                            <a:sysClr val="windowText" lastClr="000000"/>
                          </a:solidFill>
                        </a:rPr>
                        <a:t>19615026</a:t>
                      </a:r>
                      <a:r>
                        <a:rPr lang="ko-KR" altLang="en-US" sz="1100" baseline="0" dirty="0">
                          <a:solidFill>
                            <a:sysClr val="windowText" lastClr="000000"/>
                          </a:solidFill>
                        </a:rPr>
                        <a:t> 오현석</a:t>
                      </a:r>
                      <a:endParaRPr lang="ko-KR" altLang="en-US" sz="1100" baseline="0" dirty="0">
                        <a:solidFill>
                          <a:sysClr val="windowText" lastClr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626">
                <a:tc row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팀             원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100584" marR="100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baseline="0" dirty="0">
                          <a:solidFill>
                            <a:sysClr val="windowText" lastClr="000000"/>
                          </a:solidFill>
                        </a:rPr>
                        <a:t>19615017</a:t>
                      </a:r>
                      <a:r>
                        <a:rPr lang="ko-KR" altLang="en-US" sz="1100" baseline="0" dirty="0">
                          <a:solidFill>
                            <a:sysClr val="windowText" lastClr="000000"/>
                          </a:solidFill>
                        </a:rPr>
                        <a:t> 박세훈</a:t>
                      </a:r>
                      <a:endParaRPr lang="ko-KR" altLang="en-US" sz="1100" baseline="0" dirty="0">
                        <a:solidFill>
                          <a:sysClr val="windowText" lastClr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662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baseline="0" dirty="0">
                          <a:solidFill>
                            <a:sysClr val="windowText" lastClr="000000"/>
                          </a:solidFill>
                        </a:rPr>
                        <a:t>21615024</a:t>
                      </a:r>
                      <a:r>
                        <a:rPr lang="ko-KR" altLang="en-US" sz="1100" baseline="0" dirty="0">
                          <a:solidFill>
                            <a:sysClr val="windowText" lastClr="000000"/>
                          </a:solidFill>
                        </a:rPr>
                        <a:t> 우지원</a:t>
                      </a:r>
                      <a:endParaRPr lang="ko-KR" altLang="en-US" sz="1100" baseline="0" dirty="0">
                        <a:solidFill>
                          <a:sysClr val="windowText" lastClr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662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baseline="0" dirty="0">
                          <a:solidFill>
                            <a:sysClr val="windowText" lastClr="000000"/>
                          </a:solidFill>
                        </a:rPr>
                        <a:t>21615048</a:t>
                      </a:r>
                      <a:r>
                        <a:rPr lang="ko-KR" altLang="en-US" sz="110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100" baseline="0" dirty="0" err="1">
                          <a:solidFill>
                            <a:sysClr val="windowText" lastClr="000000"/>
                          </a:solidFill>
                        </a:rPr>
                        <a:t>박병인</a:t>
                      </a:r>
                      <a:endParaRPr lang="ko-KR" altLang="en-US" sz="1100" baseline="0" dirty="0">
                        <a:solidFill>
                          <a:sysClr val="windowText" lastClr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263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     </a:t>
                      </a:r>
                      <a:r>
                        <a:rPr lang="ko-KR" altLang="en-US" sz="1100" dirty="0" err="1">
                          <a:solidFill>
                            <a:sysClr val="windowText" lastClr="000000"/>
                          </a:solidFill>
                        </a:rPr>
                        <a:t>락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     처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dirty="0"/>
                        <a:t>dhgustjr29@naver.com</a:t>
                      </a:r>
                      <a:endParaRPr lang="en-US" altLang="ko-KR" sz="1100" dirty="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022EC1-A93A-49D1-BD3A-455EAD95ADF0}"/>
              </a:ext>
            </a:extLst>
          </p:cNvPr>
          <p:cNvSpPr/>
          <p:nvPr/>
        </p:nvSpPr>
        <p:spPr>
          <a:xfrm>
            <a:off x="10115550" y="6319313"/>
            <a:ext cx="2076450" cy="53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B206B6-3D55-4E89-9DAC-2F1F4A913E61}"/>
              </a:ext>
            </a:extLst>
          </p:cNvPr>
          <p:cNvSpPr txBox="1"/>
          <p:nvPr/>
        </p:nvSpPr>
        <p:spPr>
          <a:xfrm>
            <a:off x="517474" y="1981200"/>
            <a:ext cx="98983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altLang="ko-KR" sz="2400" b="0" i="0" dirty="0">
              <a:solidFill>
                <a:srgbClr val="66666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2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3.Adaboost Training</a:t>
            </a:r>
            <a:endParaRPr lang="en-US" altLang="ko-KR" sz="2400" b="0" i="0" dirty="0">
              <a:solidFill>
                <a:srgbClr val="66666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400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Cascading Classifiers</a:t>
            </a:r>
            <a:endParaRPr lang="en-US" altLang="ko-KR" sz="2400" b="0" i="0" dirty="0">
              <a:solidFill>
                <a:srgbClr val="66666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346683-9F40-42DF-BDDF-77B87F009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792" y="1981200"/>
            <a:ext cx="4088014" cy="39653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AB8CFF-EB8D-4F66-8109-918D8AD96E59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A6076B-E387-40CA-A7AA-F71F78360438}"/>
              </a:ext>
            </a:extLst>
          </p:cNvPr>
          <p:cNvSpPr txBox="1"/>
          <p:nvPr/>
        </p:nvSpPr>
        <p:spPr>
          <a:xfrm>
            <a:off x="339536" y="1264666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3939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OpenCV </a:t>
            </a:r>
            <a:r>
              <a:rPr lang="ko-KR" altLang="en-US" sz="2400" spc="-150" dirty="0">
                <a:solidFill>
                  <a:srgbClr val="3939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연구</a:t>
            </a:r>
            <a:endParaRPr lang="ko-KR" altLang="en-US" sz="2400" spc="-150" dirty="0">
              <a:solidFill>
                <a:srgbClr val="393939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457CD1-87FB-4759-B2AC-C8A5B76B862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C047FA-62A7-4404-A6F5-042E617BC6DA}"/>
              </a:ext>
            </a:extLst>
          </p:cNvPr>
          <p:cNvSpPr txBox="1"/>
          <p:nvPr/>
        </p:nvSpPr>
        <p:spPr>
          <a:xfrm>
            <a:off x="798423" y="364589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진행상황</a:t>
            </a:r>
            <a:endParaRPr lang="en-US" altLang="ko-KR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253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022EC1-A93A-49D1-BD3A-455EAD95ADF0}"/>
              </a:ext>
            </a:extLst>
          </p:cNvPr>
          <p:cNvSpPr/>
          <p:nvPr/>
        </p:nvSpPr>
        <p:spPr>
          <a:xfrm>
            <a:off x="10115550" y="6319313"/>
            <a:ext cx="2076450" cy="53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안경, 보안경이(가) 표시된 사진&#10;&#10;자동 생성된 설명">
            <a:extLst>
              <a:ext uri="{FF2B5EF4-FFF2-40B4-BE49-F238E27FC236}">
                <a16:creationId xmlns:a16="http://schemas.microsoft.com/office/drawing/2014/main" id="{1FB8A356-F0D1-40C3-8B8E-5546502AF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034" y="1920742"/>
            <a:ext cx="3471931" cy="36722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4F75DA-5360-48E5-878F-9DDDAF18CB97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BFD0DF-694B-4F9D-8274-7C59F8DCE1B2}"/>
              </a:ext>
            </a:extLst>
          </p:cNvPr>
          <p:cNvSpPr txBox="1"/>
          <p:nvPr/>
        </p:nvSpPr>
        <p:spPr>
          <a:xfrm>
            <a:off x="339536" y="1264666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3939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OpenCV </a:t>
            </a:r>
            <a:r>
              <a:rPr lang="ko-KR" altLang="en-US" sz="2400" spc="-150" dirty="0">
                <a:solidFill>
                  <a:srgbClr val="3939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연구 </a:t>
            </a:r>
            <a:r>
              <a:rPr lang="en-US" altLang="ko-KR" sz="2400" spc="-150" dirty="0">
                <a:solidFill>
                  <a:srgbClr val="3939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2400" spc="-150" dirty="0">
                <a:solidFill>
                  <a:srgbClr val="3939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예시</a:t>
            </a:r>
            <a:endParaRPr lang="ko-KR" altLang="en-US" sz="2400" spc="-150" dirty="0">
              <a:solidFill>
                <a:srgbClr val="393939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F32E35-0A45-4D19-818C-52D7B022C38C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A03CC5-26BD-448A-A4EC-EBC53BA3EB64}"/>
              </a:ext>
            </a:extLst>
          </p:cNvPr>
          <p:cNvSpPr txBox="1"/>
          <p:nvPr/>
        </p:nvSpPr>
        <p:spPr>
          <a:xfrm>
            <a:off x="798423" y="364589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진행상황</a:t>
            </a:r>
            <a:endParaRPr lang="en-US" altLang="ko-KR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62348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022EC1-A93A-49D1-BD3A-455EAD95ADF0}"/>
              </a:ext>
            </a:extLst>
          </p:cNvPr>
          <p:cNvSpPr/>
          <p:nvPr/>
        </p:nvSpPr>
        <p:spPr>
          <a:xfrm>
            <a:off x="10115550" y="6319313"/>
            <a:ext cx="2076450" cy="53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231040-C25B-4178-8183-EE22F12453F5}"/>
              </a:ext>
            </a:extLst>
          </p:cNvPr>
          <p:cNvSpPr txBox="1"/>
          <p:nvPr/>
        </p:nvSpPr>
        <p:spPr>
          <a:xfrm>
            <a:off x="339536" y="1264666"/>
            <a:ext cx="325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rgbClr val="393939"/>
                </a:solidFill>
              </a:rPr>
              <a:t>눈 깜빡임 알고리즘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53535F-F3F3-4419-BA75-46D13D6D7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36" y="1914037"/>
            <a:ext cx="5085872" cy="15667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D94F7B-FC4C-4B8C-81C2-C3FAF295E67F}"/>
              </a:ext>
            </a:extLst>
          </p:cNvPr>
          <p:cNvSpPr txBox="1"/>
          <p:nvPr/>
        </p:nvSpPr>
        <p:spPr>
          <a:xfrm>
            <a:off x="5540928" y="2961030"/>
            <a:ext cx="66909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EAR(eye aspect ratio) </a:t>
            </a:r>
            <a:r>
              <a:rPr lang="ko-KR" altLang="en-US" dirty="0"/>
              <a:t>알고리즘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랜드마크의 유클리드 거리계산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가로</a:t>
            </a:r>
            <a:r>
              <a:rPr lang="en-US" altLang="ko-KR" dirty="0"/>
              <a:t>, </a:t>
            </a:r>
            <a:r>
              <a:rPr lang="ko-KR" altLang="en-US" dirty="0"/>
              <a:t>세로의 종횡비를 이용하여 눈 깜빡임 계산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눈 깜빡일 때 급격한 </a:t>
            </a:r>
            <a:r>
              <a:rPr lang="en-US" altLang="ko-KR" dirty="0"/>
              <a:t>EAR</a:t>
            </a:r>
            <a:r>
              <a:rPr lang="ko-KR" altLang="en-US" dirty="0"/>
              <a:t>값 감소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643173-7BC4-4FD5-88A3-B9D37C72036A}"/>
              </a:ext>
            </a:extLst>
          </p:cNvPr>
          <p:cNvSpPr txBox="1"/>
          <p:nvPr/>
        </p:nvSpPr>
        <p:spPr>
          <a:xfrm>
            <a:off x="5540928" y="4638459"/>
            <a:ext cx="7801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Soukupova</a:t>
            </a:r>
            <a:r>
              <a:rPr lang="en-US" altLang="ko-KR" sz="1100" dirty="0"/>
              <a:t> and Jan ´ Cech </a:t>
            </a:r>
            <a:r>
              <a:rPr lang="ko-KR" altLang="en-US" sz="1100" dirty="0"/>
              <a:t>의 논문 </a:t>
            </a:r>
            <a:r>
              <a:rPr lang="en-US" altLang="ko-KR" sz="1100" dirty="0"/>
              <a:t>Real-Time Eye Blink Detection using Facial Landmarks</a:t>
            </a:r>
            <a:endParaRPr lang="ko-KR" altLang="en-US" sz="1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CAC1E8-2CAC-4721-A014-24AADBF4D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366" y="4200346"/>
            <a:ext cx="3028950" cy="1752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FEE9FA-3E49-4258-A8C4-4004EDF88A36}"/>
              </a:ext>
            </a:extLst>
          </p:cNvPr>
          <p:cNvSpPr txBox="1"/>
          <p:nvPr/>
        </p:nvSpPr>
        <p:spPr>
          <a:xfrm>
            <a:off x="798423" y="364589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진행상황</a:t>
            </a:r>
            <a:endParaRPr lang="en-US" altLang="ko-KR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63090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FD3AA9-BF5D-40A5-B588-4C1902D3B67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642A12-2750-4AFB-977F-E0F61DECBFE2}"/>
              </a:ext>
            </a:extLst>
          </p:cNvPr>
          <p:cNvSpPr txBox="1"/>
          <p:nvPr/>
        </p:nvSpPr>
        <p:spPr>
          <a:xfrm>
            <a:off x="798423" y="364589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추진일정</a:t>
            </a:r>
            <a:endParaRPr lang="en-US" altLang="ko-KR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578DF2-B384-4E6F-AA84-874762868FDB}"/>
              </a:ext>
            </a:extLst>
          </p:cNvPr>
          <p:cNvSpPr/>
          <p:nvPr/>
        </p:nvSpPr>
        <p:spPr>
          <a:xfrm>
            <a:off x="10048875" y="6269044"/>
            <a:ext cx="2076450" cy="53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774CA73-9F90-4168-888C-F6BD9121B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997195"/>
              </p:ext>
            </p:extLst>
          </p:nvPr>
        </p:nvGraphicFramePr>
        <p:xfrm>
          <a:off x="1417505" y="1495467"/>
          <a:ext cx="8631370" cy="511790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75820">
                  <a:extLst>
                    <a:ext uri="{9D8B030D-6E8A-4147-A177-3AD203B41FA5}">
                      <a16:colId xmlns:a16="http://schemas.microsoft.com/office/drawing/2014/main" val="287732990"/>
                    </a:ext>
                  </a:extLst>
                </a:gridCol>
                <a:gridCol w="1210577">
                  <a:extLst>
                    <a:ext uri="{9D8B030D-6E8A-4147-A177-3AD203B41FA5}">
                      <a16:colId xmlns:a16="http://schemas.microsoft.com/office/drawing/2014/main" val="3945819100"/>
                    </a:ext>
                  </a:extLst>
                </a:gridCol>
                <a:gridCol w="643888">
                  <a:extLst>
                    <a:ext uri="{9D8B030D-6E8A-4147-A177-3AD203B41FA5}">
                      <a16:colId xmlns:a16="http://schemas.microsoft.com/office/drawing/2014/main" val="1744858969"/>
                    </a:ext>
                  </a:extLst>
                </a:gridCol>
                <a:gridCol w="415844">
                  <a:extLst>
                    <a:ext uri="{9D8B030D-6E8A-4147-A177-3AD203B41FA5}">
                      <a16:colId xmlns:a16="http://schemas.microsoft.com/office/drawing/2014/main" val="3291749810"/>
                    </a:ext>
                  </a:extLst>
                </a:gridCol>
                <a:gridCol w="456086">
                  <a:extLst>
                    <a:ext uri="{9D8B030D-6E8A-4147-A177-3AD203B41FA5}">
                      <a16:colId xmlns:a16="http://schemas.microsoft.com/office/drawing/2014/main" val="648558145"/>
                    </a:ext>
                  </a:extLst>
                </a:gridCol>
                <a:gridCol w="469501">
                  <a:extLst>
                    <a:ext uri="{9D8B030D-6E8A-4147-A177-3AD203B41FA5}">
                      <a16:colId xmlns:a16="http://schemas.microsoft.com/office/drawing/2014/main" val="1148601685"/>
                    </a:ext>
                  </a:extLst>
                </a:gridCol>
                <a:gridCol w="469500">
                  <a:extLst>
                    <a:ext uri="{9D8B030D-6E8A-4147-A177-3AD203B41FA5}">
                      <a16:colId xmlns:a16="http://schemas.microsoft.com/office/drawing/2014/main" val="360892608"/>
                    </a:ext>
                  </a:extLst>
                </a:gridCol>
                <a:gridCol w="523158">
                  <a:extLst>
                    <a:ext uri="{9D8B030D-6E8A-4147-A177-3AD203B41FA5}">
                      <a16:colId xmlns:a16="http://schemas.microsoft.com/office/drawing/2014/main" val="3705720308"/>
                    </a:ext>
                  </a:extLst>
                </a:gridCol>
                <a:gridCol w="563402">
                  <a:extLst>
                    <a:ext uri="{9D8B030D-6E8A-4147-A177-3AD203B41FA5}">
                      <a16:colId xmlns:a16="http://schemas.microsoft.com/office/drawing/2014/main" val="3656094697"/>
                    </a:ext>
                  </a:extLst>
                </a:gridCol>
                <a:gridCol w="536573">
                  <a:extLst>
                    <a:ext uri="{9D8B030D-6E8A-4147-A177-3AD203B41FA5}">
                      <a16:colId xmlns:a16="http://schemas.microsoft.com/office/drawing/2014/main" val="152912040"/>
                    </a:ext>
                  </a:extLst>
                </a:gridCol>
                <a:gridCol w="469500">
                  <a:extLst>
                    <a:ext uri="{9D8B030D-6E8A-4147-A177-3AD203B41FA5}">
                      <a16:colId xmlns:a16="http://schemas.microsoft.com/office/drawing/2014/main" val="3574133263"/>
                    </a:ext>
                  </a:extLst>
                </a:gridCol>
                <a:gridCol w="469501">
                  <a:extLst>
                    <a:ext uri="{9D8B030D-6E8A-4147-A177-3AD203B41FA5}">
                      <a16:colId xmlns:a16="http://schemas.microsoft.com/office/drawing/2014/main" val="1061929416"/>
                    </a:ext>
                  </a:extLst>
                </a:gridCol>
                <a:gridCol w="475001">
                  <a:extLst>
                    <a:ext uri="{9D8B030D-6E8A-4147-A177-3AD203B41FA5}">
                      <a16:colId xmlns:a16="http://schemas.microsoft.com/office/drawing/2014/main" val="163821898"/>
                    </a:ext>
                  </a:extLst>
                </a:gridCol>
                <a:gridCol w="853019">
                  <a:extLst>
                    <a:ext uri="{9D8B030D-6E8A-4147-A177-3AD203B41FA5}">
                      <a16:colId xmlns:a16="http://schemas.microsoft.com/office/drawing/2014/main" val="3969062144"/>
                    </a:ext>
                  </a:extLst>
                </a:gridCol>
              </a:tblGrid>
              <a:tr h="42133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  <a:endParaRPr lang="ko-KR" altLang="en-US" sz="1200" dirty="0"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강의 주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11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12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0700310"/>
                  </a:ext>
                </a:extLst>
              </a:tr>
              <a:tr h="2948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월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754134"/>
                  </a:ext>
                </a:extLst>
              </a:tr>
              <a:tr h="41525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23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247897"/>
                  </a:ext>
                </a:extLst>
              </a:tr>
              <a:tr h="34415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자료 준비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자료조사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△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515400"/>
                  </a:ext>
                </a:extLst>
              </a:tr>
              <a:tr h="39940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발표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△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▲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65000"/>
                          </a:prst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65000"/>
                          </a:prst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657231"/>
                  </a:ext>
                </a:extLst>
              </a:tr>
              <a:tr h="31638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80" dirty="0">
                        <a:solidFill>
                          <a:schemeClr val="bg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보안 및 수정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712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개인 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프로젝트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준비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900" dirty="0"/>
                        <a:t>앱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Light"/>
                          <a:cs typeface="+mn-cs"/>
                        </a:rPr>
                        <a:t>△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 Light"/>
                        <a:ea typeface="+mn-ea"/>
                        <a:cs typeface="함초롬바탕" pitchFamily="18" charset="-127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>
                          <a:effectLst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>
                          <a:effectLst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 rowSpan="4"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프로젝트 최종 종합</a:t>
                      </a:r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오현석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605351"/>
                  </a:ext>
                </a:extLst>
              </a:tr>
              <a:tr h="5970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900" dirty="0"/>
                        <a:t>OpenCV </a:t>
                      </a:r>
                      <a:r>
                        <a:rPr lang="ko-KR" altLang="en-US" sz="900" dirty="0"/>
                        <a:t>연구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Light"/>
                          <a:cs typeface="+mn-cs"/>
                        </a:rPr>
                        <a:t>△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 Ligh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>
                          <a:effectLst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>
                          <a:effectLst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 gridSpan="3"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박세훈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72990"/>
                  </a:ext>
                </a:extLst>
              </a:tr>
              <a:tr h="6212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900" dirty="0"/>
                        <a:t>이산화탄소 센서 연구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Light"/>
                          <a:cs typeface="+mn-cs"/>
                        </a:rPr>
                        <a:t>△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 Ligh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kern="0" spc="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kern="0" spc="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marL="57574" marR="57574" marT="15917" marB="15917" anchor="ctr"/>
                </a:tc>
                <a:tc gridSpan="3"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kern="0" spc="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574" marR="57574" marT="15917" marB="15917"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우지원</a:t>
                      </a:r>
                      <a:endParaRPr lang="ko-KR" altLang="en-US" sz="95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108121"/>
                  </a:ext>
                </a:extLst>
              </a:tr>
              <a:tr h="6172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900" dirty="0"/>
                        <a:t>TTS </a:t>
                      </a:r>
                      <a:r>
                        <a:rPr lang="ko-KR" altLang="en-US" sz="900" dirty="0"/>
                        <a:t>연구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Light"/>
                          <a:cs typeface="+mn-cs"/>
                        </a:rPr>
                        <a:t>△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 Ligh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kern="0" spc="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57574" marR="57574" marT="15917" marB="159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kern="0" spc="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marL="57574" marR="57574" marT="15917" marB="15917" anchor="ctr"/>
                </a:tc>
                <a:tc gridSpan="3"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kern="0" spc="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57574" marR="57574" marT="15917" marB="15917"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박병인</a:t>
                      </a:r>
                      <a:endParaRPr lang="ko-KR" altLang="en-US" sz="95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3958885"/>
                  </a:ext>
                </a:extLst>
              </a:tr>
              <a:tr h="33706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/>
                        <a:t>최종 보고서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bg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87735"/>
                  </a:ext>
                </a:extLst>
              </a:tr>
              <a:tr h="26211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교과상담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23099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14DCD05-C783-471B-AE5E-255356AFEA5E}"/>
              </a:ext>
            </a:extLst>
          </p:cNvPr>
          <p:cNvSpPr txBox="1"/>
          <p:nvPr/>
        </p:nvSpPr>
        <p:spPr>
          <a:xfrm>
            <a:off x="339536" y="1264666"/>
            <a:ext cx="325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rgbClr val="393939"/>
                </a:solidFill>
              </a:rPr>
              <a:t>전체</a:t>
            </a:r>
          </a:p>
        </p:txBody>
      </p:sp>
    </p:spTree>
    <p:extLst>
      <p:ext uri="{BB962C8B-B14F-4D97-AF65-F5344CB8AC3E}">
        <p14:creationId xmlns:p14="http://schemas.microsoft.com/office/powerpoint/2010/main" val="2931970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08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4,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0AD75-0537-43C9-A65B-2285F22132BD}"/>
              </a:ext>
            </a:extLst>
          </p:cNvPr>
          <p:cNvSpPr txBox="1"/>
          <p:nvPr/>
        </p:nvSpPr>
        <p:spPr>
          <a:xfrm>
            <a:off x="339536" y="126466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자료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FD3AA9-BF5D-40A5-B588-4C1902D3B67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2223F8-4741-455A-942B-3CB746B3766A}"/>
              </a:ext>
            </a:extLst>
          </p:cNvPr>
          <p:cNvSpPr txBox="1"/>
          <p:nvPr/>
        </p:nvSpPr>
        <p:spPr>
          <a:xfrm>
            <a:off x="240080" y="1964842"/>
            <a:ext cx="113786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300" dirty="0">
                <a:solidFill>
                  <a:schemeClr val="accent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</a:p>
          <a:p>
            <a:r>
              <a:rPr lang="en-US" altLang="ko-KR" spc="-300" dirty="0">
                <a:solidFill>
                  <a:schemeClr val="accent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http://ojc.asia/bbs/board.php?bo_table=LecAndroid&amp;wr_id=94</a:t>
            </a:r>
          </a:p>
          <a:p>
            <a:r>
              <a:rPr lang="en-US" altLang="ko-KR" spc="-300" dirty="0">
                <a:solidFill>
                  <a:schemeClr val="accent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</a:t>
            </a:r>
          </a:p>
          <a:p>
            <a:r>
              <a:rPr lang="en-US" altLang="ko-KR" spc="-300" dirty="0">
                <a:solidFill>
                  <a:schemeClr val="accent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https://devmozz.github.io/2018/04/23/text-to-speech/</a:t>
            </a:r>
          </a:p>
          <a:p>
            <a:r>
              <a:rPr lang="en-US" altLang="ko-KR" spc="-300" dirty="0">
                <a:solidFill>
                  <a:schemeClr val="accent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3</a:t>
            </a:r>
          </a:p>
          <a:p>
            <a:r>
              <a:rPr lang="en-US" altLang="ko-KR" spc="-300" dirty="0">
                <a:solidFill>
                  <a:schemeClr val="accent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https://www.news1.kr/articles/?3677916</a:t>
            </a:r>
          </a:p>
          <a:p>
            <a:r>
              <a:rPr lang="en-US" altLang="ko-KR" spc="-300" dirty="0">
                <a:solidFill>
                  <a:schemeClr val="accent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4</a:t>
            </a:r>
          </a:p>
          <a:p>
            <a:r>
              <a:rPr lang="en-US" altLang="ko-KR" spc="-300" dirty="0">
                <a:solidFill>
                  <a:schemeClr val="accent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  <a:hlinkClick r:id="rId2"/>
              </a:rPr>
              <a:t>https://github.com/opencv/opencv</a:t>
            </a:r>
            <a:endParaRPr lang="en-US" altLang="ko-KR" spc="-300" dirty="0">
              <a:solidFill>
                <a:schemeClr val="accent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en-US" altLang="ko-KR" spc="-300" dirty="0">
              <a:solidFill>
                <a:schemeClr val="accent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ko-KR" spc="-300" dirty="0">
                <a:solidFill>
                  <a:schemeClr val="accent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5. https://softwaree.tistory.com/39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642A12-2750-4AFB-977F-E0F61DECBFE2}"/>
              </a:ext>
            </a:extLst>
          </p:cNvPr>
          <p:cNvSpPr txBox="1"/>
          <p:nvPr/>
        </p:nvSpPr>
        <p:spPr>
          <a:xfrm>
            <a:off x="798423" y="364589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참고문헌</a:t>
            </a:r>
            <a:endParaRPr lang="en-US" altLang="ko-KR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578DF2-B384-4E6F-AA84-874762868FDB}"/>
              </a:ext>
            </a:extLst>
          </p:cNvPr>
          <p:cNvSpPr/>
          <p:nvPr/>
        </p:nvSpPr>
        <p:spPr>
          <a:xfrm>
            <a:off x="10048875" y="6269044"/>
            <a:ext cx="2076450" cy="53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769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CF5B50-228A-485D-A453-4D79A709ACA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" y="0"/>
            <a:ext cx="1219143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8537BB-D98F-4D52-8570-BDD16D01B008}"/>
              </a:ext>
            </a:extLst>
          </p:cNvPr>
          <p:cNvSpPr txBox="1"/>
          <p:nvPr/>
        </p:nvSpPr>
        <p:spPr>
          <a:xfrm>
            <a:off x="395516" y="323464"/>
            <a:ext cx="3890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13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6397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1F52C-3525-41AE-80DF-3FDB97C7BB55}"/>
              </a:ext>
            </a:extLst>
          </p:cNvPr>
          <p:cNvSpPr txBox="1"/>
          <p:nvPr/>
        </p:nvSpPr>
        <p:spPr>
          <a:xfrm>
            <a:off x="4817441" y="3075057"/>
            <a:ext cx="2557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2ADA86-D08C-463D-B38C-7F7CA32CA6F6}"/>
              </a:ext>
            </a:extLst>
          </p:cNvPr>
          <p:cNvSpPr/>
          <p:nvPr/>
        </p:nvSpPr>
        <p:spPr>
          <a:xfrm>
            <a:off x="9823508" y="6107185"/>
            <a:ext cx="2368492" cy="750815"/>
          </a:xfrm>
          <a:prstGeom prst="rect">
            <a:avLst/>
          </a:prstGeom>
          <a:solidFill>
            <a:srgbClr val="007095"/>
          </a:solidFill>
          <a:ln>
            <a:solidFill>
              <a:srgbClr val="0070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742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204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150723" y="1128603"/>
            <a:ext cx="3933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A Table of Contents.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>
            <a:grpSpLocks/>
          </p:cNvGrpSpPr>
          <p:nvPr/>
        </p:nvGrpSpPr>
        <p:grpSpPr>
          <a:xfrm>
            <a:off x="769060" y="2537343"/>
            <a:ext cx="2377112" cy="523220"/>
            <a:chOff x="294640" y="3596640"/>
            <a:chExt cx="2377112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28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728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rgbClr val="393939"/>
                  </a:solidFill>
                </a:rPr>
                <a:t>현실적 제한조건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47387F-F562-4EEC-899C-7328B9E5ABD5}"/>
              </a:ext>
            </a:extLst>
          </p:cNvPr>
          <p:cNvSpPr/>
          <p:nvPr/>
        </p:nvSpPr>
        <p:spPr>
          <a:xfrm>
            <a:off x="10048875" y="6269044"/>
            <a:ext cx="2076450" cy="53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1167387-E30F-4C7A-9EE9-32F18A5E8E9C}"/>
              </a:ext>
            </a:extLst>
          </p:cNvPr>
          <p:cNvGrpSpPr>
            <a:grpSpLocks/>
          </p:cNvGrpSpPr>
          <p:nvPr/>
        </p:nvGrpSpPr>
        <p:grpSpPr>
          <a:xfrm>
            <a:off x="769060" y="3179533"/>
            <a:ext cx="1679805" cy="523220"/>
            <a:chOff x="294640" y="3596640"/>
            <a:chExt cx="1679805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1935FF-BD5A-4E0A-829E-170EE2B1C7BA}"/>
                </a:ext>
              </a:extLst>
            </p:cNvPr>
            <p:cNvSpPr txBox="1"/>
            <p:nvPr/>
          </p:nvSpPr>
          <p:spPr>
            <a:xfrm>
              <a:off x="294640" y="3596640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28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33AE1C-CE0C-4AF3-A083-91DDF41CF9CA}"/>
                </a:ext>
              </a:extLst>
            </p:cNvPr>
            <p:cNvSpPr txBox="1"/>
            <p:nvPr/>
          </p:nvSpPr>
          <p:spPr>
            <a:xfrm>
              <a:off x="943394" y="3688973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rgbClr val="393939"/>
                  </a:solidFill>
                </a:rPr>
                <a:t>진행상황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2278E6A-3BBA-45D6-A061-8521F3E25441}"/>
              </a:ext>
            </a:extLst>
          </p:cNvPr>
          <p:cNvGrpSpPr>
            <a:grpSpLocks/>
          </p:cNvGrpSpPr>
          <p:nvPr/>
        </p:nvGrpSpPr>
        <p:grpSpPr>
          <a:xfrm>
            <a:off x="769060" y="3821723"/>
            <a:ext cx="1679805" cy="523220"/>
            <a:chOff x="294640" y="3596640"/>
            <a:chExt cx="1679805" cy="52322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88F38DF-3674-49CC-9BFA-440B25D45156}"/>
                </a:ext>
              </a:extLst>
            </p:cNvPr>
            <p:cNvSpPr txBox="1"/>
            <p:nvPr/>
          </p:nvSpPr>
          <p:spPr>
            <a:xfrm>
              <a:off x="294640" y="3596640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ko-KR" altLang="en-US" sz="28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AD3BF98-D4BF-44A3-B5C1-1F644533B34A}"/>
                </a:ext>
              </a:extLst>
            </p:cNvPr>
            <p:cNvSpPr txBox="1"/>
            <p:nvPr/>
          </p:nvSpPr>
          <p:spPr>
            <a:xfrm>
              <a:off x="943394" y="3688973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rgbClr val="393939"/>
                  </a:solidFill>
                </a:rPr>
                <a:t>추진일정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4BC33A3-16EC-4EF7-B1F1-12FECBA6FC43}"/>
              </a:ext>
            </a:extLst>
          </p:cNvPr>
          <p:cNvGrpSpPr>
            <a:grpSpLocks/>
          </p:cNvGrpSpPr>
          <p:nvPr/>
        </p:nvGrpSpPr>
        <p:grpSpPr>
          <a:xfrm>
            <a:off x="769060" y="4463913"/>
            <a:ext cx="1679805" cy="523220"/>
            <a:chOff x="294640" y="3596640"/>
            <a:chExt cx="1679805" cy="52322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932666D-9FA8-481B-A0C1-5AF05EEA6DF3}"/>
                </a:ext>
              </a:extLst>
            </p:cNvPr>
            <p:cNvSpPr txBox="1"/>
            <p:nvPr/>
          </p:nvSpPr>
          <p:spPr>
            <a:xfrm>
              <a:off x="294640" y="3596640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accent1"/>
                  </a:solidFill>
                  <a:latin typeface="+mj-ea"/>
                  <a:ea typeface="+mj-ea"/>
                </a:rPr>
                <a:t>4</a:t>
              </a:r>
              <a:endParaRPr lang="ko-KR" altLang="en-US" sz="28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127281B-4ADB-4D26-BFF8-2CA33A8B4F9E}"/>
                </a:ext>
              </a:extLst>
            </p:cNvPr>
            <p:cNvSpPr txBox="1"/>
            <p:nvPr/>
          </p:nvSpPr>
          <p:spPr>
            <a:xfrm>
              <a:off x="943394" y="3688973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rgbClr val="393939"/>
                  </a:solidFill>
                </a:rPr>
                <a:t>참고문헌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2A06C2E-77C4-437C-8CDF-24767A8C1158}"/>
              </a:ext>
            </a:extLst>
          </p:cNvPr>
          <p:cNvGrpSpPr>
            <a:grpSpLocks/>
          </p:cNvGrpSpPr>
          <p:nvPr/>
        </p:nvGrpSpPr>
        <p:grpSpPr>
          <a:xfrm>
            <a:off x="769060" y="5106103"/>
            <a:ext cx="1295085" cy="523220"/>
            <a:chOff x="294640" y="3596640"/>
            <a:chExt cx="1295085" cy="52322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0D09C1E-8949-4BDD-8670-22DB9F19A1C4}"/>
                </a:ext>
              </a:extLst>
            </p:cNvPr>
            <p:cNvSpPr txBox="1"/>
            <p:nvPr/>
          </p:nvSpPr>
          <p:spPr>
            <a:xfrm>
              <a:off x="294640" y="3596640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accent1"/>
                  </a:solidFill>
                  <a:latin typeface="+mj-ea"/>
                  <a:ea typeface="+mj-ea"/>
                </a:rPr>
                <a:t>5</a:t>
              </a:r>
              <a:endParaRPr lang="ko-KR" altLang="en-US" sz="28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9DC5DF2-A3CB-4954-8923-64F3FE5F61FF}"/>
                </a:ext>
              </a:extLst>
            </p:cNvPr>
            <p:cNvSpPr txBox="1"/>
            <p:nvPr/>
          </p:nvSpPr>
          <p:spPr>
            <a:xfrm>
              <a:off x="943394" y="36889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rgbClr val="393939"/>
                  </a:solidFill>
                </a:rPr>
                <a:t>Q&amp;A</a:t>
              </a:r>
              <a:endParaRPr lang="ko-KR" altLang="en-US" spc="-150" dirty="0">
                <a:solidFill>
                  <a:srgbClr val="39393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E74859-D683-49B0-A5C5-4AF264C14332}"/>
              </a:ext>
            </a:extLst>
          </p:cNvPr>
          <p:cNvSpPr txBox="1"/>
          <p:nvPr/>
        </p:nvSpPr>
        <p:spPr>
          <a:xfrm>
            <a:off x="339536" y="1264666"/>
            <a:ext cx="227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3939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현실적 제한조건</a:t>
            </a:r>
            <a:endParaRPr lang="ko-KR" altLang="en-US" sz="2400" spc="-150" dirty="0">
              <a:solidFill>
                <a:srgbClr val="393939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32691D3-A726-4DC0-99BB-701541D37D0E}"/>
              </a:ext>
            </a:extLst>
          </p:cNvPr>
          <p:cNvSpPr/>
          <p:nvPr/>
        </p:nvSpPr>
        <p:spPr>
          <a:xfrm>
            <a:off x="10048875" y="6269044"/>
            <a:ext cx="2076450" cy="53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6F8F7F-3F4E-4DEF-8707-64B809075EF6}"/>
              </a:ext>
            </a:extLst>
          </p:cNvPr>
          <p:cNvSpPr/>
          <p:nvPr/>
        </p:nvSpPr>
        <p:spPr>
          <a:xfrm>
            <a:off x="10048875" y="6273281"/>
            <a:ext cx="2076450" cy="53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C865CC-C772-4BC9-8C5D-05DE5CA5309D}"/>
              </a:ext>
            </a:extLst>
          </p:cNvPr>
          <p:cNvSpPr txBox="1"/>
          <p:nvPr/>
        </p:nvSpPr>
        <p:spPr>
          <a:xfrm>
            <a:off x="798423" y="364589"/>
            <a:ext cx="327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현실적 제한조건</a:t>
            </a:r>
            <a:endParaRPr lang="en-US" altLang="ko-KR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7DD2D79-8089-4349-9084-0BF227032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903692"/>
              </p:ext>
            </p:extLst>
          </p:nvPr>
        </p:nvGraphicFramePr>
        <p:xfrm>
          <a:off x="1555307" y="1856661"/>
          <a:ext cx="8291944" cy="4422234"/>
        </p:xfrm>
        <a:graphic>
          <a:graphicData uri="http://schemas.openxmlformats.org/drawingml/2006/table">
            <a:tbl>
              <a:tblPr/>
              <a:tblGrid>
                <a:gridCol w="984572">
                  <a:extLst>
                    <a:ext uri="{9D8B030D-6E8A-4147-A177-3AD203B41FA5}">
                      <a16:colId xmlns:a16="http://schemas.microsoft.com/office/drawing/2014/main" val="981548847"/>
                    </a:ext>
                  </a:extLst>
                </a:gridCol>
                <a:gridCol w="3161400">
                  <a:extLst>
                    <a:ext uri="{9D8B030D-6E8A-4147-A177-3AD203B41FA5}">
                      <a16:colId xmlns:a16="http://schemas.microsoft.com/office/drawing/2014/main" val="2685712031"/>
                    </a:ext>
                  </a:extLst>
                </a:gridCol>
                <a:gridCol w="2766980">
                  <a:extLst>
                    <a:ext uri="{9D8B030D-6E8A-4147-A177-3AD203B41FA5}">
                      <a16:colId xmlns:a16="http://schemas.microsoft.com/office/drawing/2014/main" val="375767316"/>
                    </a:ext>
                  </a:extLst>
                </a:gridCol>
                <a:gridCol w="1378992">
                  <a:extLst>
                    <a:ext uri="{9D8B030D-6E8A-4147-A177-3AD203B41FA5}">
                      <a16:colId xmlns:a16="http://schemas.microsoft.com/office/drawing/2014/main" val="1378982674"/>
                    </a:ext>
                  </a:extLst>
                </a:gridCol>
              </a:tblGrid>
              <a:tr h="3622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구분</a:t>
                      </a:r>
                      <a:endParaRPr lang="ko-KR" altLang="en-US" sz="1000" kern="0" spc="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현실적 제한 사항 검토</a:t>
                      </a:r>
                      <a:endParaRPr lang="ko-KR" altLang="en-US" sz="1000" kern="0" spc="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문제 해결 방법 제시</a:t>
                      </a:r>
                      <a:endParaRPr lang="ko-KR" altLang="en-US" sz="1000" kern="0" spc="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비고</a:t>
                      </a:r>
                      <a:endParaRPr lang="ko-KR" altLang="en-US" sz="1000" kern="0" spc="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674368"/>
                  </a:ext>
                </a:extLst>
              </a:tr>
              <a:tr h="9373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안정성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눈 깜빡임을 확실 감지하는 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눈 깜빡임 정확도를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80%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이상으로 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285969"/>
                  </a:ext>
                </a:extLst>
              </a:tr>
              <a:tr h="9373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경쟁력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시장에서 경쟁력이 있는가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타 제품에 없는 이산화탄소 측정 기능을 사용해 보조기능을 높인다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1701741"/>
                  </a:ext>
                </a:extLst>
              </a:tr>
              <a:tr h="12480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가용성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사용에 있어 편리한가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모바일 앱의 버튼 하나로 작동시킨다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953268"/>
                  </a:ext>
                </a:extLst>
              </a:tr>
              <a:tr h="9373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미학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차량에 설치해도 미관을 해치지 않는가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작고 심플하게 단색을 사용해 만들어 어느 차량이든 어울리게 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152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497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022EC1-A93A-49D1-BD3A-455EAD95ADF0}"/>
              </a:ext>
            </a:extLst>
          </p:cNvPr>
          <p:cNvSpPr/>
          <p:nvPr/>
        </p:nvSpPr>
        <p:spPr>
          <a:xfrm>
            <a:off x="10048875" y="6269044"/>
            <a:ext cx="2076450" cy="53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7CEEAF-DDA3-4CF1-9AD5-047EDBF1CEC1}"/>
              </a:ext>
            </a:extLst>
          </p:cNvPr>
          <p:cNvSpPr txBox="1"/>
          <p:nvPr/>
        </p:nvSpPr>
        <p:spPr>
          <a:xfrm>
            <a:off x="798423" y="364589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진행상황</a:t>
            </a:r>
            <a:endParaRPr lang="en-US" altLang="ko-KR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0CC403-0FA2-4274-A244-773776F1A5B0}"/>
              </a:ext>
            </a:extLst>
          </p:cNvPr>
          <p:cNvSpPr txBox="1"/>
          <p:nvPr/>
        </p:nvSpPr>
        <p:spPr>
          <a:xfrm>
            <a:off x="339536" y="1264666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시스템 구성도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DE7A83B-DB8E-4240-A85B-91500FF16B43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자기 디스크 39">
            <a:extLst>
              <a:ext uri="{FF2B5EF4-FFF2-40B4-BE49-F238E27FC236}">
                <a16:creationId xmlns:a16="http://schemas.microsoft.com/office/drawing/2014/main" id="{141C2043-6EF4-4B69-B53E-1F939D7A81A6}"/>
              </a:ext>
            </a:extLst>
          </p:cNvPr>
          <p:cNvSpPr/>
          <p:nvPr/>
        </p:nvSpPr>
        <p:spPr>
          <a:xfrm>
            <a:off x="5070477" y="4964250"/>
            <a:ext cx="1985206" cy="1075857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DB</a:t>
            </a:r>
            <a:endParaRPr lang="ko-KR" altLang="en-US" sz="1600" dirty="0">
              <a:solidFill>
                <a:schemeClr val="tx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DD82286-3694-41C5-895D-7355C6396FE8}"/>
              </a:ext>
            </a:extLst>
          </p:cNvPr>
          <p:cNvCxnSpPr>
            <a:cxnSpLocks/>
          </p:cNvCxnSpPr>
          <p:nvPr/>
        </p:nvCxnSpPr>
        <p:spPr>
          <a:xfrm>
            <a:off x="5049458" y="3476207"/>
            <a:ext cx="1" cy="25723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116E71A6-06ED-4A9E-BD8C-47C02F4EB0DF}"/>
              </a:ext>
            </a:extLst>
          </p:cNvPr>
          <p:cNvSpPr/>
          <p:nvPr/>
        </p:nvSpPr>
        <p:spPr>
          <a:xfrm rot="10800000">
            <a:off x="4917521" y="3361776"/>
            <a:ext cx="291023" cy="121541"/>
          </a:xfrm>
          <a:prstGeom prst="triangl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4C9551D-185C-48EC-B1EB-A1C1FC4F4620}"/>
              </a:ext>
            </a:extLst>
          </p:cNvPr>
          <p:cNvSpPr/>
          <p:nvPr/>
        </p:nvSpPr>
        <p:spPr>
          <a:xfrm>
            <a:off x="3422033" y="3714389"/>
            <a:ext cx="1985205" cy="100861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라즈베리파이</a:t>
            </a:r>
            <a:endParaRPr lang="ko-KR" altLang="en-US" sz="1600" dirty="0">
              <a:solidFill>
                <a:schemeClr val="tx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45" name="꺾인 연결선 43">
            <a:extLst>
              <a:ext uri="{FF2B5EF4-FFF2-40B4-BE49-F238E27FC236}">
                <a16:creationId xmlns:a16="http://schemas.microsoft.com/office/drawing/2014/main" id="{A52D5A55-1315-4C51-A7FD-E41B4FDC0EE4}"/>
              </a:ext>
            </a:extLst>
          </p:cNvPr>
          <p:cNvCxnSpPr>
            <a:cxnSpLocks/>
            <a:stCxn id="48" idx="2"/>
            <a:endCxn id="44" idx="0"/>
          </p:cNvCxnSpPr>
          <p:nvPr/>
        </p:nvCxnSpPr>
        <p:spPr>
          <a:xfrm rot="16200000" flipH="1">
            <a:off x="3034514" y="2334266"/>
            <a:ext cx="534581" cy="22256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C920519-852A-4A7A-8EB8-C0FE42F358EA}"/>
              </a:ext>
            </a:extLst>
          </p:cNvPr>
          <p:cNvCxnSpPr>
            <a:cxnSpLocks/>
          </p:cNvCxnSpPr>
          <p:nvPr/>
        </p:nvCxnSpPr>
        <p:spPr>
          <a:xfrm>
            <a:off x="8132442" y="3501568"/>
            <a:ext cx="1" cy="25723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B7EB18CA-A0E1-4D59-9DA9-4DE1E6ED266B}"/>
              </a:ext>
            </a:extLst>
          </p:cNvPr>
          <p:cNvSpPr/>
          <p:nvPr/>
        </p:nvSpPr>
        <p:spPr>
          <a:xfrm rot="10800000">
            <a:off x="8000504" y="3393114"/>
            <a:ext cx="291023" cy="121541"/>
          </a:xfrm>
          <a:prstGeom prst="triangl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739A4BB-3CFF-4DC0-8E71-98EB72F9D518}"/>
              </a:ext>
            </a:extLst>
          </p:cNvPr>
          <p:cNvSpPr/>
          <p:nvPr/>
        </p:nvSpPr>
        <p:spPr>
          <a:xfrm>
            <a:off x="1196369" y="2171195"/>
            <a:ext cx="1985205" cy="100861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적외선 카메라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C001536-9D3D-44CB-BD2F-37FBCFA8E3C3}"/>
              </a:ext>
            </a:extLst>
          </p:cNvPr>
          <p:cNvSpPr/>
          <p:nvPr/>
        </p:nvSpPr>
        <p:spPr>
          <a:xfrm>
            <a:off x="6539263" y="3705743"/>
            <a:ext cx="1985205" cy="100861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앱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4088985-6D91-455B-B1F0-F141EBFF7C2C}"/>
              </a:ext>
            </a:extLst>
          </p:cNvPr>
          <p:cNvCxnSpPr>
            <a:cxnSpLocks/>
            <a:stCxn id="44" idx="3"/>
            <a:endCxn id="50" idx="1"/>
          </p:cNvCxnSpPr>
          <p:nvPr/>
        </p:nvCxnSpPr>
        <p:spPr>
          <a:xfrm flipV="1">
            <a:off x="5407238" y="4210050"/>
            <a:ext cx="1132025" cy="8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F6F54F3-392A-43C5-85AE-2DE3C9CECC48}"/>
              </a:ext>
            </a:extLst>
          </p:cNvPr>
          <p:cNvSpPr/>
          <p:nvPr/>
        </p:nvSpPr>
        <p:spPr>
          <a:xfrm>
            <a:off x="1217472" y="4945003"/>
            <a:ext cx="1985205" cy="100861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이산화탄소 센서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33746A39-1248-441D-A677-CE325A5FC60C}"/>
              </a:ext>
            </a:extLst>
          </p:cNvPr>
          <p:cNvCxnSpPr>
            <a:stCxn id="44" idx="2"/>
            <a:endCxn id="40" idx="2"/>
          </p:cNvCxnSpPr>
          <p:nvPr/>
        </p:nvCxnSpPr>
        <p:spPr>
          <a:xfrm rot="16200000" flipH="1">
            <a:off x="4352968" y="4784669"/>
            <a:ext cx="779177" cy="655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43">
            <a:extLst>
              <a:ext uri="{FF2B5EF4-FFF2-40B4-BE49-F238E27FC236}">
                <a16:creationId xmlns:a16="http://schemas.microsoft.com/office/drawing/2014/main" id="{5A58E2E7-4B0F-4CF0-A5E5-5C9DC1CCECE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53387" y="3975870"/>
            <a:ext cx="726307" cy="121195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E16F004-54A1-462F-A963-07F271279847}"/>
              </a:ext>
            </a:extLst>
          </p:cNvPr>
          <p:cNvSpPr/>
          <p:nvPr/>
        </p:nvSpPr>
        <p:spPr>
          <a:xfrm>
            <a:off x="9622246" y="3705742"/>
            <a:ext cx="1985205" cy="100861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핸드폰 스피커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BD6D1BC-BECB-4F92-BD07-8027FDD12C3E}"/>
              </a:ext>
            </a:extLst>
          </p:cNvPr>
          <p:cNvCxnSpPr>
            <a:cxnSpLocks/>
            <a:stCxn id="50" idx="3"/>
            <a:endCxn id="58" idx="1"/>
          </p:cNvCxnSpPr>
          <p:nvPr/>
        </p:nvCxnSpPr>
        <p:spPr>
          <a:xfrm flipV="1">
            <a:off x="8524468" y="4210049"/>
            <a:ext cx="1097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CB53CE44-FDD5-4FF2-9F11-024AAFA2910C}"/>
              </a:ext>
            </a:extLst>
          </p:cNvPr>
          <p:cNvCxnSpPr>
            <a:cxnSpLocks/>
            <a:stCxn id="40" idx="4"/>
            <a:endCxn id="50" idx="2"/>
          </p:cNvCxnSpPr>
          <p:nvPr/>
        </p:nvCxnSpPr>
        <p:spPr>
          <a:xfrm flipV="1">
            <a:off x="7055683" y="4714356"/>
            <a:ext cx="476183" cy="7878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782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022EC1-A93A-49D1-BD3A-455EAD95ADF0}"/>
              </a:ext>
            </a:extLst>
          </p:cNvPr>
          <p:cNvSpPr/>
          <p:nvPr/>
        </p:nvSpPr>
        <p:spPr>
          <a:xfrm>
            <a:off x="10048875" y="6269044"/>
            <a:ext cx="2076450" cy="53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7CEEAF-DDA3-4CF1-9AD5-047EDBF1CEC1}"/>
              </a:ext>
            </a:extLst>
          </p:cNvPr>
          <p:cNvSpPr txBox="1"/>
          <p:nvPr/>
        </p:nvSpPr>
        <p:spPr>
          <a:xfrm>
            <a:off x="798423" y="364589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진행상황</a:t>
            </a:r>
            <a:endParaRPr lang="en-US" altLang="ko-KR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0CC403-0FA2-4274-A244-773776F1A5B0}"/>
              </a:ext>
            </a:extLst>
          </p:cNvPr>
          <p:cNvSpPr txBox="1"/>
          <p:nvPr/>
        </p:nvSpPr>
        <p:spPr>
          <a:xfrm>
            <a:off x="339536" y="1264666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DB 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구축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DE7A83B-DB8E-4240-A85B-91500FF16B43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8E62AB-8A04-43FB-8F4E-840BA8C5B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40" y="2330254"/>
            <a:ext cx="4648733" cy="1961677"/>
          </a:xfrm>
          <a:prstGeom prst="rect">
            <a:avLst/>
          </a:prstGeom>
        </p:spPr>
      </p:pic>
      <p:pic>
        <p:nvPicPr>
          <p:cNvPr id="15" name="Picture 2" descr="Google Cloud Firestore 라이브러리 활용기 - Jacob">
            <a:extLst>
              <a:ext uri="{FF2B5EF4-FFF2-40B4-BE49-F238E27FC236}">
                <a16:creationId xmlns:a16="http://schemas.microsoft.com/office/drawing/2014/main" id="{DCCF9219-2C2A-43A3-8983-EB2F1C599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659" y="5148670"/>
            <a:ext cx="2242453" cy="69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The Journey of Firebase 🔥 — Realtime Database | by Manuel Ernesto | Medium">
            <a:extLst>
              <a:ext uri="{FF2B5EF4-FFF2-40B4-BE49-F238E27FC236}">
                <a16:creationId xmlns:a16="http://schemas.microsoft.com/office/drawing/2014/main" id="{47CD4993-F99E-449A-BCAA-82236A27E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2" y="4855016"/>
            <a:ext cx="2839915" cy="128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B2E5135-BF04-4CAA-9796-FAD9B2049C05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 flipV="1">
            <a:off x="2877107" y="5493944"/>
            <a:ext cx="989552" cy="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4CE1C0-A44F-46CF-89B4-2FE50B5BE97A}"/>
              </a:ext>
            </a:extLst>
          </p:cNvPr>
          <p:cNvSpPr txBox="1"/>
          <p:nvPr/>
        </p:nvSpPr>
        <p:spPr>
          <a:xfrm>
            <a:off x="6274965" y="2577273"/>
            <a:ext cx="556554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altLang="ko-KR" sz="2400" b="0" i="0" dirty="0">
              <a:solidFill>
                <a:srgbClr val="66666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2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Firebase </a:t>
            </a:r>
            <a:r>
              <a:rPr lang="ko-KR" altLang="en-US" sz="2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en-US" altLang="ko-KR" sz="2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Test-Project </a:t>
            </a:r>
            <a:r>
              <a:rPr lang="ko-KR" altLang="en-US" sz="24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sz="2400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400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Realtime </a:t>
            </a:r>
            <a:r>
              <a:rPr lang="en-US" altLang="ko-KR" b="0" i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Datebase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대신 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Cloud </a:t>
            </a:r>
            <a:r>
              <a:rPr lang="en-US" altLang="ko-KR" b="0" i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Firestore</a:t>
            </a:r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Cloud </a:t>
            </a:r>
            <a:r>
              <a:rPr lang="en-US" altLang="ko-KR" b="0" i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Firestore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</a:p>
          <a:p>
            <a:pPr algn="l"/>
            <a:r>
              <a:rPr lang="ko-KR" altLang="en-US" sz="1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모바일 앱 개발을 위한 </a:t>
            </a:r>
            <a:r>
              <a:rPr lang="en-US" altLang="ko-KR" sz="1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Firebase</a:t>
            </a:r>
            <a:r>
              <a:rPr lang="ko-KR" altLang="en-US" sz="1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의 최신 데이터베이스로서 실시간 데이터베이스의 성공을 바탕으로 더욱 직관적인 새로운 데이터 모델</a:t>
            </a:r>
            <a:endParaRPr lang="en-US" altLang="ko-KR" sz="1400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ko-KR" altLang="en-US" sz="1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맑은 고딕" panose="020B0503020000020004" pitchFamily="50" charset="-127"/>
              </a:rPr>
              <a:t>→</a:t>
            </a:r>
            <a:r>
              <a:rPr lang="en-US" altLang="ko-KR" sz="1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맑은 고딕" panose="020B0503020000020004" pitchFamily="50" charset="-127"/>
              </a:rPr>
              <a:t>Realtime Database</a:t>
            </a:r>
            <a:r>
              <a:rPr lang="ko-KR" altLang="en-US" sz="1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맑은 고딕" panose="020B0503020000020004" pitchFamily="50" charset="-127"/>
              </a:rPr>
              <a:t>의 진화버전 </a:t>
            </a:r>
            <a:endParaRPr lang="en-US" altLang="ko-KR" sz="1400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8719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022EC1-A93A-49D1-BD3A-455EAD95ADF0}"/>
              </a:ext>
            </a:extLst>
          </p:cNvPr>
          <p:cNvSpPr/>
          <p:nvPr/>
        </p:nvSpPr>
        <p:spPr>
          <a:xfrm>
            <a:off x="10048875" y="6269044"/>
            <a:ext cx="2076450" cy="53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7CEEAF-DDA3-4CF1-9AD5-047EDBF1CEC1}"/>
              </a:ext>
            </a:extLst>
          </p:cNvPr>
          <p:cNvSpPr txBox="1"/>
          <p:nvPr/>
        </p:nvSpPr>
        <p:spPr>
          <a:xfrm>
            <a:off x="798423" y="364589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진행상황</a:t>
            </a:r>
            <a:endParaRPr lang="en-US" altLang="ko-KR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0CC403-0FA2-4274-A244-773776F1A5B0}"/>
              </a:ext>
            </a:extLst>
          </p:cNvPr>
          <p:cNvSpPr txBox="1"/>
          <p:nvPr/>
        </p:nvSpPr>
        <p:spPr>
          <a:xfrm>
            <a:off x="339536" y="1264666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DB 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구축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DE7A83B-DB8E-4240-A85B-91500FF16B43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BA83796-ADF4-49E3-AAA1-5B6DAEF0F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80" y="1775279"/>
            <a:ext cx="4423822" cy="20036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4BBBD6A-64C9-4FB0-B638-250AAD9A0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282" y="3429000"/>
            <a:ext cx="4423822" cy="2949215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81C5920-70DB-4190-9397-BD2AC036FA4E}"/>
              </a:ext>
            </a:extLst>
          </p:cNvPr>
          <p:cNvCxnSpPr/>
          <p:nvPr/>
        </p:nvCxnSpPr>
        <p:spPr>
          <a:xfrm>
            <a:off x="1457150" y="3429000"/>
            <a:ext cx="1218710" cy="1101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FE45902-C2B3-4D8C-AB56-CB5889925F2C}"/>
              </a:ext>
            </a:extLst>
          </p:cNvPr>
          <p:cNvSpPr txBox="1"/>
          <p:nvPr/>
        </p:nvSpPr>
        <p:spPr>
          <a:xfrm>
            <a:off x="6626458" y="2330432"/>
            <a:ext cx="5565542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altLang="ko-KR" sz="2400" b="0" i="0" dirty="0">
              <a:solidFill>
                <a:srgbClr val="66666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테스트 모드로 시작</a:t>
            </a:r>
            <a:endParaRPr lang="en-US" altLang="ko-KR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5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일까지 누구나 접속 수정 가능</a:t>
            </a:r>
            <a:endParaRPr lang="en-US" altLang="ko-KR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57B9F9D-3B9C-49D6-800C-03C59AAB3650}"/>
              </a:ext>
            </a:extLst>
          </p:cNvPr>
          <p:cNvCxnSpPr/>
          <p:nvPr/>
        </p:nvCxnSpPr>
        <p:spPr>
          <a:xfrm flipV="1">
            <a:off x="5995358" y="3623094"/>
            <a:ext cx="862642" cy="1466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19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022EC1-A93A-49D1-BD3A-455EAD95ADF0}"/>
              </a:ext>
            </a:extLst>
          </p:cNvPr>
          <p:cNvSpPr/>
          <p:nvPr/>
        </p:nvSpPr>
        <p:spPr>
          <a:xfrm>
            <a:off x="10048875" y="6269044"/>
            <a:ext cx="2076450" cy="53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7CEEAF-DDA3-4CF1-9AD5-047EDBF1CEC1}"/>
              </a:ext>
            </a:extLst>
          </p:cNvPr>
          <p:cNvSpPr txBox="1"/>
          <p:nvPr/>
        </p:nvSpPr>
        <p:spPr>
          <a:xfrm>
            <a:off x="798423" y="364589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진행상황</a:t>
            </a:r>
            <a:endParaRPr lang="en-US" altLang="ko-KR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0CC403-0FA2-4274-A244-773776F1A5B0}"/>
              </a:ext>
            </a:extLst>
          </p:cNvPr>
          <p:cNvSpPr txBox="1"/>
          <p:nvPr/>
        </p:nvSpPr>
        <p:spPr>
          <a:xfrm>
            <a:off x="339536" y="1264666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DB 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구축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DE7A83B-DB8E-4240-A85B-91500FF16B43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54117B-A149-4E65-8AB4-F7C35FE3A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59" y="1914037"/>
            <a:ext cx="5098039" cy="3582821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806145E-FFA3-44AE-9B1C-ECF083A2DF0A}"/>
              </a:ext>
            </a:extLst>
          </p:cNvPr>
          <p:cNvCxnSpPr>
            <a:cxnSpLocks/>
            <a:stCxn id="3" idx="3"/>
            <a:endCxn id="20" idx="1"/>
          </p:cNvCxnSpPr>
          <p:nvPr/>
        </p:nvCxnSpPr>
        <p:spPr>
          <a:xfrm>
            <a:off x="5335398" y="3705448"/>
            <a:ext cx="1006679" cy="3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B62A3DB-4228-475F-9B7C-3C174E55E756}"/>
              </a:ext>
            </a:extLst>
          </p:cNvPr>
          <p:cNvSpPr txBox="1"/>
          <p:nvPr/>
        </p:nvSpPr>
        <p:spPr>
          <a:xfrm>
            <a:off x="6342077" y="3503077"/>
            <a:ext cx="63037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altLang="ko-KR" sz="2400" b="0" i="0" dirty="0">
              <a:solidFill>
                <a:srgbClr val="66666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평소 눈 깜빡임 날짜와 시간별로 수집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예정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6843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E74859-D683-49B0-A5C5-4AF264C14332}"/>
              </a:ext>
            </a:extLst>
          </p:cNvPr>
          <p:cNvSpPr txBox="1"/>
          <p:nvPr/>
        </p:nvSpPr>
        <p:spPr>
          <a:xfrm>
            <a:off x="339536" y="1264666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3939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OpenCV </a:t>
            </a:r>
            <a:r>
              <a:rPr lang="ko-KR" altLang="en-US" sz="2400" spc="-150" dirty="0">
                <a:solidFill>
                  <a:srgbClr val="3939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연구</a:t>
            </a:r>
            <a:endParaRPr lang="ko-KR" altLang="en-US" sz="2400" spc="-150" dirty="0">
              <a:solidFill>
                <a:srgbClr val="393939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022EC1-A93A-49D1-BD3A-455EAD95ADF0}"/>
              </a:ext>
            </a:extLst>
          </p:cNvPr>
          <p:cNvSpPr/>
          <p:nvPr/>
        </p:nvSpPr>
        <p:spPr>
          <a:xfrm>
            <a:off x="10115550" y="6319313"/>
            <a:ext cx="2076450" cy="53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93830C-8351-48E0-8E48-05C9532CE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53" y="2094783"/>
            <a:ext cx="3586512" cy="35865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166D96-55BF-4A29-98D4-CA57857CAF3A}"/>
              </a:ext>
            </a:extLst>
          </p:cNvPr>
          <p:cNvSpPr txBox="1"/>
          <p:nvPr/>
        </p:nvSpPr>
        <p:spPr>
          <a:xfrm>
            <a:off x="5021628" y="2094783"/>
            <a:ext cx="6946085" cy="1451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Open Source Computer Vision</a:t>
            </a:r>
            <a:endParaRPr lang="en-US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Nanum Gothic"/>
              </a:rPr>
              <a:t>영상 처리에 사용할 수 있는 오픈 소스 라이브러리 </a:t>
            </a:r>
            <a:endParaRPr lang="en-US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76478C-3F3A-4F18-9318-53C618445628}"/>
              </a:ext>
            </a:extLst>
          </p:cNvPr>
          <p:cNvSpPr txBox="1"/>
          <p:nvPr/>
        </p:nvSpPr>
        <p:spPr>
          <a:xfrm>
            <a:off x="5021628" y="3739829"/>
            <a:ext cx="448251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눈동자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인식 알고리즘</a:t>
            </a:r>
            <a:endParaRPr lang="en-US" altLang="ko-KR" sz="2400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Font typeface="+mj-lt"/>
              <a:buAutoNum type="arabicPeriod"/>
            </a:pPr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Haar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Feature Selection</a:t>
            </a:r>
            <a:endParaRPr lang="en-US" altLang="ko-KR" sz="2400" b="0" i="0" dirty="0">
              <a:solidFill>
                <a:srgbClr val="66666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Font typeface="+mj-lt"/>
              <a:buAutoNum type="arabicPeriod"/>
            </a:pPr>
            <a:r>
              <a:rPr lang="en-US" altLang="ko-KR" sz="2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Creating  Integral Images</a:t>
            </a:r>
            <a:endParaRPr lang="en-US" altLang="ko-KR" sz="2400" b="0" i="0" dirty="0">
              <a:solidFill>
                <a:srgbClr val="66666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Font typeface="+mj-lt"/>
              <a:buAutoNum type="arabicPeriod"/>
            </a:pPr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Adaboost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Training</a:t>
            </a:r>
            <a:endParaRPr lang="en-US" altLang="ko-KR" sz="2400" b="0" i="0" dirty="0">
              <a:solidFill>
                <a:srgbClr val="66666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Font typeface="+mj-lt"/>
              <a:buAutoNum type="arabicPeriod"/>
            </a:pPr>
            <a:r>
              <a:rPr lang="en-US" altLang="ko-KR" sz="2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Cascading Classifiers</a:t>
            </a:r>
            <a:endParaRPr lang="en-US" altLang="ko-KR" sz="2400" b="0" i="0" dirty="0">
              <a:solidFill>
                <a:srgbClr val="66666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B7B51C-736D-444B-97D6-7C53DB4C5CB9}"/>
              </a:ext>
            </a:extLst>
          </p:cNvPr>
          <p:cNvSpPr txBox="1"/>
          <p:nvPr/>
        </p:nvSpPr>
        <p:spPr>
          <a:xfrm>
            <a:off x="798423" y="364589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진행상황</a:t>
            </a:r>
            <a:endParaRPr lang="en-US" altLang="ko-KR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89081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022EC1-A93A-49D1-BD3A-455EAD95ADF0}"/>
              </a:ext>
            </a:extLst>
          </p:cNvPr>
          <p:cNvSpPr/>
          <p:nvPr/>
        </p:nvSpPr>
        <p:spPr>
          <a:xfrm>
            <a:off x="10115550" y="6319313"/>
            <a:ext cx="2076450" cy="53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B206B6-3D55-4E89-9DAC-2F1F4A913E61}"/>
              </a:ext>
            </a:extLst>
          </p:cNvPr>
          <p:cNvSpPr txBox="1"/>
          <p:nvPr/>
        </p:nvSpPr>
        <p:spPr>
          <a:xfrm>
            <a:off x="3900522" y="1918560"/>
            <a:ext cx="43909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Haar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Feature Selection</a:t>
            </a:r>
          </a:p>
          <a:p>
            <a:pPr algn="l"/>
            <a:endParaRPr lang="en-US" altLang="ko-KR" sz="2400" b="0" i="0" dirty="0">
              <a:solidFill>
                <a:srgbClr val="66666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2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2.Creating  Integral Images</a:t>
            </a:r>
          </a:p>
          <a:p>
            <a:pPr algn="l"/>
            <a:endParaRPr lang="en-US" altLang="ko-KR" sz="2400" b="0" i="0" dirty="0">
              <a:solidFill>
                <a:srgbClr val="66666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423CF7-4D31-4DF8-903C-79CAD50CB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23" y="3488220"/>
            <a:ext cx="3752850" cy="2895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63EF23-F35D-4A71-877E-16070B2EA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46" y="3488220"/>
            <a:ext cx="5012105" cy="266268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0FB32F1-C55D-4321-900B-15BB132848B4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15DBD9-0A28-49D5-BFF6-5EF39AB2DC3B}"/>
              </a:ext>
            </a:extLst>
          </p:cNvPr>
          <p:cNvSpPr txBox="1"/>
          <p:nvPr/>
        </p:nvSpPr>
        <p:spPr>
          <a:xfrm>
            <a:off x="339536" y="1264666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3939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OpenCV </a:t>
            </a:r>
            <a:r>
              <a:rPr lang="ko-KR" altLang="en-US" sz="2400" spc="-150" dirty="0">
                <a:solidFill>
                  <a:srgbClr val="3939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연구</a:t>
            </a:r>
            <a:endParaRPr lang="ko-KR" altLang="en-US" sz="2400" spc="-150" dirty="0">
              <a:solidFill>
                <a:srgbClr val="393939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67143E4-7D60-4AE2-854E-11DE234B96B8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6BA0CE-D4D5-4C46-A3B8-54E684FFAD7C}"/>
              </a:ext>
            </a:extLst>
          </p:cNvPr>
          <p:cNvSpPr txBox="1"/>
          <p:nvPr/>
        </p:nvSpPr>
        <p:spPr>
          <a:xfrm>
            <a:off x="798423" y="364589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진행상황</a:t>
            </a:r>
            <a:endParaRPr lang="en-US" altLang="ko-KR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1615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63B20C2D4971C4F8B90351C3F56BC2F" ma:contentTypeVersion="16" ma:contentTypeDescription="새 문서를 만듭니다." ma:contentTypeScope="" ma:versionID="1c762b345219e6df8818501b50a4a973">
  <xsd:schema xmlns:xsd="http://www.w3.org/2001/XMLSchema" xmlns:xs="http://www.w3.org/2001/XMLSchema" xmlns:p="http://schemas.microsoft.com/office/2006/metadata/properties" xmlns:ns2="0b7cae5d-f27e-4619-9517-c4982396113a" xmlns:ns3="4dbb993a-c937-4ad7-9619-ad03b79a8964" targetNamespace="http://schemas.microsoft.com/office/2006/metadata/properties" ma:root="true" ma:fieldsID="36c71cbb9a648a62ede556bd3e666ad4" ns2:_="" ns3:_="">
    <xsd:import namespace="0b7cae5d-f27e-4619-9517-c4982396113a"/>
    <xsd:import namespace="4dbb993a-c937-4ad7-9619-ad03b79a89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7cae5d-f27e-4619-9517-c498239611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이미지 태그" ma:readOnly="false" ma:fieldId="{5cf76f15-5ced-4ddc-b409-7134ff3c332f}" ma:taxonomyMulti="true" ma:sspId="37443d77-d801-4529-9017-a9c50f29e4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bb993a-c937-4ad7-9619-ad03b79a8964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448eeec9-2da6-4f0c-9bf4-1f5454d585f8}" ma:internalName="TaxCatchAll" ma:showField="CatchAllData" ma:web="4dbb993a-c937-4ad7-9619-ad03b79a896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dbb993a-c937-4ad7-9619-ad03b79a8964" xsi:nil="true"/>
    <lcf76f155ced4ddcb4097134ff3c332f xmlns="0b7cae5d-f27e-4619-9517-c4982396113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11FEB0B-EF80-4D26-B227-D9FF62335104}"/>
</file>

<file path=customXml/itemProps2.xml><?xml version="1.0" encoding="utf-8"?>
<ds:datastoreItem xmlns:ds="http://schemas.openxmlformats.org/officeDocument/2006/customXml" ds:itemID="{6298A06E-C0D1-4FAC-9D6D-620445ABC96B}"/>
</file>

<file path=customXml/itemProps3.xml><?xml version="1.0" encoding="utf-8"?>
<ds:datastoreItem xmlns:ds="http://schemas.openxmlformats.org/officeDocument/2006/customXml" ds:itemID="{9BC620CC-A698-4376-9A26-1059FC042910}"/>
</file>

<file path=docProps/app.xml><?xml version="1.0" encoding="utf-8"?>
<Properties xmlns="http://schemas.openxmlformats.org/officeDocument/2006/extended-properties" xmlns:vt="http://schemas.openxmlformats.org/officeDocument/2006/docPropsVTypes">
  <TotalTime>1841</TotalTime>
  <Words>595</Words>
  <Application>Microsoft Office PowerPoint</Application>
  <PresentationFormat>와이드스크린</PresentationFormat>
  <Paragraphs>283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Nanum Gothic</vt:lpstr>
      <vt:lpstr>나눔스퀘어 ExtraBold</vt:lpstr>
      <vt:lpstr>나눔스퀘어 Light</vt:lpstr>
      <vt:lpstr>맑은 고딕</vt:lpstr>
      <vt:lpstr>배달의민족 주아</vt:lpstr>
      <vt:lpstr>함초롬돋움</vt:lpstr>
      <vt:lpstr>Arial</vt:lpstr>
      <vt:lpstr>Ebrima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[학부생]오현석</cp:lastModifiedBy>
  <cp:revision>42</cp:revision>
  <dcterms:created xsi:type="dcterms:W3CDTF">2020-09-07T02:34:06Z</dcterms:created>
  <dcterms:modified xsi:type="dcterms:W3CDTF">2022-05-02T03:58:34Z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0x010100B63B20C2D4971C4F8B90351C3F56BC2F</vt:lpwstr>
  </property>
</Properties>
</file>