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4" r:id="rId18"/>
    <p:sldId id="275" r:id="rId19"/>
    <p:sldId id="276" r:id="rId20"/>
    <p:sldId id="277" r:id="rId21"/>
    <p:sldId id="278" r:id="rId22"/>
    <p:sldId id="279" r:id="rId23"/>
    <p:sldId id="294" r:id="rId24"/>
    <p:sldId id="280" r:id="rId25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72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96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57682" y="7963436"/>
            <a:ext cx="2012909" cy="191978"/>
            <a:chOff x="-557682" y="7963436"/>
            <a:chExt cx="2012909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557682" y="7963436"/>
              <a:ext cx="2012909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142746" y="2132538"/>
            <a:ext cx="6344026" cy="191978"/>
            <a:chOff x="12142746" y="2132538"/>
            <a:chExt cx="6344026" cy="19197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42746" y="2132538"/>
              <a:ext cx="6344026" cy="19197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047619" y="-1551872"/>
            <a:ext cx="5585291" cy="5531113"/>
            <a:chOff x="-1047619" y="-1551872"/>
            <a:chExt cx="5585291" cy="553111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047619" y="-1551872"/>
              <a:ext cx="5585291" cy="553111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137146" y="7075653"/>
            <a:ext cx="4349626" cy="4307435"/>
            <a:chOff x="14137146" y="7075653"/>
            <a:chExt cx="4349626" cy="430743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7146" y="7075653"/>
              <a:ext cx="4349626" cy="430743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512898" y="2768812"/>
            <a:ext cx="3591960" cy="3557118"/>
            <a:chOff x="4512898" y="2768812"/>
            <a:chExt cx="3591960" cy="355711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12898" y="276881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66075" y="3826861"/>
            <a:ext cx="2359763" cy="2359763"/>
            <a:chOff x="1266075" y="3826861"/>
            <a:chExt cx="2359763" cy="2359763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66075" y="3826861"/>
              <a:ext cx="2359763" cy="235976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2277516" y="1033527"/>
            <a:ext cx="4258895" cy="4258895"/>
            <a:chOff x="2277516" y="1033527"/>
            <a:chExt cx="4258895" cy="4258895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2700000">
              <a:off x="2277516" y="1033527"/>
              <a:ext cx="4258895" cy="4258895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-557682" y="7963436"/>
            <a:ext cx="2012909" cy="191978"/>
            <a:chOff x="-557682" y="7963436"/>
            <a:chExt cx="2012909" cy="191978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557682" y="7963436"/>
              <a:ext cx="2012909" cy="191978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-3828747" y="6631762"/>
            <a:ext cx="17317594" cy="266334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10000" dirty="0">
                <a:solidFill>
                  <a:srgbClr val="4C50BB"/>
                </a:solidFill>
                <a:latin typeface="S-Core Dream 5 Medium" pitchFamily="34" charset="0"/>
                <a:cs typeface="S-Core Dream 5 Medium" pitchFamily="34" charset="0"/>
              </a:rPr>
              <a:t>수어 통번역 시스템</a:t>
            </a:r>
            <a:endParaRPr lang="en-US" dirty="0"/>
          </a:p>
        </p:txBody>
      </p:sp>
      <p:grpSp>
        <p:nvGrpSpPr>
          <p:cNvPr id="1009" name="그룹 1009"/>
          <p:cNvGrpSpPr/>
          <p:nvPr/>
        </p:nvGrpSpPr>
        <p:grpSpPr>
          <a:xfrm>
            <a:off x="12142746" y="2132538"/>
            <a:ext cx="6344026" cy="191978"/>
            <a:chOff x="12142746" y="2132538"/>
            <a:chExt cx="6344026" cy="191978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42746" y="2132538"/>
              <a:ext cx="6344026" cy="191978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-1047619" y="-1551872"/>
            <a:ext cx="5585291" cy="5531113"/>
            <a:chOff x="-1047619" y="-1551872"/>
            <a:chExt cx="5585291" cy="5531113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047619" y="-1551872"/>
              <a:ext cx="5585291" cy="5531113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4512898" y="2768812"/>
            <a:ext cx="3591960" cy="3557118"/>
            <a:chOff x="4512898" y="2768812"/>
            <a:chExt cx="3591960" cy="3557118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12898" y="276881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266075" y="3826861"/>
            <a:ext cx="2359763" cy="2359763"/>
            <a:chOff x="1266075" y="3826861"/>
            <a:chExt cx="2359763" cy="2359763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66075" y="3826861"/>
              <a:ext cx="2359763" cy="2359763"/>
            </a:xfrm>
            <a:prstGeom prst="rect">
              <a:avLst/>
            </a:prstGeom>
          </p:spPr>
        </p:pic>
      </p:grpSp>
      <p:sp>
        <p:nvSpPr>
          <p:cNvPr id="39" name="Object 39"/>
          <p:cNvSpPr txBox="1"/>
          <p:nvPr/>
        </p:nvSpPr>
        <p:spPr>
          <a:xfrm>
            <a:off x="9751696" y="1560344"/>
            <a:ext cx="7173150" cy="80860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3100" kern="0" spc="-200" dirty="0">
                <a:solidFill>
                  <a:srgbClr val="4C4747"/>
                </a:solidFill>
                <a:latin typeface="S-Core Dream 5 Medium" pitchFamily="34" charset="0"/>
                <a:cs typeface="S-Core Dream 5 Medium" pitchFamily="34" charset="0"/>
              </a:rPr>
              <a:t>설계 및 프로젝트 기본 II</a:t>
            </a:r>
            <a:endParaRPr lang="en-US" dirty="0"/>
          </a:p>
        </p:txBody>
      </p:sp>
      <p:sp>
        <p:nvSpPr>
          <p:cNvPr id="40" name="Object 40"/>
          <p:cNvSpPr txBox="1"/>
          <p:nvPr/>
        </p:nvSpPr>
        <p:spPr>
          <a:xfrm>
            <a:off x="13002190" y="1815906"/>
            <a:ext cx="6937786" cy="507467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900" dirty="0">
                <a:solidFill>
                  <a:srgbClr val="4C4747"/>
                </a:solidFill>
                <a:latin typeface="S-Core Dream 5 Medium" pitchFamily="34" charset="0"/>
                <a:cs typeface="S-Core Dream 5 Medium" pitchFamily="34" charset="0"/>
              </a:rPr>
              <a:t>[PM] 21615007 김성경</a:t>
            </a:r>
          </a:p>
          <a:p>
            <a:r>
              <a:rPr lang="en-US" sz="2900" dirty="0">
                <a:solidFill>
                  <a:srgbClr val="4C4747"/>
                </a:solidFill>
                <a:latin typeface="S-Core Dream 5 Medium" pitchFamily="34" charset="0"/>
                <a:cs typeface="S-Core Dream 5 Medium" pitchFamily="34" charset="0"/>
              </a:rPr>
              <a:t>[PL]  19615017 박세훈</a:t>
            </a:r>
          </a:p>
          <a:p>
            <a:r>
              <a:rPr lang="en-US" sz="2900" dirty="0">
                <a:solidFill>
                  <a:srgbClr val="4C4747"/>
                </a:solidFill>
                <a:latin typeface="S-Core Dream 5 Medium" pitchFamily="34" charset="0"/>
                <a:cs typeface="S-Core Dream 5 Medium" pitchFamily="34" charset="0"/>
              </a:rPr>
              <a:t>[CM] 19615026 오현석</a:t>
            </a:r>
          </a:p>
          <a:p>
            <a:r>
              <a:rPr lang="en-US" sz="2900" dirty="0">
                <a:solidFill>
                  <a:srgbClr val="4C4747"/>
                </a:solidFill>
                <a:latin typeface="S-Core Dream 5 Medium" pitchFamily="34" charset="0"/>
                <a:cs typeface="S-Core Dream 5 Medium" pitchFamily="34" charset="0"/>
              </a:rPr>
              <a:t>[QA]  21615018 백승윤</a:t>
            </a:r>
          </a:p>
          <a:p>
            <a:r>
              <a:rPr lang="en-US" sz="2900" dirty="0">
                <a:solidFill>
                  <a:srgbClr val="4C4747"/>
                </a:solidFill>
                <a:latin typeface="S-Core Dream 5 Medium" pitchFamily="34" charset="0"/>
                <a:cs typeface="S-Core Dream 5 Medium" pitchFamily="34" charset="0"/>
              </a:rPr>
              <a:t>[ENG] 21615012 박다원</a:t>
            </a:r>
          </a:p>
          <a:p>
            <a:r>
              <a:rPr lang="en-US" sz="2900" dirty="0">
                <a:solidFill>
                  <a:srgbClr val="4C4747"/>
                </a:solidFill>
                <a:latin typeface="S-Core Dream 5 Medium" pitchFamily="34" charset="0"/>
                <a:cs typeface="S-Core Dream 5 Medium" pitchFamily="34" charset="0"/>
              </a:rPr>
              <a:t>[ENG] 21615016 방은서</a:t>
            </a:r>
            <a:endParaRPr lang="en-US" dirty="0"/>
          </a:p>
        </p:txBody>
      </p:sp>
      <p:grpSp>
        <p:nvGrpSpPr>
          <p:cNvPr id="1013" name="그룹 1013"/>
          <p:cNvGrpSpPr/>
          <p:nvPr/>
        </p:nvGrpSpPr>
        <p:grpSpPr>
          <a:xfrm>
            <a:off x="2277516" y="1033527"/>
            <a:ext cx="4258895" cy="4258895"/>
            <a:chOff x="2277516" y="1033527"/>
            <a:chExt cx="4258895" cy="4258895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2700000">
              <a:off x="2277516" y="1033527"/>
              <a:ext cx="4258895" cy="4258895"/>
            </a:xfrm>
            <a:prstGeom prst="rect">
              <a:avLst/>
            </a:prstGeom>
          </p:spPr>
        </p:pic>
      </p:grpSp>
      <p:sp>
        <p:nvSpPr>
          <p:cNvPr id="44" name="Object 44"/>
          <p:cNvSpPr txBox="1"/>
          <p:nvPr/>
        </p:nvSpPr>
        <p:spPr>
          <a:xfrm>
            <a:off x="17446429" y="9555306"/>
            <a:ext cx="542857" cy="6693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500" dirty="0">
                <a:solidFill>
                  <a:srgbClr val="4C4747"/>
                </a:solidFill>
                <a:latin typeface="Noto Sans CJK KR Regular" pitchFamily="34" charset="0"/>
                <a:cs typeface="Noto Sans CJK KR Regular" pitchFamily="34" charset="0"/>
              </a:rPr>
              <a:t>1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1752381" y="6631171"/>
            <a:ext cx="10771429" cy="168374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000" kern="0" spc="-200" dirty="0">
                <a:solidFill>
                  <a:srgbClr val="FFFFFF"/>
                </a:solidFill>
                <a:latin typeface="S-Core Dream 3 Light" pitchFamily="34" charset="0"/>
                <a:cs typeface="S-Core Dream 3 Light" pitchFamily="34" charset="0"/>
              </a:rPr>
              <a:t>- 문제 발생 원인</a:t>
            </a:r>
          </a:p>
          <a:p>
            <a:r>
              <a:rPr lang="en-US" sz="3000" kern="0" spc="-200" dirty="0">
                <a:solidFill>
                  <a:srgbClr val="FFFFFF"/>
                </a:solidFill>
                <a:latin typeface="S-Core Dream 3 Light" pitchFamily="34" charset="0"/>
                <a:cs typeface="S-Core Dream 3 Light" pitchFamily="34" charset="0"/>
              </a:rPr>
              <a:t>- 전문가 자문</a:t>
            </a:r>
            <a:endParaRPr lang="en-US" dirty="0"/>
          </a:p>
        </p:txBody>
      </p:sp>
      <p:sp>
        <p:nvSpPr>
          <p:cNvPr id="15" name="Object 15"/>
          <p:cNvSpPr txBox="1"/>
          <p:nvPr/>
        </p:nvSpPr>
        <p:spPr>
          <a:xfrm>
            <a:off x="1752381" y="2700857"/>
            <a:ext cx="3968446" cy="399016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4900" dirty="0">
                <a:solidFill>
                  <a:srgbClr val="FFFFFF"/>
                </a:solidFill>
                <a:latin typeface="Noto Sans CJK KR Regular" pitchFamily="34" charset="0"/>
                <a:cs typeface="Noto Sans CJK KR Regular" pitchFamily="34" charset="0"/>
              </a:rPr>
              <a:t>03</a:t>
            </a:r>
            <a:endParaRPr lang="en-US" dirty="0"/>
          </a:p>
        </p:txBody>
      </p:sp>
      <p:sp>
        <p:nvSpPr>
          <p:cNvPr id="16" name="Object 16"/>
          <p:cNvSpPr txBox="1"/>
          <p:nvPr/>
        </p:nvSpPr>
        <p:spPr>
          <a:xfrm>
            <a:off x="1752381" y="5127429"/>
            <a:ext cx="11623486" cy="1752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6400" kern="0" spc="-400" dirty="0">
                <a:solidFill>
                  <a:srgbClr val="FFFFFF"/>
                </a:solidFill>
                <a:latin typeface="S-Core Dream 7 ExtraBold" pitchFamily="34" charset="0"/>
                <a:cs typeface="S-Core Dream 7 ExtraBold" pitchFamily="34" charset="0"/>
              </a:rPr>
              <a:t>Why</a:t>
            </a:r>
            <a:endParaRPr lang="en-US" dirty="0"/>
          </a:p>
        </p:txBody>
      </p:sp>
      <p:sp>
        <p:nvSpPr>
          <p:cNvPr id="17" name="Object 17"/>
          <p:cNvSpPr txBox="1"/>
          <p:nvPr/>
        </p:nvSpPr>
        <p:spPr>
          <a:xfrm>
            <a:off x="17485143" y="9553864"/>
            <a:ext cx="542857" cy="6693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500" dirty="0">
                <a:solidFill>
                  <a:srgbClr val="FFFFFF"/>
                </a:solidFill>
                <a:latin typeface="Noto Sans CJK KR Regular" pitchFamily="34" charset="0"/>
                <a:cs typeface="Noto Sans CJK KR Regular" pitchFamily="34" charset="0"/>
              </a:rPr>
              <a:t>10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914" y="350552"/>
            <a:ext cx="10496803" cy="133917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000" kern="0" spc="-300" dirty="0">
                <a:solidFill>
                  <a:srgbClr val="4C4747"/>
                </a:solidFill>
                <a:latin typeface="S-Core Dream 7 ExtraBold" pitchFamily="34" charset="0"/>
                <a:cs typeface="S-Core Dream 7 ExtraBold" pitchFamily="34" charset="0"/>
              </a:rPr>
              <a:t>3. Why_</a:t>
            </a:r>
            <a:r>
              <a:rPr lang="en-US" sz="3000" kern="0" spc="-200" dirty="0">
                <a:solidFill>
                  <a:srgbClr val="4C4747"/>
                </a:solidFill>
                <a:latin typeface="S-Core Dream 7 ExtraBold" pitchFamily="34" charset="0"/>
                <a:cs typeface="S-Core Dream 7 ExtraBold" pitchFamily="34" charset="0"/>
              </a:rPr>
              <a:t> 뉴스 자료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15893587" y="7707940"/>
            <a:ext cx="3922193" cy="3884148"/>
            <a:chOff x="15893587" y="7707940"/>
            <a:chExt cx="3922193" cy="3884148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893587" y="7707940"/>
              <a:ext cx="3922193" cy="3884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537203" y="-2610192"/>
            <a:ext cx="5220385" cy="5220385"/>
            <a:chOff x="14537203" y="-2610192"/>
            <a:chExt cx="5220385" cy="522038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2700000">
              <a:off x="14537203" y="-2610192"/>
              <a:ext cx="5220385" cy="522038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756395" y="1635174"/>
            <a:ext cx="5443200" cy="6171429"/>
            <a:chOff x="1756395" y="1635174"/>
            <a:chExt cx="5443200" cy="617142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56395" y="1635174"/>
              <a:ext cx="5443200" cy="617142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368693" y="4112750"/>
            <a:ext cx="8469664" cy="2978081"/>
            <a:chOff x="9368693" y="4112750"/>
            <a:chExt cx="8469664" cy="2978081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368693" y="4112750"/>
              <a:ext cx="8469664" cy="2978081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17312044" y="9554776"/>
            <a:ext cx="716000" cy="6693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500" dirty="0">
                <a:solidFill>
                  <a:srgbClr val="4C4747"/>
                </a:solidFill>
                <a:latin typeface="Noto Sans CJK KR Regular" pitchFamily="34" charset="0"/>
                <a:cs typeface="Noto Sans CJK KR Regular" pitchFamily="34" charset="0"/>
              </a:rPr>
              <a:t>11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914" y="350552"/>
            <a:ext cx="10496803" cy="133917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000" kern="0" spc="-300" dirty="0">
                <a:solidFill>
                  <a:srgbClr val="4C4747"/>
                </a:solidFill>
                <a:latin typeface="S-Core Dream 7 ExtraBold" pitchFamily="34" charset="0"/>
                <a:cs typeface="S-Core Dream 7 ExtraBold" pitchFamily="34" charset="0"/>
              </a:rPr>
              <a:t>3. Why_</a:t>
            </a:r>
            <a:r>
              <a:rPr lang="en-US" sz="3000" kern="0" spc="-200" dirty="0">
                <a:solidFill>
                  <a:srgbClr val="4C4747"/>
                </a:solidFill>
                <a:latin typeface="S-Core Dream 7 ExtraBold" pitchFamily="34" charset="0"/>
                <a:cs typeface="S-Core Dream 7 ExtraBold" pitchFamily="34" charset="0"/>
              </a:rPr>
              <a:t> 문제 발생 원인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15893587" y="7707940"/>
            <a:ext cx="3922193" cy="3884148"/>
            <a:chOff x="15893587" y="7707940"/>
            <a:chExt cx="3922193" cy="3884148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893587" y="7707940"/>
              <a:ext cx="3922193" cy="3884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537203" y="-2610192"/>
            <a:ext cx="5220385" cy="5220385"/>
            <a:chOff x="14537203" y="-2610192"/>
            <a:chExt cx="5220385" cy="522038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2700000">
              <a:off x="14537203" y="-2610192"/>
              <a:ext cx="5220385" cy="5220385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457914" y="1768381"/>
            <a:ext cx="20115091" cy="132343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kern="0" spc="-300" dirty="0">
                <a:solidFill>
                  <a:srgbClr val="4C4747"/>
                </a:solidFill>
                <a:latin typeface="S-Core Dream 5 Medium" pitchFamily="34" charset="0"/>
                <a:cs typeface="S-Core Dream 5 Medium" pitchFamily="34" charset="0"/>
              </a:rPr>
              <a:t>병원 내 수어 번역가 부족</a:t>
            </a:r>
          </a:p>
          <a:p>
            <a:r>
              <a:rPr lang="en-US" sz="4000" kern="0" spc="-300" dirty="0">
                <a:solidFill>
                  <a:srgbClr val="4C4747"/>
                </a:solidFill>
                <a:latin typeface="S-Core Dream 5 Medium" pitchFamily="34" charset="0"/>
                <a:cs typeface="S-Core Dream 5 Medium" pitchFamily="34" charset="0"/>
              </a:rPr>
              <a:t> ( </a:t>
            </a:r>
            <a:r>
              <a:rPr lang="ko-KR" altLang="en-US" sz="4000" kern="0" spc="-300" dirty="0">
                <a:solidFill>
                  <a:srgbClr val="4C4747"/>
                </a:solidFill>
                <a:latin typeface="S-Core Dream 5 Medium" pitchFamily="34" charset="0"/>
                <a:cs typeface="S-Core Dream 5 Medium" pitchFamily="34" charset="0"/>
              </a:rPr>
              <a:t>병원내의  </a:t>
            </a:r>
            <a:r>
              <a:rPr lang="ko-KR" altLang="en-US" sz="4000" kern="0" spc="-300" dirty="0" err="1">
                <a:solidFill>
                  <a:srgbClr val="4C4747"/>
                </a:solidFill>
                <a:latin typeface="S-Core Dream 5 Medium" pitchFamily="34" charset="0"/>
                <a:cs typeface="S-Core Dream 5 Medium" pitchFamily="34" charset="0"/>
              </a:rPr>
              <a:t>수어</a:t>
            </a:r>
            <a:r>
              <a:rPr lang="ko-KR" altLang="en-US" sz="4000" kern="0" spc="-300" dirty="0">
                <a:solidFill>
                  <a:srgbClr val="4C4747"/>
                </a:solidFill>
                <a:latin typeface="S-Core Dream 5 Medium" pitchFamily="34" charset="0"/>
                <a:cs typeface="S-Core Dream 5 Medium" pitchFamily="34" charset="0"/>
              </a:rPr>
              <a:t> 번역을  하기위해  자격증 취득 후 </a:t>
            </a:r>
            <a:r>
              <a:rPr lang="en-US" altLang="ko-KR" sz="4000" kern="0" spc="-300" dirty="0">
                <a:solidFill>
                  <a:srgbClr val="4C4747"/>
                </a:solidFill>
                <a:latin typeface="S-Core Dream 5 Medium" pitchFamily="34" charset="0"/>
                <a:cs typeface="S-Core Dream 5 Medium" pitchFamily="34" charset="0"/>
              </a:rPr>
              <a:t>10</a:t>
            </a:r>
            <a:r>
              <a:rPr lang="ko-KR" altLang="en-US" sz="4000" kern="0" spc="-300" dirty="0">
                <a:solidFill>
                  <a:srgbClr val="4C4747"/>
                </a:solidFill>
                <a:latin typeface="S-Core Dream 5 Medium" pitchFamily="34" charset="0"/>
                <a:cs typeface="S-Core Dream 5 Medium" pitchFamily="34" charset="0"/>
              </a:rPr>
              <a:t>년 이상의 경력 필요</a:t>
            </a:r>
            <a:r>
              <a:rPr lang="en-US" altLang="ko-KR" sz="4000" kern="0" spc="-300" dirty="0">
                <a:solidFill>
                  <a:srgbClr val="4C4747"/>
                </a:solidFill>
                <a:latin typeface="S-Core Dream 5 Medium" pitchFamily="34" charset="0"/>
                <a:cs typeface="S-Core Dream 5 Medium" pitchFamily="34" charset="0"/>
              </a:rPr>
              <a:t>)</a:t>
            </a:r>
            <a:endParaRPr lang="en-US" sz="4000" kern="0" spc="-300" dirty="0">
              <a:solidFill>
                <a:srgbClr val="4C4747"/>
              </a:solidFill>
              <a:latin typeface="S-Core Dream 5 Medium" pitchFamily="34" charset="0"/>
              <a:cs typeface="S-Core Dream 5 Medium" pitchFamily="34" charset="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485143" y="9553864"/>
            <a:ext cx="542857" cy="6693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500" dirty="0">
                <a:solidFill>
                  <a:srgbClr val="4C4747"/>
                </a:solidFill>
                <a:latin typeface="Noto Sans CJK KR Regular" pitchFamily="34" charset="0"/>
                <a:cs typeface="Noto Sans CJK KR Regular" pitchFamily="34" charset="0"/>
              </a:rPr>
              <a:t>12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52381" y="6631171"/>
            <a:ext cx="10771429" cy="165925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000" kern="0" spc="-200" dirty="0">
                <a:solidFill>
                  <a:srgbClr val="FFFFFF"/>
                </a:solidFill>
                <a:latin typeface="S-Core Dream 3 Light" pitchFamily="34" charset="0"/>
                <a:cs typeface="S-Core Dream 3 Light" pitchFamily="34" charset="0"/>
              </a:rPr>
              <a:t>- 해결 방안</a:t>
            </a:r>
          </a:p>
          <a:p>
            <a:r>
              <a:rPr lang="en-US" sz="3000" kern="0" spc="-200" dirty="0">
                <a:solidFill>
                  <a:srgbClr val="FFFFFF"/>
                </a:solidFill>
                <a:latin typeface="S-Core Dream 3 Light" pitchFamily="34" charset="0"/>
                <a:cs typeface="S-Core Dream 3 Light" pitchFamily="34" charset="0"/>
              </a:rPr>
              <a:t>- Actor 정의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1752381" y="2700859"/>
            <a:ext cx="3968446" cy="398052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4900" dirty="0">
                <a:solidFill>
                  <a:srgbClr val="FFFFFF"/>
                </a:solidFill>
                <a:latin typeface="Noto Sans CJK KR Regular" pitchFamily="34" charset="0"/>
                <a:cs typeface="Noto Sans CJK KR Regular" pitchFamily="34" charset="0"/>
              </a:rPr>
              <a:t>04</a:t>
            </a:r>
            <a:endParaRPr lang="en-US" dirty="0"/>
          </a:p>
        </p:txBody>
      </p:sp>
      <p:sp>
        <p:nvSpPr>
          <p:cNvPr id="4" name="Object 4"/>
          <p:cNvSpPr txBox="1"/>
          <p:nvPr/>
        </p:nvSpPr>
        <p:spPr>
          <a:xfrm>
            <a:off x="1752381" y="5127429"/>
            <a:ext cx="11623486" cy="1752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6400" kern="0" spc="-400" dirty="0">
                <a:solidFill>
                  <a:srgbClr val="FFFFFF"/>
                </a:solidFill>
                <a:latin typeface="S-Core Dream 7 ExtraBold" pitchFamily="34" charset="0"/>
                <a:cs typeface="S-Core Dream 7 ExtraBold" pitchFamily="34" charset="0"/>
              </a:rPr>
              <a:t>What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17485143" y="9553864"/>
            <a:ext cx="542857" cy="6693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500" dirty="0">
                <a:solidFill>
                  <a:srgbClr val="FFFFFF"/>
                </a:solidFill>
                <a:latin typeface="Noto Sans CJK KR Regular" pitchFamily="34" charset="0"/>
                <a:cs typeface="Noto Sans CJK KR Regular" pitchFamily="34" charset="0"/>
              </a:rPr>
              <a:t>14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914" y="350552"/>
            <a:ext cx="10496803" cy="133917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000" kern="0" spc="-300" dirty="0">
                <a:solidFill>
                  <a:srgbClr val="4C4747"/>
                </a:solidFill>
                <a:latin typeface="S-Core Dream 7 ExtraBold" pitchFamily="34" charset="0"/>
                <a:cs typeface="S-Core Dream 7 ExtraBold" pitchFamily="34" charset="0"/>
              </a:rPr>
              <a:t>4. What_</a:t>
            </a:r>
            <a:r>
              <a:rPr lang="en-US" sz="3000" kern="0" spc="-200" dirty="0">
                <a:solidFill>
                  <a:srgbClr val="4C4747"/>
                </a:solidFill>
                <a:latin typeface="S-Core Dream 7 ExtraBold" pitchFamily="34" charset="0"/>
                <a:cs typeface="S-Core Dream 7 ExtraBold" pitchFamily="34" charset="0"/>
              </a:rPr>
              <a:t> 해결 방안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15893587" y="7707940"/>
            <a:ext cx="3922193" cy="3884148"/>
            <a:chOff x="15893587" y="7707940"/>
            <a:chExt cx="3922193" cy="3884148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893587" y="7707940"/>
              <a:ext cx="3922193" cy="3884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537203" y="-2610192"/>
            <a:ext cx="5220385" cy="5220385"/>
            <a:chOff x="14537203" y="-2610192"/>
            <a:chExt cx="5220385" cy="522038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2700000">
              <a:off x="14537203" y="-2610192"/>
              <a:ext cx="5220385" cy="5220385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457914" y="1768381"/>
            <a:ext cx="20115091" cy="635123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kern="0" spc="-300" dirty="0">
                <a:solidFill>
                  <a:srgbClr val="4C4747"/>
                </a:solidFill>
                <a:latin typeface="S-Core Dream 5 Medium" pitchFamily="34" charset="0"/>
                <a:cs typeface="S-Core Dream 5 Medium" pitchFamily="34" charset="0"/>
              </a:rPr>
              <a:t>1. 수어 사용자의 손을 인식해 단어를 실시간으로 번역 후 </a:t>
            </a:r>
          </a:p>
          <a:p>
            <a:r>
              <a:rPr lang="en-US" sz="4000" kern="0" spc="-300" dirty="0">
                <a:solidFill>
                  <a:srgbClr val="4C4747"/>
                </a:solidFill>
                <a:latin typeface="S-Core Dream 5 Medium" pitchFamily="34" charset="0"/>
                <a:cs typeface="S-Core Dream 5 Medium" pitchFamily="34" charset="0"/>
              </a:rPr>
              <a:t>    텍스트로 출력</a:t>
            </a:r>
          </a:p>
          <a:p>
            <a:endParaRPr lang="en-US" sz="4000" kern="0" spc="-300" dirty="0">
              <a:solidFill>
                <a:srgbClr val="4C4747"/>
              </a:solidFill>
              <a:latin typeface="S-Core Dream 5 Medium" pitchFamily="34" charset="0"/>
              <a:cs typeface="S-Core Dream 5 Medium" pitchFamily="34" charset="0"/>
            </a:endParaRPr>
          </a:p>
          <a:p>
            <a:r>
              <a:rPr lang="en-US" sz="4000" kern="0" spc="-300" dirty="0">
                <a:solidFill>
                  <a:srgbClr val="4C4747"/>
                </a:solidFill>
                <a:latin typeface="S-Core Dream 5 Medium" pitchFamily="34" charset="0"/>
                <a:cs typeface="S-Core Dream 5 Medium" pitchFamily="34" charset="0"/>
              </a:rPr>
              <a:t>2. 의사의 진료 내용을 시각화하여 환자에게 전달</a:t>
            </a:r>
          </a:p>
          <a:p>
            <a:endParaRPr lang="en-US" sz="4000" kern="0" spc="-300" dirty="0">
              <a:solidFill>
                <a:srgbClr val="4C4747"/>
              </a:solidFill>
              <a:latin typeface="S-Core Dream 5 Medium" pitchFamily="34" charset="0"/>
              <a:cs typeface="S-Core Dream 5 Medium" pitchFamily="34" charset="0"/>
            </a:endParaRPr>
          </a:p>
          <a:p>
            <a:r>
              <a:rPr lang="en-US" sz="4000" kern="0" spc="-300" dirty="0">
                <a:solidFill>
                  <a:srgbClr val="4C4747"/>
                </a:solidFill>
                <a:latin typeface="S-Core Dream 5 Medium" pitchFamily="34" charset="0"/>
                <a:cs typeface="S-Core Dream 5 Medium" pitchFamily="34" charset="0"/>
              </a:rPr>
              <a:t>3. 환자와 의사의 소통을 저장하여 의사소통의 오류를 최소화</a:t>
            </a:r>
            <a:endParaRPr lang="en-US" dirty="0"/>
          </a:p>
        </p:txBody>
      </p:sp>
      <p:sp>
        <p:nvSpPr>
          <p:cNvPr id="10" name="Object 10"/>
          <p:cNvSpPr txBox="1"/>
          <p:nvPr/>
        </p:nvSpPr>
        <p:spPr>
          <a:xfrm>
            <a:off x="17485143" y="9553864"/>
            <a:ext cx="542857" cy="6693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500" dirty="0">
                <a:solidFill>
                  <a:srgbClr val="4C4747"/>
                </a:solidFill>
                <a:latin typeface="Noto Sans CJK KR Regular" pitchFamily="34" charset="0"/>
                <a:cs typeface="Noto Sans CJK KR Regular" pitchFamily="34" charset="0"/>
              </a:rPr>
              <a:t>15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914" y="350552"/>
            <a:ext cx="10496803" cy="133917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000" kern="0" spc="-300" dirty="0">
                <a:solidFill>
                  <a:srgbClr val="4C4747"/>
                </a:solidFill>
                <a:latin typeface="S-Core Dream 7 ExtraBold" pitchFamily="34" charset="0"/>
                <a:cs typeface="S-Core Dream 7 ExtraBold" pitchFamily="34" charset="0"/>
              </a:rPr>
              <a:t>4. What_</a:t>
            </a:r>
            <a:r>
              <a:rPr lang="en-US" sz="3000" kern="0" spc="-200" dirty="0">
                <a:solidFill>
                  <a:srgbClr val="4C4747"/>
                </a:solidFill>
                <a:latin typeface="S-Core Dream 7 ExtraBold" pitchFamily="34" charset="0"/>
                <a:cs typeface="S-Core Dream 7 ExtraBold" pitchFamily="34" charset="0"/>
              </a:rPr>
              <a:t> 해결 방안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15893587" y="7707940"/>
            <a:ext cx="3922193" cy="3884148"/>
            <a:chOff x="15893587" y="7707940"/>
            <a:chExt cx="3922193" cy="3884148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893587" y="7707940"/>
              <a:ext cx="3922193" cy="3884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537203" y="-2610192"/>
            <a:ext cx="5220385" cy="5220385"/>
            <a:chOff x="14537203" y="-2610192"/>
            <a:chExt cx="5220385" cy="522038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2700000">
              <a:off x="14537203" y="-2610192"/>
              <a:ext cx="5220385" cy="5220385"/>
            </a:xfrm>
            <a:prstGeom prst="rect">
              <a:avLst/>
            </a:prstGeom>
          </p:spPr>
        </p:pic>
      </p:grp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9494330"/>
              </p:ext>
            </p:extLst>
          </p:nvPr>
        </p:nvGraphicFramePr>
        <p:xfrm>
          <a:off x="3459742" y="2623363"/>
          <a:ext cx="11366228" cy="2164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15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15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415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415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/>
                          <a:cs typeface="Times New Roman"/>
                        </a:rPr>
                        <a:t>사용자 분류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C2C2C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/>
                          <a:cs typeface="Times New Roman"/>
                        </a:rPr>
                        <a:t>Actor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C2C2C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C2C2C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C2C2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Times New Roman"/>
                          <a:cs typeface="Times New Roman"/>
                        </a:rPr>
                        <a:t>수어 사용자</a:t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Times New Roman"/>
                          <a:cs typeface="Times New Roman"/>
                        </a:rPr>
                        <a:t>농인</a:t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17485143" y="9553864"/>
            <a:ext cx="542857" cy="6693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500" dirty="0">
                <a:solidFill>
                  <a:srgbClr val="4C4747"/>
                </a:solidFill>
                <a:latin typeface="Noto Sans CJK KR Regular" pitchFamily="34" charset="0"/>
                <a:cs typeface="Noto Sans CJK KR Regular" pitchFamily="34" charset="0"/>
              </a:rPr>
              <a:t>16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F4E69B-EB3B-F233-2B86-E388DD425418}"/>
              </a:ext>
            </a:extLst>
          </p:cNvPr>
          <p:cNvSpPr txBox="1"/>
          <p:nvPr/>
        </p:nvSpPr>
        <p:spPr>
          <a:xfrm>
            <a:off x="2057400" y="7382572"/>
            <a:ext cx="13335000" cy="1339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52381" y="6631171"/>
            <a:ext cx="10771429" cy="251640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000" kern="0" spc="-200" dirty="0">
                <a:solidFill>
                  <a:srgbClr val="FFFFFF"/>
                </a:solidFill>
                <a:latin typeface="S-Core Dream 3 Light" pitchFamily="34" charset="0"/>
                <a:cs typeface="S-Core Dream 3 Light" pitchFamily="34" charset="0"/>
              </a:rPr>
              <a:t>- 개발 방법론</a:t>
            </a:r>
          </a:p>
          <a:p>
            <a:r>
              <a:rPr lang="en-US" sz="3000" kern="0" spc="-200" dirty="0">
                <a:solidFill>
                  <a:srgbClr val="FFFFFF"/>
                </a:solidFill>
                <a:latin typeface="S-Core Dream 3 Light" pitchFamily="34" charset="0"/>
                <a:cs typeface="S-Core Dream 3 Light" pitchFamily="34" charset="0"/>
              </a:rPr>
              <a:t>- 시스템 아키텍처</a:t>
            </a:r>
          </a:p>
          <a:p>
            <a:r>
              <a:rPr lang="en-US" sz="3000" kern="0" spc="-200" dirty="0">
                <a:solidFill>
                  <a:srgbClr val="FFFFFF"/>
                </a:solidFill>
                <a:latin typeface="S-Core Dream 3 Light" pitchFamily="34" charset="0"/>
                <a:cs typeface="S-Core Dream 3 Light" pitchFamily="34" charset="0"/>
              </a:rPr>
              <a:t>- UI, Media Pipe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1752381" y="2700857"/>
            <a:ext cx="3968446" cy="399016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4900" dirty="0">
                <a:solidFill>
                  <a:srgbClr val="FFFFFF"/>
                </a:solidFill>
                <a:latin typeface="Noto Sans CJK KR Regular" pitchFamily="34" charset="0"/>
                <a:cs typeface="Noto Sans CJK KR Regular" pitchFamily="34" charset="0"/>
              </a:rPr>
              <a:t>05</a:t>
            </a:r>
            <a:endParaRPr lang="en-US" dirty="0"/>
          </a:p>
        </p:txBody>
      </p:sp>
      <p:sp>
        <p:nvSpPr>
          <p:cNvPr id="4" name="Object 4"/>
          <p:cNvSpPr txBox="1"/>
          <p:nvPr/>
        </p:nvSpPr>
        <p:spPr>
          <a:xfrm>
            <a:off x="1752381" y="5127429"/>
            <a:ext cx="11623486" cy="17032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6400" kern="0" spc="-400" dirty="0">
                <a:solidFill>
                  <a:srgbClr val="FFFFFF"/>
                </a:solidFill>
                <a:latin typeface="S-Core Dream 7 ExtraBold" pitchFamily="34" charset="0"/>
                <a:cs typeface="S-Core Dream 7 ExtraBold" pitchFamily="34" charset="0"/>
              </a:rPr>
              <a:t>How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17485143" y="9553864"/>
            <a:ext cx="542857" cy="6693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500" dirty="0">
                <a:solidFill>
                  <a:srgbClr val="FFFFFF"/>
                </a:solidFill>
                <a:latin typeface="Noto Sans CJK KR Regular" pitchFamily="34" charset="0"/>
                <a:cs typeface="Noto Sans CJK KR Regular" pitchFamily="34" charset="0"/>
              </a:rPr>
              <a:t>17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914" y="350552"/>
            <a:ext cx="10496803" cy="133917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000" kern="0" spc="-300" dirty="0">
                <a:solidFill>
                  <a:srgbClr val="4C4747"/>
                </a:solidFill>
                <a:latin typeface="S-Core Dream 7 ExtraBold" pitchFamily="34" charset="0"/>
                <a:cs typeface="S-Core Dream 7 ExtraBold" pitchFamily="34" charset="0"/>
              </a:rPr>
              <a:t>5. How_</a:t>
            </a:r>
            <a:r>
              <a:rPr lang="en-US" sz="3000" kern="0" spc="-200" dirty="0">
                <a:solidFill>
                  <a:srgbClr val="4C4747"/>
                </a:solidFill>
                <a:latin typeface="S-Core Dream 7 ExtraBold" pitchFamily="34" charset="0"/>
                <a:cs typeface="S-Core Dream 7 ExtraBold" pitchFamily="34" charset="0"/>
              </a:rPr>
              <a:t> 시스템 아키텍처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907816" y="1421651"/>
            <a:ext cx="16470082" cy="8589389"/>
            <a:chOff x="907816" y="1421651"/>
            <a:chExt cx="16470082" cy="8589389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07816" y="1421651"/>
              <a:ext cx="16470082" cy="858938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537203" y="-2610192"/>
            <a:ext cx="5220385" cy="5220385"/>
            <a:chOff x="14537203" y="-2610192"/>
            <a:chExt cx="5220385" cy="522038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2700000">
              <a:off x="14537203" y="-2610192"/>
              <a:ext cx="5220385" cy="5220385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7485143" y="9553864"/>
            <a:ext cx="542857" cy="6693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500" dirty="0">
                <a:solidFill>
                  <a:srgbClr val="4C4747"/>
                </a:solidFill>
                <a:latin typeface="Noto Sans CJK KR Regular" pitchFamily="34" charset="0"/>
                <a:cs typeface="Noto Sans CJK KR Regular" pitchFamily="34" charset="0"/>
              </a:rPr>
              <a:t>19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914" y="350552"/>
            <a:ext cx="10496803" cy="133917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000" kern="0" spc="-300" dirty="0">
                <a:solidFill>
                  <a:srgbClr val="4C4747"/>
                </a:solidFill>
                <a:latin typeface="S-Core Dream 7 ExtraBold" pitchFamily="34" charset="0"/>
                <a:cs typeface="S-Core Dream 7 ExtraBold" pitchFamily="34" charset="0"/>
              </a:rPr>
              <a:t>5. How_</a:t>
            </a:r>
            <a:r>
              <a:rPr lang="en-US" sz="3000" kern="0" spc="-200" dirty="0">
                <a:solidFill>
                  <a:srgbClr val="4C4747"/>
                </a:solidFill>
                <a:latin typeface="S-Core Dream 7 ExtraBold" pitchFamily="34" charset="0"/>
                <a:cs typeface="S-Core Dream 7 ExtraBold" pitchFamily="34" charset="0"/>
              </a:rPr>
              <a:t> User Interface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14537203" y="-2610192"/>
            <a:ext cx="5220385" cy="5220385"/>
            <a:chOff x="14537203" y="-2610192"/>
            <a:chExt cx="5220385" cy="5220385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2700000">
              <a:off x="14537203" y="-2610192"/>
              <a:ext cx="5220385" cy="522038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850336" y="2590667"/>
            <a:ext cx="5211380" cy="7224867"/>
            <a:chOff x="10850336" y="2590667"/>
            <a:chExt cx="5211380" cy="722486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850336" y="2590667"/>
              <a:ext cx="5211380" cy="722486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840055" y="1467883"/>
            <a:ext cx="4833679" cy="8614752"/>
            <a:chOff x="2840055" y="1467883"/>
            <a:chExt cx="4833679" cy="8614752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40055" y="1467883"/>
              <a:ext cx="4833679" cy="861475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413233" y="2075478"/>
            <a:ext cx="2413863" cy="35714"/>
            <a:chOff x="2413233" y="2075478"/>
            <a:chExt cx="2413863" cy="35714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660000">
              <a:off x="2413233" y="2075478"/>
              <a:ext cx="2413863" cy="35714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710886" y="2162825"/>
            <a:ext cx="2065300" cy="6417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400" kern="0" spc="-200" dirty="0">
                <a:solidFill>
                  <a:srgbClr val="4C4747"/>
                </a:solidFill>
                <a:latin typeface="S-Core Dream 5 Medium" pitchFamily="34" charset="0"/>
                <a:cs typeface="S-Core Dream 5 Medium" pitchFamily="34" charset="0"/>
              </a:rPr>
              <a:t>녹화버튼</a:t>
            </a:r>
            <a:endParaRPr lang="en-US" dirty="0"/>
          </a:p>
        </p:txBody>
      </p:sp>
      <p:grpSp>
        <p:nvGrpSpPr>
          <p:cNvPr id="1005" name="그룹 1005"/>
          <p:cNvGrpSpPr/>
          <p:nvPr/>
        </p:nvGrpSpPr>
        <p:grpSpPr>
          <a:xfrm>
            <a:off x="7502679" y="1839575"/>
            <a:ext cx="1109611" cy="35714"/>
            <a:chOff x="7502679" y="1839575"/>
            <a:chExt cx="1109611" cy="35714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480000">
              <a:off x="7502679" y="1839575"/>
              <a:ext cx="1109611" cy="35714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8265088" y="1577343"/>
            <a:ext cx="2065300" cy="6417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400" kern="0" spc="-200" dirty="0">
                <a:solidFill>
                  <a:srgbClr val="4C4747"/>
                </a:solidFill>
                <a:latin typeface="S-Core Dream 5 Medium" pitchFamily="34" charset="0"/>
                <a:cs typeface="S-Core Dream 5 Medium" pitchFamily="34" charset="0"/>
              </a:rPr>
              <a:t>대화 리셋</a:t>
            </a:r>
            <a:endParaRPr lang="en-US" dirty="0"/>
          </a:p>
        </p:txBody>
      </p:sp>
      <p:grpSp>
        <p:nvGrpSpPr>
          <p:cNvPr id="1006" name="그룹 1006"/>
          <p:cNvGrpSpPr/>
          <p:nvPr/>
        </p:nvGrpSpPr>
        <p:grpSpPr>
          <a:xfrm>
            <a:off x="7366451" y="7936044"/>
            <a:ext cx="1300435" cy="35714"/>
            <a:chOff x="7366451" y="7936044"/>
            <a:chExt cx="1300435" cy="35714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2700000">
              <a:off x="7366451" y="7936044"/>
              <a:ext cx="1300435" cy="35714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7232823" y="7004434"/>
            <a:ext cx="3820068" cy="6417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400" kern="0" spc="-200" dirty="0">
                <a:solidFill>
                  <a:srgbClr val="4C4747"/>
                </a:solidFill>
                <a:latin typeface="S-Core Dream 5 Medium" pitchFamily="34" charset="0"/>
                <a:cs typeface="S-Core Dream 5 Medium" pitchFamily="34" charset="0"/>
              </a:rPr>
              <a:t>번역본 전송/취소</a:t>
            </a:r>
            <a:endParaRPr lang="en-US" dirty="0"/>
          </a:p>
        </p:txBody>
      </p:sp>
      <p:grpSp>
        <p:nvGrpSpPr>
          <p:cNvPr id="1007" name="그룹 1007"/>
          <p:cNvGrpSpPr/>
          <p:nvPr/>
        </p:nvGrpSpPr>
        <p:grpSpPr>
          <a:xfrm>
            <a:off x="7412858" y="5007062"/>
            <a:ext cx="880633" cy="35714"/>
            <a:chOff x="7412858" y="5007062"/>
            <a:chExt cx="880633" cy="35714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780000">
              <a:off x="7412858" y="5007062"/>
              <a:ext cx="880633" cy="35714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7941717" y="4715019"/>
            <a:ext cx="2065300" cy="6417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400" kern="0" spc="-200" dirty="0">
                <a:solidFill>
                  <a:srgbClr val="4C4747"/>
                </a:solidFill>
                <a:latin typeface="S-Core Dream 5 Medium" pitchFamily="34" charset="0"/>
                <a:cs typeface="S-Core Dream 5 Medium" pitchFamily="34" charset="0"/>
              </a:rPr>
              <a:t>대화 로그</a:t>
            </a:r>
            <a:endParaRPr lang="en-US" dirty="0"/>
          </a:p>
        </p:txBody>
      </p:sp>
      <p:sp>
        <p:nvSpPr>
          <p:cNvPr id="28" name="Object 28"/>
          <p:cNvSpPr txBox="1"/>
          <p:nvPr/>
        </p:nvSpPr>
        <p:spPr>
          <a:xfrm>
            <a:off x="17485143" y="9553864"/>
            <a:ext cx="542857" cy="6693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500" dirty="0">
                <a:solidFill>
                  <a:srgbClr val="4C4747"/>
                </a:solidFill>
                <a:latin typeface="Noto Sans CJK KR Regular" pitchFamily="34" charset="0"/>
                <a:cs typeface="Noto Sans CJK KR Regular" pitchFamily="34" charset="0"/>
              </a:rPr>
              <a:t>20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914" y="350552"/>
            <a:ext cx="10496803" cy="133917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000" kern="0" spc="-300" dirty="0">
                <a:solidFill>
                  <a:srgbClr val="4C4747"/>
                </a:solidFill>
                <a:latin typeface="S-Core Dream 7 ExtraBold" pitchFamily="34" charset="0"/>
                <a:cs typeface="S-Core Dream 7 ExtraBold" pitchFamily="34" charset="0"/>
              </a:rPr>
              <a:t>5. How_</a:t>
            </a:r>
            <a:r>
              <a:rPr lang="en-US" sz="3000" kern="0" spc="-200" dirty="0">
                <a:solidFill>
                  <a:srgbClr val="4C4747"/>
                </a:solidFill>
                <a:latin typeface="S-Core Dream 7 ExtraBold" pitchFamily="34" charset="0"/>
                <a:cs typeface="S-Core Dream 7 ExtraBold" pitchFamily="34" charset="0"/>
              </a:rPr>
              <a:t> Media Pipe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14537203" y="-2610192"/>
            <a:ext cx="5220385" cy="5220385"/>
            <a:chOff x="14537203" y="-2610192"/>
            <a:chExt cx="5220385" cy="5220385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2700000">
              <a:off x="14537203" y="-2610192"/>
              <a:ext cx="5220385" cy="522038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23479" y="1439256"/>
            <a:ext cx="7418262" cy="4154227"/>
            <a:chOff x="1323479" y="1439256"/>
            <a:chExt cx="7418262" cy="415422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23479" y="1439256"/>
              <a:ext cx="7418262" cy="415422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23479" y="5735342"/>
            <a:ext cx="7418262" cy="4140318"/>
            <a:chOff x="1323479" y="5735342"/>
            <a:chExt cx="7418262" cy="414031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23479" y="5735342"/>
              <a:ext cx="7418262" cy="414031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142857" y="2920376"/>
            <a:ext cx="6234869" cy="6955284"/>
            <a:chOff x="9142857" y="2920376"/>
            <a:chExt cx="6234869" cy="6955284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142857" y="2920376"/>
              <a:ext cx="6234869" cy="6955284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17485143" y="9553864"/>
            <a:ext cx="542857" cy="6693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500" dirty="0">
                <a:solidFill>
                  <a:srgbClr val="4C4747"/>
                </a:solidFill>
                <a:latin typeface="Noto Sans CJK KR Regular" pitchFamily="34" charset="0"/>
                <a:cs typeface="Noto Sans CJK KR Regular" pitchFamily="34" charset="0"/>
              </a:rPr>
              <a:t>21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2195397"/>
            <a:ext cx="1432688" cy="191978"/>
            <a:chOff x="16986360" y="2195397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2195397"/>
              <a:ext cx="1432688" cy="191978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854212" y="588517"/>
            <a:ext cx="15780117" cy="359497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13500" b="1" dirty="0">
                <a:solidFill>
                  <a:srgbClr val="4C50BB"/>
                </a:solidFill>
                <a:latin typeface="Bebas" pitchFamily="34" charset="0"/>
                <a:cs typeface="Bebas" pitchFamily="34" charset="0"/>
              </a:rPr>
              <a:t>CONTENTS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1008140" y="4765545"/>
            <a:ext cx="2249665" cy="225651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500" dirty="0">
                <a:solidFill>
                  <a:srgbClr val="4C50BB"/>
                </a:solidFill>
                <a:latin typeface="Noto Sans CJK KR Regular" pitchFamily="34" charset="0"/>
                <a:cs typeface="Noto Sans CJK KR Regular" pitchFamily="34" charset="0"/>
              </a:rPr>
              <a:t>01</a:t>
            </a:r>
            <a:endParaRPr lang="en-US" dirty="0"/>
          </a:p>
        </p:txBody>
      </p:sp>
      <p:sp>
        <p:nvSpPr>
          <p:cNvPr id="7" name="Object 7"/>
          <p:cNvSpPr txBox="1"/>
          <p:nvPr/>
        </p:nvSpPr>
        <p:spPr>
          <a:xfrm>
            <a:off x="6903927" y="4765545"/>
            <a:ext cx="2249665" cy="225651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500" dirty="0">
                <a:solidFill>
                  <a:srgbClr val="4C4747"/>
                </a:solidFill>
                <a:latin typeface="Noto Sans CJK KR Regular" pitchFamily="34" charset="0"/>
                <a:cs typeface="Noto Sans CJK KR Regular" pitchFamily="34" charset="0"/>
              </a:rPr>
              <a:t>02</a:t>
            </a:r>
            <a:endParaRPr lang="en-US" dirty="0"/>
          </a:p>
        </p:txBody>
      </p:sp>
      <p:sp>
        <p:nvSpPr>
          <p:cNvPr id="8" name="Object 8"/>
          <p:cNvSpPr txBox="1"/>
          <p:nvPr/>
        </p:nvSpPr>
        <p:spPr>
          <a:xfrm>
            <a:off x="2449810" y="5238952"/>
            <a:ext cx="5673873" cy="77648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900" kern="0" spc="-200" dirty="0">
                <a:solidFill>
                  <a:srgbClr val="4C4747"/>
                </a:solidFill>
                <a:latin typeface="S-Core Dream 6 Bold" pitchFamily="34" charset="0"/>
                <a:cs typeface="S-Core Dream 6 Bold" pitchFamily="34" charset="0"/>
              </a:rPr>
              <a:t>팀 소개</a:t>
            </a:r>
            <a:endParaRPr lang="en-US" dirty="0"/>
          </a:p>
        </p:txBody>
      </p:sp>
      <p:sp>
        <p:nvSpPr>
          <p:cNvPr id="9" name="Object 9"/>
          <p:cNvSpPr txBox="1"/>
          <p:nvPr/>
        </p:nvSpPr>
        <p:spPr>
          <a:xfrm>
            <a:off x="2449810" y="5864295"/>
            <a:ext cx="5532788" cy="120334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100" kern="0" spc="-100" dirty="0">
                <a:solidFill>
                  <a:srgbClr val="4C4747"/>
                </a:solidFill>
                <a:latin typeface="S-Core Dream 3 Light" pitchFamily="34" charset="0"/>
                <a:cs typeface="S-Core Dream 3 Light" pitchFamily="34" charset="0"/>
              </a:rPr>
              <a:t>- 팀명 소개</a:t>
            </a:r>
          </a:p>
          <a:p>
            <a:r>
              <a:rPr lang="en-US" sz="2100" kern="0" spc="-100" dirty="0">
                <a:solidFill>
                  <a:srgbClr val="4C4747"/>
                </a:solidFill>
                <a:latin typeface="S-Core Dream 3 Light" pitchFamily="34" charset="0"/>
                <a:cs typeface="S-Core Dream 3 Light" pitchFamily="34" charset="0"/>
              </a:rPr>
              <a:t>- 팀 조직 구성</a:t>
            </a:r>
            <a:endParaRPr lang="en-US" dirty="0"/>
          </a:p>
        </p:txBody>
      </p:sp>
      <p:sp>
        <p:nvSpPr>
          <p:cNvPr id="10" name="Object 10"/>
          <p:cNvSpPr txBox="1"/>
          <p:nvPr/>
        </p:nvSpPr>
        <p:spPr>
          <a:xfrm>
            <a:off x="8361810" y="5238952"/>
            <a:ext cx="5579747" cy="81149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900" kern="0" spc="-200" dirty="0">
                <a:solidFill>
                  <a:srgbClr val="4C4747"/>
                </a:solidFill>
                <a:latin typeface="S-Core Dream 6 Bold" pitchFamily="34" charset="0"/>
                <a:cs typeface="S-Core Dream 6 Bold" pitchFamily="34" charset="0"/>
              </a:rPr>
              <a:t>Problem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-600196" y="-982225"/>
            <a:ext cx="4279052" cy="4237545"/>
            <a:chOff x="-600196" y="-982225"/>
            <a:chExt cx="4279052" cy="423754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600196" y="-982225"/>
              <a:ext cx="4279052" cy="4237545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8361810" y="5864295"/>
            <a:ext cx="5529895" cy="120334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100" kern="0" spc="-100" dirty="0">
                <a:solidFill>
                  <a:srgbClr val="4C4747"/>
                </a:solidFill>
                <a:latin typeface="S-Core Dream 3 Light" pitchFamily="34" charset="0"/>
                <a:cs typeface="S-Core Dream 3 Light" pitchFamily="34" charset="0"/>
              </a:rPr>
              <a:t>- 문제 식별</a:t>
            </a:r>
          </a:p>
          <a:p>
            <a:r>
              <a:rPr lang="en-US" sz="2100" kern="0" spc="-100" dirty="0">
                <a:solidFill>
                  <a:srgbClr val="4C4747"/>
                </a:solidFill>
                <a:latin typeface="S-Core Dream 3 Light" pitchFamily="34" charset="0"/>
                <a:cs typeface="S-Core Dream 3 Light" pitchFamily="34" charset="0"/>
              </a:rPr>
              <a:t>- 문제 정의</a:t>
            </a:r>
            <a:endParaRPr lang="en-US" dirty="0"/>
          </a:p>
        </p:txBody>
      </p:sp>
      <p:sp>
        <p:nvSpPr>
          <p:cNvPr id="15" name="Object 15"/>
          <p:cNvSpPr txBox="1"/>
          <p:nvPr/>
        </p:nvSpPr>
        <p:spPr>
          <a:xfrm>
            <a:off x="1008143" y="6993552"/>
            <a:ext cx="2249665" cy="227504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500" dirty="0">
                <a:solidFill>
                  <a:srgbClr val="4C4747"/>
                </a:solidFill>
                <a:latin typeface="Noto Sans CJK KR Regular" pitchFamily="34" charset="0"/>
                <a:cs typeface="Noto Sans CJK KR Regular" pitchFamily="34" charset="0"/>
              </a:rPr>
              <a:t>04</a:t>
            </a:r>
            <a:endParaRPr lang="en-US" dirty="0"/>
          </a:p>
        </p:txBody>
      </p:sp>
      <p:sp>
        <p:nvSpPr>
          <p:cNvPr id="16" name="Object 16"/>
          <p:cNvSpPr txBox="1"/>
          <p:nvPr/>
        </p:nvSpPr>
        <p:spPr>
          <a:xfrm>
            <a:off x="6903924" y="6993552"/>
            <a:ext cx="2249665" cy="227504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500" dirty="0">
                <a:solidFill>
                  <a:srgbClr val="4C50BB"/>
                </a:solidFill>
                <a:latin typeface="Noto Sans CJK KR Regular" pitchFamily="34" charset="0"/>
                <a:cs typeface="Noto Sans CJK KR Regular" pitchFamily="34" charset="0"/>
              </a:rPr>
              <a:t>05</a:t>
            </a:r>
            <a:endParaRPr lang="en-US" dirty="0"/>
          </a:p>
        </p:txBody>
      </p:sp>
      <p:sp>
        <p:nvSpPr>
          <p:cNvPr id="17" name="Object 17"/>
          <p:cNvSpPr txBox="1"/>
          <p:nvPr/>
        </p:nvSpPr>
        <p:spPr>
          <a:xfrm>
            <a:off x="2449810" y="7466952"/>
            <a:ext cx="5673873" cy="77648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900" kern="0" spc="-200" dirty="0">
                <a:solidFill>
                  <a:srgbClr val="4C4747"/>
                </a:solidFill>
                <a:latin typeface="S-Core Dream 6 Bold" pitchFamily="34" charset="0"/>
                <a:cs typeface="S-Core Dream 6 Bold" pitchFamily="34" charset="0"/>
              </a:rPr>
              <a:t>What</a:t>
            </a:r>
            <a:endParaRPr lang="en-US" dirty="0"/>
          </a:p>
        </p:txBody>
      </p:sp>
      <p:sp>
        <p:nvSpPr>
          <p:cNvPr id="18" name="Object 18"/>
          <p:cNvSpPr txBox="1"/>
          <p:nvPr/>
        </p:nvSpPr>
        <p:spPr>
          <a:xfrm>
            <a:off x="2449810" y="8092295"/>
            <a:ext cx="5529895" cy="118542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100" kern="0" spc="-100" dirty="0">
                <a:solidFill>
                  <a:srgbClr val="4C4747"/>
                </a:solidFill>
                <a:latin typeface="S-Core Dream 3 Light" pitchFamily="34" charset="0"/>
                <a:cs typeface="S-Core Dream 3 Light" pitchFamily="34" charset="0"/>
              </a:rPr>
              <a:t>- 해결방안</a:t>
            </a:r>
          </a:p>
          <a:p>
            <a:r>
              <a:rPr lang="en-US" sz="2100" kern="0" spc="-100" dirty="0">
                <a:solidFill>
                  <a:srgbClr val="4C4747"/>
                </a:solidFill>
                <a:latin typeface="S-Core Dream 3 Light" pitchFamily="34" charset="0"/>
                <a:cs typeface="S-Core Dream 3 Light" pitchFamily="34" charset="0"/>
              </a:rPr>
              <a:t>- Actor 정의</a:t>
            </a:r>
            <a:endParaRPr lang="en-US" dirty="0"/>
          </a:p>
        </p:txBody>
      </p:sp>
      <p:sp>
        <p:nvSpPr>
          <p:cNvPr id="19" name="Object 19"/>
          <p:cNvSpPr txBox="1"/>
          <p:nvPr/>
        </p:nvSpPr>
        <p:spPr>
          <a:xfrm>
            <a:off x="8361810" y="7466952"/>
            <a:ext cx="5579747" cy="81149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900" kern="0" spc="-200" dirty="0">
                <a:solidFill>
                  <a:srgbClr val="4C4747"/>
                </a:solidFill>
                <a:latin typeface="S-Core Dream 6 Bold" pitchFamily="34" charset="0"/>
                <a:cs typeface="S-Core Dream 6 Bold" pitchFamily="34" charset="0"/>
              </a:rPr>
              <a:t>How</a:t>
            </a:r>
            <a:endParaRPr lang="en-US" dirty="0"/>
          </a:p>
        </p:txBody>
      </p:sp>
      <p:sp>
        <p:nvSpPr>
          <p:cNvPr id="20" name="Object 20"/>
          <p:cNvSpPr txBox="1"/>
          <p:nvPr/>
        </p:nvSpPr>
        <p:spPr>
          <a:xfrm>
            <a:off x="8361810" y="8092295"/>
            <a:ext cx="5529895" cy="17731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100" kern="0" spc="-100" dirty="0">
                <a:solidFill>
                  <a:srgbClr val="4C4747"/>
                </a:solidFill>
                <a:latin typeface="S-Core Dream 3 Light" pitchFamily="34" charset="0"/>
                <a:cs typeface="S-Core Dream 3 Light" pitchFamily="34" charset="0"/>
              </a:rPr>
              <a:t>- 개발 방법론</a:t>
            </a:r>
          </a:p>
          <a:p>
            <a:r>
              <a:rPr lang="en-US" sz="2100" kern="0" spc="-100" dirty="0">
                <a:solidFill>
                  <a:srgbClr val="4C4747"/>
                </a:solidFill>
                <a:latin typeface="S-Core Dream 3 Light" pitchFamily="34" charset="0"/>
                <a:cs typeface="S-Core Dream 3 Light" pitchFamily="34" charset="0"/>
              </a:rPr>
              <a:t>- 시스템 아키텍처</a:t>
            </a:r>
          </a:p>
          <a:p>
            <a:r>
              <a:rPr lang="en-US" sz="2100" kern="0" spc="-100" dirty="0">
                <a:solidFill>
                  <a:srgbClr val="4C4747"/>
                </a:solidFill>
                <a:latin typeface="S-Core Dream 3 Light" pitchFamily="34" charset="0"/>
                <a:cs typeface="S-Core Dream 3 Light" pitchFamily="34" charset="0"/>
              </a:rPr>
              <a:t>- UI, Media Pipe</a:t>
            </a:r>
            <a:endParaRPr lang="en-US" dirty="0"/>
          </a:p>
        </p:txBody>
      </p:sp>
      <p:sp>
        <p:nvSpPr>
          <p:cNvPr id="21" name="Object 21"/>
          <p:cNvSpPr txBox="1"/>
          <p:nvPr/>
        </p:nvSpPr>
        <p:spPr>
          <a:xfrm>
            <a:off x="12524952" y="4765543"/>
            <a:ext cx="2249665" cy="227504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500" dirty="0">
                <a:solidFill>
                  <a:srgbClr val="4C50BB"/>
                </a:solidFill>
                <a:latin typeface="Noto Sans CJK KR Regular" pitchFamily="34" charset="0"/>
                <a:cs typeface="Noto Sans CJK KR Regular" pitchFamily="34" charset="0"/>
              </a:rPr>
              <a:t>03</a:t>
            </a:r>
            <a:endParaRPr lang="en-US" dirty="0"/>
          </a:p>
        </p:txBody>
      </p:sp>
      <p:sp>
        <p:nvSpPr>
          <p:cNvPr id="22" name="Object 22"/>
          <p:cNvSpPr txBox="1"/>
          <p:nvPr/>
        </p:nvSpPr>
        <p:spPr>
          <a:xfrm>
            <a:off x="13982857" y="5238952"/>
            <a:ext cx="5579747" cy="77648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900" kern="0" spc="-200" dirty="0">
                <a:solidFill>
                  <a:srgbClr val="4C4747"/>
                </a:solidFill>
                <a:latin typeface="S-Core Dream 6 Bold" pitchFamily="34" charset="0"/>
                <a:cs typeface="S-Core Dream 6 Bold" pitchFamily="34" charset="0"/>
              </a:rPr>
              <a:t>Why</a:t>
            </a:r>
            <a:endParaRPr lang="en-US" dirty="0"/>
          </a:p>
        </p:txBody>
      </p:sp>
      <p:sp>
        <p:nvSpPr>
          <p:cNvPr id="23" name="Object 23"/>
          <p:cNvSpPr txBox="1"/>
          <p:nvPr/>
        </p:nvSpPr>
        <p:spPr>
          <a:xfrm>
            <a:off x="13982857" y="5864295"/>
            <a:ext cx="5529895" cy="118542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100" kern="0" spc="-100" dirty="0">
                <a:solidFill>
                  <a:srgbClr val="4C4747"/>
                </a:solidFill>
                <a:latin typeface="S-Core Dream 3 Light" pitchFamily="34" charset="0"/>
                <a:cs typeface="S-Core Dream 3 Light" pitchFamily="34" charset="0"/>
              </a:rPr>
              <a:t>- 문제 발생 원인</a:t>
            </a:r>
          </a:p>
          <a:p>
            <a:r>
              <a:rPr lang="en-US" sz="2100" kern="0" spc="-100" dirty="0">
                <a:solidFill>
                  <a:srgbClr val="4C4747"/>
                </a:solidFill>
                <a:latin typeface="S-Core Dream 3 Light" pitchFamily="34" charset="0"/>
                <a:cs typeface="S-Core Dream 3 Light" pitchFamily="34" charset="0"/>
              </a:rPr>
              <a:t>- 전문가 자문</a:t>
            </a:r>
            <a:endParaRPr lang="en-US" dirty="0"/>
          </a:p>
        </p:txBody>
      </p:sp>
      <p:sp>
        <p:nvSpPr>
          <p:cNvPr id="24" name="Object 24"/>
          <p:cNvSpPr txBox="1"/>
          <p:nvPr/>
        </p:nvSpPr>
        <p:spPr>
          <a:xfrm>
            <a:off x="12524952" y="6993552"/>
            <a:ext cx="2249665" cy="227504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5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06</a:t>
            </a:r>
            <a:endParaRPr lang="en-US" dirty="0"/>
          </a:p>
        </p:txBody>
      </p:sp>
      <p:sp>
        <p:nvSpPr>
          <p:cNvPr id="25" name="Object 25"/>
          <p:cNvSpPr txBox="1"/>
          <p:nvPr/>
        </p:nvSpPr>
        <p:spPr>
          <a:xfrm>
            <a:off x="13982857" y="7466952"/>
            <a:ext cx="5579747" cy="81149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900" kern="0" spc="-200" dirty="0">
                <a:solidFill>
                  <a:srgbClr val="4C4747"/>
                </a:solidFill>
                <a:latin typeface="S-Core Dream 6 Bold" pitchFamily="34" charset="0"/>
                <a:cs typeface="S-Core Dream 6 Bold" pitchFamily="34" charset="0"/>
              </a:rPr>
              <a:t>When</a:t>
            </a:r>
            <a:endParaRPr lang="en-US" dirty="0"/>
          </a:p>
        </p:txBody>
      </p:sp>
      <p:sp>
        <p:nvSpPr>
          <p:cNvPr id="26" name="Object 26"/>
          <p:cNvSpPr txBox="1"/>
          <p:nvPr/>
        </p:nvSpPr>
        <p:spPr>
          <a:xfrm>
            <a:off x="13982857" y="8092295"/>
            <a:ext cx="5529895" cy="120334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100" kern="0" spc="-100" dirty="0">
                <a:solidFill>
                  <a:srgbClr val="4C4747"/>
                </a:solidFill>
                <a:latin typeface="S-Core Dream 3 Light" pitchFamily="34" charset="0"/>
                <a:cs typeface="S-Core Dream 3 Light" pitchFamily="34" charset="0"/>
              </a:rPr>
              <a:t>- 프로젝트 일정 계획</a:t>
            </a:r>
          </a:p>
          <a:p>
            <a:r>
              <a:rPr lang="en-US" sz="2100" kern="0" spc="-100" dirty="0">
                <a:solidFill>
                  <a:srgbClr val="4C4747"/>
                </a:solidFill>
                <a:latin typeface="S-Core Dream 3 Light" pitchFamily="34" charset="0"/>
                <a:cs typeface="S-Core Dream 3 Light" pitchFamily="34" charset="0"/>
              </a:rPr>
              <a:t>- 구현 예정 기능</a:t>
            </a:r>
            <a:endParaRPr lang="en-US" dirty="0"/>
          </a:p>
        </p:txBody>
      </p:sp>
      <p:sp>
        <p:nvSpPr>
          <p:cNvPr id="27" name="Object 27"/>
          <p:cNvSpPr txBox="1"/>
          <p:nvPr/>
        </p:nvSpPr>
        <p:spPr>
          <a:xfrm>
            <a:off x="17717905" y="9554436"/>
            <a:ext cx="271429" cy="6693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500" dirty="0">
                <a:solidFill>
                  <a:srgbClr val="4C4747"/>
                </a:solidFill>
                <a:latin typeface="Noto Sans CJK KR Regular" pitchFamily="34" charset="0"/>
                <a:cs typeface="Noto Sans CJK KR Regular" pitchFamily="34" charset="0"/>
              </a:rPr>
              <a:t>2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52381" y="6631171"/>
            <a:ext cx="10771429" cy="168374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000" kern="0" spc="-200" dirty="0">
                <a:solidFill>
                  <a:srgbClr val="FFFFFF"/>
                </a:solidFill>
                <a:latin typeface="S-Core Dream 3 Light" pitchFamily="34" charset="0"/>
                <a:cs typeface="S-Core Dream 3 Light" pitchFamily="34" charset="0"/>
              </a:rPr>
              <a:t>- 프로젝트 일정 계획</a:t>
            </a:r>
          </a:p>
          <a:p>
            <a:r>
              <a:rPr lang="en-US" sz="3000" kern="0" spc="-200" dirty="0">
                <a:solidFill>
                  <a:srgbClr val="FFFFFF"/>
                </a:solidFill>
                <a:latin typeface="S-Core Dream 3 Light" pitchFamily="34" charset="0"/>
                <a:cs typeface="S-Core Dream 3 Light" pitchFamily="34" charset="0"/>
              </a:rPr>
              <a:t>- 구현 예정 기능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1752381" y="2700857"/>
            <a:ext cx="3968446" cy="399016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4900" dirty="0">
                <a:solidFill>
                  <a:srgbClr val="FFFFFF"/>
                </a:solidFill>
                <a:latin typeface="Noto Sans CJK KR Regular" pitchFamily="34" charset="0"/>
                <a:cs typeface="Noto Sans CJK KR Regular" pitchFamily="34" charset="0"/>
              </a:rPr>
              <a:t>06</a:t>
            </a:r>
            <a:endParaRPr lang="en-US" dirty="0"/>
          </a:p>
        </p:txBody>
      </p:sp>
      <p:sp>
        <p:nvSpPr>
          <p:cNvPr id="4" name="Object 4"/>
          <p:cNvSpPr txBox="1"/>
          <p:nvPr/>
        </p:nvSpPr>
        <p:spPr>
          <a:xfrm>
            <a:off x="1752381" y="5127429"/>
            <a:ext cx="11623486" cy="1752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6400" kern="0" spc="-400" dirty="0">
                <a:solidFill>
                  <a:srgbClr val="FFFFFF"/>
                </a:solidFill>
                <a:latin typeface="S-Core Dream 7 ExtraBold" pitchFamily="34" charset="0"/>
                <a:cs typeface="S-Core Dream 7 ExtraBold" pitchFamily="34" charset="0"/>
              </a:rPr>
              <a:t>When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17485143" y="9553864"/>
            <a:ext cx="542857" cy="6693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500" dirty="0">
                <a:solidFill>
                  <a:srgbClr val="FFFFFF"/>
                </a:solidFill>
                <a:latin typeface="Noto Sans CJK KR Regular" pitchFamily="34" charset="0"/>
                <a:cs typeface="Noto Sans CJK KR Regular" pitchFamily="34" charset="0"/>
              </a:rPr>
              <a:t>22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914" y="350552"/>
            <a:ext cx="10496803" cy="133917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000" kern="0" spc="-300" dirty="0">
                <a:solidFill>
                  <a:srgbClr val="4C4747"/>
                </a:solidFill>
                <a:latin typeface="S-Core Dream 7 ExtraBold" pitchFamily="34" charset="0"/>
                <a:cs typeface="S-Core Dream 7 ExtraBold" pitchFamily="34" charset="0"/>
              </a:rPr>
              <a:t>6. When_</a:t>
            </a:r>
            <a:r>
              <a:rPr lang="en-US" sz="3000" kern="0" spc="-200" dirty="0">
                <a:solidFill>
                  <a:srgbClr val="4C4747"/>
                </a:solidFill>
                <a:latin typeface="S-Core Dream 7 ExtraBold" pitchFamily="34" charset="0"/>
                <a:cs typeface="S-Core Dream 7 ExtraBold" pitchFamily="34" charset="0"/>
              </a:rPr>
              <a:t>프로젝트 일정 계획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15893587" y="7707940"/>
            <a:ext cx="3922193" cy="3884148"/>
            <a:chOff x="15893587" y="7707940"/>
            <a:chExt cx="3922193" cy="3884148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893587" y="7707940"/>
              <a:ext cx="3922193" cy="3884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537203" y="-2610192"/>
            <a:ext cx="5220385" cy="5220385"/>
            <a:chOff x="14537203" y="-2610192"/>
            <a:chExt cx="5220385" cy="522038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2700000">
              <a:off x="14537203" y="-2610192"/>
              <a:ext cx="5220385" cy="5220385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7485143" y="9553864"/>
            <a:ext cx="542857" cy="6693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500" dirty="0">
                <a:solidFill>
                  <a:srgbClr val="4C4747"/>
                </a:solidFill>
                <a:latin typeface="Noto Sans CJK KR Regular" pitchFamily="34" charset="0"/>
                <a:cs typeface="Noto Sans CJK KR Regular" pitchFamily="34" charset="0"/>
              </a:rPr>
              <a:t>23</a:t>
            </a:r>
            <a:endParaRPr 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1426E374-BDC7-E4BA-0A67-FBFB0B508C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9658021"/>
              </p:ext>
            </p:extLst>
          </p:nvPr>
        </p:nvGraphicFramePr>
        <p:xfrm>
          <a:off x="1828800" y="1369799"/>
          <a:ext cx="14802284" cy="8169156"/>
        </p:xfrm>
        <a:graphic>
          <a:graphicData uri="http://schemas.openxmlformats.org/drawingml/2006/table">
            <a:tbl>
              <a:tblPr/>
              <a:tblGrid>
                <a:gridCol w="2686484">
                  <a:extLst>
                    <a:ext uri="{9D8B030D-6E8A-4147-A177-3AD203B41FA5}">
                      <a16:colId xmlns:a16="http://schemas.microsoft.com/office/drawing/2014/main" val="16525596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4213319953"/>
                    </a:ext>
                  </a:extLst>
                </a:gridCol>
                <a:gridCol w="5324258">
                  <a:extLst>
                    <a:ext uri="{9D8B030D-6E8A-4147-A177-3AD203B41FA5}">
                      <a16:colId xmlns:a16="http://schemas.microsoft.com/office/drawing/2014/main" val="3868826462"/>
                    </a:ext>
                  </a:extLst>
                </a:gridCol>
                <a:gridCol w="5648542">
                  <a:extLst>
                    <a:ext uri="{9D8B030D-6E8A-4147-A177-3AD203B41FA5}">
                      <a16:colId xmlns:a16="http://schemas.microsoft.com/office/drawing/2014/main" val="2123216078"/>
                    </a:ext>
                  </a:extLst>
                </a:gridCol>
              </a:tblGrid>
              <a:tr h="357371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단계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187" marR="5187" marT="5187" marB="518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72C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187" marR="5187" marT="5187" marB="518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72C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날짜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187" marR="5187" marT="5187" marB="518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72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6579704"/>
                  </a:ext>
                </a:extLst>
              </a:tr>
              <a:tr h="1388184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기획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187" marR="5187" marT="5187" marB="518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팀 구성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제안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개발계획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관리계획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187" marR="5187" marT="5187" marB="518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09.01~10.16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187" marR="5187" marT="5187" marB="518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9479508"/>
                  </a:ext>
                </a:extLst>
              </a:tr>
              <a:tr h="1033213"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구현 및 테스트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187" marR="5187" marT="5187" marB="518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계획 및 요구분석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187" marR="5187" marT="5187" marB="518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계획 수립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 분석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단계별 목표 수립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187" marR="5187" marT="5187" marB="518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04.06~04.18(I1)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05.13~5.16(I2)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187" marR="5187" marT="5187" marB="518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3469430"/>
                  </a:ext>
                </a:extLst>
              </a:tr>
              <a:tr h="10332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위험분석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187" marR="5187" marT="5187" marB="518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위험식별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정량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정성적 분석 및 평가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위험평가 결과에 따른 근거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개발여부 결정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187" marR="5187" marT="5187" marB="518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04.12~04.26(I1)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05.17~05.19(I2)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187" marR="5187" marT="5187" marB="518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3063046"/>
                  </a:ext>
                </a:extLst>
              </a:tr>
              <a:tr h="280806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 및 검증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187" marR="5187" marT="5187" marB="518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구현 대상 기능에 대한 실제 구현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단위 테스트 수행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187" marR="5187" marT="5187" marB="518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04.07~05.31(I1)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05.20~06.20(I2)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187" marR="5187" marT="5187" marB="518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21102"/>
                  </a:ext>
                </a:extLst>
              </a:tr>
              <a:tr h="87086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평가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187" marR="5187" marT="5187" marB="518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고객에 의한 시스템 평가 및 향후 목표계획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187" marR="5187" marT="5187" marB="518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05.30~05.31(I1)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06.15~06.16(I2)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187" marR="5187" marT="5187" marB="518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7893869"/>
                  </a:ext>
                </a:extLst>
              </a:tr>
              <a:tr h="678242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완료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187" marR="5187" marT="5187" marB="518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최종 결과물 정리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187" marR="5187" marT="5187" marB="518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06.21~06.24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187" marR="5187" marT="5187" marB="518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476517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914" y="350552"/>
            <a:ext cx="10496803" cy="133917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000" kern="0" spc="-300" dirty="0">
                <a:solidFill>
                  <a:srgbClr val="4C4747"/>
                </a:solidFill>
                <a:latin typeface="S-Core Dream 7 ExtraBold" pitchFamily="34" charset="0"/>
                <a:cs typeface="S-Core Dream 7 ExtraBold" pitchFamily="34" charset="0"/>
              </a:rPr>
              <a:t>6. When_</a:t>
            </a:r>
            <a:r>
              <a:rPr lang="en-US" sz="3000" kern="0" spc="-200" dirty="0">
                <a:solidFill>
                  <a:srgbClr val="4C4747"/>
                </a:solidFill>
                <a:latin typeface="S-Core Dream 7 ExtraBold" pitchFamily="34" charset="0"/>
                <a:cs typeface="S-Core Dream 7 ExtraBold" pitchFamily="34" charset="0"/>
              </a:rPr>
              <a:t>구현 예정 기능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15893587" y="7707940"/>
            <a:ext cx="3922193" cy="3884148"/>
            <a:chOff x="15893587" y="7707940"/>
            <a:chExt cx="3922193" cy="3884148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893587" y="7707940"/>
              <a:ext cx="3922193" cy="3884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537203" y="-2610192"/>
            <a:ext cx="5220385" cy="5220385"/>
            <a:chOff x="14537203" y="-2610192"/>
            <a:chExt cx="5220385" cy="522038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2700000">
              <a:off x="14537203" y="-2610192"/>
              <a:ext cx="5220385" cy="5220385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7485143" y="9553864"/>
            <a:ext cx="542857" cy="6693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500" dirty="0">
                <a:solidFill>
                  <a:srgbClr val="4C4747"/>
                </a:solidFill>
                <a:latin typeface="Noto Sans CJK KR Regular" pitchFamily="34" charset="0"/>
                <a:cs typeface="Noto Sans CJK KR Regular" pitchFamily="34" charset="0"/>
              </a:rPr>
              <a:t>24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914" y="350552"/>
            <a:ext cx="10496803" cy="86177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5000" kern="0" spc="-300">
                <a:solidFill>
                  <a:srgbClr val="4C4747"/>
                </a:solidFill>
                <a:latin typeface="Malgun Gothic"/>
                <a:ea typeface="Malgun Gothic"/>
                <a:cs typeface="S-Core Dream 7 ExtraBold" pitchFamily="34" charset="0"/>
              </a:rPr>
              <a:t>5. How_</a:t>
            </a:r>
            <a:r>
              <a:rPr lang="en-US" sz="3000" kern="0" spc="-200">
                <a:solidFill>
                  <a:srgbClr val="4C4747"/>
                </a:solidFill>
                <a:latin typeface="Malgun Gothic"/>
                <a:ea typeface="Malgun Gothic"/>
                <a:cs typeface="S-Core Dream 7 ExtraBold" pitchFamily="34" charset="0"/>
              </a:rPr>
              <a:t> User Interface</a:t>
            </a:r>
            <a:endParaRPr lang="en-US">
              <a:latin typeface="Malgun Gothic"/>
              <a:ea typeface="Malgun Gothic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14537203" y="-2610192"/>
            <a:ext cx="5220385" cy="5220385"/>
            <a:chOff x="14537203" y="-2610192"/>
            <a:chExt cx="5220385" cy="5220385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2700000">
              <a:off x="14537203" y="-2610192"/>
              <a:ext cx="5220385" cy="5220385"/>
            </a:xfrm>
            <a:prstGeom prst="rect">
              <a:avLst/>
            </a:prstGeom>
          </p:spPr>
        </p:pic>
      </p:grpSp>
      <p:sp>
        <p:nvSpPr>
          <p:cNvPr id="28" name="Object 28"/>
          <p:cNvSpPr txBox="1"/>
          <p:nvPr/>
        </p:nvSpPr>
        <p:spPr>
          <a:xfrm>
            <a:off x="17485143" y="9650030"/>
            <a:ext cx="542857" cy="477054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pPr algn="r"/>
            <a:r>
              <a:rPr lang="en-US" sz="2500">
                <a:solidFill>
                  <a:srgbClr val="4C4747"/>
                </a:solidFill>
                <a:latin typeface="Malgun Gothic"/>
                <a:ea typeface="Malgun Gothic"/>
                <a:cs typeface="Noto Sans CJK KR Regular" pitchFamily="34" charset="0"/>
              </a:rPr>
              <a:t>20</a:t>
            </a:r>
            <a:endParaRPr lang="en-US">
              <a:latin typeface="Malgun Gothic"/>
              <a:ea typeface="Malgun Gothic"/>
            </a:endParaRPr>
          </a:p>
        </p:txBody>
      </p:sp>
      <p:pic>
        <p:nvPicPr>
          <p:cNvPr id="11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570E8BD4-EFFE-36DF-E507-37218A5A55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4593" y="3072964"/>
            <a:ext cx="3332912" cy="5296632"/>
          </a:xfrm>
          <a:prstGeom prst="rect">
            <a:avLst/>
          </a:prstGeom>
        </p:spPr>
      </p:pic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1A020AE5-C734-AD5C-02F3-6D1A6A6619D8}"/>
              </a:ext>
            </a:extLst>
          </p:cNvPr>
          <p:cNvSpPr/>
          <p:nvPr/>
        </p:nvSpPr>
        <p:spPr>
          <a:xfrm>
            <a:off x="11839470" y="2877597"/>
            <a:ext cx="4044461" cy="506185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6F2D163-808F-CDCD-9C6F-9BC5C329D384}"/>
              </a:ext>
            </a:extLst>
          </p:cNvPr>
          <p:cNvSpPr txBox="1"/>
          <p:nvPr/>
        </p:nvSpPr>
        <p:spPr>
          <a:xfrm>
            <a:off x="13439669" y="2348801"/>
            <a:ext cx="138164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cs typeface="Calibri"/>
              </a:rPr>
              <a:t>NAS</a:t>
            </a:r>
          </a:p>
        </p:txBody>
      </p:sp>
      <p:pic>
        <p:nvPicPr>
          <p:cNvPr id="3" name="그림 4" descr="벡터그래픽이(가) 표시된 사진&#10;&#10;자동 생성된 설명">
            <a:extLst>
              <a:ext uri="{FF2B5EF4-FFF2-40B4-BE49-F238E27FC236}">
                <a16:creationId xmlns:a16="http://schemas.microsoft.com/office/drawing/2014/main" id="{19CEFDC3-A758-BE1E-3A4A-93EB6FBFE0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2875024"/>
            <a:ext cx="5092002" cy="5416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0084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068073" y="8290746"/>
            <a:ext cx="2147094" cy="191978"/>
            <a:chOff x="17068073" y="8290746"/>
            <a:chExt cx="2147094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68073" y="8290746"/>
              <a:ext cx="2147094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9165" y="2132538"/>
            <a:ext cx="6123451" cy="191978"/>
            <a:chOff x="-159165" y="2132538"/>
            <a:chExt cx="6123451" cy="19197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159165" y="2132538"/>
              <a:ext cx="6123451" cy="191978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809524" y="2190431"/>
            <a:ext cx="16103714" cy="96737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9700" b="1" dirty="0">
                <a:solidFill>
                  <a:srgbClr val="FFFFFF"/>
                </a:solidFill>
                <a:latin typeface="Bebas" pitchFamily="34" charset="0"/>
                <a:cs typeface="Bebas" pitchFamily="34" charset="0"/>
              </a:rPr>
              <a:t>THANK</a:t>
            </a:r>
          </a:p>
          <a:p>
            <a:r>
              <a:rPr lang="en-US" sz="19700" b="1" dirty="0">
                <a:solidFill>
                  <a:srgbClr val="FFFFFF"/>
                </a:solidFill>
                <a:latin typeface="Bebas" pitchFamily="34" charset="0"/>
                <a:cs typeface="Bebas" pitchFamily="34" charset="0"/>
              </a:rPr>
              <a:t>YOU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14201487" y="-793619"/>
            <a:ext cx="5013680" cy="4965048"/>
            <a:chOff x="14201487" y="-793619"/>
            <a:chExt cx="5013680" cy="496504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201487" y="-793619"/>
              <a:ext cx="5013680" cy="49650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04762" y="6159972"/>
            <a:ext cx="3591960" cy="3557118"/>
            <a:chOff x="1504762" y="6159972"/>
            <a:chExt cx="3591960" cy="355711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04762" y="615997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1490827" y="7194398"/>
            <a:ext cx="4258895" cy="4258895"/>
            <a:chOff x="-1490827" y="7194398"/>
            <a:chExt cx="4258895" cy="425889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2700000">
              <a:off x="-1490827" y="7194398"/>
              <a:ext cx="4258895" cy="4258895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-1657192" y="1566629"/>
            <a:ext cx="7173150" cy="83907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3100" kern="0" spc="-200" dirty="0">
                <a:solidFill>
                  <a:srgbClr val="FFFFFF"/>
                </a:solidFill>
                <a:latin typeface="S-Core Dream 5 Medium" pitchFamily="34" charset="0"/>
                <a:cs typeface="S-Core Dream 5 Medium" pitchFamily="34" charset="0"/>
              </a:rPr>
              <a:t>설계 및 프로젝트 기본 II</a:t>
            </a:r>
            <a:endParaRPr lang="en-US" dirty="0"/>
          </a:p>
        </p:txBody>
      </p:sp>
      <p:sp>
        <p:nvSpPr>
          <p:cNvPr id="19" name="Object 19"/>
          <p:cNvSpPr txBox="1"/>
          <p:nvPr/>
        </p:nvSpPr>
        <p:spPr>
          <a:xfrm>
            <a:off x="12333558" y="8580508"/>
            <a:ext cx="4371204" cy="61941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300" kern="0" spc="-100" dirty="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미리기업 기술개발부</a:t>
            </a:r>
            <a:endParaRPr lang="en-US" dirty="0"/>
          </a:p>
        </p:txBody>
      </p:sp>
      <p:sp>
        <p:nvSpPr>
          <p:cNvPr id="20" name="Object 20"/>
          <p:cNvSpPr txBox="1"/>
          <p:nvPr/>
        </p:nvSpPr>
        <p:spPr>
          <a:xfrm>
            <a:off x="11678584" y="8087559"/>
            <a:ext cx="5026178" cy="61941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300" kern="0" spc="-100" dirty="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미리대학교  김준한 교수</a:t>
            </a:r>
            <a:endParaRPr lang="en-US" dirty="0"/>
          </a:p>
        </p:txBody>
      </p:sp>
      <p:grpSp>
        <p:nvGrpSpPr>
          <p:cNvPr id="1006" name="그룹 1006"/>
          <p:cNvGrpSpPr/>
          <p:nvPr/>
        </p:nvGrpSpPr>
        <p:grpSpPr>
          <a:xfrm>
            <a:off x="14236022" y="2461029"/>
            <a:ext cx="4258895" cy="4258895"/>
            <a:chOff x="14236022" y="2461029"/>
            <a:chExt cx="4258895" cy="425889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2700000">
              <a:off x="14236022" y="2461029"/>
              <a:ext cx="4258895" cy="4258895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17485143" y="9553864"/>
            <a:ext cx="542857" cy="6693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500" dirty="0">
                <a:solidFill>
                  <a:srgbClr val="FFFFFF"/>
                </a:solidFill>
                <a:latin typeface="Noto Sans CJK KR Regular" pitchFamily="34" charset="0"/>
                <a:cs typeface="Noto Sans CJK KR Regular" pitchFamily="34" charset="0"/>
              </a:rPr>
              <a:t>25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1752381" y="6631171"/>
            <a:ext cx="10771429" cy="251640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000" kern="0" spc="-200" dirty="0">
                <a:solidFill>
                  <a:srgbClr val="FFFFFF"/>
                </a:solidFill>
                <a:latin typeface="S-Core Dream 3 Light" pitchFamily="34" charset="0"/>
                <a:cs typeface="S-Core Dream 3 Light" pitchFamily="34" charset="0"/>
              </a:rPr>
              <a:t>- 팀명 소개</a:t>
            </a:r>
          </a:p>
          <a:p>
            <a:r>
              <a:rPr lang="en-US" sz="3000" kern="0" spc="-200" dirty="0">
                <a:solidFill>
                  <a:srgbClr val="FFFFFF"/>
                </a:solidFill>
                <a:latin typeface="S-Core Dream 3 Light" pitchFamily="34" charset="0"/>
                <a:cs typeface="S-Core Dream 3 Light" pitchFamily="34" charset="0"/>
              </a:rPr>
              <a:t>- 팀 조직 구성</a:t>
            </a:r>
          </a:p>
          <a:p>
            <a:endParaRPr lang="en-US" dirty="0"/>
          </a:p>
        </p:txBody>
      </p:sp>
      <p:sp>
        <p:nvSpPr>
          <p:cNvPr id="15" name="Object 15"/>
          <p:cNvSpPr txBox="1"/>
          <p:nvPr/>
        </p:nvSpPr>
        <p:spPr>
          <a:xfrm>
            <a:off x="1752381" y="2700857"/>
            <a:ext cx="3968446" cy="399016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4900" dirty="0">
                <a:solidFill>
                  <a:srgbClr val="FFFFFF"/>
                </a:solidFill>
                <a:latin typeface="Noto Sans CJK KR Regular" pitchFamily="34" charset="0"/>
                <a:cs typeface="Noto Sans CJK KR Regular" pitchFamily="34" charset="0"/>
              </a:rPr>
              <a:t>01</a:t>
            </a:r>
            <a:endParaRPr lang="en-US" dirty="0"/>
          </a:p>
        </p:txBody>
      </p:sp>
      <p:sp>
        <p:nvSpPr>
          <p:cNvPr id="16" name="Object 16"/>
          <p:cNvSpPr txBox="1"/>
          <p:nvPr/>
        </p:nvSpPr>
        <p:spPr>
          <a:xfrm>
            <a:off x="1752381" y="5127429"/>
            <a:ext cx="11623486" cy="17032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6400" kern="0" spc="-400" dirty="0">
                <a:solidFill>
                  <a:srgbClr val="FFFFFF"/>
                </a:solidFill>
                <a:latin typeface="S-Core Dream 7 ExtraBold" pitchFamily="34" charset="0"/>
                <a:cs typeface="S-Core Dream 7 ExtraBold" pitchFamily="34" charset="0"/>
              </a:rPr>
              <a:t>팀 소개</a:t>
            </a:r>
            <a:endParaRPr lang="en-US" dirty="0"/>
          </a:p>
        </p:txBody>
      </p:sp>
      <p:sp>
        <p:nvSpPr>
          <p:cNvPr id="17" name="Object 17"/>
          <p:cNvSpPr txBox="1"/>
          <p:nvPr/>
        </p:nvSpPr>
        <p:spPr>
          <a:xfrm>
            <a:off x="17717905" y="9554436"/>
            <a:ext cx="271429" cy="6693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500" dirty="0">
                <a:solidFill>
                  <a:srgbClr val="FFFFFF"/>
                </a:solidFill>
                <a:latin typeface="Noto Sans CJK KR Regular" pitchFamily="34" charset="0"/>
                <a:cs typeface="Noto Sans CJK KR Regular" pitchFamily="34" charset="0"/>
              </a:rPr>
              <a:t>3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914" y="350552"/>
            <a:ext cx="10496803" cy="133917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000" kern="0" spc="-300" dirty="0">
                <a:solidFill>
                  <a:srgbClr val="4C4747"/>
                </a:solidFill>
                <a:latin typeface="S-Core Dream 7 ExtraBold" pitchFamily="34" charset="0"/>
                <a:cs typeface="S-Core Dream 7 ExtraBold" pitchFamily="34" charset="0"/>
              </a:rPr>
              <a:t>1. 팀 소개_</a:t>
            </a:r>
            <a:r>
              <a:rPr lang="en-US" sz="3000" kern="0" spc="-200" dirty="0">
                <a:solidFill>
                  <a:srgbClr val="4C4747"/>
                </a:solidFill>
                <a:latin typeface="S-Core Dream 7 ExtraBold" pitchFamily="34" charset="0"/>
                <a:cs typeface="S-Core Dream 7 ExtraBold" pitchFamily="34" charset="0"/>
              </a:rPr>
              <a:t>팀명 소개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1202388" y="7727078"/>
            <a:ext cx="3922193" cy="3884148"/>
            <a:chOff x="1202388" y="7727078"/>
            <a:chExt cx="3922193" cy="3884148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2388" y="7727078"/>
              <a:ext cx="3922193" cy="3884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537203" y="-2610192"/>
            <a:ext cx="5220385" cy="5220385"/>
            <a:chOff x="14537203" y="-2610192"/>
            <a:chExt cx="5220385" cy="522038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2700000">
              <a:off x="14537203" y="-2610192"/>
              <a:ext cx="5220385" cy="5220385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9142857" y="5697959"/>
            <a:ext cx="10316109" cy="64829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kern="0" spc="-100" dirty="0">
                <a:solidFill>
                  <a:srgbClr val="4C4747"/>
                </a:solidFill>
                <a:latin typeface="S-Core Dream 3 Light" pitchFamily="34" charset="0"/>
                <a:cs typeface="S-Core Dream 3 Light" pitchFamily="34" charset="0"/>
              </a:rPr>
              <a:t>뭐임 이거?</a:t>
            </a:r>
            <a:endParaRPr lang="en-US" dirty="0"/>
          </a:p>
        </p:txBody>
      </p:sp>
      <p:sp>
        <p:nvSpPr>
          <p:cNvPr id="10" name="Object 10"/>
          <p:cNvSpPr txBox="1"/>
          <p:nvPr/>
        </p:nvSpPr>
        <p:spPr>
          <a:xfrm>
            <a:off x="9142857" y="4529910"/>
            <a:ext cx="9171429" cy="13329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000" kern="0" spc="-300" dirty="0">
                <a:solidFill>
                  <a:srgbClr val="4C4747"/>
                </a:solidFill>
                <a:latin typeface="S-Core Dream 5 Medium" pitchFamily="34" charset="0"/>
                <a:cs typeface="S-Core Dream 5 Medium" pitchFamily="34" charset="0"/>
              </a:rPr>
              <a:t>Sign:L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1564422" y="1582698"/>
            <a:ext cx="7120317" cy="7120317"/>
            <a:chOff x="1564422" y="1582698"/>
            <a:chExt cx="7120317" cy="712031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64422" y="1582698"/>
              <a:ext cx="7120317" cy="7120317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17717905" y="9554432"/>
            <a:ext cx="271429" cy="6693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500" dirty="0">
                <a:solidFill>
                  <a:srgbClr val="4C4747"/>
                </a:solidFill>
                <a:latin typeface="Noto Sans CJK KR Regular" pitchFamily="34" charset="0"/>
                <a:cs typeface="Noto Sans CJK KR Regular" pitchFamily="34" charset="0"/>
              </a:rPr>
              <a:t>4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914" y="350552"/>
            <a:ext cx="10496803" cy="133917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000" kern="0" spc="-300" dirty="0">
                <a:solidFill>
                  <a:srgbClr val="4C4747"/>
                </a:solidFill>
                <a:latin typeface="S-Core Dream 7 ExtraBold" pitchFamily="34" charset="0"/>
                <a:cs typeface="S-Core Dream 7 ExtraBold" pitchFamily="34" charset="0"/>
              </a:rPr>
              <a:t>1. 팀 소개_</a:t>
            </a:r>
            <a:r>
              <a:rPr lang="en-US" sz="3000" kern="0" spc="-200" dirty="0">
                <a:solidFill>
                  <a:srgbClr val="4C4747"/>
                </a:solidFill>
                <a:latin typeface="S-Core Dream 7 ExtraBold" pitchFamily="34" charset="0"/>
                <a:cs typeface="S-Core Dream 7 ExtraBold" pitchFamily="34" charset="0"/>
              </a:rPr>
              <a:t>팀 조직 구성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220664" y="7707940"/>
            <a:ext cx="3922193" cy="3884148"/>
            <a:chOff x="5220664" y="7707940"/>
            <a:chExt cx="3922193" cy="3884148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20664" y="7707940"/>
              <a:ext cx="3922193" cy="3884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537203" y="-2610192"/>
            <a:ext cx="5220385" cy="5220385"/>
            <a:chOff x="14537203" y="-2610192"/>
            <a:chExt cx="5220385" cy="522038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2700000">
              <a:off x="14537203" y="-2610192"/>
              <a:ext cx="5220385" cy="5220385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818073" y="2708390"/>
            <a:ext cx="12487176" cy="86748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b="1" dirty="0">
                <a:solidFill>
                  <a:srgbClr val="4C50BB"/>
                </a:solidFill>
                <a:latin typeface="S-Core Dream 3 Light" pitchFamily="34" charset="0"/>
                <a:cs typeface="S-Core Dream 3 Light" pitchFamily="34" charset="0"/>
              </a:rPr>
              <a:t>[PM] 김성경</a:t>
            </a:r>
            <a:r>
              <a:rPr lang="en-US" sz="2800" b="1" dirty="0">
                <a:solidFill>
                  <a:srgbClr val="4C4747"/>
                </a:solidFill>
                <a:latin typeface="S-Core Dream 3 Light" pitchFamily="34" charset="0"/>
                <a:cs typeface="S-Core Dream 3 Light" pitchFamily="34" charset="0"/>
              </a:rPr>
              <a:t> </a:t>
            </a:r>
          </a:p>
          <a:p>
            <a:r>
              <a:rPr lang="en-US" sz="2400" dirty="0">
                <a:solidFill>
                  <a:srgbClr val="4C4747"/>
                </a:solidFill>
                <a:latin typeface="S-Core Dream 3 Light" pitchFamily="34" charset="0"/>
                <a:cs typeface="S-Core Dream 3 Light" pitchFamily="34" charset="0"/>
              </a:rPr>
              <a:t>- 프로젝트 총괄자</a:t>
            </a:r>
          </a:p>
          <a:p>
            <a:r>
              <a:rPr lang="en-US" sz="2400" dirty="0">
                <a:solidFill>
                  <a:srgbClr val="4C4747"/>
                </a:solidFill>
                <a:latin typeface="S-Core Dream 3 Light" pitchFamily="34" charset="0"/>
                <a:cs typeface="S-Core Dream 3 Light" pitchFamily="34" charset="0"/>
              </a:rPr>
              <a:t>- 역할분담, 일정관리, 역할별 진행상황 관리</a:t>
            </a:r>
          </a:p>
          <a:p>
            <a:endParaRPr lang="en-US" sz="2400" dirty="0">
              <a:solidFill>
                <a:srgbClr val="4C4747"/>
              </a:solidFill>
              <a:latin typeface="S-Core Dream 3 Light" pitchFamily="34" charset="0"/>
              <a:cs typeface="S-Core Dream 3 Light" pitchFamily="34" charset="0"/>
            </a:endParaRPr>
          </a:p>
          <a:p>
            <a:r>
              <a:rPr lang="en-US" sz="2800" b="1" dirty="0">
                <a:solidFill>
                  <a:srgbClr val="4C50BB"/>
                </a:solidFill>
                <a:latin typeface="S-Core Dream 3 Light" pitchFamily="34" charset="0"/>
                <a:cs typeface="S-Core Dream 3 Light" pitchFamily="34" charset="0"/>
              </a:rPr>
              <a:t>[PL] 박세훈</a:t>
            </a:r>
          </a:p>
          <a:p>
            <a:r>
              <a:rPr lang="en-US" sz="24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- PM을 도와 프로젝트 관리</a:t>
            </a:r>
          </a:p>
          <a:p>
            <a:r>
              <a:rPr lang="en-US" sz="2400" dirty="0">
                <a:solidFill>
                  <a:srgbClr val="4C4747"/>
                </a:solidFill>
                <a:latin typeface="S-Core Dream 3 Light" pitchFamily="34" charset="0"/>
                <a:cs typeface="S-Core Dream 3 Light" pitchFamily="34" charset="0"/>
              </a:rPr>
              <a:t>- 구체적인 요구사항 분석 및 개발자들의 진행을 가이드 및 관리</a:t>
            </a:r>
          </a:p>
          <a:p>
            <a:endParaRPr lang="en-US" sz="2400" dirty="0">
              <a:solidFill>
                <a:srgbClr val="4C4747"/>
              </a:solidFill>
              <a:latin typeface="S-Core Dream 3 Light" pitchFamily="34" charset="0"/>
              <a:cs typeface="S-Core Dream 3 Light" pitchFamily="34" charset="0"/>
            </a:endParaRPr>
          </a:p>
          <a:p>
            <a:r>
              <a:rPr lang="en-US" sz="2800" b="1" dirty="0">
                <a:solidFill>
                  <a:srgbClr val="4C50BB"/>
                </a:solidFill>
                <a:latin typeface="S-Core Dream 3 Light" pitchFamily="34" charset="0"/>
                <a:cs typeface="S-Core Dream 3 Light" pitchFamily="34" charset="0"/>
              </a:rPr>
              <a:t>[CM] 오현석</a:t>
            </a:r>
          </a:p>
          <a:p>
            <a:r>
              <a:rPr lang="en-US" sz="2400" dirty="0">
                <a:solidFill>
                  <a:srgbClr val="4C4747"/>
                </a:solidFill>
                <a:latin typeface="S-Core Dream 3 Light" pitchFamily="34" charset="0"/>
                <a:cs typeface="S-Core Dream 3 Light" pitchFamily="34" charset="0"/>
              </a:rPr>
              <a:t>- 문서 양식 관리 </a:t>
            </a:r>
          </a:p>
          <a:p>
            <a:r>
              <a:rPr lang="en-US" sz="2400" dirty="0">
                <a:solidFill>
                  <a:srgbClr val="4C4747"/>
                </a:solidFill>
                <a:latin typeface="S-Core Dream 3 Light" pitchFamily="34" charset="0"/>
                <a:cs typeface="S-Core Dream 3 Light" pitchFamily="34" charset="0"/>
              </a:rPr>
              <a:t>- 소프트웨어 버전 관리</a:t>
            </a:r>
          </a:p>
          <a:p>
            <a:r>
              <a:rPr lang="en-US" sz="2400" dirty="0">
                <a:solidFill>
                  <a:srgbClr val="4C4747"/>
                </a:solidFill>
                <a:latin typeface="S-Core Dream 3 Light" pitchFamily="34" charset="0"/>
                <a:cs typeface="S-Core Dream 3 Light" pitchFamily="34" charset="0"/>
              </a:rPr>
              <a:t>- 유지 보수 단계의 변경 사항</a:t>
            </a:r>
          </a:p>
          <a:p>
            <a:endParaRPr lang="en-US" dirty="0"/>
          </a:p>
        </p:txBody>
      </p:sp>
      <p:sp>
        <p:nvSpPr>
          <p:cNvPr id="10" name="Object 10"/>
          <p:cNvSpPr txBox="1"/>
          <p:nvPr/>
        </p:nvSpPr>
        <p:spPr>
          <a:xfrm>
            <a:off x="9648952" y="2708390"/>
            <a:ext cx="14094998" cy="81605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b="1" dirty="0">
                <a:solidFill>
                  <a:srgbClr val="4C50BB"/>
                </a:solidFill>
                <a:latin typeface="S-Core Dream 3 Light" pitchFamily="34" charset="0"/>
                <a:cs typeface="S-Core Dream 3 Light" pitchFamily="34" charset="0"/>
              </a:rPr>
              <a:t>[QA] 백승윤</a:t>
            </a:r>
          </a:p>
          <a:p>
            <a:r>
              <a:rPr lang="en-US" sz="2400" dirty="0">
                <a:solidFill>
                  <a:srgbClr val="4C4747"/>
                </a:solidFill>
                <a:latin typeface="S-Core Dream 3 Light" pitchFamily="34" charset="0"/>
                <a:cs typeface="S-Core Dream 3 Light" pitchFamily="34" charset="0"/>
              </a:rPr>
              <a:t>- 각종 프로젝트 테스트</a:t>
            </a:r>
          </a:p>
          <a:p>
            <a:r>
              <a:rPr lang="en-US" sz="2400" dirty="0">
                <a:solidFill>
                  <a:srgbClr val="4C4747"/>
                </a:solidFill>
                <a:latin typeface="S-Core Dream 3 Light" pitchFamily="34" charset="0"/>
                <a:cs typeface="S-Core Dream 3 Light" pitchFamily="34" charset="0"/>
              </a:rPr>
              <a:t>- 품질을 보증하는 직무</a:t>
            </a:r>
          </a:p>
          <a:p>
            <a:r>
              <a:rPr lang="en-US" sz="2400" dirty="0">
                <a:solidFill>
                  <a:srgbClr val="4C4747"/>
                </a:solidFill>
                <a:latin typeface="S-Core Dream 3 Light" pitchFamily="34" charset="0"/>
                <a:cs typeface="S-Core Dream 3 Light" pitchFamily="34" charset="0"/>
              </a:rPr>
              <a:t>- 문제점 예방 및 수정, 보완점 탐색</a:t>
            </a:r>
          </a:p>
          <a:p>
            <a:endParaRPr lang="en-US" sz="2400" dirty="0">
              <a:solidFill>
                <a:srgbClr val="4C4747"/>
              </a:solidFill>
              <a:latin typeface="S-Core Dream 3 Light" pitchFamily="34" charset="0"/>
              <a:cs typeface="S-Core Dream 3 Light" pitchFamily="34" charset="0"/>
            </a:endParaRPr>
          </a:p>
          <a:p>
            <a:r>
              <a:rPr lang="en-US" sz="2800" b="1" dirty="0">
                <a:solidFill>
                  <a:srgbClr val="4C50BB"/>
                </a:solidFill>
                <a:latin typeface="S-Core Dream 3 Light" pitchFamily="34" charset="0"/>
                <a:cs typeface="S-Core Dream 3 Light" pitchFamily="34" charset="0"/>
              </a:rPr>
              <a:t>[ENG1] 박다원</a:t>
            </a:r>
          </a:p>
          <a:p>
            <a:r>
              <a:rPr lang="en-US" sz="2400" dirty="0">
                <a:solidFill>
                  <a:srgbClr val="4C4747"/>
                </a:solidFill>
                <a:latin typeface="S-Core Dream 3 Light" pitchFamily="34" charset="0"/>
                <a:cs typeface="S-Core Dream 3 Light" pitchFamily="34" charset="0"/>
              </a:rPr>
              <a:t>- 기술 책임자</a:t>
            </a:r>
          </a:p>
          <a:p>
            <a:r>
              <a:rPr lang="en-US" sz="2400" dirty="0">
                <a:solidFill>
                  <a:srgbClr val="4C4747"/>
                </a:solidFill>
                <a:latin typeface="S-Core Dream 3 Light" pitchFamily="34" charset="0"/>
                <a:cs typeface="S-Core Dream 3 Light" pitchFamily="34" charset="0"/>
              </a:rPr>
              <a:t>- 세부 개발 진행 (Deep Learning)</a:t>
            </a:r>
          </a:p>
          <a:p>
            <a:endParaRPr lang="en-US" sz="2400" dirty="0">
              <a:solidFill>
                <a:srgbClr val="4C4747"/>
              </a:solidFill>
              <a:latin typeface="S-Core Dream 3 Light" pitchFamily="34" charset="0"/>
              <a:cs typeface="S-Core Dream 3 Light" pitchFamily="34" charset="0"/>
            </a:endParaRPr>
          </a:p>
          <a:p>
            <a:r>
              <a:rPr lang="en-US" sz="2800" b="1" dirty="0">
                <a:solidFill>
                  <a:srgbClr val="4C50BB"/>
                </a:solidFill>
                <a:latin typeface="S-Core Dream 3 Light" pitchFamily="34" charset="0"/>
                <a:cs typeface="S-Core Dream 3 Light" pitchFamily="34" charset="0"/>
              </a:rPr>
              <a:t>[ENG2] 방은서</a:t>
            </a:r>
          </a:p>
          <a:p>
            <a:r>
              <a:rPr lang="en-US" sz="2400" dirty="0">
                <a:solidFill>
                  <a:srgbClr val="4C4747"/>
                </a:solidFill>
                <a:latin typeface="S-Core Dream 3 Light" pitchFamily="34" charset="0"/>
                <a:cs typeface="S-Core Dream 3 Light" pitchFamily="34" charset="0"/>
              </a:rPr>
              <a:t>- 기술 책임자</a:t>
            </a:r>
          </a:p>
          <a:p>
            <a:r>
              <a:rPr lang="en-US" sz="2400" dirty="0">
                <a:solidFill>
                  <a:srgbClr val="4C4747"/>
                </a:solidFill>
                <a:latin typeface="S-Core Dream 3 Light" pitchFamily="34" charset="0"/>
                <a:cs typeface="S-Core Dream 3 Light" pitchFamily="34" charset="0"/>
              </a:rPr>
              <a:t>- 세부 개발 진행 (Media pipe)</a:t>
            </a:r>
            <a:endParaRPr lang="en-US" dirty="0"/>
          </a:p>
        </p:txBody>
      </p:sp>
      <p:sp>
        <p:nvSpPr>
          <p:cNvPr id="11" name="Object 11"/>
          <p:cNvSpPr txBox="1"/>
          <p:nvPr/>
        </p:nvSpPr>
        <p:spPr>
          <a:xfrm>
            <a:off x="17717905" y="9554432"/>
            <a:ext cx="271429" cy="6693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500" dirty="0">
                <a:solidFill>
                  <a:srgbClr val="4C4747"/>
                </a:solidFill>
                <a:latin typeface="Noto Sans CJK KR Regular" pitchFamily="34" charset="0"/>
                <a:cs typeface="Noto Sans CJK KR Regular" pitchFamily="34" charset="0"/>
              </a:rPr>
              <a:t>5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1752381" y="6631171"/>
            <a:ext cx="10771429" cy="254089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000" kern="0" spc="-200" dirty="0">
                <a:solidFill>
                  <a:srgbClr val="FFFFFF"/>
                </a:solidFill>
                <a:latin typeface="S-Core Dream 3 Light" pitchFamily="34" charset="0"/>
                <a:cs typeface="S-Core Dream 3 Light" pitchFamily="34" charset="0"/>
              </a:rPr>
              <a:t>- 문제 식별</a:t>
            </a:r>
          </a:p>
          <a:p>
            <a:r>
              <a:rPr lang="en-US" sz="3000" kern="0" spc="-200" dirty="0">
                <a:solidFill>
                  <a:srgbClr val="FFFFFF"/>
                </a:solidFill>
                <a:latin typeface="S-Core Dream 3 Light" pitchFamily="34" charset="0"/>
                <a:cs typeface="S-Core Dream 3 Light" pitchFamily="34" charset="0"/>
              </a:rPr>
              <a:t>- 문제 정의</a:t>
            </a:r>
          </a:p>
          <a:p>
            <a:endParaRPr lang="en-US" dirty="0"/>
          </a:p>
        </p:txBody>
      </p:sp>
      <p:sp>
        <p:nvSpPr>
          <p:cNvPr id="15" name="Object 15"/>
          <p:cNvSpPr txBox="1"/>
          <p:nvPr/>
        </p:nvSpPr>
        <p:spPr>
          <a:xfrm>
            <a:off x="1752381" y="2700859"/>
            <a:ext cx="3968446" cy="398052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4900" dirty="0">
                <a:solidFill>
                  <a:srgbClr val="FFFFFF"/>
                </a:solidFill>
                <a:latin typeface="Noto Sans CJK KR Regular" pitchFamily="34" charset="0"/>
                <a:cs typeface="Noto Sans CJK KR Regular" pitchFamily="34" charset="0"/>
              </a:rPr>
              <a:t>02</a:t>
            </a:r>
            <a:endParaRPr lang="en-US" dirty="0"/>
          </a:p>
        </p:txBody>
      </p:sp>
      <p:sp>
        <p:nvSpPr>
          <p:cNvPr id="16" name="Object 16"/>
          <p:cNvSpPr txBox="1"/>
          <p:nvPr/>
        </p:nvSpPr>
        <p:spPr>
          <a:xfrm>
            <a:off x="1752381" y="5127429"/>
            <a:ext cx="11623486" cy="17032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6400" kern="0" spc="-400" dirty="0">
                <a:solidFill>
                  <a:srgbClr val="FFFFFF"/>
                </a:solidFill>
                <a:latin typeface="S-Core Dream 7 ExtraBold" pitchFamily="34" charset="0"/>
                <a:cs typeface="S-Core Dream 7 ExtraBold" pitchFamily="34" charset="0"/>
              </a:rPr>
              <a:t>Problem</a:t>
            </a:r>
            <a:endParaRPr lang="en-US" dirty="0"/>
          </a:p>
        </p:txBody>
      </p:sp>
      <p:sp>
        <p:nvSpPr>
          <p:cNvPr id="17" name="Object 17"/>
          <p:cNvSpPr txBox="1"/>
          <p:nvPr/>
        </p:nvSpPr>
        <p:spPr>
          <a:xfrm>
            <a:off x="17717905" y="9554436"/>
            <a:ext cx="271429" cy="6693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500" dirty="0">
                <a:solidFill>
                  <a:srgbClr val="FFFFFF"/>
                </a:solidFill>
                <a:latin typeface="Noto Sans CJK KR Regular" pitchFamily="34" charset="0"/>
                <a:cs typeface="Noto Sans CJK KR Regular" pitchFamily="34" charset="0"/>
              </a:rPr>
              <a:t>6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914" y="350552"/>
            <a:ext cx="10496803" cy="133917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000" kern="0" spc="-300" dirty="0">
                <a:solidFill>
                  <a:srgbClr val="4C4747"/>
                </a:solidFill>
                <a:latin typeface="S-Core Dream 7 ExtraBold" pitchFamily="34" charset="0"/>
                <a:cs typeface="S-Core Dream 7 ExtraBold" pitchFamily="34" charset="0"/>
              </a:rPr>
              <a:t>2. Problem_</a:t>
            </a:r>
            <a:r>
              <a:rPr lang="en-US" sz="3000" kern="0" spc="-200" dirty="0">
                <a:solidFill>
                  <a:srgbClr val="4C4747"/>
                </a:solidFill>
                <a:latin typeface="S-Core Dream 7 ExtraBold" pitchFamily="34" charset="0"/>
                <a:cs typeface="S-Core Dream 7 ExtraBold" pitchFamily="34" charset="0"/>
              </a:rPr>
              <a:t>문제식별 (뉴스 자료)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15893587" y="7707940"/>
            <a:ext cx="3922193" cy="3884148"/>
            <a:chOff x="15893587" y="7707940"/>
            <a:chExt cx="3922193" cy="3884148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893587" y="7707940"/>
              <a:ext cx="3922193" cy="3884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537203" y="-2610192"/>
            <a:ext cx="5220385" cy="5220385"/>
            <a:chOff x="14537203" y="-2610192"/>
            <a:chExt cx="5220385" cy="522038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2700000">
              <a:off x="14537203" y="-2610192"/>
              <a:ext cx="5220385" cy="522038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6247" y="1536512"/>
            <a:ext cx="6943134" cy="8113502"/>
            <a:chOff x="1316247" y="1536512"/>
            <a:chExt cx="6943134" cy="8113502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16247" y="1536512"/>
              <a:ext cx="6943134" cy="811350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319153" y="3691369"/>
            <a:ext cx="8273745" cy="3500431"/>
            <a:chOff x="9319153" y="3691369"/>
            <a:chExt cx="8273745" cy="3500431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319153" y="3691369"/>
              <a:ext cx="8273745" cy="3500431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17717905" y="9554436"/>
            <a:ext cx="271429" cy="6693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500" dirty="0">
                <a:solidFill>
                  <a:srgbClr val="4C4747"/>
                </a:solidFill>
                <a:latin typeface="Noto Sans CJK KR Regular" pitchFamily="34" charset="0"/>
                <a:cs typeface="Noto Sans CJK KR Regular" pitchFamily="34" charset="0"/>
              </a:rPr>
              <a:t>7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914" y="350552"/>
            <a:ext cx="11415169" cy="133917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000" kern="0" spc="-300" dirty="0">
                <a:solidFill>
                  <a:srgbClr val="4C4747"/>
                </a:solidFill>
                <a:latin typeface="S-Core Dream 7 ExtraBold" pitchFamily="34" charset="0"/>
                <a:cs typeface="S-Core Dream 7 ExtraBold" pitchFamily="34" charset="0"/>
              </a:rPr>
              <a:t>2. Problem_</a:t>
            </a:r>
            <a:r>
              <a:rPr lang="en-US" sz="3000" kern="0" spc="-200" dirty="0">
                <a:solidFill>
                  <a:srgbClr val="4C4747"/>
                </a:solidFill>
                <a:latin typeface="S-Core Dream 7 ExtraBold" pitchFamily="34" charset="0"/>
                <a:cs typeface="S-Core Dream 7 ExtraBold" pitchFamily="34" charset="0"/>
              </a:rPr>
              <a:t>문제식별 (관계자 인터뷰)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15893587" y="7707940"/>
            <a:ext cx="3922193" cy="3884148"/>
            <a:chOff x="15893587" y="7707940"/>
            <a:chExt cx="3922193" cy="3884148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893587" y="7707940"/>
              <a:ext cx="3922193" cy="3884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537203" y="-2610192"/>
            <a:ext cx="5220385" cy="5220385"/>
            <a:chOff x="14537203" y="-2610192"/>
            <a:chExt cx="5220385" cy="522038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2700000">
              <a:off x="14537203" y="-2610192"/>
              <a:ext cx="5220385" cy="5220385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7717905" y="9554436"/>
            <a:ext cx="271429" cy="6693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500" dirty="0">
                <a:solidFill>
                  <a:srgbClr val="4C4747"/>
                </a:solidFill>
                <a:latin typeface="Noto Sans CJK KR Regular" pitchFamily="34" charset="0"/>
                <a:cs typeface="Noto Sans CJK KR Regular" pitchFamily="34" charset="0"/>
              </a:rPr>
              <a:t>8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3CCE50-7999-4FAA-A49E-9B60F8BC90F2}"/>
              </a:ext>
            </a:extLst>
          </p:cNvPr>
          <p:cNvSpPr txBox="1"/>
          <p:nvPr/>
        </p:nvSpPr>
        <p:spPr>
          <a:xfrm>
            <a:off x="2057400" y="2705100"/>
            <a:ext cx="11582400" cy="4127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381000" algn="l" fontAlgn="base" latinLnBrk="0">
              <a:lnSpc>
                <a:spcPct val="130000"/>
              </a:lnSpc>
              <a:spcBef>
                <a:spcPts val="300"/>
              </a:spcBef>
              <a:spcAft>
                <a:spcPts val="500"/>
              </a:spcAft>
            </a:pPr>
            <a:r>
              <a:rPr lang="en-US" altLang="ko-KR" b="1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Q. </a:t>
            </a:r>
            <a:r>
              <a:rPr lang="ko-KR" altLang="en-US" b="1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청각장애인 분들의 진료에 어떤 어려움이 있나요</a:t>
            </a:r>
            <a:r>
              <a:rPr lang="en-US" altLang="ko-KR" b="1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b="1" kern="100" spc="0" dirty="0">
              <a:solidFill>
                <a:srgbClr val="000000"/>
              </a:solidFill>
              <a:effectLst/>
              <a:latin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297BAA-DEF0-D6A9-C747-CEDBAEE957F0}"/>
              </a:ext>
            </a:extLst>
          </p:cNvPr>
          <p:cNvSpPr txBox="1"/>
          <p:nvPr/>
        </p:nvSpPr>
        <p:spPr>
          <a:xfrm>
            <a:off x="2057400" y="3485000"/>
            <a:ext cx="11582400" cy="4127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381000" algn="l" fontAlgn="base" latinLnBrk="0">
              <a:lnSpc>
                <a:spcPct val="130000"/>
              </a:lnSpc>
              <a:spcBef>
                <a:spcPts val="300"/>
              </a:spcBef>
              <a:spcAft>
                <a:spcPts val="500"/>
              </a:spcAft>
            </a:pPr>
            <a:r>
              <a:rPr lang="en-US" altLang="ko-KR" b="1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A. </a:t>
            </a:r>
            <a:r>
              <a:rPr lang="ko-KR" altLang="en-US" b="1" kern="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서로의 의사소통이 원활하지 않아 진료시간이 길어지고 늦어질 경우 진료시간이 </a:t>
            </a:r>
            <a:r>
              <a:rPr lang="en-US" altLang="ko-KR" b="1" kern="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b="1" kern="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시간이 넘습니다</a:t>
            </a:r>
            <a:r>
              <a:rPr lang="en-US" altLang="ko-KR" b="1" kern="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b="1" kern="100" spc="0" dirty="0">
              <a:solidFill>
                <a:srgbClr val="000000"/>
              </a:solidFill>
              <a:effectLst/>
              <a:latin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914" y="350552"/>
            <a:ext cx="10496803" cy="133917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000" kern="0" spc="-300" dirty="0">
                <a:solidFill>
                  <a:srgbClr val="4C4747"/>
                </a:solidFill>
                <a:latin typeface="S-Core Dream 7 ExtraBold" pitchFamily="34" charset="0"/>
                <a:cs typeface="S-Core Dream 7 ExtraBold" pitchFamily="34" charset="0"/>
              </a:rPr>
              <a:t>2. Problem_</a:t>
            </a:r>
            <a:r>
              <a:rPr lang="en-US" sz="3000" kern="0" spc="-200" dirty="0">
                <a:solidFill>
                  <a:srgbClr val="4C4747"/>
                </a:solidFill>
                <a:latin typeface="S-Core Dream 7 ExtraBold" pitchFamily="34" charset="0"/>
                <a:cs typeface="S-Core Dream 7 ExtraBold" pitchFamily="34" charset="0"/>
              </a:rPr>
              <a:t>문제정의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15893587" y="7707940"/>
            <a:ext cx="3922193" cy="3884148"/>
            <a:chOff x="15893587" y="7707940"/>
            <a:chExt cx="3922193" cy="3884148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893587" y="7707940"/>
              <a:ext cx="3922193" cy="3884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537203" y="-2610192"/>
            <a:ext cx="5220385" cy="5220385"/>
            <a:chOff x="14537203" y="-2610192"/>
            <a:chExt cx="5220385" cy="522038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2700000">
              <a:off x="14537203" y="-2610192"/>
              <a:ext cx="5220385" cy="5220385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7717905" y="9554436"/>
            <a:ext cx="271429" cy="6693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500" dirty="0">
                <a:solidFill>
                  <a:srgbClr val="4C4747"/>
                </a:solidFill>
                <a:latin typeface="Noto Sans CJK KR Regular" pitchFamily="34" charset="0"/>
                <a:cs typeface="Noto Sans CJK KR Regular" pitchFamily="34" charset="0"/>
              </a:rPr>
              <a:t>9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49DA71-1E68-536D-7C88-0D397C73A88D}"/>
              </a:ext>
            </a:extLst>
          </p:cNvPr>
          <p:cNvSpPr txBox="1"/>
          <p:nvPr/>
        </p:nvSpPr>
        <p:spPr>
          <a:xfrm>
            <a:off x="1873625" y="3485000"/>
            <a:ext cx="11582400" cy="421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381000" algn="l" fontAlgn="base" latinLnBrk="0">
              <a:lnSpc>
                <a:spcPct val="130000"/>
              </a:lnSpc>
              <a:spcBef>
                <a:spcPts val="300"/>
              </a:spcBef>
              <a:spcAft>
                <a:spcPts val="500"/>
              </a:spcAft>
            </a:pPr>
            <a:r>
              <a:rPr lang="ko-KR" altLang="en-US" b="1" kern="100" dirty="0">
                <a:solidFill>
                  <a:srgbClr val="000000"/>
                </a:solidFill>
                <a:latin typeface="맑은 고딕" panose="020B0503020000020004" pitchFamily="50" charset="-127"/>
              </a:rPr>
              <a:t>의료진과의 의사소통이 어려워 청각장애인 분들의 증상표현이 어려울 뿐 아니라 진료시간이 증가함</a:t>
            </a:r>
            <a:endParaRPr lang="ko-KR" altLang="en-US" b="1" kern="100" spc="0" dirty="0">
              <a:solidFill>
                <a:srgbClr val="000000"/>
              </a:solidFill>
              <a:effectLst/>
              <a:latin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3A6ACB53A2E06749B899148C7A7D2CE7" ma:contentTypeVersion="11" ma:contentTypeDescription="새 문서를 만듭니다." ma:contentTypeScope="" ma:versionID="8839e0b115e76249e4e82ef11f916a8a">
  <xsd:schema xmlns:xsd="http://www.w3.org/2001/XMLSchema" xmlns:xs="http://www.w3.org/2001/XMLSchema" xmlns:p="http://schemas.microsoft.com/office/2006/metadata/properties" xmlns:ns2="22705379-3a79-4721-8039-e37845870519" xmlns:ns3="cd4c1131-4566-4492-bc83-9883a41b4b09" targetNamespace="http://schemas.microsoft.com/office/2006/metadata/properties" ma:root="true" ma:fieldsID="84af74b507ad1ee470b0aeb55f60aa62" ns2:_="" ns3:_="">
    <xsd:import namespace="22705379-3a79-4721-8039-e37845870519"/>
    <xsd:import namespace="cd4c1131-4566-4492-bc83-9883a41b4b0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705379-3a79-4721-8039-e3784587051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이미지 태그" ma:readOnly="false" ma:fieldId="{5cf76f15-5ced-4ddc-b409-7134ff3c332f}" ma:taxonomyMulti="true" ma:sspId="37443d77-d801-4529-9017-a9c50f29e40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4c1131-4566-4492-bc83-9883a41b4b09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098e3e1b-6dca-4ed1-b220-3bd8c060267d}" ma:internalName="TaxCatchAll" ma:showField="CatchAllData" ma:web="cd4c1131-4566-4492-bc83-9883a41b4b0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22705379-3a79-4721-8039-e37845870519">
      <Terms xmlns="http://schemas.microsoft.com/office/infopath/2007/PartnerControls"/>
    </lcf76f155ced4ddcb4097134ff3c332f>
    <TaxCatchAll xmlns="cd4c1131-4566-4492-bc83-9883a41b4b09" xsi:nil="true"/>
  </documentManagement>
</p:properties>
</file>

<file path=customXml/itemProps1.xml><?xml version="1.0" encoding="utf-8"?>
<ds:datastoreItem xmlns:ds="http://schemas.openxmlformats.org/officeDocument/2006/customXml" ds:itemID="{48FA9108-489B-4727-9AC0-F4FBD1F13449}"/>
</file>

<file path=customXml/itemProps2.xml><?xml version="1.0" encoding="utf-8"?>
<ds:datastoreItem xmlns:ds="http://schemas.openxmlformats.org/officeDocument/2006/customXml" ds:itemID="{40825D8D-34E4-4B6E-9947-B967379343E6}"/>
</file>

<file path=customXml/itemProps3.xml><?xml version="1.0" encoding="utf-8"?>
<ds:datastoreItem xmlns:ds="http://schemas.openxmlformats.org/officeDocument/2006/customXml" ds:itemID="{CDFD18D4-841A-449C-AC94-93A742C9C059}"/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607</Words>
  <Application>Microsoft Office PowerPoint</Application>
  <PresentationFormat>사용자 지정</PresentationFormat>
  <Paragraphs>177</Paragraphs>
  <Slides>24</Slides>
  <Notes>0</Notes>
  <HiddenSlides>1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7" baseType="lpstr">
      <vt:lpstr>Bebas</vt:lpstr>
      <vt:lpstr>Noto Sans CJK KR Regular</vt:lpstr>
      <vt:lpstr>S-Core Dream 3 Light</vt:lpstr>
      <vt:lpstr>S-Core Dream 4 Regular</vt:lpstr>
      <vt:lpstr>S-Core Dream 5 Medium</vt:lpstr>
      <vt:lpstr>S-Core Dream 6 Bold</vt:lpstr>
      <vt:lpstr>S-Core Dream 7 ExtraBold</vt:lpstr>
      <vt:lpstr>맑은 고딕</vt:lpstr>
      <vt:lpstr>맑은 고딕</vt:lpstr>
      <vt:lpstr>Arial</vt:lpstr>
      <vt:lpstr>Calibri</vt:lpstr>
      <vt:lpstr>Times New Roman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[학부생]오현석</cp:lastModifiedBy>
  <cp:revision>7</cp:revision>
  <dcterms:created xsi:type="dcterms:W3CDTF">2022-10-10T21:28:29Z</dcterms:created>
  <dcterms:modified xsi:type="dcterms:W3CDTF">2022-10-13T04:04:35Z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0x0101003A6ACB53A2E06749B899148C7A7D2CE7</vt:lpwstr>
  </property>
</Properties>
</file>