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63" r:id="rId5"/>
    <p:sldId id="265" r:id="rId6"/>
    <p:sldId id="291" r:id="rId7"/>
    <p:sldId id="267" r:id="rId8"/>
    <p:sldId id="270" r:id="rId9"/>
    <p:sldId id="293" r:id="rId10"/>
    <p:sldId id="295" r:id="rId11"/>
    <p:sldId id="294" r:id="rId12"/>
    <p:sldId id="306" r:id="rId13"/>
    <p:sldId id="297" r:id="rId14"/>
    <p:sldId id="276" r:id="rId15"/>
    <p:sldId id="303" r:id="rId16"/>
    <p:sldId id="300" r:id="rId17"/>
    <p:sldId id="298" r:id="rId18"/>
    <p:sldId id="301" r:id="rId19"/>
    <p:sldId id="305" r:id="rId20"/>
    <p:sldId id="30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3EF"/>
    <a:srgbClr val="935F35"/>
    <a:srgbClr val="E8D1BF"/>
    <a:srgbClr val="B39273"/>
    <a:srgbClr val="184D65"/>
    <a:srgbClr val="ECD5D0"/>
    <a:srgbClr val="F6DDC6"/>
    <a:srgbClr val="B37A3F"/>
    <a:srgbClr val="B6854D"/>
    <a:srgbClr val="7954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8774-A1F8-46B4-B80B-595349265F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A747-F0C9-4522-99BF-315B782A9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news.co.kr/news/articleView.html?idxno=477338" TargetMode="External"/><Relationship Id="rId7" Type="http://schemas.openxmlformats.org/officeDocument/2006/relationships/hyperlink" Target="https://koreascience.kr/article/JAKO201610235349563.pdf" TargetMode="External"/><Relationship Id="rId2" Type="http://schemas.openxmlformats.org/officeDocument/2006/relationships/hyperlink" Target="https://mobile.newsis.com/view.html?ar_id=NISX20220603_00018964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reascience.kr/article/JAKO201724963131778.pdf" TargetMode="External"/><Relationship Id="rId5" Type="http://schemas.openxmlformats.org/officeDocument/2006/relationships/hyperlink" Target="http://www.joongboo.com/news/articleView.html?idxno=363585043" TargetMode="External"/><Relationship Id="rId4" Type="http://schemas.openxmlformats.org/officeDocument/2006/relationships/hyperlink" Target="https://www.tbc.co.kr/news/view?c1=morning&amp;c2=&amp;pno=20230224140039AE06317&amp;id=17654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208009" y="1583821"/>
            <a:ext cx="9858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3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밴드 활용</a:t>
            </a:r>
            <a:endParaRPr lang="en-US" altLang="ko-KR" sz="4000" b="1" spc="-3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4000" b="1" spc="-300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메타버스 기반 건강정보시스템</a:t>
            </a:r>
            <a:endParaRPr lang="en-US" altLang="ko-KR" sz="4000" b="1" spc="-300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228D79D-E48F-253D-A361-7002758C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74394"/>
              </p:ext>
            </p:extLst>
          </p:nvPr>
        </p:nvGraphicFramePr>
        <p:xfrm>
          <a:off x="8386518" y="4141935"/>
          <a:ext cx="36251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309">
                  <a:extLst>
                    <a:ext uri="{9D8B030D-6E8A-4147-A177-3AD203B41FA5}">
                      <a16:colId xmlns:a16="http://schemas.microsoft.com/office/drawing/2014/main" val="3080566562"/>
                    </a:ext>
                  </a:extLst>
                </a:gridCol>
                <a:gridCol w="2415890">
                  <a:extLst>
                    <a:ext uri="{9D8B030D-6E8A-4147-A177-3AD203B41FA5}">
                      <a16:colId xmlns:a16="http://schemas.microsoft.com/office/drawing/2014/main" val="697768547"/>
                    </a:ext>
                  </a:extLst>
                </a:gridCol>
              </a:tblGrid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14310"/>
                  </a:ext>
                </a:extLst>
              </a:tr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학과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공학과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074519"/>
                  </a:ext>
                </a:extLst>
              </a:tr>
              <a:tr h="300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담당교수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강병익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 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조용석 교수님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571496"/>
                  </a:ext>
                </a:extLst>
              </a:tr>
              <a:tr h="30071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19615002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김기준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47295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19615005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김병철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81677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19615017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박세훈</a:t>
                      </a: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84582"/>
                  </a:ext>
                </a:extLst>
              </a:tr>
              <a:tr h="300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8D1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19615031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이도훈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E8D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5274F6-885E-938C-5C7C-28F74768DFD7}"/>
              </a:ext>
            </a:extLst>
          </p:cNvPr>
          <p:cNvSpPr txBox="1"/>
          <p:nvPr/>
        </p:nvSpPr>
        <p:spPr>
          <a:xfrm>
            <a:off x="4500619" y="3027751"/>
            <a:ext cx="32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Meta-Band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기대 효과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4,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D89594-8A58-72A8-E795-196994D89B7B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0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698634" y="1991880"/>
            <a:ext cx="10794731" cy="1378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의료 종사자들의 반복적 업무 간편화 및 환경 개선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698633" y="4093684"/>
            <a:ext cx="10794731" cy="13784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신속하고 정확한 환자 상태 파악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solidFill>
                  <a:schemeClr val="tx1"/>
                </a:solidFill>
              </a:rPr>
              <a:t>이어지는 즉각적 대처 가능</a:t>
            </a:r>
          </a:p>
        </p:txBody>
      </p:sp>
      <p:sp>
        <p:nvSpPr>
          <p:cNvPr id="20" name="正方形/長方形 1">
            <a:extLst>
              <a:ext uri="{FF2B5EF4-FFF2-40B4-BE49-F238E27FC236}">
                <a16:creationId xmlns:a16="http://schemas.microsoft.com/office/drawing/2014/main" id="{ED667C05-EB39-7339-D0D1-A6B55B0C1CCB}"/>
              </a:ext>
            </a:extLst>
          </p:cNvPr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D710F-0377-CCEA-C62E-2F102572FFE3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기대 효과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B2DC4-0F89-B4DA-3033-1827D9FF2D2E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直線コネクタ 2">
            <a:extLst>
              <a:ext uri="{FF2B5EF4-FFF2-40B4-BE49-F238E27FC236}">
                <a16:creationId xmlns:a16="http://schemas.microsoft.com/office/drawing/2014/main" id="{EABD66B7-F280-2485-B5A1-CBCE8FD76872}"/>
              </a:ext>
            </a:extLst>
          </p:cNvPr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5F708F-1D4E-2FBF-7537-10BC79F73D49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43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7467231-DF2A-FA2B-4031-542D82D433BE}"/>
              </a:ext>
            </a:extLst>
          </p:cNvPr>
          <p:cNvSpPr/>
          <p:nvPr/>
        </p:nvSpPr>
        <p:spPr>
          <a:xfrm>
            <a:off x="698633" y="4113265"/>
            <a:ext cx="10794731" cy="13784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독거노인 실시간 및 지속적인 모니터링 가능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95086B-E6AB-F5A8-D2E1-5A910CE4EACD}"/>
              </a:ext>
            </a:extLst>
          </p:cNvPr>
          <p:cNvSpPr/>
          <p:nvPr/>
        </p:nvSpPr>
        <p:spPr>
          <a:xfrm>
            <a:off x="698634" y="1991879"/>
            <a:ext cx="10794731" cy="1378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현재 중환자실 시스템의 단점을 보완한 </a:t>
            </a:r>
            <a:r>
              <a:rPr lang="ko-KR" altLang="en-US" sz="2400" b="1" dirty="0" err="1">
                <a:solidFill>
                  <a:schemeClr val="tx1"/>
                </a:solidFill>
              </a:rPr>
              <a:t>매커니즘</a:t>
            </a:r>
            <a:r>
              <a:rPr lang="ko-KR" altLang="en-US" sz="2400" b="1" dirty="0">
                <a:solidFill>
                  <a:schemeClr val="tx1"/>
                </a:solidFill>
              </a:rPr>
              <a:t> 탑재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3">
            <a:extLst>
              <a:ext uri="{FF2B5EF4-FFF2-40B4-BE49-F238E27FC236}">
                <a16:creationId xmlns:a16="http://schemas.microsoft.com/office/drawing/2014/main" id="{7B707FCD-C356-1B24-600B-9E8CC6B098D7}"/>
              </a:ext>
            </a:extLst>
          </p:cNvPr>
          <p:cNvCxnSpPr>
            <a:cxnSpLocks/>
          </p:cNvCxnSpPr>
          <p:nvPr/>
        </p:nvCxnSpPr>
        <p:spPr>
          <a:xfrm>
            <a:off x="344556" y="1179443"/>
            <a:ext cx="1184744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FDB2F7-9F0C-F898-F01D-AB8F047C48E7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952E5-AE1F-2D52-4033-79237DB59851}"/>
              </a:ext>
            </a:extLst>
          </p:cNvPr>
          <p:cNvSpPr txBox="1"/>
          <p:nvPr/>
        </p:nvSpPr>
        <p:spPr>
          <a:xfrm>
            <a:off x="539405" y="68150"/>
            <a:ext cx="2406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B39273"/>
                </a:solidFill>
              </a:rPr>
              <a:t>기대 효과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58C75-446B-3163-B263-4A1722F21861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266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 분담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5,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0A8EC5-DFB1-619B-B7FB-26A4D8AD6F69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9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역할 분담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A37FBC-18DE-6A96-2778-F47D70080061}"/>
              </a:ext>
            </a:extLst>
          </p:cNvPr>
          <p:cNvSpPr/>
          <p:nvPr/>
        </p:nvSpPr>
        <p:spPr>
          <a:xfrm>
            <a:off x="6172985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김기준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Unity</a:t>
            </a:r>
            <a:r>
              <a:rPr lang="ko-KR" altLang="en-US" sz="2400" dirty="0">
                <a:solidFill>
                  <a:schemeClr val="tx1"/>
                </a:solidFill>
              </a:rPr>
              <a:t> 디자인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캐릭터 움직임 연구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D3C62B-5175-AF0A-CB37-03621275FD06}"/>
              </a:ext>
            </a:extLst>
          </p:cNvPr>
          <p:cNvSpPr/>
          <p:nvPr/>
        </p:nvSpPr>
        <p:spPr>
          <a:xfrm>
            <a:off x="1069975" y="1499402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팀장 박세훈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DB </a:t>
            </a:r>
            <a:r>
              <a:rPr lang="ko-KR" altLang="en-US" sz="2400" dirty="0">
                <a:solidFill>
                  <a:schemeClr val="tx1"/>
                </a:solidFill>
              </a:rPr>
              <a:t>구축 및 연동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C3DB67-6673-4BD2-AEC9-D9A3D33A7221}"/>
              </a:ext>
            </a:extLst>
          </p:cNvPr>
          <p:cNvSpPr/>
          <p:nvPr/>
        </p:nvSpPr>
        <p:spPr>
          <a:xfrm>
            <a:off x="6172985" y="3969864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</a:t>
            </a:r>
            <a:r>
              <a:rPr lang="ko-KR" altLang="en-US" sz="2800" b="1" dirty="0" err="1">
                <a:solidFill>
                  <a:schemeClr val="tx1"/>
                </a:solidFill>
              </a:rPr>
              <a:t>이도훈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DB </a:t>
            </a:r>
            <a:r>
              <a:rPr lang="ko-KR" altLang="en-US" sz="2400" dirty="0">
                <a:solidFill>
                  <a:schemeClr val="tx1"/>
                </a:solidFill>
              </a:rPr>
              <a:t>구축 및 연동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073466-262B-B389-0A3B-8C0EB79F12AF}"/>
              </a:ext>
            </a:extLst>
          </p:cNvPr>
          <p:cNvSpPr/>
          <p:nvPr/>
        </p:nvSpPr>
        <p:spPr>
          <a:xfrm>
            <a:off x="1069975" y="3969863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팀원 김병철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Unity</a:t>
            </a:r>
            <a:r>
              <a:rPr lang="ko-KR" altLang="en-US" sz="2400" dirty="0">
                <a:solidFill>
                  <a:schemeClr val="tx1"/>
                </a:solidFill>
              </a:rPr>
              <a:t> 디자인 및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캐릭터 움직임 연구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94EBC6-206A-8DAE-0CBD-9B8A92BA076F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309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참고 문헌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530DD-F659-AFE9-FCC0-8BEA1ED81D1E}"/>
              </a:ext>
            </a:extLst>
          </p:cNvPr>
          <p:cNvSpPr txBox="1"/>
          <p:nvPr/>
        </p:nvSpPr>
        <p:spPr>
          <a:xfrm>
            <a:off x="293615" y="1560352"/>
            <a:ext cx="10819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https://mobile.newsis.com/view.html?ar_id=NISX20220603_0001896405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임종때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오라구요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?"…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여전히 닫힌 </a:t>
            </a:r>
            <a:r>
              <a:rPr lang="ko-KR" altLang="en-US" sz="1400" b="1" i="0" dirty="0" err="1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병원면회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가족은 서럽다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3ACC5-4BA8-7D60-5810-6425AFBF7B4C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BF5D3-D9BB-70A0-44FF-212A2C7FB80F}"/>
              </a:ext>
            </a:extLst>
          </p:cNvPr>
          <p:cNvSpPr txBox="1"/>
          <p:nvPr/>
        </p:nvSpPr>
        <p:spPr>
          <a:xfrm>
            <a:off x="293615" y="2181958"/>
            <a:ext cx="997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http://www.gnnews.co.kr/news/articleView.html?idxno=477338</a:t>
            </a:r>
            <a:r>
              <a:rPr lang="en-US" altLang="ko-KR" sz="1400" dirty="0"/>
              <a:t>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중환자실 면회금지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…“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임종 못 지킬라” 애타는 효심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81A01-C964-2579-D301-4BD2A91B30E9}"/>
              </a:ext>
            </a:extLst>
          </p:cNvPr>
          <p:cNvSpPr txBox="1"/>
          <p:nvPr/>
        </p:nvSpPr>
        <p:spPr>
          <a:xfrm>
            <a:off x="293615" y="2927745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https://www.tbc.co.kr/news/view?c1=morning&amp;c2=&amp;pno=20230224140039AE06317&amp;id=176544</a:t>
            </a:r>
            <a:r>
              <a:rPr lang="en-US" altLang="ko-KR" sz="1400" dirty="0"/>
              <a:t>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독거노인 사회적 고립도 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'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심각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'...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Segoe UI" panose="020B0502040204020203" pitchFamily="34" charset="0"/>
              </a:rPr>
              <a:t>고독사 대책 시급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16632-8CB6-0CDB-326F-B6E0A2B674F9}"/>
              </a:ext>
            </a:extLst>
          </p:cNvPr>
          <p:cNvSpPr txBox="1"/>
          <p:nvPr/>
        </p:nvSpPr>
        <p:spPr>
          <a:xfrm>
            <a:off x="294924" y="3683906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5"/>
              </a:rPr>
              <a:t>http://www.joongboo.com/news/articleView.html?idxno=363585043</a:t>
            </a:r>
            <a:r>
              <a:rPr lang="en-US" altLang="ko-KR" sz="1400" dirty="0"/>
              <a:t> 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사설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 </a:t>
            </a:r>
            <a:r>
              <a:rPr lang="ko-KR" altLang="en-US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독거노인 고독사 방지 대책 적극 운용돼야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FBC8E-15CC-4FC4-D9A9-77B52F542B19}"/>
              </a:ext>
            </a:extLst>
          </p:cNvPr>
          <p:cNvSpPr txBox="1"/>
          <p:nvPr/>
        </p:nvSpPr>
        <p:spPr>
          <a:xfrm>
            <a:off x="293615" y="4428229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6"/>
              </a:rPr>
              <a:t>https://koreascience.kr/article/JAKO201724963131778.pdf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200" dirty="0"/>
              <a:t>ICT</a:t>
            </a:r>
            <a:r>
              <a:rPr lang="ko-KR" altLang="en-US" sz="1200" dirty="0"/>
              <a:t>기반의 피부 수분 및 자외선 측정이 가능한 스마트 밴드 및 데이터 모니터링 시스템 구현</a:t>
            </a:r>
            <a:endParaRPr lang="ko-KR" altLang="en-US" sz="1400" b="1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79D41-ABA6-D932-0D2A-5BCCCE11F190}"/>
              </a:ext>
            </a:extLst>
          </p:cNvPr>
          <p:cNvSpPr txBox="1"/>
          <p:nvPr/>
        </p:nvSpPr>
        <p:spPr>
          <a:xfrm>
            <a:off x="294924" y="5168248"/>
            <a:ext cx="118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https://koreascience.kr/article/JAKO201610235349563.pdf</a:t>
            </a:r>
            <a:r>
              <a:rPr lang="en-US" altLang="ko-KR" sz="1400" b="1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400" dirty="0"/>
              <a:t>Mi Band</a:t>
            </a:r>
            <a:r>
              <a:rPr lang="ko-KR" altLang="en-US" sz="1400" dirty="0"/>
              <a:t>와 </a:t>
            </a:r>
            <a:r>
              <a:rPr lang="en-US" altLang="ko-KR" sz="1400" dirty="0"/>
              <a:t>MongoDB</a:t>
            </a:r>
            <a:r>
              <a:rPr lang="ko-KR" altLang="en-US" sz="1400" dirty="0"/>
              <a:t>를 사용한 생체정보 빅데이터 시스템의 설계</a:t>
            </a:r>
            <a:endParaRPr lang="ko-KR" altLang="en-US" sz="1400" b="1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24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166812" y="2105561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935F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&amp; A</a:t>
            </a:r>
            <a:endParaRPr lang="ko-KR" altLang="en-US" sz="5400" b="1" spc="-300" dirty="0">
              <a:solidFill>
                <a:srgbClr val="935F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A65F59-A214-63DF-6219-26B682508C59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rgbClr val="F7F3EF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D80C777F-F64D-8D2F-416A-62D7DDF1C857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1D04F97-BC35-3C12-54BF-E7C2F1EDE6D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0435069-6078-F3E7-3621-6FBEE368CCA6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4D09C00-63FF-1E0A-B078-7DB38BD06239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28F0BD06-102C-70EE-BCBD-BC26D46B2DAE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9F3A955-A595-F3C5-490F-62F4EA349A6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DE64567-C87B-A218-DD97-CE12D5623164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13A2125-AEDA-4ED6-69AF-82957465CCF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2FDCC63-85A3-4CAB-2F88-097D51AEF61D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9FC2985-5949-CD23-3A61-84B2617F6808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3D64EA4-6E7E-36A2-CF1C-52BAA9F71103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DB4A07-10F8-53F8-032F-A55C1DD582B8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6A8B76C-2C9F-DB4A-2ED9-4EC5B2C779A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DB6F119-E303-5E88-232B-CC8F45B6FF07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442EA214-566A-2050-7583-2869709ADCD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24C999-81E6-F76C-7566-C0860D0A0958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38939F86-194C-BB97-05E9-A1DDCC766FE0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E1201DE-99A7-DCC5-75BC-5D8A0D3B07D6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8ADCADD-3D34-B312-74D7-FD26AEA1DB69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8779758-4534-E6C8-100B-EC85D532F61F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D63EF6A-F517-8DA9-6187-D4CA662F7730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FE2FE5A-639B-6A2D-10E8-180F8365D309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611733D-A420-CE74-BCF9-A83C6C44F335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610D9D1-032B-0E66-1378-A52C28B12847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FFBC904F-E83B-2624-CD7E-73C6EFCD2942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C8067B5-B035-EF1A-3DA5-19663B724CA3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25F0F26-1C38-6F43-0EC3-7A1A843A0408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B080EB49-75BF-662A-D808-533991B2E54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95CDF5E-B8CB-A515-2DAE-8F53B9F46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A47C24C-3CA0-945A-3F88-0F268C2402E6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CFC4EE9-21D0-D130-14F0-467A1A95A190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5B2ABBC8-3813-20C4-AC6F-298DC82E4859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8A40FE-C39A-CA09-7566-3336C357F668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2246E77-2579-382D-07AA-3F46C37E854C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48EF3703-60F5-2160-CAF5-31D2BCB9BCB4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DF9E063-2A4C-D55E-0B7D-9AA3535F19F1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44249D0-1AC2-F685-0BDD-6C570FB877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021B4C1-44C4-0CC4-D9F0-F1250841D126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35B1839E-5EBA-5A34-1DCC-2B1D0A451A12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ADCC89F3-8931-9961-A683-2B446F513E23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501389AB-E6EC-54B9-56ED-53D00D2D76D1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C42CCD7-FDC8-0A13-F9E8-B4228A10C13B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5C123022-E915-AE69-8BD9-6D3B429A46BB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3737AC28-75D5-2792-E94B-F2E4A0BEFC2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191D773-7E1D-061F-2FAF-CBE8295C228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DF6CB06-FBA4-DCB8-68DA-81EC4583C74F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6FBD1D6-DC74-358D-AC93-8B25207E56D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DA01F6A6-473F-954D-3C6F-12F4DBFDC9FC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05D5EFD-98C5-07C9-6CC8-06CF5993BFA9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DBCD8FE-F318-9BE6-8F5C-C4A3C248A4B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F977AB14-E069-4503-B9D9-8B2CE5FF8458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C06BDF20-4577-2539-FB64-DDA78B13B9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09E0D66B-D5DD-5275-66CA-845411467198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B418595-E53C-617A-C545-9C3299459B53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5C32BDE3-B57C-9A28-AE08-0BF53964DBC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5E735F23-B1C9-3AB8-2B9F-854C0AD66359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08A1DEF-2487-A4B0-C4B2-1C8120E46CB6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CBFC0FC9-4E61-B57F-BB52-FDCEA8ED0429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A656412-746A-3C56-DC7F-3013D6E878AA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405ED6B-9CF3-8236-69E5-E100CE4B018A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83756F5-0AB5-20D9-CD80-F3257240CB8F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1B0BD2C-63DB-E528-300F-D4DE4171CFB7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96AC3FD-7F7D-FA7E-CA1B-D5FEC4064E3C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34E372AC-3819-E25C-E108-D0F6245F6520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81E7D478-DEB9-29B0-CDBB-CAB589578D13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DAF032B-F2F7-BB83-D3BD-101CAE9DBD55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55AA211-DC57-EEE9-8251-406B40433D7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53B0B3F-167C-B1F8-34DB-972ACC2038AB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7ECB8BC-77EB-46AF-A693-71AE92F38C12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09B4ED6D-1241-FADF-3170-68379FEB413E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C4980A97-3C8E-C78A-7A69-54AF676B23E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D471BF62-06DD-F22B-1FCC-23CCBBC795BF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DB2178FD-387A-E43C-BE66-E996966C6448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D80BA691-BBCA-870E-A870-12006D7B2B9C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3839D936-740A-005C-1961-93FC54C7405E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D042A7-D146-8255-6426-0BB87563B8F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44C97FF4-7319-A255-DB33-339D314285D7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1E6BD86-D56B-75F3-2BF0-A4CBD06CD3AB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3A68EA4C-D9AE-0601-12D8-E44264C5BC37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AFE470C-C5CF-58B5-833A-1ADEC3EB73FB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8741257C-1B1F-96B7-2240-B257AD2A9F40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AC726908-42D3-1885-C4FF-4DEB362CC61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5A872409-0105-B897-D236-677FD2AB782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F9470E1-77D8-3926-5DD0-3699A9C0526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27EFFD4-81A7-4091-A2E3-5B7E2D87917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074CB35-4C2F-C1B2-CBBE-A2C6F050C68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5F5A14B-86C0-EAC1-421F-96A0557DBDB2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1B32379-C2BD-8529-3AB8-7A6825597D9B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F6615B91-76DC-D075-76D7-FD4C11015FD4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2D8533FB-0F62-291C-DD17-146E1BF1EEE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585D7D3-B9C7-6000-D400-F8BC5EC87D9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066DAF51-2AA9-A6C8-A8F7-51D17380B60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3C59C2DF-0C8B-C05F-D7B2-5B41DB81A8B2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D6FEAE83-BAE3-7EB4-05E4-635ACE0092C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D4C52C1C-F122-041E-4BE8-839304CDD334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8C6C5B6-6575-61E7-A354-037B708843B9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27A7ED1A-4A9B-8E43-E065-76B519FA470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BC94AF31-9250-F883-60C9-0E5D2BD14DD9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2570850E-E1AE-D2C0-0925-C072CB311649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7171FDA2-D94F-84A1-01A6-03E6F1FC1AEF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B0D54CEA-4EDD-9745-98A7-CE5A6B6436DC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4550566B-D3CB-CA14-ACA0-8D3DF39CA3CF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7BF4AFCB-E622-BE89-9341-D9CD4E6DE4B5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5CC9500B-9DDC-BE1F-9A7F-E026A9645C0F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D5E10BC3-8D93-07AC-B857-58C966D4E0A9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645388D-76A1-4734-37DE-A1E5497F873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B46589F-7C4B-D070-CF7A-D040420BA3E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4CE29730-F431-B70E-4ED7-6535D385CF07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04B769E0-EA6B-8CEA-6DA0-3BF8E8BC27E5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3C8B4831-2C05-7569-8B7D-E439ACD50A5B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6C95346C-85EC-7CD1-46B7-797287073A6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CF2F9F99-4A29-685D-07A5-D8E81DC51C64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8979BB2D-FCED-9EE7-3C93-A45390B171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D8452849-2ABF-45C2-E6AD-D2A75C35900D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B4852CF3-216B-A3E8-A37E-9C982FC61D91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B5DDAE0C-8B03-7114-F245-738B5D80EFE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32A27CD6-414D-A2D2-A506-A2833F9FE874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CA3198F1-6870-2518-4C86-CBEA55F9A941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7E90FAD-0F12-55C2-5FFB-E36670744BDF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6C593F70-89F2-7ED8-2E2C-2B4D791E1F4D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DF46F462-74F9-B48A-9F7A-B6CB64656A85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D9EF48DF-EFF2-59A1-A4DA-D3BABACF0282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D62C5A08-48F8-18BC-BB9C-B04CCB64D202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0E4901D-115A-C991-E8A2-447A91FBF548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A75AF2C9-BBE6-7BD2-B140-832375334637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6C562FDA-545C-D68F-A672-DF1FAF5ACDB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F88C087F-F716-5461-5134-406F65ABDB4C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767C52A8-5EE3-592D-1DAD-635FDB7585A5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64A6008A-5ED9-6912-D96A-C95604EDB792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B0B3AC4E-D581-3287-7C83-50FBDAF22A4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6C01C6A8-6641-06BA-EEAC-E2C2D59BB202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09A19F49-D7D4-DE15-4D8D-15472521185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B4F89A1C-4F76-7BE1-D58F-D233D48C7A39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93225417-13C8-A0E3-E45B-9925DB0DD5FD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48581982-090E-68A9-297B-52A19CB72CEB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3692150E-0E62-3548-211E-ADA01BB1F0B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E346CA66-54DA-27C2-D264-44C6752D8F4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0C4F0721-727B-E572-2E35-C16244AC3E2F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F88E9AD2-0162-9D35-2436-FE490C3D18C3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565CDD77-9938-4E3F-1DD3-2727E856090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FF52339C-7363-339D-4465-73BF22DE9D0F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038CA739-BC5F-0498-6FFB-7D652DD1013F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6E2F180F-E0F2-2A1D-12FB-F8780BCEC846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357F6DA-740D-DC61-9F29-92E011CA9A3E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C80503F3-9A67-D74F-AF6F-4F00BC0E3E24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F4A48CA5-6F9A-D2CF-411A-E811F38486EE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BA8B5867-DA45-8886-306D-F7BE9FACE74E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D79EDA7-0DDC-2581-EFFF-2F967F9DF0CA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C5D6707-41C8-B178-BC35-B21727F2304A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BA835F3-BD44-64D5-28D1-DF81FA3930D8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E81571F2-09EC-EC91-8D56-1579B68A74D1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321591F6-0845-72AA-0F72-694596F6EA85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20E2B60B-B674-EE38-A712-6E050357CF25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F1F5BA70-9726-9D42-3FE6-5C8101C82D3E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F52EA654-50C5-333F-07ED-5B16EAA05ECB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FD95D590-4CC5-6991-8732-8859E38CF710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030BF8FA-CFB1-19DA-3875-05E95E9A6387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964CAB2-CDF0-68BB-01C6-96AE54F8EB2F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9BD91F0D-2752-C8AF-7DB8-8B3C6714E12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FBC55EE0-A84E-9CF0-91AB-133EBFBE879F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3EF6FDBD-4681-46B4-6A38-07EEEF871360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8F3B4C46-022A-2045-190F-7B44361A57AE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7D678FF9-9FD3-BCD9-EC2B-8CB8AA1E9FCC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80A1857D-8066-C832-DEBB-CEBB7EF7E16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DFAFDCBE-3EE2-FD19-EBE8-D8FD8F336377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DC191CFC-39E9-F42D-DFB2-9EFABC4E583A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3AC1AF6A-D643-D560-FB48-9EB34538C673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C8D70984-73D0-1B92-6FE4-45F047D492E2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B27EA1B7-F0A8-AEC9-0FB9-8C989B4FBEDD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95045ACE-669C-0545-6479-D794E1CD0BA8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04B2875-5095-9169-58F3-762251BFF73E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A11C7B-9A1B-AB01-4769-08D1572B4607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A0A9F47F-71C3-F730-47FA-FABC9F026571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8D6107B9-75FF-5A73-E8C8-AF9F867B21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2B635F0-6BEA-170D-28AC-1B309D2E4408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A9E55140-1EB4-0185-986B-33CB0EA01849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0F0CE806-2BE4-733D-4E70-A9B1B4B4747E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6807D2CE-B7B1-E094-F6DD-1EF560A3E2D4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4B262C2F-4107-5F3A-CB40-4CDD2BCE6FCE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7AA9C366-578A-294D-DA14-AC9AD1BA49C7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56EF9495-E5CE-1DD5-E7A5-5DF128465F31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B9E695FE-C7B1-6B2D-228D-0AA50E17FE37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40D117BB-9782-6B38-2E5F-44F07573193C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371BEAF8-300B-D8CC-CA1A-85754FC00B75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20FE1C74-2F72-4B8C-76C9-F643C8B592B1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B779AD2D-57D3-5865-34FB-7D7AE690556B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5" name="자유형: 도형 264">
              <a:extLst>
                <a:ext uri="{FF2B5EF4-FFF2-40B4-BE49-F238E27FC236}">
                  <a16:creationId xmlns:a16="http://schemas.microsoft.com/office/drawing/2014/main" id="{62AA11DC-C143-DEDF-FB45-2B03587364A7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430504DA-A491-9D54-E643-70CCBD3AA46C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85DA15CF-CDDA-9759-E90B-2747092D4A52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CB965B9-BE6A-D4E2-794C-560637F073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8000D23-F6FF-722B-48A1-26FF38A307CA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F1F982F-4206-59D1-A4D9-62F045C6915D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059F187-0701-32E0-A0F7-1175E701FE6D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38CD9402-6162-3F7E-CA66-A145016505A4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C187C509-200F-A75D-F36F-ACC508E3199B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F746EAD5-EF88-F320-084A-30A85A7CECC9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8771A732-0D9F-53A0-D50E-85555F35A181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17BE9AE2-72FC-4AC5-3FF7-1DB63B3BCEDC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BF0FFA7C-672A-D992-856E-468DFFFCDB61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6A6CCFA-EF25-1022-7A3C-A9F5F94BB5FD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FA81D555-8F8D-0BF9-756B-B6DCCB81EFF8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0EF99889-4A05-4389-4689-1A1E117E02A1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1" name="자유형: 도형 280">
              <a:extLst>
                <a:ext uri="{FF2B5EF4-FFF2-40B4-BE49-F238E27FC236}">
                  <a16:creationId xmlns:a16="http://schemas.microsoft.com/office/drawing/2014/main" id="{6C7C3B81-BC1A-DAE5-75F3-5527736E6602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7A1F00E8-91A6-10C8-47E7-BD823FED166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37FD489B-A0A3-C6E3-883C-1B845484881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97859A16-64D2-CE17-775E-B8520C66D495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F5383C8D-422B-C6EF-A04A-BBB875A0648B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3EDADB2A-5C86-68B8-5901-3DAE41641CA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BB5CE2DE-E74C-16A0-97CF-331D335517E5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8" name="자유형: 도형 287">
              <a:extLst>
                <a:ext uri="{FF2B5EF4-FFF2-40B4-BE49-F238E27FC236}">
                  <a16:creationId xmlns:a16="http://schemas.microsoft.com/office/drawing/2014/main" id="{DC753FEF-9AD7-AFE5-0459-9FE6000922F5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ECC875A5-A538-3663-85E1-E279D830C667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0" y="0"/>
            <a:ext cx="340042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1166812" y="2105561"/>
            <a:ext cx="98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rgbClr val="935F3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 !</a:t>
            </a:r>
            <a:endParaRPr lang="ko-KR" altLang="en-US" sz="5400" b="1" spc="-300" dirty="0">
              <a:solidFill>
                <a:srgbClr val="935F3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15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365592"/>
            <a:ext cx="11523306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935F35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863864" y="685594"/>
              <a:ext cx="55170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Table of Contents.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1919846" y="2148322"/>
            <a:ext cx="5687231" cy="707886"/>
            <a:chOff x="1088192" y="2426368"/>
            <a:chExt cx="5687231" cy="7078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746263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1987694" y="255063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필요성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1919846" y="3730032"/>
            <a:ext cx="5687231" cy="707886"/>
            <a:chOff x="1088192" y="2426368"/>
            <a:chExt cx="5687231" cy="7078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716380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1987694" y="2548942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시스템 구성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1919846" y="5297787"/>
            <a:ext cx="5687231" cy="707886"/>
            <a:chOff x="1088192" y="2426368"/>
            <a:chExt cx="5687231" cy="7078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716380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5FA8F4-77B2-451D-A87E-F44472F7E797}"/>
                </a:ext>
              </a:extLst>
            </p:cNvPr>
            <p:cNvSpPr txBox="1"/>
            <p:nvPr/>
          </p:nvSpPr>
          <p:spPr>
            <a:xfrm>
              <a:off x="1987694" y="2518701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활용방안</a:t>
              </a:r>
              <a:endParaRPr lang="en-US" altLang="ko-KR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4D4B73-EF10-6739-E552-C8F811E9A475}"/>
              </a:ext>
            </a:extLst>
          </p:cNvPr>
          <p:cNvGrpSpPr/>
          <p:nvPr/>
        </p:nvGrpSpPr>
        <p:grpSpPr>
          <a:xfrm>
            <a:off x="6804660" y="2148322"/>
            <a:ext cx="5687231" cy="707886"/>
            <a:chOff x="1088192" y="2426368"/>
            <a:chExt cx="5687231" cy="70788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43BAD5-DE19-950D-2A05-9AA29FA6D33C}"/>
                </a:ext>
              </a:extLst>
            </p:cNvPr>
            <p:cNvSpPr/>
            <p:nvPr/>
          </p:nvSpPr>
          <p:spPr>
            <a:xfrm>
              <a:off x="1088192" y="2426368"/>
              <a:ext cx="746263" cy="707886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E474AF-A2FF-DB78-9BFD-76B6A3655443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83BA4F-4FBC-6F4D-E59D-3C6435F9694C}"/>
                </a:ext>
              </a:extLst>
            </p:cNvPr>
            <p:cNvSpPr txBox="1"/>
            <p:nvPr/>
          </p:nvSpPr>
          <p:spPr>
            <a:xfrm>
              <a:off x="1987694" y="2518701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기대 효과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9DDD1C8-CFAF-98EE-E160-F83F270BD2C9}"/>
              </a:ext>
            </a:extLst>
          </p:cNvPr>
          <p:cNvGrpSpPr/>
          <p:nvPr/>
        </p:nvGrpSpPr>
        <p:grpSpPr>
          <a:xfrm>
            <a:off x="6804660" y="3716077"/>
            <a:ext cx="5743385" cy="721841"/>
            <a:chOff x="1088192" y="2426368"/>
            <a:chExt cx="5743385" cy="7218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6945C8-BC78-0892-061E-9B081EBB2D83}"/>
                </a:ext>
              </a:extLst>
            </p:cNvPr>
            <p:cNvSpPr/>
            <p:nvPr/>
          </p:nvSpPr>
          <p:spPr>
            <a:xfrm>
              <a:off x="1088192" y="2426368"/>
              <a:ext cx="746263" cy="721841"/>
            </a:xfrm>
            <a:prstGeom prst="rect">
              <a:avLst/>
            </a:prstGeom>
            <a:solidFill>
              <a:srgbClr val="E8D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EC1F3B-45AF-0D96-0D47-36CB3A53AC65}"/>
                </a:ext>
              </a:extLst>
            </p:cNvPr>
            <p:cNvSpPr txBox="1"/>
            <p:nvPr/>
          </p:nvSpPr>
          <p:spPr>
            <a:xfrm>
              <a:off x="1241431" y="2426368"/>
              <a:ext cx="470000" cy="707886"/>
            </a:xfrm>
            <a:prstGeom prst="rect">
              <a:avLst/>
            </a:prstGeom>
            <a:solidFill>
              <a:srgbClr val="E8D1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D84BE9-21C7-7AFD-2BAA-B9CE42B178D6}"/>
                </a:ext>
              </a:extLst>
            </p:cNvPr>
            <p:cNvSpPr txBox="1"/>
            <p:nvPr/>
          </p:nvSpPr>
          <p:spPr>
            <a:xfrm>
              <a:off x="2043848" y="2532656"/>
              <a:ext cx="4787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</a:rPr>
                <a:t>역할 분담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35C788B-B26B-523B-C650-F5EEA60692A7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필요성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1,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CE83FC-72DF-CFDB-757B-3C43FB02878C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D1EDFE-B981-CCA0-B903-2EC6CC058E27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596E43-0C62-F842-A769-E67AC63F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90" y="1646538"/>
            <a:ext cx="3717499" cy="45208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C2171B-A5D5-2841-1C59-B75F8FDF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30" y="1646538"/>
            <a:ext cx="5448772" cy="276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7AEB52-AA0E-5652-983B-949E35DA48B5}"/>
              </a:ext>
            </a:extLst>
          </p:cNvPr>
          <p:cNvSpPr txBox="1"/>
          <p:nvPr/>
        </p:nvSpPr>
        <p:spPr>
          <a:xfrm>
            <a:off x="5463511" y="4898057"/>
            <a:ext cx="630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“</a:t>
            </a:r>
            <a:r>
              <a:rPr lang="ko-KR" altLang="en-US" sz="1600" b="1" dirty="0"/>
              <a:t>중환자는 면회가 어려워 보호자가 환자의 상태를 확인하기 어렵다</a:t>
            </a:r>
            <a:r>
              <a:rPr lang="en-US" altLang="ko-KR" sz="1600" b="1" dirty="0"/>
              <a:t>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47040" y="68150"/>
            <a:ext cx="1854386" cy="1057669"/>
            <a:chOff x="447040" y="68150"/>
            <a:chExt cx="1854386" cy="1057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539405" y="68150"/>
              <a:ext cx="17620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300" dirty="0">
                  <a:solidFill>
                    <a:srgbClr val="B39273"/>
                  </a:solidFill>
                </a:rPr>
                <a:t>필요성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96BAA4-8C26-648A-0A9F-66792A602E75}"/>
              </a:ext>
            </a:extLst>
          </p:cNvPr>
          <p:cNvSpPr txBox="1"/>
          <p:nvPr/>
        </p:nvSpPr>
        <p:spPr>
          <a:xfrm>
            <a:off x="539405" y="73662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39273"/>
                </a:solidFill>
              </a:rPr>
              <a:t>Meta-Band</a:t>
            </a:r>
            <a:endParaRPr lang="ko-KR" altLang="en-US" sz="1800" dirty="0">
              <a:solidFill>
                <a:srgbClr val="B3927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A23D2-2CFC-E213-D0D0-38C9C6A7C34B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D96F1-1389-378E-4EEE-12FD5051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5" y="1337771"/>
            <a:ext cx="4976249" cy="4011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B1187A-2189-1AFE-87FB-C3008167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93" y="1393103"/>
            <a:ext cx="5378522" cy="4561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1F840-C17C-BF21-0BF7-708635944F77}"/>
              </a:ext>
            </a:extLst>
          </p:cNvPr>
          <p:cNvSpPr txBox="1"/>
          <p:nvPr/>
        </p:nvSpPr>
        <p:spPr>
          <a:xfrm>
            <a:off x="1067779" y="5983354"/>
            <a:ext cx="1115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늘어나는 고령화 시대에 홀로 사는 독거노인이 늘어나 봉사 관계자가 확인하기 어렵다</a:t>
            </a:r>
            <a:r>
              <a:rPr lang="en-US" altLang="ko-KR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시스템 구성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2,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AD5A64-3620-D7FB-5EB5-20A22A65D5DE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9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69AFB-9A25-B7D3-40A0-B169D50D735D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AFE6DC0-5357-B8E0-97D6-E58DB061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40" y="2957631"/>
            <a:ext cx="1309826" cy="1473554"/>
          </a:xfrm>
          <a:prstGeom prst="rect">
            <a:avLst/>
          </a:prstGeom>
        </p:spPr>
      </p:pic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C74D14F-48B3-FD16-F6EC-3B91FDACA17E}"/>
              </a:ext>
            </a:extLst>
          </p:cNvPr>
          <p:cNvSpPr/>
          <p:nvPr/>
        </p:nvSpPr>
        <p:spPr>
          <a:xfrm>
            <a:off x="2445537" y="3524750"/>
            <a:ext cx="786717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C32FC4-2C9F-CF19-9AF0-1BB74BB17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57" y="1670306"/>
            <a:ext cx="1139693" cy="127884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875E235-C105-4919-994E-9BB1FDFF0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265" y="1646538"/>
            <a:ext cx="1630422" cy="149291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46CB933-FFB9-830C-424B-70AB5062E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326" y="4306277"/>
            <a:ext cx="1238139" cy="154318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EB0C2BB-7996-B569-DBB4-F801D38EF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254" y="2930949"/>
            <a:ext cx="1630422" cy="1500236"/>
          </a:xfrm>
          <a:prstGeom prst="rect">
            <a:avLst/>
          </a:prstGeom>
        </p:spPr>
      </p:pic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0938C7E7-A0A0-4765-81B3-B1EBA2E0F9E7}"/>
              </a:ext>
            </a:extLst>
          </p:cNvPr>
          <p:cNvSpPr/>
          <p:nvPr/>
        </p:nvSpPr>
        <p:spPr>
          <a:xfrm rot="5400000">
            <a:off x="8352022" y="3708597"/>
            <a:ext cx="786717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BAE7DD87-1C58-7788-2E99-5DE71BF38853}"/>
              </a:ext>
            </a:extLst>
          </p:cNvPr>
          <p:cNvSpPr/>
          <p:nvPr/>
        </p:nvSpPr>
        <p:spPr>
          <a:xfrm rot="19823695">
            <a:off x="6334840" y="2945564"/>
            <a:ext cx="786717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B59F297B-6B62-2CF5-CBB5-600746FB65ED}"/>
              </a:ext>
            </a:extLst>
          </p:cNvPr>
          <p:cNvSpPr/>
          <p:nvPr/>
        </p:nvSpPr>
        <p:spPr>
          <a:xfrm rot="16200000">
            <a:off x="8662365" y="3692281"/>
            <a:ext cx="786717" cy="22752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F704980-CC71-87CB-1520-DC62EEC0B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5496" y="3059327"/>
            <a:ext cx="1126855" cy="116730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975CE720-2826-9D54-1369-2531BD6BED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31" y="4431185"/>
            <a:ext cx="1238139" cy="12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14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FE11BDA-DD20-422D-9698-222DBC60973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AF0986-FA47-43F5-A0E2-8472FE7860C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3B695B43-FCB9-4400-ABA8-A3244DFB6796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F513E7D-B024-42DE-800C-F25DACB19927}"/>
                </a:ext>
              </a:extLst>
            </p:cNvPr>
            <p:cNvGrpSpPr/>
            <p:nvPr/>
          </p:nvGrpSpPr>
          <p:grpSpPr>
            <a:xfrm>
              <a:off x="6551529" y="2535311"/>
              <a:ext cx="5110300" cy="1329204"/>
              <a:chOff x="6399129" y="2535311"/>
              <a:chExt cx="5110300" cy="132920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11BC9C-1EB9-49D2-B0C5-AE4FFC6CFEA3}"/>
                  </a:ext>
                </a:extLst>
              </p:cNvPr>
              <p:cNvSpPr txBox="1"/>
              <p:nvPr/>
            </p:nvSpPr>
            <p:spPr>
              <a:xfrm>
                <a:off x="6399129" y="3156629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활용 방안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646BB3-D974-44B2-AC9A-06B41DFCFE57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ea typeface="나눔스퀘어 ExtraBold" panose="020B0600000101010101" pitchFamily="50" charset="-127"/>
                  </a:rPr>
                  <a:t>Part 3,</a:t>
                </a:r>
                <a:endParaRPr lang="ko-KR" altLang="en-US" sz="4000" b="1" dirty="0"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C72057-6B54-49AC-B5B8-A620ADF15754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714D48A-6602-B67A-DE50-FBA49FD40AC2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1376661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69365"/>
            <a:ext cx="2492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활용방안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1E51-DC92-4A41-B361-6007362C14C9}"/>
              </a:ext>
            </a:extLst>
          </p:cNvPr>
          <p:cNvSpPr txBox="1"/>
          <p:nvPr/>
        </p:nvSpPr>
        <p:spPr>
          <a:xfrm>
            <a:off x="447040" y="815541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Meta-Band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69AFB-9A25-B7D3-40A0-B169D50D735D}"/>
              </a:ext>
            </a:extLst>
          </p:cNvPr>
          <p:cNvSpPr txBox="1"/>
          <p:nvPr/>
        </p:nvSpPr>
        <p:spPr>
          <a:xfrm>
            <a:off x="11689355" y="49931"/>
            <a:ext cx="5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737AC9-4F65-D852-F9AD-D49BEC70C8B8}"/>
              </a:ext>
            </a:extLst>
          </p:cNvPr>
          <p:cNvSpPr/>
          <p:nvPr/>
        </p:nvSpPr>
        <p:spPr>
          <a:xfrm>
            <a:off x="698634" y="1770621"/>
            <a:ext cx="10794731" cy="1311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환자 상태 정보를 실시간 파악하여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정보를 분석하여 의료진의 적절한 대응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AEC7FE-A532-BDED-98B2-7D9ACBA92533}"/>
              </a:ext>
            </a:extLst>
          </p:cNvPr>
          <p:cNvSpPr/>
          <p:nvPr/>
        </p:nvSpPr>
        <p:spPr>
          <a:xfrm>
            <a:off x="698633" y="3160019"/>
            <a:ext cx="10794731" cy="1311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환자를 디지털상에서 아바타 형태로 외부에서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보호자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상태를 확인 및 상호 교감이 가능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578B30-7EBD-0BE0-9860-6DDF9546A119}"/>
              </a:ext>
            </a:extLst>
          </p:cNvPr>
          <p:cNvSpPr/>
          <p:nvPr/>
        </p:nvSpPr>
        <p:spPr>
          <a:xfrm>
            <a:off x="698633" y="4549417"/>
            <a:ext cx="10794731" cy="13111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소아청소년과 </a:t>
            </a:r>
            <a:r>
              <a:rPr lang="en-US" altLang="ko-KR" sz="2000" b="1" dirty="0">
                <a:solidFill>
                  <a:schemeClr val="tx1"/>
                </a:solidFill>
              </a:rPr>
              <a:t>MOD (</a:t>
            </a:r>
            <a:r>
              <a:rPr lang="ko-KR" altLang="en-US" sz="2000" b="1" dirty="0">
                <a:solidFill>
                  <a:schemeClr val="tx1"/>
                </a:solidFill>
              </a:rPr>
              <a:t>병상모니터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에 캐릭터화로 인한 병원에 대한 심리적 압박감 해소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06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3B20C2D4971C4F8B90351C3F56BC2F" ma:contentTypeVersion="14" ma:contentTypeDescription="새 문서를 만듭니다." ma:contentTypeScope="" ma:versionID="dcd8b3572784deeed1a0dfce758ab940">
  <xsd:schema xmlns:xsd="http://www.w3.org/2001/XMLSchema" xmlns:xs="http://www.w3.org/2001/XMLSchema" xmlns:p="http://schemas.microsoft.com/office/2006/metadata/properties" xmlns:ns2="0b7cae5d-f27e-4619-9517-c4982396113a" xmlns:ns3="4dbb993a-c937-4ad7-9619-ad03b79a8964" targetNamespace="http://schemas.microsoft.com/office/2006/metadata/properties" ma:root="true" ma:fieldsID="4c3a37e767d4a83cce59130fc4b695f0" ns2:_="" ns3:_="">
    <xsd:import namespace="0b7cae5d-f27e-4619-9517-c4982396113a"/>
    <xsd:import namespace="4dbb993a-c937-4ad7-9619-ad03b79a89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ae5d-f27e-4619-9517-c498239611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37443d77-d801-4529-9017-a9c50f29e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b993a-c937-4ad7-9619-ad03b79a89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48eeec9-2da6-4f0c-9bf4-1f5454d585f8}" ma:internalName="TaxCatchAll" ma:showField="CatchAllData" ma:web="4dbb993a-c937-4ad7-9619-ad03b79a89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bb993a-c937-4ad7-9619-ad03b79a8964" xsi:nil="true"/>
    <lcf76f155ced4ddcb4097134ff3c332f xmlns="0b7cae5d-f27e-4619-9517-c498239611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4BB58D-E49A-4ED5-AE93-30AD4EE0F2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56413-A0F7-476F-A72B-C1CA0469D5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7cae5d-f27e-4619-9517-c4982396113a"/>
    <ds:schemaRef ds:uri="4dbb993a-c937-4ad7-9619-ad03b79a89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71D4FB-7885-4927-A6BA-C5DCB93262CE}">
  <ds:schemaRefs>
    <ds:schemaRef ds:uri="http://schemas.microsoft.com/office/2006/metadata/properties"/>
    <ds:schemaRef ds:uri="http://schemas.microsoft.com/office/infopath/2007/PartnerControls"/>
    <ds:schemaRef ds:uri="4dbb993a-c937-4ad7-9619-ad03b79a8964"/>
    <ds:schemaRef ds:uri="0b7cae5d-f27e-4619-9517-c498239611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396</Words>
  <Application>Microsoft Office PowerPoint</Application>
  <PresentationFormat>와이드스크린</PresentationFormat>
  <Paragraphs>97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[학부생]박세훈</cp:lastModifiedBy>
  <cp:revision>33</cp:revision>
  <dcterms:created xsi:type="dcterms:W3CDTF">2020-01-12T09:08:58Z</dcterms:created>
  <dcterms:modified xsi:type="dcterms:W3CDTF">2023-06-29T08:44:15Z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0x010100B63B20C2D4971C4F8B90351C3F56BC2F</vt:lpwstr>
  </property>
</Properties>
</file>