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63" r:id="rId5"/>
    <p:sldId id="265" r:id="rId6"/>
    <p:sldId id="291" r:id="rId7"/>
    <p:sldId id="312" r:id="rId8"/>
    <p:sldId id="313" r:id="rId9"/>
    <p:sldId id="308" r:id="rId10"/>
    <p:sldId id="309" r:id="rId11"/>
    <p:sldId id="314" r:id="rId12"/>
    <p:sldId id="293" r:id="rId13"/>
    <p:sldId id="316" r:id="rId14"/>
    <p:sldId id="315" r:id="rId15"/>
    <p:sldId id="317" r:id="rId16"/>
    <p:sldId id="310" r:id="rId17"/>
    <p:sldId id="311" r:id="rId18"/>
    <p:sldId id="295" r:id="rId19"/>
    <p:sldId id="319" r:id="rId20"/>
    <p:sldId id="318" r:id="rId21"/>
    <p:sldId id="297" r:id="rId22"/>
    <p:sldId id="276" r:id="rId23"/>
    <p:sldId id="300" r:id="rId24"/>
    <p:sldId id="298" r:id="rId25"/>
    <p:sldId id="301" r:id="rId26"/>
    <p:sldId id="305" r:id="rId27"/>
    <p:sldId id="30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3EF"/>
    <a:srgbClr val="935F35"/>
    <a:srgbClr val="E8D1BF"/>
    <a:srgbClr val="B39273"/>
    <a:srgbClr val="184D65"/>
    <a:srgbClr val="ECD5D0"/>
    <a:srgbClr val="F6DDC6"/>
    <a:srgbClr val="B37A3F"/>
    <a:srgbClr val="B6854D"/>
    <a:srgbClr val="7954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16670767716535E-2"/>
          <c:y val="0.33534691616708484"/>
          <c:w val="0.89525910433070865"/>
          <c:h val="0.276457392919738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오전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활동량</c:v>
                </c:pt>
                <c:pt idx="1">
                  <c:v>걸음수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4-4A64-A629-FF24AF7146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오후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활동량</c:v>
                </c:pt>
                <c:pt idx="1">
                  <c:v>걸음수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34-4A64-A629-FF24AF714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09095008"/>
        <c:axId val="1609093088"/>
      </c:barChart>
      <c:catAx>
        <c:axId val="160909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9093088"/>
        <c:crosses val="autoZero"/>
        <c:auto val="1"/>
        <c:lblAlgn val="ctr"/>
        <c:lblOffset val="100"/>
        <c:noMultiLvlLbl val="0"/>
      </c:catAx>
      <c:valAx>
        <c:axId val="160909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909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8774-A1F8-46B4-B80B-595349265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A747-F0C9-4522-99BF-315B782A9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news.co.kr/news/articleView.html?idxno=477338" TargetMode="External"/><Relationship Id="rId7" Type="http://schemas.openxmlformats.org/officeDocument/2006/relationships/hyperlink" Target="https://koreascience.kr/article/JAKO201610235349563.pdf" TargetMode="External"/><Relationship Id="rId2" Type="http://schemas.openxmlformats.org/officeDocument/2006/relationships/hyperlink" Target="https://mobile.newsis.com/view.html?ar_id=NISX20220603_00018964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reascience.kr/article/JAKO201724963131778.pdf" TargetMode="External"/><Relationship Id="rId5" Type="http://schemas.openxmlformats.org/officeDocument/2006/relationships/hyperlink" Target="http://www.joongboo.com/news/articleView.html?idxno=363585043" TargetMode="External"/><Relationship Id="rId4" Type="http://schemas.openxmlformats.org/officeDocument/2006/relationships/hyperlink" Target="https://www.tbc.co.kr/news/view?c1=morning&amp;c2=&amp;pno=20230224140039AE06317&amp;id=17654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203910" y="995825"/>
            <a:ext cx="9858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Meta-Band</a:t>
            </a:r>
            <a:r>
              <a:rPr lang="ko-KR" altLang="en-US" sz="4000" b="1" spc="-3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</a:t>
            </a:r>
            <a:endParaRPr lang="en-US" altLang="ko-KR" sz="4000" b="1" spc="-3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spc="-3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독거노인 모니터링 시스템</a:t>
            </a:r>
            <a:endParaRPr lang="en-US" altLang="ko-KR" sz="4000" b="1" spc="-3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228D79D-E48F-253D-A361-7002758C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74394"/>
              </p:ext>
            </p:extLst>
          </p:nvPr>
        </p:nvGraphicFramePr>
        <p:xfrm>
          <a:off x="8386518" y="4141935"/>
          <a:ext cx="36251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09">
                  <a:extLst>
                    <a:ext uri="{9D8B030D-6E8A-4147-A177-3AD203B41FA5}">
                      <a16:colId xmlns:a16="http://schemas.microsoft.com/office/drawing/2014/main" val="3080566562"/>
                    </a:ext>
                  </a:extLst>
                </a:gridCol>
                <a:gridCol w="2415890">
                  <a:extLst>
                    <a:ext uri="{9D8B030D-6E8A-4147-A177-3AD203B41FA5}">
                      <a16:colId xmlns:a16="http://schemas.microsoft.com/office/drawing/2014/main" val="697768547"/>
                    </a:ext>
                  </a:extLst>
                </a:gridCol>
              </a:tblGrid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14310"/>
                  </a:ext>
                </a:extLst>
              </a:tr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공학과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74519"/>
                  </a:ext>
                </a:extLst>
              </a:tr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강병익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조용석 교수님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71496"/>
                  </a:ext>
                </a:extLst>
              </a:tr>
              <a:tr h="30071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19615002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김기준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47295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19615005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김병철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81677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19615017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박세훈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84582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19615031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이도훈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5274F6-885E-938C-5C7C-28F74768DFD7}"/>
              </a:ext>
            </a:extLst>
          </p:cNvPr>
          <p:cNvSpPr txBox="1"/>
          <p:nvPr/>
        </p:nvSpPr>
        <p:spPr>
          <a:xfrm>
            <a:off x="4500619" y="3027751"/>
            <a:ext cx="32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Meta-Band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02B827-7AEC-C8EF-9AFF-C8FD72429AB1}"/>
              </a:ext>
            </a:extLst>
          </p:cNvPr>
          <p:cNvSpPr>
            <a:spLocks/>
          </p:cNvSpPr>
          <p:nvPr/>
        </p:nvSpPr>
        <p:spPr>
          <a:xfrm>
            <a:off x="6428560" y="2766724"/>
            <a:ext cx="4917233" cy="2313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771F4E-E6F5-8069-7B44-DBA87C5375DB}"/>
              </a:ext>
            </a:extLst>
          </p:cNvPr>
          <p:cNvSpPr/>
          <p:nvPr/>
        </p:nvSpPr>
        <p:spPr>
          <a:xfrm>
            <a:off x="640468" y="2766724"/>
            <a:ext cx="4917233" cy="231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ED667C05-EB39-7339-D0D1-A6B55B0C1CCB}"/>
              </a:ext>
            </a:extLst>
          </p:cNvPr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D710F-0377-CCEA-C62E-2F102572FFE3}"/>
              </a:ext>
            </a:extLst>
          </p:cNvPr>
          <p:cNvSpPr txBox="1"/>
          <p:nvPr/>
        </p:nvSpPr>
        <p:spPr>
          <a:xfrm>
            <a:off x="416560" y="69365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bg1"/>
                </a:solidFill>
              </a:rPr>
              <a:t>Meta-Band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2DC4-0F89-B4DA-3033-1827D9FF2D2E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直線コネクタ 2">
            <a:extLst>
              <a:ext uri="{FF2B5EF4-FFF2-40B4-BE49-F238E27FC236}">
                <a16:creationId xmlns:a16="http://schemas.microsoft.com/office/drawing/2014/main" id="{EABD66B7-F280-2485-B5A1-CBCE8FD76872}"/>
              </a:ext>
            </a:extLst>
          </p:cNvPr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6D4158-A380-63F5-9079-0A10281BB0AE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7656C-C756-6CD9-B644-19285EFD25E7}"/>
              </a:ext>
            </a:extLst>
          </p:cNvPr>
          <p:cNvSpPr txBox="1"/>
          <p:nvPr/>
        </p:nvSpPr>
        <p:spPr>
          <a:xfrm>
            <a:off x="447040" y="1449999"/>
            <a:ext cx="258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Meta-Band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18F24-4861-50FE-46CF-57A7151B1881}"/>
              </a:ext>
            </a:extLst>
          </p:cNvPr>
          <p:cNvSpPr txBox="1"/>
          <p:nvPr/>
        </p:nvSpPr>
        <p:spPr>
          <a:xfrm>
            <a:off x="640468" y="2161616"/>
            <a:ext cx="5648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메타버스</a:t>
            </a:r>
            <a:endParaRPr lang="en-US" altLang="ko-KR" sz="28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증강현실</a:t>
            </a:r>
            <a:r>
              <a:rPr lang="en-US" altLang="ko-KR" sz="280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(Augmented </a:t>
            </a:r>
            <a:r>
              <a:rPr lang="en-US" altLang="ko-KR" sz="2800" b="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Reality)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일상기록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(Lifelogging)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거울세계</a:t>
            </a:r>
            <a:r>
              <a:rPr lang="en-US" altLang="ko-KR" sz="2800" b="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(Mirror Worlds)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02124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가상세계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(Virtual Worlds)</a:t>
            </a:r>
          </a:p>
          <a:p>
            <a:endParaRPr lang="en-US" altLang="ko-KR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5E708-DCE2-7D3A-2D91-1DEF871C9F8C}"/>
              </a:ext>
            </a:extLst>
          </p:cNvPr>
          <p:cNvSpPr txBox="1"/>
          <p:nvPr/>
        </p:nvSpPr>
        <p:spPr>
          <a:xfrm>
            <a:off x="6484777" y="2161616"/>
            <a:ext cx="491699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스마트밴드</a:t>
            </a:r>
            <a:endParaRPr lang="en-US" altLang="ko-KR" sz="28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2800" b="0" i="0" dirty="0">
              <a:solidFill>
                <a:srgbClr val="222222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손목에 착용하여 스마트폰을 </a:t>
            </a:r>
            <a:endParaRPr lang="en-US" altLang="ko-KR" sz="2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제어하거나 헬스 관련 기능으로 </a:t>
            </a:r>
            <a:endParaRPr lang="en-US" altLang="ko-KR" sz="2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6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자신의 몸상태를 확인할 수 있는 스마트기기</a:t>
            </a:r>
            <a:endParaRPr lang="en-US" altLang="ko-KR" sz="2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2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C6E8FE60-8AE4-D3E5-4AC8-9C6B24C9818D}"/>
              </a:ext>
            </a:extLst>
          </p:cNvPr>
          <p:cNvSpPr/>
          <p:nvPr/>
        </p:nvSpPr>
        <p:spPr>
          <a:xfrm>
            <a:off x="5617035" y="3540877"/>
            <a:ext cx="758887" cy="76511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8271961-B28B-5DF3-580F-07D3F9995192}"/>
              </a:ext>
            </a:extLst>
          </p:cNvPr>
          <p:cNvSpPr/>
          <p:nvPr/>
        </p:nvSpPr>
        <p:spPr>
          <a:xfrm>
            <a:off x="5487844" y="5054047"/>
            <a:ext cx="1017267" cy="5750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7984B-529D-DB1C-DC6D-1D736350E3EB}"/>
              </a:ext>
            </a:extLst>
          </p:cNvPr>
          <p:cNvSpPr txBox="1"/>
          <p:nvPr/>
        </p:nvSpPr>
        <p:spPr>
          <a:xfrm>
            <a:off x="3996024" y="5752157"/>
            <a:ext cx="41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Meta</a:t>
            </a:r>
            <a:r>
              <a:rPr lang="en-US" altLang="ko-KR" sz="2800" dirty="0"/>
              <a:t>verse </a:t>
            </a:r>
            <a:r>
              <a:rPr lang="en-US" altLang="ko-KR" sz="2800" b="1" dirty="0"/>
              <a:t>+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Smart</a:t>
            </a:r>
            <a:r>
              <a:rPr lang="en-US" altLang="ko-KR" sz="2800" dirty="0" err="1">
                <a:solidFill>
                  <a:srgbClr val="FF0000"/>
                </a:solidFill>
              </a:rPr>
              <a:t>Band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7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 개발 목표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4,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7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>
                <a:solidFill>
                  <a:schemeClr val="bg1"/>
                </a:solidFill>
              </a:rPr>
              <a:t>기술 개발 목표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37FBC-18DE-6A96-2778-F47D70080061}"/>
              </a:ext>
            </a:extLst>
          </p:cNvPr>
          <p:cNvSpPr/>
          <p:nvPr/>
        </p:nvSpPr>
        <p:spPr>
          <a:xfrm>
            <a:off x="3214519" y="1434374"/>
            <a:ext cx="2817313" cy="48005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하드웨어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아두이노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   : </a:t>
            </a:r>
            <a:r>
              <a:rPr lang="ko-KR" altLang="en-US">
                <a:solidFill>
                  <a:schemeClr val="tx1"/>
                </a:solidFill>
              </a:rPr>
              <a:t>센서 측정 및 데이터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     </a:t>
            </a:r>
            <a:r>
              <a:rPr lang="ko-KR" altLang="en-US">
                <a:solidFill>
                  <a:schemeClr val="tx1"/>
                </a:solidFill>
              </a:rPr>
              <a:t>전송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PIR </a:t>
            </a:r>
            <a:r>
              <a:rPr lang="ko-KR" altLang="en-US">
                <a:solidFill>
                  <a:schemeClr val="tx1"/>
                </a:solidFill>
              </a:rPr>
              <a:t>센서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   : </a:t>
            </a:r>
            <a:r>
              <a:rPr lang="ko-KR" altLang="en-US">
                <a:solidFill>
                  <a:schemeClr val="tx1"/>
                </a:solidFill>
              </a:rPr>
              <a:t>모션감지를 통한 위치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     </a:t>
            </a:r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D3C62B-5175-AF0A-CB37-03621275FD06}"/>
              </a:ext>
            </a:extLst>
          </p:cNvPr>
          <p:cNvSpPr/>
          <p:nvPr/>
        </p:nvSpPr>
        <p:spPr>
          <a:xfrm>
            <a:off x="226529" y="1430735"/>
            <a:ext cx="2817313" cy="4807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스마트 </a:t>
            </a:r>
            <a:r>
              <a:rPr lang="ko-KR" altLang="en-US" sz="2800" b="1" dirty="0" err="1">
                <a:solidFill>
                  <a:schemeClr val="tx1"/>
                </a:solidFill>
              </a:rPr>
              <a:t>워치</a:t>
            </a:r>
            <a:r>
              <a:rPr lang="en-US" altLang="ko-KR" sz="2800" b="1" dirty="0">
                <a:solidFill>
                  <a:schemeClr val="tx1"/>
                </a:solidFill>
              </a:rPr>
              <a:t>(Fitbit)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생체정보 받아오기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: </a:t>
            </a:r>
            <a:r>
              <a:rPr lang="ko-KR" altLang="en-US" dirty="0">
                <a:solidFill>
                  <a:schemeClr val="tx1"/>
                </a:solidFill>
              </a:rPr>
              <a:t>심박수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활동량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위치서비스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: GPS</a:t>
            </a:r>
            <a:r>
              <a:rPr lang="ko-KR" altLang="en-US" dirty="0">
                <a:solidFill>
                  <a:schemeClr val="tx1"/>
                </a:solidFill>
              </a:rPr>
              <a:t>기능 사용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Fitbit Premium </a:t>
            </a:r>
            <a:r>
              <a:rPr lang="ko-KR" altLang="en-US" dirty="0">
                <a:solidFill>
                  <a:schemeClr val="tx1"/>
                </a:solidFill>
              </a:rPr>
              <a:t>서비스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: </a:t>
            </a:r>
            <a:r>
              <a:rPr lang="ko-KR" altLang="en-US" dirty="0">
                <a:solidFill>
                  <a:schemeClr val="tx1"/>
                </a:solidFill>
              </a:rPr>
              <a:t>실시간 스트리밍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웹소캣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webSocket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: </a:t>
            </a:r>
            <a:r>
              <a:rPr lang="ko-KR" altLang="en-US" dirty="0">
                <a:solidFill>
                  <a:schemeClr val="tx1"/>
                </a:solidFill>
              </a:rPr>
              <a:t>양방향 통신 서비스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C3DB67-6673-4BD2-AEC9-D9A3D33A7221}"/>
              </a:ext>
            </a:extLst>
          </p:cNvPr>
          <p:cNvSpPr/>
          <p:nvPr/>
        </p:nvSpPr>
        <p:spPr>
          <a:xfrm>
            <a:off x="9190499" y="1427095"/>
            <a:ext cx="2817314" cy="4807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Unity </a:t>
            </a:r>
            <a:r>
              <a:rPr lang="ko-KR" altLang="en-US" sz="2800" b="1" dirty="0">
                <a:solidFill>
                  <a:schemeClr val="tx1"/>
                </a:solidFill>
              </a:rPr>
              <a:t>및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웹페이지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package</a:t>
            </a:r>
            <a:r>
              <a:rPr lang="ko-KR" altLang="en-US" dirty="0">
                <a:solidFill>
                  <a:schemeClr val="tx1"/>
                </a:solidFill>
              </a:rPr>
              <a:t> 추출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:</a:t>
            </a:r>
            <a:r>
              <a:rPr lang="ko-KR" altLang="en-US" dirty="0">
                <a:solidFill>
                  <a:schemeClr val="tx1"/>
                </a:solidFill>
              </a:rPr>
              <a:t> 디자인 제작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Texture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Mapping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: 3D</a:t>
            </a:r>
            <a:r>
              <a:rPr lang="ko-KR" altLang="en-US" dirty="0">
                <a:solidFill>
                  <a:schemeClr val="tx1"/>
                </a:solidFill>
              </a:rPr>
              <a:t>모델 생성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메타버스 시각화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: Unity</a:t>
            </a:r>
            <a:r>
              <a:rPr lang="ko-KR" altLang="en-US" dirty="0">
                <a:solidFill>
                  <a:schemeClr val="tx1"/>
                </a:solidFill>
              </a:rPr>
              <a:t>와 웹페이지 연동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073466-262B-B389-0A3B-8C0EB79F12AF}"/>
              </a:ext>
            </a:extLst>
          </p:cNvPr>
          <p:cNvSpPr/>
          <p:nvPr/>
        </p:nvSpPr>
        <p:spPr>
          <a:xfrm>
            <a:off x="6202509" y="1427095"/>
            <a:ext cx="2817313" cy="48078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Data Base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MySql</a:t>
            </a:r>
          </a:p>
          <a:p>
            <a:r>
              <a:rPr lang="en-US" altLang="ko-KR">
                <a:solidFill>
                  <a:schemeClr val="tx1"/>
                </a:solidFill>
              </a:rPr>
              <a:t>     : </a:t>
            </a:r>
            <a:r>
              <a:rPr lang="ko-KR" altLang="en-US">
                <a:solidFill>
                  <a:schemeClr val="tx1"/>
                </a:solidFill>
              </a:rPr>
              <a:t>회원가입 및 로그인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Firebase</a:t>
            </a:r>
          </a:p>
          <a:p>
            <a:r>
              <a:rPr lang="en-US" altLang="ko-KR">
                <a:solidFill>
                  <a:schemeClr val="tx1"/>
                </a:solidFill>
              </a:rPr>
              <a:t>    : </a:t>
            </a:r>
            <a:r>
              <a:rPr lang="ko-KR" altLang="en-US">
                <a:solidFill>
                  <a:schemeClr val="tx1"/>
                </a:solidFill>
              </a:rPr>
              <a:t>워치 데이터 저장 전송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테이블 생성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     : </a:t>
            </a:r>
            <a:r>
              <a:rPr lang="ko-KR" altLang="en-US">
                <a:solidFill>
                  <a:schemeClr val="tx1"/>
                </a:solidFill>
              </a:rPr>
              <a:t>사용자 건강정보 저장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48064-40B6-2D6E-0F47-542222AF7ECF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8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ED667C05-EB39-7339-D0D1-A6B55B0C1CCB}"/>
              </a:ext>
            </a:extLst>
          </p:cNvPr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D710F-0377-CCEA-C62E-2F102572FFE3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개발 목표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2DC4-0F89-B4DA-3033-1827D9FF2D2E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直線コネクタ 2">
            <a:extLst>
              <a:ext uri="{FF2B5EF4-FFF2-40B4-BE49-F238E27FC236}">
                <a16:creationId xmlns:a16="http://schemas.microsoft.com/office/drawing/2014/main" id="{EABD66B7-F280-2485-B5A1-CBCE8FD76872}"/>
              </a:ext>
            </a:extLst>
          </p:cNvPr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6D4158-A380-63F5-9079-0A10281BB0AE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CC520-0C9D-F669-8601-124D8923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52" y="1870495"/>
            <a:ext cx="3834004" cy="29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29F335-5751-BCAD-4656-2FD4B14B6174}"/>
              </a:ext>
            </a:extLst>
          </p:cNvPr>
          <p:cNvSpPr txBox="1"/>
          <p:nvPr/>
        </p:nvSpPr>
        <p:spPr>
          <a:xfrm>
            <a:off x="5371417" y="1731207"/>
            <a:ext cx="383400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데이터베이스 저장</a:t>
            </a:r>
            <a:endParaRPr lang="en-US" altLang="ko-KR" sz="2400" dirty="0"/>
          </a:p>
          <a:p>
            <a:endParaRPr lang="en-US" altLang="ko-KR" sz="1100" dirty="0"/>
          </a:p>
          <a:p>
            <a:r>
              <a:rPr lang="ko-KR" altLang="en-US" dirty="0"/>
              <a:t>노인의 심박수</a:t>
            </a:r>
            <a:r>
              <a:rPr lang="en-US" altLang="ko-KR" dirty="0"/>
              <a:t>, </a:t>
            </a:r>
            <a:r>
              <a:rPr lang="ko-KR" altLang="en-US" dirty="0"/>
              <a:t>활동량</a:t>
            </a:r>
            <a:r>
              <a:rPr lang="en-US" altLang="ko-KR" dirty="0"/>
              <a:t>, GPS, PUSH </a:t>
            </a:r>
            <a:r>
              <a:rPr lang="ko-KR" altLang="en-US" dirty="0"/>
              <a:t>알림을 실시간으로 받음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C1192-A34F-708A-F5CC-65B0FA63FAC2}"/>
              </a:ext>
            </a:extLst>
          </p:cNvPr>
          <p:cNvSpPr txBox="1"/>
          <p:nvPr/>
        </p:nvSpPr>
        <p:spPr>
          <a:xfrm>
            <a:off x="6173522" y="3305058"/>
            <a:ext cx="383400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보호자</a:t>
            </a:r>
            <a:endParaRPr lang="en-US" altLang="ko-KR" sz="2400" dirty="0"/>
          </a:p>
          <a:p>
            <a:endParaRPr lang="en-US" altLang="ko-KR" sz="1100" dirty="0"/>
          </a:p>
          <a:p>
            <a:r>
              <a:rPr lang="ko-KR" altLang="en-US" dirty="0"/>
              <a:t>노인의 상태를 데이터화 해서 수치를 가시화해 불안 해소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96A1AA-C790-D454-4967-C107DBEE86FA}"/>
              </a:ext>
            </a:extLst>
          </p:cNvPr>
          <p:cNvSpPr txBox="1"/>
          <p:nvPr/>
        </p:nvSpPr>
        <p:spPr>
          <a:xfrm>
            <a:off x="5371417" y="4864976"/>
            <a:ext cx="412943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정확성</a:t>
            </a:r>
            <a:endParaRPr lang="en-US" altLang="ko-KR" sz="2400" dirty="0"/>
          </a:p>
          <a:p>
            <a:endParaRPr lang="en-US" altLang="ko-KR" sz="1100" dirty="0"/>
          </a:p>
          <a:p>
            <a:r>
              <a:rPr lang="ko-KR" altLang="en-US" dirty="0"/>
              <a:t>구글제품을 사용하여 보다 정확한 데이터를 추출해 가져올 수 있음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F31EE-F469-86B7-2872-6635842C2616}"/>
              </a:ext>
            </a:extLst>
          </p:cNvPr>
          <p:cNvSpPr txBox="1"/>
          <p:nvPr/>
        </p:nvSpPr>
        <p:spPr>
          <a:xfrm>
            <a:off x="1756153" y="1470559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최종 구현 목표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2973879-0305-263D-8119-99B8FBBE8DB0}"/>
              </a:ext>
            </a:extLst>
          </p:cNvPr>
          <p:cNvGraphicFramePr/>
          <p:nvPr/>
        </p:nvGraphicFramePr>
        <p:xfrm>
          <a:off x="710479" y="4459146"/>
          <a:ext cx="4787147" cy="1548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래픽 3" descr="지팡이를 사용하는 나이 든 남자">
            <a:extLst>
              <a:ext uri="{FF2B5EF4-FFF2-40B4-BE49-F238E27FC236}">
                <a16:creationId xmlns:a16="http://schemas.microsoft.com/office/drawing/2014/main" id="{C3CBE079-AA50-54FC-5817-B48D8B64B52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628271" y="3580959"/>
            <a:ext cx="526587" cy="97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7FE37-CFC9-F551-00C1-1EC4FAF55176}"/>
              </a:ext>
            </a:extLst>
          </p:cNvPr>
          <p:cNvSpPr txBox="1"/>
          <p:nvPr/>
        </p:nvSpPr>
        <p:spPr>
          <a:xfrm>
            <a:off x="2480358" y="3373082"/>
            <a:ext cx="38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♥ </a:t>
            </a:r>
            <a:r>
              <a:rPr lang="en-US" altLang="ko-KR" sz="1200" b="1" dirty="0">
                <a:solidFill>
                  <a:srgbClr val="FF0000"/>
                </a:solidFill>
              </a:rPr>
              <a:t>96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6" name="그래픽 5" descr="약 윤곽선">
            <a:extLst>
              <a:ext uri="{FF2B5EF4-FFF2-40B4-BE49-F238E27FC236}">
                <a16:creationId xmlns:a16="http://schemas.microsoft.com/office/drawing/2014/main" id="{267ED41A-9865-8945-73F6-25816646B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6815" y="1947949"/>
            <a:ext cx="772112" cy="625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27571-3653-E8BD-9FDA-AD2DD3BA1794}"/>
              </a:ext>
            </a:extLst>
          </p:cNvPr>
          <p:cNvSpPr txBox="1"/>
          <p:nvPr/>
        </p:nvSpPr>
        <p:spPr>
          <a:xfrm>
            <a:off x="4181447" y="2106783"/>
            <a:ext cx="1466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 복용 </a:t>
            </a:r>
            <a:r>
              <a:rPr lang="en-US" altLang="ko-KR" sz="1100" dirty="0"/>
              <a:t>30</a:t>
            </a:r>
            <a:r>
              <a:rPr lang="ko-KR" altLang="en-US" sz="1100" dirty="0"/>
              <a:t>분 전</a:t>
            </a:r>
          </a:p>
        </p:txBody>
      </p:sp>
    </p:spTree>
    <p:extLst>
      <p:ext uri="{BB962C8B-B14F-4D97-AF65-F5344CB8AC3E}">
        <p14:creationId xmlns:p14="http://schemas.microsoft.com/office/powerpoint/2010/main" val="177892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시스템 구성도</a:t>
                </a:r>
                <a:endParaRPr lang="ko-KR" altLang="en-US" sz="4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5,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49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69AFB-9A25-B7D3-40A0-B169D50D735D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7B5FBE-6AC8-1177-1927-FD0AA0F6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03" y="1403772"/>
            <a:ext cx="7646993" cy="50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현실적 제한조건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6,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02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3">
            <a:extLst>
              <a:ext uri="{FF2B5EF4-FFF2-40B4-BE49-F238E27FC236}">
                <a16:creationId xmlns:a16="http://schemas.microsoft.com/office/drawing/2014/main" id="{7B707FCD-C356-1B24-600B-9E8CC6B098D7}"/>
              </a:ext>
            </a:extLst>
          </p:cNvPr>
          <p:cNvCxnSpPr>
            <a:cxnSpLocks/>
          </p:cNvCxnSpPr>
          <p:nvPr/>
        </p:nvCxnSpPr>
        <p:spPr>
          <a:xfrm>
            <a:off x="344556" y="1179443"/>
            <a:ext cx="11847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FDB2F7-9F0C-F898-F01D-AB8F047C48E7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952E5-AE1F-2D52-4033-79237DB59851}"/>
              </a:ext>
            </a:extLst>
          </p:cNvPr>
          <p:cNvSpPr txBox="1"/>
          <p:nvPr/>
        </p:nvSpPr>
        <p:spPr>
          <a:xfrm>
            <a:off x="539405" y="68150"/>
            <a:ext cx="39837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B39273"/>
                </a:solidFill>
              </a:rPr>
              <a:t>현실적 제한조건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61FDA-2D85-9219-841A-AF1251D32952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8C0B48-C078-BF3F-A312-41FDF1ACFB25}"/>
              </a:ext>
            </a:extLst>
          </p:cNvPr>
          <p:cNvSpPr/>
          <p:nvPr/>
        </p:nvSpPr>
        <p:spPr>
          <a:xfrm>
            <a:off x="528983" y="1473429"/>
            <a:ext cx="2506012" cy="9531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경쟁력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87CFBF-7CB0-7584-9053-260D334FB562}"/>
              </a:ext>
            </a:extLst>
          </p:cNvPr>
          <p:cNvSpPr/>
          <p:nvPr/>
        </p:nvSpPr>
        <p:spPr>
          <a:xfrm>
            <a:off x="523911" y="2784418"/>
            <a:ext cx="2506012" cy="9531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가용성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3AB298-DF1A-EAD1-34FE-9A0904B3735E}"/>
              </a:ext>
            </a:extLst>
          </p:cNvPr>
          <p:cNvSpPr/>
          <p:nvPr/>
        </p:nvSpPr>
        <p:spPr>
          <a:xfrm>
            <a:off x="523911" y="4094023"/>
            <a:ext cx="2506012" cy="9531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생산성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723B2-4139-3468-EA4F-D2A506053ABE}"/>
              </a:ext>
            </a:extLst>
          </p:cNvPr>
          <p:cNvSpPr/>
          <p:nvPr/>
        </p:nvSpPr>
        <p:spPr>
          <a:xfrm>
            <a:off x="523911" y="5334977"/>
            <a:ext cx="2506012" cy="9531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신뢰성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10B96-8B17-52B5-10C8-18D6D60A3398}"/>
              </a:ext>
            </a:extLst>
          </p:cNvPr>
          <p:cNvSpPr txBox="1"/>
          <p:nvPr/>
        </p:nvSpPr>
        <p:spPr>
          <a:xfrm>
            <a:off x="3332137" y="1765335"/>
            <a:ext cx="2993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시장에서 경쟁력이 있는가 </a:t>
            </a:r>
            <a:r>
              <a:rPr lang="en-US" altLang="ko-KR" sz="1500" b="1" dirty="0"/>
              <a:t>?</a:t>
            </a:r>
            <a:endParaRPr lang="ko-KR" alt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B9F5B-7646-E52F-AF6E-E319794833B2}"/>
              </a:ext>
            </a:extLst>
          </p:cNvPr>
          <p:cNvSpPr txBox="1"/>
          <p:nvPr/>
        </p:nvSpPr>
        <p:spPr>
          <a:xfrm>
            <a:off x="3332137" y="3077884"/>
            <a:ext cx="2993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제품의 가용성은 높은가</a:t>
            </a:r>
            <a:r>
              <a:rPr lang="en-US" altLang="ko-KR" sz="1500" b="1" dirty="0"/>
              <a:t> ?</a:t>
            </a:r>
            <a:endParaRPr lang="ko-KR" altLang="en-US" sz="1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2DEA5-B03D-80EE-CC2E-0B4846AC2DA4}"/>
              </a:ext>
            </a:extLst>
          </p:cNvPr>
          <p:cNvSpPr txBox="1"/>
          <p:nvPr/>
        </p:nvSpPr>
        <p:spPr>
          <a:xfrm>
            <a:off x="3332137" y="4383534"/>
            <a:ext cx="3347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제품의 개발과정이 </a:t>
            </a:r>
            <a:r>
              <a:rPr lang="ko-KR" altLang="en-US" sz="1500" b="1" dirty="0"/>
              <a:t>효율적인가</a:t>
            </a:r>
            <a:r>
              <a:rPr lang="en-US" altLang="ko-KR" sz="1500" b="1" dirty="0"/>
              <a:t> ?</a:t>
            </a:r>
            <a:endParaRPr lang="ko-KR" altLang="en-US" sz="15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4FB76-4186-2518-AA2E-DC59FCBAD25E}"/>
              </a:ext>
            </a:extLst>
          </p:cNvPr>
          <p:cNvSpPr txBox="1"/>
          <p:nvPr/>
        </p:nvSpPr>
        <p:spPr>
          <a:xfrm>
            <a:off x="3332137" y="5626883"/>
            <a:ext cx="2993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제품의 측정값은 </a:t>
            </a:r>
            <a:r>
              <a:rPr lang="ko-KR" altLang="en-US" sz="1500" b="1" dirty="0" err="1"/>
              <a:t>믿을만한가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?</a:t>
            </a:r>
            <a:endParaRPr lang="ko-KR" altLang="en-US" sz="15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2D4BCBD-BEC6-A0D8-423E-E41C2ACE49CB}"/>
              </a:ext>
            </a:extLst>
          </p:cNvPr>
          <p:cNvSpPr/>
          <p:nvPr/>
        </p:nvSpPr>
        <p:spPr>
          <a:xfrm>
            <a:off x="6325711" y="1828800"/>
            <a:ext cx="826758" cy="2120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19508DD-3FA7-76D9-F68C-35E99F0ECB16}"/>
              </a:ext>
            </a:extLst>
          </p:cNvPr>
          <p:cNvSpPr/>
          <p:nvPr/>
        </p:nvSpPr>
        <p:spPr>
          <a:xfrm>
            <a:off x="6325711" y="3154976"/>
            <a:ext cx="826758" cy="2120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0EFE5D-F31F-DD5C-57EA-4041FF7A1F98}"/>
              </a:ext>
            </a:extLst>
          </p:cNvPr>
          <p:cNvSpPr/>
          <p:nvPr/>
        </p:nvSpPr>
        <p:spPr>
          <a:xfrm>
            <a:off x="6325711" y="4439102"/>
            <a:ext cx="826758" cy="2120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0B93AD-FB7B-5405-5761-0AA847158645}"/>
              </a:ext>
            </a:extLst>
          </p:cNvPr>
          <p:cNvSpPr/>
          <p:nvPr/>
        </p:nvSpPr>
        <p:spPr>
          <a:xfrm>
            <a:off x="6325711" y="5678557"/>
            <a:ext cx="826758" cy="2120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405FC7-E21D-83C3-4C09-FBCE6BB1ECFB}"/>
              </a:ext>
            </a:extLst>
          </p:cNvPr>
          <p:cNvSpPr txBox="1"/>
          <p:nvPr/>
        </p:nvSpPr>
        <p:spPr>
          <a:xfrm>
            <a:off x="7365329" y="1780996"/>
            <a:ext cx="43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시중에 오픈소스를 제공하는 </a:t>
            </a:r>
            <a:r>
              <a:rPr lang="ko-KR" altLang="en-US" sz="1200" dirty="0" err="1"/>
              <a:t>워치</a:t>
            </a:r>
            <a:r>
              <a:rPr lang="ko-KR" altLang="en-US" sz="1200" dirty="0"/>
              <a:t> 및 밴드 제품이 많지 않음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FC63B-08B6-971C-CE93-118692FC668F}"/>
              </a:ext>
            </a:extLst>
          </p:cNvPr>
          <p:cNvSpPr txBox="1"/>
          <p:nvPr/>
        </p:nvSpPr>
        <p:spPr>
          <a:xfrm>
            <a:off x="7365329" y="3111289"/>
            <a:ext cx="432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독거노인이 사용하기에 어려움이 존재할 수 있음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보호자의 교육과 꾸준한 관리가 필요함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8AF45-4991-54C3-6369-01075BE8C998}"/>
              </a:ext>
            </a:extLst>
          </p:cNvPr>
          <p:cNvSpPr txBox="1"/>
          <p:nvPr/>
        </p:nvSpPr>
        <p:spPr>
          <a:xfrm>
            <a:off x="7365329" y="4422164"/>
            <a:ext cx="43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집안 구조를 업데이트 해야 하는 번거로움 발생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CDCFBA-A8CE-A7A2-8B56-6C3F68A48F75}"/>
              </a:ext>
            </a:extLst>
          </p:cNvPr>
          <p:cNvSpPr txBox="1"/>
          <p:nvPr/>
        </p:nvSpPr>
        <p:spPr>
          <a:xfrm>
            <a:off x="7365329" y="5601364"/>
            <a:ext cx="43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</a:t>
            </a:r>
            <a:r>
              <a:rPr lang="en-US" altLang="ko-KR" sz="1200" dirty="0"/>
              <a:t>, </a:t>
            </a:r>
            <a:r>
              <a:rPr lang="ko-KR" altLang="en-US" sz="1200" dirty="0"/>
              <a:t>위치 및 측정 정보의 오차범위가 존재할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99869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기대 효과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7,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20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711074" y="1907079"/>
            <a:ext cx="10794731" cy="10730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독거노인의 건강 상태를 실시간으로 파악할 수 있다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711074" y="3313064"/>
            <a:ext cx="10794731" cy="10730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PIR</a:t>
            </a:r>
            <a:r>
              <a:rPr lang="ko-KR" altLang="en-US" sz="2400" b="1" dirty="0">
                <a:solidFill>
                  <a:schemeClr val="tx1"/>
                </a:solidFill>
              </a:rPr>
              <a:t>센서를 통해 집 내부에서 독거노인의 위치를 파악할 수 있다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ED667C05-EB39-7339-D0D1-A6B55B0C1CCB}"/>
              </a:ext>
            </a:extLst>
          </p:cNvPr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D710F-0377-CCEA-C62E-2F102572FFE3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기대 효과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2DC4-0F89-B4DA-3033-1827D9FF2D2E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直線コネクタ 2">
            <a:extLst>
              <a:ext uri="{FF2B5EF4-FFF2-40B4-BE49-F238E27FC236}">
                <a16:creationId xmlns:a16="http://schemas.microsoft.com/office/drawing/2014/main" id="{EABD66B7-F280-2485-B5A1-CBCE8FD76872}"/>
              </a:ext>
            </a:extLst>
          </p:cNvPr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6D4158-A380-63F5-9079-0A10281BB0AE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03BD3-4AA0-85E9-42EF-F880AE68B004}"/>
              </a:ext>
            </a:extLst>
          </p:cNvPr>
          <p:cNvSpPr/>
          <p:nvPr/>
        </p:nvSpPr>
        <p:spPr>
          <a:xfrm>
            <a:off x="711074" y="4714562"/>
            <a:ext cx="10794731" cy="1073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푸시 </a:t>
            </a:r>
            <a:r>
              <a:rPr lang="ko-KR" altLang="en-US" sz="2400" b="1" dirty="0" err="1">
                <a:solidFill>
                  <a:schemeClr val="tx1"/>
                </a:solidFill>
              </a:rPr>
              <a:t>알림기능을</a:t>
            </a:r>
            <a:r>
              <a:rPr lang="ko-KR" altLang="en-US" sz="2400" b="1" dirty="0">
                <a:solidFill>
                  <a:schemeClr val="tx1"/>
                </a:solidFill>
              </a:rPr>
              <a:t> 통해 </a:t>
            </a:r>
            <a:r>
              <a:rPr lang="ko-KR" altLang="en-US" sz="2400" b="1" dirty="0" err="1">
                <a:solidFill>
                  <a:schemeClr val="tx1"/>
                </a:solidFill>
              </a:rPr>
              <a:t>약복용</a:t>
            </a:r>
            <a:r>
              <a:rPr lang="ko-KR" altLang="en-US" sz="2400" b="1" dirty="0">
                <a:solidFill>
                  <a:schemeClr val="tx1"/>
                </a:solidFill>
              </a:rPr>
              <a:t> 등 필요한 정보를 원격으로 알려 줄 수 있다</a:t>
            </a:r>
          </a:p>
        </p:txBody>
      </p:sp>
    </p:spTree>
    <p:extLst>
      <p:ext uri="{BB962C8B-B14F-4D97-AF65-F5344CB8AC3E}">
        <p14:creationId xmlns:p14="http://schemas.microsoft.com/office/powerpoint/2010/main" val="268043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365592"/>
            <a:ext cx="11523306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935F35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863864" y="685594"/>
              <a:ext cx="55170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Table of Contents.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1919846" y="2055015"/>
            <a:ext cx="5687231" cy="707886"/>
            <a:chOff x="1088192" y="2426368"/>
            <a:chExt cx="5687231" cy="7078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746263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1987694" y="255063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개요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1919846" y="3095127"/>
            <a:ext cx="5687231" cy="707886"/>
            <a:chOff x="1088192" y="2426368"/>
            <a:chExt cx="5687231" cy="7078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716380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1987694" y="2548942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페르소나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1919846" y="4117117"/>
            <a:ext cx="5687231" cy="707886"/>
            <a:chOff x="1088192" y="2426368"/>
            <a:chExt cx="5687231" cy="7078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716380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5FA8F4-77B2-451D-A87E-F44472F7E797}"/>
                </a:ext>
              </a:extLst>
            </p:cNvPr>
            <p:cNvSpPr txBox="1"/>
            <p:nvPr/>
          </p:nvSpPr>
          <p:spPr>
            <a:xfrm>
              <a:off x="1987694" y="2518701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2">
                      <a:lumMod val="25000"/>
                    </a:schemeClr>
                  </a:solidFill>
                </a:rPr>
                <a:t>Meta-Band </a:t>
              </a:r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란</a:t>
              </a:r>
              <a:r>
                <a:rPr lang="en-US" altLang="ko-KR" sz="2800" dirty="0">
                  <a:solidFill>
                    <a:schemeClr val="bg2">
                      <a:lumMod val="2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4D4B73-EF10-6739-E552-C8F811E9A475}"/>
              </a:ext>
            </a:extLst>
          </p:cNvPr>
          <p:cNvGrpSpPr/>
          <p:nvPr/>
        </p:nvGrpSpPr>
        <p:grpSpPr>
          <a:xfrm>
            <a:off x="6804660" y="2055015"/>
            <a:ext cx="5687231" cy="707886"/>
            <a:chOff x="1088192" y="2426368"/>
            <a:chExt cx="5687231" cy="70788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43BAD5-DE19-950D-2A05-9AA29FA6D33C}"/>
                </a:ext>
              </a:extLst>
            </p:cNvPr>
            <p:cNvSpPr/>
            <p:nvPr/>
          </p:nvSpPr>
          <p:spPr>
            <a:xfrm>
              <a:off x="1088192" y="2426368"/>
              <a:ext cx="746263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E474AF-A2FF-DB78-9BFD-76B6A3655443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3BA4F-4FBC-6F4D-E59D-3C6435F9694C}"/>
                </a:ext>
              </a:extLst>
            </p:cNvPr>
            <p:cNvSpPr txBox="1"/>
            <p:nvPr/>
          </p:nvSpPr>
          <p:spPr>
            <a:xfrm>
              <a:off x="1987694" y="2518701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시스템 구성도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DDD1C8-CFAF-98EE-E160-F83F270BD2C9}"/>
              </a:ext>
            </a:extLst>
          </p:cNvPr>
          <p:cNvGrpSpPr/>
          <p:nvPr/>
        </p:nvGrpSpPr>
        <p:grpSpPr>
          <a:xfrm>
            <a:off x="6804660" y="3081172"/>
            <a:ext cx="5743385" cy="721841"/>
            <a:chOff x="1088192" y="2426368"/>
            <a:chExt cx="5743385" cy="7218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6945C8-BC78-0892-061E-9B081EBB2D83}"/>
                </a:ext>
              </a:extLst>
            </p:cNvPr>
            <p:cNvSpPr/>
            <p:nvPr/>
          </p:nvSpPr>
          <p:spPr>
            <a:xfrm>
              <a:off x="1088192" y="2426368"/>
              <a:ext cx="746263" cy="721841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EC1F3B-45AF-0D96-0D47-36CB3A53AC65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D84BE9-21C7-7AFD-2BAA-B9CE42B178D6}"/>
                </a:ext>
              </a:extLst>
            </p:cNvPr>
            <p:cNvSpPr txBox="1"/>
            <p:nvPr/>
          </p:nvSpPr>
          <p:spPr>
            <a:xfrm>
              <a:off x="2043848" y="253265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현실적 제한조건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35C788B-B26B-523B-C650-F5EEA60692A7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BC602F-9B98-A65A-04DE-256F8DDC7EE9}"/>
              </a:ext>
            </a:extLst>
          </p:cNvPr>
          <p:cNvGrpSpPr/>
          <p:nvPr/>
        </p:nvGrpSpPr>
        <p:grpSpPr>
          <a:xfrm>
            <a:off x="6804660" y="4101919"/>
            <a:ext cx="5743385" cy="721841"/>
            <a:chOff x="1088192" y="2426368"/>
            <a:chExt cx="5743385" cy="7218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B6D129-5D2E-D830-B359-3929CCA7F19E}"/>
                </a:ext>
              </a:extLst>
            </p:cNvPr>
            <p:cNvSpPr/>
            <p:nvPr/>
          </p:nvSpPr>
          <p:spPr>
            <a:xfrm>
              <a:off x="1088192" y="2426368"/>
              <a:ext cx="746263" cy="721841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822CC8-A196-24AC-E051-7A78CEB04925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7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80044-9174-1A2B-00B2-1E12780CFEDE}"/>
                </a:ext>
              </a:extLst>
            </p:cNvPr>
            <p:cNvSpPr txBox="1"/>
            <p:nvPr/>
          </p:nvSpPr>
          <p:spPr>
            <a:xfrm>
              <a:off x="2043848" y="253265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기대효과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785B97-8427-4B1B-6677-D21762A44536}"/>
              </a:ext>
            </a:extLst>
          </p:cNvPr>
          <p:cNvGrpSpPr/>
          <p:nvPr/>
        </p:nvGrpSpPr>
        <p:grpSpPr>
          <a:xfrm>
            <a:off x="1919846" y="5176521"/>
            <a:ext cx="5687231" cy="707886"/>
            <a:chOff x="1088192" y="2426368"/>
            <a:chExt cx="5687231" cy="7078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42034D0-5BA1-6E1E-94F6-ECB7F0FABD8F}"/>
                </a:ext>
              </a:extLst>
            </p:cNvPr>
            <p:cNvSpPr/>
            <p:nvPr/>
          </p:nvSpPr>
          <p:spPr>
            <a:xfrm>
              <a:off x="1088192" y="2426368"/>
              <a:ext cx="716380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8F791B-5AEB-B506-E4F2-FDF05B98A186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7B6C35-C154-FD25-9FD4-03BE3210CB47}"/>
                </a:ext>
              </a:extLst>
            </p:cNvPr>
            <p:cNvSpPr txBox="1"/>
            <p:nvPr/>
          </p:nvSpPr>
          <p:spPr>
            <a:xfrm>
              <a:off x="1987694" y="2518701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최종 개발 목표</a:t>
              </a:r>
              <a:endParaRPr lang="en-US" altLang="ko-KR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B1C3EA-4CE0-F211-993D-C3EAEE9790A6}"/>
              </a:ext>
            </a:extLst>
          </p:cNvPr>
          <p:cNvGrpSpPr/>
          <p:nvPr/>
        </p:nvGrpSpPr>
        <p:grpSpPr>
          <a:xfrm>
            <a:off x="6804660" y="5169543"/>
            <a:ext cx="5743385" cy="721841"/>
            <a:chOff x="1088192" y="2426368"/>
            <a:chExt cx="5743385" cy="72184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07B56B-A4DD-EC32-54D1-3B061D1B09E4}"/>
                </a:ext>
              </a:extLst>
            </p:cNvPr>
            <p:cNvSpPr/>
            <p:nvPr/>
          </p:nvSpPr>
          <p:spPr>
            <a:xfrm>
              <a:off x="1088192" y="2426368"/>
              <a:ext cx="746263" cy="721841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58039A-FBA5-F544-3DFA-D88FB09C3205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8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933A3-1B7B-89D9-AD54-60C4C1CB0C0C}"/>
                </a:ext>
              </a:extLst>
            </p:cNvPr>
            <p:cNvSpPr txBox="1"/>
            <p:nvPr/>
          </p:nvSpPr>
          <p:spPr>
            <a:xfrm>
              <a:off x="2043848" y="253265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역할분담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 분담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8,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69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-9331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역할 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37FBC-18DE-6A96-2778-F47D70080061}"/>
              </a:ext>
            </a:extLst>
          </p:cNvPr>
          <p:cNvSpPr/>
          <p:nvPr/>
        </p:nvSpPr>
        <p:spPr>
          <a:xfrm>
            <a:off x="6172985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김기준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Unity</a:t>
            </a:r>
            <a:r>
              <a:rPr lang="ko-KR" altLang="en-US" sz="2400" dirty="0">
                <a:solidFill>
                  <a:schemeClr val="tx1"/>
                </a:solidFill>
              </a:rPr>
              <a:t> 디자인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캐릭터 움직임 연구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D3C62B-5175-AF0A-CB37-03621275FD06}"/>
              </a:ext>
            </a:extLst>
          </p:cNvPr>
          <p:cNvSpPr/>
          <p:nvPr/>
        </p:nvSpPr>
        <p:spPr>
          <a:xfrm>
            <a:off x="1069975" y="1499402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팀장 박세훈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스마트밴드 </a:t>
            </a:r>
            <a:r>
              <a:rPr lang="en-US" altLang="ko-KR" sz="2400" dirty="0">
                <a:solidFill>
                  <a:schemeClr val="tx1"/>
                </a:solidFill>
              </a:rPr>
              <a:t>DB </a:t>
            </a:r>
            <a:r>
              <a:rPr lang="ko-KR" altLang="en-US" sz="2400" dirty="0">
                <a:solidFill>
                  <a:schemeClr val="tx1"/>
                </a:solidFill>
              </a:rPr>
              <a:t>구축 및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 연동 연구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C3DB67-6673-4BD2-AEC9-D9A3D33A7221}"/>
              </a:ext>
            </a:extLst>
          </p:cNvPr>
          <p:cNvSpPr/>
          <p:nvPr/>
        </p:nvSpPr>
        <p:spPr>
          <a:xfrm>
            <a:off x="6172985" y="3969864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</a:t>
            </a:r>
            <a:r>
              <a:rPr lang="ko-KR" altLang="en-US" sz="2800" b="1" dirty="0" err="1">
                <a:solidFill>
                  <a:schemeClr val="tx1"/>
                </a:solidFill>
              </a:rPr>
              <a:t>이도훈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웹페이지 제작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</a:rPr>
              <a:t>Unity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연동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073466-262B-B389-0A3B-8C0EB79F12AF}"/>
              </a:ext>
            </a:extLst>
          </p:cNvPr>
          <p:cNvSpPr/>
          <p:nvPr/>
        </p:nvSpPr>
        <p:spPr>
          <a:xfrm>
            <a:off x="1069975" y="3969863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김병철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Unity</a:t>
            </a:r>
            <a:r>
              <a:rPr lang="ko-KR" altLang="en-US" sz="2400" dirty="0">
                <a:solidFill>
                  <a:schemeClr val="tx1"/>
                </a:solidFill>
              </a:rPr>
              <a:t> 디자인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캐릭터 움직임 연구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48064-40B6-2D6E-0F47-542222AF7ECF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09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참고 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530DD-F659-AFE9-FCC0-8BEA1ED81D1E}"/>
              </a:ext>
            </a:extLst>
          </p:cNvPr>
          <p:cNvSpPr txBox="1"/>
          <p:nvPr/>
        </p:nvSpPr>
        <p:spPr>
          <a:xfrm>
            <a:off x="293615" y="1560352"/>
            <a:ext cx="1081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https://mobile.newsis.com/view.html?ar_id=NISX20220603_0001896405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임종때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오라구요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?"…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여전히 닫힌 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병원면회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가족은 서럽다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3ACC5-4BA8-7D60-5810-6425AFBF7B4C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BF5D3-D9BB-70A0-44FF-212A2C7FB80F}"/>
              </a:ext>
            </a:extLst>
          </p:cNvPr>
          <p:cNvSpPr txBox="1"/>
          <p:nvPr/>
        </p:nvSpPr>
        <p:spPr>
          <a:xfrm>
            <a:off x="293615" y="2181958"/>
            <a:ext cx="997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http://www.gnnews.co.kr/news/articleView.html?idxno=477338</a:t>
            </a:r>
            <a:r>
              <a:rPr lang="en-US" altLang="ko-KR" sz="1400" dirty="0"/>
              <a:t>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중환자실 면회금지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…“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임종 못 지킬라” 애타는 효심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81A01-C964-2579-D301-4BD2A91B30E9}"/>
              </a:ext>
            </a:extLst>
          </p:cNvPr>
          <p:cNvSpPr txBox="1"/>
          <p:nvPr/>
        </p:nvSpPr>
        <p:spPr>
          <a:xfrm>
            <a:off x="293615" y="2927745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https://www.tbc.co.kr/news/view?c1=morning&amp;c2=&amp;pno=20230224140039AE06317&amp;id=176544</a:t>
            </a:r>
            <a:r>
              <a:rPr lang="en-US" altLang="ko-KR" sz="1400" dirty="0"/>
              <a:t>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독거노인 사회적 고립도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'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심각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'...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고독사 대책 시급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16632-8CB6-0CDB-326F-B6E0A2B674F9}"/>
              </a:ext>
            </a:extLst>
          </p:cNvPr>
          <p:cNvSpPr txBox="1"/>
          <p:nvPr/>
        </p:nvSpPr>
        <p:spPr>
          <a:xfrm>
            <a:off x="294924" y="3683906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5"/>
              </a:rPr>
              <a:t>http://www.joongboo.com/news/articleView.html?idxno=363585043</a:t>
            </a:r>
            <a:r>
              <a:rPr lang="en-US" altLang="ko-KR" sz="1400" dirty="0"/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독거노인 고독사 방지 대책 적극 운용돼야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FBC8E-15CC-4FC4-D9A9-77B52F542B19}"/>
              </a:ext>
            </a:extLst>
          </p:cNvPr>
          <p:cNvSpPr txBox="1"/>
          <p:nvPr/>
        </p:nvSpPr>
        <p:spPr>
          <a:xfrm>
            <a:off x="293615" y="4428229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6"/>
              </a:rPr>
              <a:t>https://koreascience.kr/article/JAKO201724963131778.pdf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/>
              <a:t>ICT</a:t>
            </a:r>
            <a:r>
              <a:rPr lang="ko-KR" altLang="en-US" sz="1200" dirty="0"/>
              <a:t>기반의 피부 수분 및 자외선 측정이 가능한 스마트 밴드 및 데이터 모니터링 시스템 구현</a:t>
            </a:r>
            <a:endParaRPr lang="ko-KR" altLang="en-US" sz="1400" b="1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79D41-ABA6-D932-0D2A-5BCCCE11F190}"/>
              </a:ext>
            </a:extLst>
          </p:cNvPr>
          <p:cNvSpPr txBox="1"/>
          <p:nvPr/>
        </p:nvSpPr>
        <p:spPr>
          <a:xfrm>
            <a:off x="294924" y="5168248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https://koreascience.kr/article/JAKO201610235349563.pdf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dirty="0"/>
              <a:t>Mi Band</a:t>
            </a:r>
            <a:r>
              <a:rPr lang="ko-KR" altLang="en-US" sz="1400" dirty="0"/>
              <a:t>와 </a:t>
            </a:r>
            <a:r>
              <a:rPr lang="en-US" altLang="ko-KR" sz="1400" dirty="0"/>
              <a:t>MongoDB</a:t>
            </a:r>
            <a:r>
              <a:rPr lang="ko-KR" altLang="en-US" sz="1400" dirty="0"/>
              <a:t>를 사용한 생체정보 빅데이터 시스템의 설계</a:t>
            </a:r>
            <a:endParaRPr lang="ko-KR" altLang="en-US" sz="1400" b="1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24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166812" y="2105561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935F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5400" b="1" spc="-300" dirty="0">
              <a:solidFill>
                <a:srgbClr val="935F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166812" y="2105561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935F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!</a:t>
            </a:r>
            <a:endParaRPr lang="ko-KR" altLang="en-US" sz="5400" b="1" spc="-300" dirty="0">
              <a:solidFill>
                <a:srgbClr val="935F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5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개요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1,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47040" y="68150"/>
            <a:ext cx="1328601" cy="1057669"/>
            <a:chOff x="447040" y="68150"/>
            <a:chExt cx="1328601" cy="1057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539405" y="6815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rgbClr val="B39273"/>
                  </a:solidFill>
                </a:rPr>
                <a:t>개요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96BAA4-8C26-648A-0A9F-66792A602E75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A23D2-2CFC-E213-D0D0-38C9C6A7C34B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954FA-BE72-C5B7-BEBD-C3D35E6BBB18}"/>
              </a:ext>
            </a:extLst>
          </p:cNvPr>
          <p:cNvSpPr/>
          <p:nvPr/>
        </p:nvSpPr>
        <p:spPr>
          <a:xfrm>
            <a:off x="6643425" y="1939624"/>
            <a:ext cx="5204020" cy="2205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독거노인이란</a:t>
            </a:r>
            <a:r>
              <a:rPr lang="en-US" altLang="ko-KR" sz="2400" b="1" dirty="0"/>
              <a:t>?</a:t>
            </a:r>
          </a:p>
          <a:p>
            <a:pPr algn="ctr"/>
            <a:endParaRPr lang="en-US" altLang="ko-KR" sz="1100" b="1" dirty="0"/>
          </a:p>
          <a:p>
            <a:pPr algn="ctr"/>
            <a:r>
              <a:rPr lang="ko-KR" altLang="en-US" b="0" i="0" dirty="0">
                <a:solidFill>
                  <a:srgbClr val="E8EAED"/>
                </a:solidFill>
                <a:effectLst/>
                <a:latin typeface="Apple SD Gothic Neo"/>
              </a:rPr>
              <a:t>대체적으로 </a:t>
            </a:r>
            <a:r>
              <a:rPr lang="ko-KR" altLang="en-US" b="0" i="0" dirty="0">
                <a:solidFill>
                  <a:srgbClr val="E2EEFF"/>
                </a:solidFill>
                <a:effectLst/>
                <a:latin typeface="Apple SD Gothic Neo"/>
              </a:rPr>
              <a:t>혼자사는 노인</a:t>
            </a:r>
            <a:r>
              <a:rPr lang="en-US" altLang="ko-KR" b="0" i="0" dirty="0">
                <a:solidFill>
                  <a:srgbClr val="E2EEFF"/>
                </a:solidFill>
                <a:effectLst/>
                <a:latin typeface="Apple SD Gothic Neo"/>
              </a:rPr>
              <a:t>, </a:t>
            </a:r>
          </a:p>
          <a:p>
            <a:pPr algn="ctr"/>
            <a:r>
              <a:rPr lang="ko-KR" altLang="en-US" b="0" i="0" dirty="0">
                <a:solidFill>
                  <a:srgbClr val="E2EEFF"/>
                </a:solidFill>
                <a:effectLst/>
                <a:latin typeface="Apple SD Gothic Neo"/>
              </a:rPr>
              <a:t>부양을 잘 받지 못하고 혼자 생활을 영위하거나 사실상 자녀가 있더라도 자녀들이 실제 부양에 임하지 못하는 노인</a:t>
            </a:r>
            <a:r>
              <a:rPr lang="ko-KR" altLang="en-US" b="0" i="0" dirty="0">
                <a:solidFill>
                  <a:srgbClr val="E8EAED"/>
                </a:solidFill>
                <a:effectLst/>
                <a:latin typeface="Apple SD Gothic Neo"/>
              </a:rPr>
              <a:t>을 의미한다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/>
              </a:rPr>
              <a:t>.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B4FDC-30CD-9F2D-FE80-82BD23DEF5F5}"/>
              </a:ext>
            </a:extLst>
          </p:cNvPr>
          <p:cNvSpPr/>
          <p:nvPr/>
        </p:nvSpPr>
        <p:spPr>
          <a:xfrm>
            <a:off x="6643425" y="4452805"/>
            <a:ext cx="5204020" cy="1346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/>
              <a:t>꾸준한 보호자의 케어가 필요한 경우가 대부분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보호자가 </a:t>
            </a:r>
            <a:r>
              <a:rPr lang="en-US" altLang="ko-KR" dirty="0"/>
              <a:t>24</a:t>
            </a:r>
            <a:r>
              <a:rPr lang="ko-KR" altLang="en-US" dirty="0"/>
              <a:t>시간 내내 독거노인</a:t>
            </a:r>
            <a:r>
              <a:rPr lang="en-US" altLang="ko-KR" dirty="0"/>
              <a:t> </a:t>
            </a:r>
            <a:r>
              <a:rPr lang="ko-KR" altLang="en-US" dirty="0"/>
              <a:t>곁에서             지켜보고 상주하기 어려운 현대 사회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72BF3E-ACE5-02EB-1CE8-54E1F026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5" y="2215559"/>
            <a:ext cx="5959991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-47625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1EDFE-B981-CCA0-B903-2EC6CC058E27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9A73E5-79F3-3877-DC9D-5C587242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0" y="1646538"/>
            <a:ext cx="5671301" cy="4112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9A12E3-A99B-EF42-4D04-E004CCEC1231}"/>
              </a:ext>
            </a:extLst>
          </p:cNvPr>
          <p:cNvSpPr/>
          <p:nvPr/>
        </p:nvSpPr>
        <p:spPr>
          <a:xfrm>
            <a:off x="896976" y="4249783"/>
            <a:ext cx="472875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D26E4-7CA0-865D-AC02-4A5DDECE9AC3}"/>
              </a:ext>
            </a:extLst>
          </p:cNvPr>
          <p:cNvSpPr/>
          <p:nvPr/>
        </p:nvSpPr>
        <p:spPr>
          <a:xfrm>
            <a:off x="281570" y="4544659"/>
            <a:ext cx="3079931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4C549C-FF31-4C7F-AE6C-71D26B527949}"/>
              </a:ext>
            </a:extLst>
          </p:cNvPr>
          <p:cNvSpPr/>
          <p:nvPr/>
        </p:nvSpPr>
        <p:spPr>
          <a:xfrm>
            <a:off x="390425" y="5367619"/>
            <a:ext cx="3145248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96E8210-A2E8-3AB6-7466-25B54B2A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77" y="1493054"/>
            <a:ext cx="4297636" cy="441954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A82E3-317A-8D3A-F3C9-102C2E4AA1FE}"/>
              </a:ext>
            </a:extLst>
          </p:cNvPr>
          <p:cNvSpPr/>
          <p:nvPr/>
        </p:nvSpPr>
        <p:spPr>
          <a:xfrm>
            <a:off x="6708516" y="2142309"/>
            <a:ext cx="3802730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DFE680-045F-B0AF-5424-3D7ED970F8D7}"/>
              </a:ext>
            </a:extLst>
          </p:cNvPr>
          <p:cNvSpPr/>
          <p:nvPr/>
        </p:nvSpPr>
        <p:spPr>
          <a:xfrm>
            <a:off x="6708516" y="2360023"/>
            <a:ext cx="3802730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80CD78-11F5-205D-E504-89447ACB2DBD}"/>
              </a:ext>
            </a:extLst>
          </p:cNvPr>
          <p:cNvSpPr/>
          <p:nvPr/>
        </p:nvSpPr>
        <p:spPr>
          <a:xfrm>
            <a:off x="6704159" y="2573386"/>
            <a:ext cx="2004412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DE38C-CBFB-ED3C-5A93-427EC4C15238}"/>
              </a:ext>
            </a:extLst>
          </p:cNvPr>
          <p:cNvSpPr/>
          <p:nvPr/>
        </p:nvSpPr>
        <p:spPr>
          <a:xfrm>
            <a:off x="8647073" y="1924595"/>
            <a:ext cx="1864173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F5C16-81C7-56AD-B52E-36E1F9A2A423}"/>
              </a:ext>
            </a:extLst>
          </p:cNvPr>
          <p:cNvSpPr/>
          <p:nvPr/>
        </p:nvSpPr>
        <p:spPr>
          <a:xfrm>
            <a:off x="6712682" y="4823332"/>
            <a:ext cx="3798563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1E8CAB-2543-F104-0AAF-4840F137410A}"/>
              </a:ext>
            </a:extLst>
          </p:cNvPr>
          <p:cNvSpPr/>
          <p:nvPr/>
        </p:nvSpPr>
        <p:spPr>
          <a:xfrm>
            <a:off x="6712683" y="5210747"/>
            <a:ext cx="3798562" cy="701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00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페르소나</a:t>
                </a:r>
                <a:endParaRPr lang="ko-KR" altLang="en-US" sz="4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>
                    <a:ea typeface="나눔스퀘어 ExtraBold" panose="020B0600000101010101" pitchFamily="50" charset="-127"/>
                  </a:rPr>
                  <a:t>Part 2,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21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47040" y="68150"/>
            <a:ext cx="2380171" cy="1057669"/>
            <a:chOff x="447040" y="68150"/>
            <a:chExt cx="2380171" cy="1057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539405" y="68150"/>
              <a:ext cx="22878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>
                  <a:solidFill>
                    <a:srgbClr val="B39273"/>
                  </a:solidFill>
                </a:rPr>
                <a:t>페르소나</a:t>
              </a:r>
              <a:endParaRPr lang="ko-KR" altLang="en-US" sz="4400" b="1" spc="-300" dirty="0">
                <a:solidFill>
                  <a:srgbClr val="B3927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96BAA4-8C26-648A-0A9F-66792A602E75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A23D2-2CFC-E213-D0D0-38C9C6A7C34B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5" name="그래픽 4" descr="터틀넥을 입고 안경을 낀 남자">
            <a:extLst>
              <a:ext uri="{FF2B5EF4-FFF2-40B4-BE49-F238E27FC236}">
                <a16:creationId xmlns:a16="http://schemas.microsoft.com/office/drawing/2014/main" id="{71CFC8CF-34F5-8B1A-7732-F8B6DD28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347" y="1427027"/>
            <a:ext cx="2805728" cy="3338279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3568BA07-1FD5-646B-6FD2-959A708EF8B4}"/>
              </a:ext>
            </a:extLst>
          </p:cNvPr>
          <p:cNvSpPr/>
          <p:nvPr/>
        </p:nvSpPr>
        <p:spPr>
          <a:xfrm>
            <a:off x="5287106" y="1747803"/>
            <a:ext cx="6178062" cy="2215647"/>
          </a:xfrm>
          <a:prstGeom prst="wedgeRoundRectCallout">
            <a:avLst>
              <a:gd name="adj1" fmla="val -63907"/>
              <a:gd name="adj2" fmla="val -8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일 하는 직장과 혼자 계시는 아버님의 거리도 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</a:rPr>
              <a:t>멀고 </a:t>
            </a:r>
            <a:r>
              <a:rPr lang="en-US" altLang="ko-KR" sz="2000">
                <a:solidFill>
                  <a:schemeClr val="tx1"/>
                </a:solidFill>
              </a:rPr>
              <a:t>… </a:t>
            </a:r>
            <a:r>
              <a:rPr lang="ko-KR" altLang="en-US" sz="2000">
                <a:solidFill>
                  <a:schemeClr val="tx1"/>
                </a:solidFill>
              </a:rPr>
              <a:t>항상 퇴근하고 뵈러 가는 내내 불안한 마음입니다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  <a:r>
              <a:rPr lang="ko-KR" altLang="en-US" sz="2000">
                <a:solidFill>
                  <a:schemeClr val="tx1"/>
                </a:solidFill>
              </a:rPr>
              <a:t>식사는 제대로 하시는지</a:t>
            </a:r>
            <a:r>
              <a:rPr lang="en-US" altLang="ko-KR" sz="2000">
                <a:solidFill>
                  <a:schemeClr val="tx1"/>
                </a:solidFill>
              </a:rPr>
              <a:t>, </a:t>
            </a:r>
            <a:r>
              <a:rPr lang="ko-KR" altLang="en-US" sz="2000">
                <a:solidFill>
                  <a:schemeClr val="tx1"/>
                </a:solidFill>
              </a:rPr>
              <a:t>약은 제 시간에 챙겨드시는지 걱정되는 부분이 한 두개가 아니네요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  <a:r>
              <a:rPr lang="ko-KR" altLang="en-US" sz="2000">
                <a:solidFill>
                  <a:schemeClr val="tx1"/>
                </a:solidFill>
              </a:rPr>
              <a:t>이렇게 불안한데 실시간으로 아버님의 상태를 확인할 수 있으면 얼마나 좋을까요 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CCA92-43AE-25C0-C592-AA9F0AD9A375}"/>
              </a:ext>
            </a:extLst>
          </p:cNvPr>
          <p:cNvSpPr txBox="1"/>
          <p:nvPr/>
        </p:nvSpPr>
        <p:spPr>
          <a:xfrm>
            <a:off x="2229423" y="5592206"/>
            <a:ext cx="7733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▶원격으로 부모님의 건강 상태를 실시간 모니터링 할 수 있는 시스템 필요</a:t>
            </a:r>
            <a:endParaRPr lang="en-US" altLang="ko-KR"/>
          </a:p>
          <a:p>
            <a:endParaRPr lang="en-US" altLang="ko-KR" sz="900"/>
          </a:p>
          <a:p>
            <a:r>
              <a:rPr lang="ko-KR" altLang="en-US"/>
              <a:t>▶보호자도 쉽게 건강 상태를 체크할 수 있는 시스템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B2802-6873-0AC0-74D6-49B903985492}"/>
              </a:ext>
            </a:extLst>
          </p:cNvPr>
          <p:cNvSpPr txBox="1"/>
          <p:nvPr/>
        </p:nvSpPr>
        <p:spPr>
          <a:xfrm>
            <a:off x="1939765" y="4809424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조</a:t>
            </a:r>
            <a:r>
              <a:rPr lang="en-US" altLang="ko-KR"/>
              <a:t>X</a:t>
            </a:r>
            <a:r>
              <a:rPr lang="ko-KR" altLang="en-US"/>
              <a:t>석님</a:t>
            </a:r>
          </a:p>
        </p:txBody>
      </p:sp>
    </p:spTree>
    <p:extLst>
      <p:ext uri="{BB962C8B-B14F-4D97-AF65-F5344CB8AC3E}">
        <p14:creationId xmlns:p14="http://schemas.microsoft.com/office/powerpoint/2010/main" val="103882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47040" y="68150"/>
            <a:ext cx="2380171" cy="1057669"/>
            <a:chOff x="447040" y="68150"/>
            <a:chExt cx="2380171" cy="1057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539405" y="68150"/>
              <a:ext cx="22878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>
                  <a:solidFill>
                    <a:srgbClr val="B39273"/>
                  </a:solidFill>
                </a:rPr>
                <a:t>페르소나</a:t>
              </a:r>
              <a:endParaRPr lang="ko-KR" altLang="en-US" sz="4400" b="1" spc="-300" dirty="0">
                <a:solidFill>
                  <a:srgbClr val="B3927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96BAA4-8C26-648A-0A9F-66792A602E75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A23D2-2CFC-E213-D0D0-38C9C6A7C34B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5" name="그래픽 4" descr="터틀넥을 입고 안경을 낀 남자">
            <a:extLst>
              <a:ext uri="{FF2B5EF4-FFF2-40B4-BE49-F238E27FC236}">
                <a16:creationId xmlns:a16="http://schemas.microsoft.com/office/drawing/2014/main" id="{71CFC8CF-34F5-8B1A-7732-F8B6DD28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347" y="1427027"/>
            <a:ext cx="2805728" cy="3338279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3568BA07-1FD5-646B-6FD2-959A708EF8B4}"/>
              </a:ext>
            </a:extLst>
          </p:cNvPr>
          <p:cNvSpPr/>
          <p:nvPr/>
        </p:nvSpPr>
        <p:spPr>
          <a:xfrm>
            <a:off x="5287106" y="1747803"/>
            <a:ext cx="6178062" cy="2215647"/>
          </a:xfrm>
          <a:prstGeom prst="wedgeRoundRectCallout">
            <a:avLst>
              <a:gd name="adj1" fmla="val -63907"/>
              <a:gd name="adj2" fmla="val -83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거동이 불편하신 어머니께서 평일에는 혼자 계시고 주말에만 저희 부부가 가서 늘 챙겨드리곤 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어머니께서 집에서도 무엇을 하시는지 걱정되기도 하고 연락이 되지 않을 때엔 무슨 일이 생기신 건 아닌지 걱정부터 드네요</a:t>
            </a:r>
            <a:r>
              <a:rPr lang="en-US" altLang="ko-KR" dirty="0">
                <a:solidFill>
                  <a:schemeClr val="tx1"/>
                </a:solidFill>
              </a:rPr>
              <a:t>.. </a:t>
            </a:r>
            <a:r>
              <a:rPr lang="ko-KR" altLang="en-US" dirty="0">
                <a:solidFill>
                  <a:schemeClr val="tx1"/>
                </a:solidFill>
              </a:rPr>
              <a:t> 집에서 어떤 활동을 하시는지 조금이나마 볼 수 있는 시스템이 있으면 좋겠어요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CCA92-43AE-25C0-C592-AA9F0AD9A375}"/>
              </a:ext>
            </a:extLst>
          </p:cNvPr>
          <p:cNvSpPr txBox="1"/>
          <p:nvPr/>
        </p:nvSpPr>
        <p:spPr>
          <a:xfrm>
            <a:off x="2229423" y="5592206"/>
            <a:ext cx="7733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▶집에서 활동하는 사용자를 볼 수 있는 </a:t>
            </a:r>
            <a:r>
              <a:rPr lang="en-US" altLang="ko-KR" dirty="0"/>
              <a:t>Map</a:t>
            </a:r>
            <a:r>
              <a:rPr lang="ko-KR" altLang="en-US" dirty="0"/>
              <a:t>구조 시스템 필요</a:t>
            </a:r>
            <a:endParaRPr lang="en-US" altLang="ko-KR" dirty="0"/>
          </a:p>
          <a:p>
            <a:endParaRPr lang="en-US" altLang="ko-KR" sz="900" dirty="0"/>
          </a:p>
          <a:p>
            <a:r>
              <a:rPr lang="en-US" altLang="ko-KR" dirty="0"/>
              <a:t>    - </a:t>
            </a:r>
            <a:r>
              <a:rPr lang="ko-KR" altLang="en-US" dirty="0"/>
              <a:t>각 보호자가 가입 시 사용자의 집안 구조 제작 기능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B2802-6873-0AC0-74D6-49B903985492}"/>
              </a:ext>
            </a:extLst>
          </p:cNvPr>
          <p:cNvSpPr txBox="1"/>
          <p:nvPr/>
        </p:nvSpPr>
        <p:spPr>
          <a:xfrm>
            <a:off x="1939765" y="4809424"/>
            <a:ext cx="177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보호자 이</a:t>
            </a:r>
            <a:r>
              <a:rPr lang="en-US" altLang="ko-KR" dirty="0"/>
              <a:t>X</a:t>
            </a:r>
            <a:r>
              <a:rPr lang="ko-KR" altLang="en-US" dirty="0" err="1"/>
              <a:t>훈님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4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Meta-Band</a:t>
                </a:r>
                <a:endParaRPr lang="ko-KR" altLang="en-US" sz="4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>
                    <a:ea typeface="나눔스퀘어 ExtraBold" panose="020B0600000101010101" pitchFamily="50" charset="-127"/>
                  </a:rPr>
                  <a:t>Part 3,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129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bb993a-c937-4ad7-9619-ad03b79a8964" xsi:nil="true"/>
    <lcf76f155ced4ddcb4097134ff3c332f xmlns="0b7cae5d-f27e-4619-9517-c4982396113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3B20C2D4971C4F8B90351C3F56BC2F" ma:contentTypeVersion="14" ma:contentTypeDescription="새 문서를 만듭니다." ma:contentTypeScope="" ma:versionID="dcd8b3572784deeed1a0dfce758ab940">
  <xsd:schema xmlns:xsd="http://www.w3.org/2001/XMLSchema" xmlns:xs="http://www.w3.org/2001/XMLSchema" xmlns:p="http://schemas.microsoft.com/office/2006/metadata/properties" xmlns:ns2="0b7cae5d-f27e-4619-9517-c4982396113a" xmlns:ns3="4dbb993a-c937-4ad7-9619-ad03b79a8964" targetNamespace="http://schemas.microsoft.com/office/2006/metadata/properties" ma:root="true" ma:fieldsID="4c3a37e767d4a83cce59130fc4b695f0" ns2:_="" ns3:_="">
    <xsd:import namespace="0b7cae5d-f27e-4619-9517-c4982396113a"/>
    <xsd:import namespace="4dbb993a-c937-4ad7-9619-ad03b79a8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ae5d-f27e-4619-9517-c49823961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b993a-c937-4ad7-9619-ad03b79a89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48eeec9-2da6-4f0c-9bf4-1f5454d585f8}" ma:internalName="TaxCatchAll" ma:showField="CatchAllData" ma:web="4dbb993a-c937-4ad7-9619-ad03b79a89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B494E1-52E6-46D2-9422-1AC3025C2568}">
  <ds:schemaRefs>
    <ds:schemaRef ds:uri="http://schemas.microsoft.com/office/2006/metadata/properties"/>
    <ds:schemaRef ds:uri="http://schemas.microsoft.com/office/infopath/2007/PartnerControls"/>
    <ds:schemaRef ds:uri="4dbb993a-c937-4ad7-9619-ad03b79a8964"/>
    <ds:schemaRef ds:uri="0b7cae5d-f27e-4619-9517-c4982396113a"/>
  </ds:schemaRefs>
</ds:datastoreItem>
</file>

<file path=customXml/itemProps2.xml><?xml version="1.0" encoding="utf-8"?>
<ds:datastoreItem xmlns:ds="http://schemas.openxmlformats.org/officeDocument/2006/customXml" ds:itemID="{EE6C6C7D-FB94-4C04-A051-5028561941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40A552-B64B-4966-AEFA-A9F4C99211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7cae5d-f27e-4619-9517-c4982396113a"/>
    <ds:schemaRef ds:uri="4dbb993a-c937-4ad7-9619-ad03b79a89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802</Words>
  <Application>Microsoft Office PowerPoint</Application>
  <PresentationFormat>와이드스크린</PresentationFormat>
  <Paragraphs>217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A3988</cp:lastModifiedBy>
  <cp:revision>47</cp:revision>
  <dcterms:created xsi:type="dcterms:W3CDTF">2020-01-12T09:08:58Z</dcterms:created>
  <dcterms:modified xsi:type="dcterms:W3CDTF">2023-06-29T08:42:54Z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0x010100B63B20C2D4971C4F8B90351C3F56BC2F</vt:lpwstr>
  </property>
</Properties>
</file>