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8" r:id="rId4"/>
  </p:sldMasterIdLst>
  <p:notesMasterIdLst>
    <p:notesMasterId r:id="rId24"/>
  </p:notesMasterIdLst>
  <p:handoutMasterIdLst>
    <p:handoutMasterId r:id="rId25"/>
  </p:handoutMasterIdLst>
  <p:sldIdLst>
    <p:sldId id="260" r:id="rId5"/>
    <p:sldId id="257" r:id="rId6"/>
    <p:sldId id="261" r:id="rId7"/>
    <p:sldId id="262" r:id="rId8"/>
    <p:sldId id="265" r:id="rId9"/>
    <p:sldId id="266" r:id="rId10"/>
    <p:sldId id="268" r:id="rId11"/>
    <p:sldId id="272" r:id="rId12"/>
    <p:sldId id="273" r:id="rId13"/>
    <p:sldId id="274" r:id="rId14"/>
    <p:sldId id="275" r:id="rId15"/>
    <p:sldId id="271" r:id="rId16"/>
    <p:sldId id="276"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F94B10EA-162A-4015-8685-B2A4EF43D3D6}">
          <p14:sldIdLst>
            <p14:sldId id="260"/>
            <p14:sldId id="257"/>
            <p14:sldId id="261"/>
            <p14:sldId id="262"/>
            <p14:sldId id="265"/>
            <p14:sldId id="266"/>
            <p14:sldId id="268"/>
            <p14:sldId id="272"/>
            <p14:sldId id="273"/>
            <p14:sldId id="274"/>
            <p14:sldId id="275"/>
            <p14:sldId id="271"/>
            <p14:sldId id="276"/>
            <p14:sldId id="277"/>
            <p14:sldId id="278"/>
            <p14:sldId id="279"/>
            <p14:sldId id="280"/>
            <p14:sldId id="281"/>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7" autoAdjust="0"/>
    <p:restoredTop sz="96327" autoAdjust="0"/>
  </p:normalViewPr>
  <p:slideViewPr>
    <p:cSldViewPr snapToGrid="0">
      <p:cViewPr varScale="1">
        <p:scale>
          <a:sx n="123" d="100"/>
          <a:sy n="123" d="100"/>
        </p:scale>
        <p:origin x="880" y="19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1"/>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749AC1-8D5E-4EB5-87AD-0760D45420E8}" type="datetime1">
              <a:rPr lang="ru-RU" noProof="1" smtClean="0"/>
              <a:t>11.02.2021</a:t>
            </a:fld>
            <a:endParaRPr lang="ru-RU" noProof="1"/>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1"/>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45484C-7992-44E9-9002-213D76072A08}" type="slidenum">
              <a:rPr lang="ru-RU" noProof="1" smtClean="0"/>
              <a:t>‹#›</a:t>
            </a:fld>
            <a:endParaRPr lang="ru-RU" noProof="1"/>
          </a:p>
        </p:txBody>
      </p:sp>
    </p:spTree>
    <p:extLst>
      <p:ext uri="{BB962C8B-B14F-4D97-AF65-F5344CB8AC3E}">
        <p14:creationId xmlns:p14="http://schemas.microsoft.com/office/powerpoint/2010/main" val="25159216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1"/>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FC47C68-5B2F-42B5-95FE-C3031574EEB1}" type="datetime1">
              <a:rPr lang="ru-RU" noProof="1" smtClean="0"/>
              <a:t>11.02.2021</a:t>
            </a:fld>
            <a:endParaRPr lang="ru-RU" noProof="1"/>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1"/>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1"/>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524A772-5D94-4F12-8B86-44D4FB26368F}" type="slidenum">
              <a:rPr lang="ru-RU" noProof="1" dirty="0" smtClean="0"/>
              <a:t>‹#›</a:t>
            </a:fld>
            <a:endParaRPr lang="ru-RU" noProof="1"/>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noProof="1"/>
          </a:p>
        </p:txBody>
      </p:sp>
      <p:sp>
        <p:nvSpPr>
          <p:cNvPr id="4" name="Номер слайда 3"/>
          <p:cNvSpPr>
            <a:spLocks noGrp="1"/>
          </p:cNvSpPr>
          <p:nvPr>
            <p:ph type="sldNum" sz="quarter" idx="10"/>
          </p:nvPr>
        </p:nvSpPr>
        <p:spPr/>
        <p:txBody>
          <a:bodyPr rtlCol="0"/>
          <a:lstStyle/>
          <a:p>
            <a:pPr rtl="0"/>
            <a:fld id="{B524A772-5D94-4F12-8B86-44D4FB26368F}" type="slidenum">
              <a:rPr lang="ru-RU" noProof="1" dirty="0" smtClean="0"/>
              <a:t>1</a:t>
            </a:fld>
            <a:endParaRPr lang="ru-RU" noProof="1"/>
          </a:p>
        </p:txBody>
      </p:sp>
    </p:spTree>
    <p:extLst>
      <p:ext uri="{BB962C8B-B14F-4D97-AF65-F5344CB8AC3E}">
        <p14:creationId xmlns:p14="http://schemas.microsoft.com/office/powerpoint/2010/main" val="51741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noProof="1"/>
          </a:p>
        </p:txBody>
      </p:sp>
      <p:sp>
        <p:nvSpPr>
          <p:cNvPr id="4" name="Номер слайда 3"/>
          <p:cNvSpPr>
            <a:spLocks noGrp="1"/>
          </p:cNvSpPr>
          <p:nvPr>
            <p:ph type="sldNum" sz="quarter" idx="10"/>
          </p:nvPr>
        </p:nvSpPr>
        <p:spPr/>
        <p:txBody>
          <a:bodyPr rtlCol="0"/>
          <a:lstStyle/>
          <a:p>
            <a:pPr rtl="0"/>
            <a:fld id="{B524A772-5D94-4F12-8B86-44D4FB26368F}" type="slidenum">
              <a:rPr lang="ru-RU" noProof="1" smtClean="0"/>
              <a:t>2</a:t>
            </a:fld>
            <a:endParaRPr lang="ru-RU" noProof="1"/>
          </a:p>
        </p:txBody>
      </p:sp>
    </p:spTree>
    <p:extLst>
      <p:ext uri="{BB962C8B-B14F-4D97-AF65-F5344CB8AC3E}">
        <p14:creationId xmlns:p14="http://schemas.microsoft.com/office/powerpoint/2010/main" val="80161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pPr rtl="0"/>
            <a:fld id="{29DF47DE-273E-488A-93E0-A11ADEA9B9C9}" type="datetime1">
              <a:rPr lang="ru-RU" noProof="1" smtClean="0"/>
              <a:t>11.02.2021</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387548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pPr rtl="0"/>
            <a:fld id="{802C4E0A-C8FF-40F8-8BC6-6C75382E8759}" type="datetime1">
              <a:rPr lang="ru-RU" noProof="1" smtClean="0"/>
              <a:t>11.02.2021</a:t>
            </a:fld>
            <a:endParaRPr lang="ru-RU" noProof="1"/>
          </a:p>
        </p:txBody>
      </p:sp>
      <p:sp>
        <p:nvSpPr>
          <p:cNvPr id="6" name="Footer Placeholder 5"/>
          <p:cNvSpPr>
            <a:spLocks noGrp="1"/>
          </p:cNvSpPr>
          <p:nvPr>
            <p:ph type="ftr" sz="quarter" idx="11"/>
          </p:nvPr>
        </p:nvSpPr>
        <p:spPr/>
        <p:txBody>
          <a:bodyPr/>
          <a:lstStyle/>
          <a:p>
            <a:pPr rtl="0"/>
            <a:endParaRPr lang="ru-RU" noProof="1"/>
          </a:p>
        </p:txBody>
      </p:sp>
      <p:sp>
        <p:nvSpPr>
          <p:cNvPr id="7" name="Slide Number Placeholder 6"/>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22099671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pPr rtl="0"/>
            <a:fld id="{802C4E0A-C8FF-40F8-8BC6-6C75382E8759}" type="datetime1">
              <a:rPr lang="ru-RU" noProof="1" smtClean="0"/>
              <a:t>11.02.2021</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11807572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pPr rtl="0"/>
            <a:fld id="{802C4E0A-C8FF-40F8-8BC6-6C75382E8759}" type="datetime1">
              <a:rPr lang="ru-RU" noProof="1" smtClean="0"/>
              <a:t>11.02.2021</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82763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pPr rtl="0"/>
            <a:fld id="{7B79C875-68A5-416C-953F-6060E3FF922E}" type="datetime1">
              <a:rPr lang="ru-RU" noProof="1" smtClean="0"/>
              <a:t>11.02.2021</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3947322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rtl="0"/>
            <a:fld id="{802C4E0A-C8FF-40F8-8BC6-6C75382E8759}" type="datetime1">
              <a:rPr lang="ru-RU" noProof="1" smtClean="0"/>
              <a:t>11.02.2021</a:t>
            </a:fld>
            <a:endParaRPr lang="ru-RU" noProof="1"/>
          </a:p>
        </p:txBody>
      </p:sp>
      <p:sp>
        <p:nvSpPr>
          <p:cNvPr id="4"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15216892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rtl="0"/>
            <a:fld id="{802C4E0A-C8FF-40F8-8BC6-6C75382E8759}" type="datetime1">
              <a:rPr lang="ru-RU" noProof="1" smtClean="0"/>
              <a:t>11.02.2021</a:t>
            </a:fld>
            <a:endParaRPr lang="ru-RU" noProof="1"/>
          </a:p>
        </p:txBody>
      </p:sp>
      <p:sp>
        <p:nvSpPr>
          <p:cNvPr id="4"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24498527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pPr rtl="0"/>
            <a:fld id="{983A6F1E-4417-474E-8283-614818F2A4DB}" type="datetime1">
              <a:rPr lang="ru-RU" noProof="1" smtClean="0"/>
              <a:t>11.02.2021</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2900813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pPr rtl="0"/>
            <a:fld id="{6CE311C0-3E11-41B8-89EC-2FF5859D4CFC}" type="datetime1">
              <a:rPr lang="ru-RU" noProof="1" smtClean="0"/>
              <a:t>11.02.2021</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170044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pPr rtl="0"/>
            <a:fld id="{42370B76-9E69-4F47-AA69-EACE3D52D2E7}" type="datetime1">
              <a:rPr lang="ru-RU" noProof="1" smtClean="0"/>
              <a:t>11.02.2021</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238878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pPr rtl="0"/>
            <a:fld id="{7DD5ABB4-2D0E-4613-A5D0-676E93A46986}" type="datetime1">
              <a:rPr lang="ru-RU" noProof="1" smtClean="0"/>
              <a:t>11.02.2021</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186425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pPr rtl="0"/>
            <a:fld id="{802C4E0A-C8FF-40F8-8BC6-6C75382E8759}" type="datetime1">
              <a:rPr lang="ru-RU" noProof="1" smtClean="0"/>
              <a:t>11.02.2021</a:t>
            </a:fld>
            <a:endParaRPr lang="ru-RU" noProof="1"/>
          </a:p>
        </p:txBody>
      </p:sp>
      <p:sp>
        <p:nvSpPr>
          <p:cNvPr id="6" name="Footer Placeholder 5"/>
          <p:cNvSpPr>
            <a:spLocks noGrp="1"/>
          </p:cNvSpPr>
          <p:nvPr>
            <p:ph type="ftr" sz="quarter" idx="11"/>
          </p:nvPr>
        </p:nvSpPr>
        <p:spPr/>
        <p:txBody>
          <a:bodyPr/>
          <a:lstStyle/>
          <a:p>
            <a:pPr rtl="0"/>
            <a:endParaRPr lang="ru-RU" noProof="1"/>
          </a:p>
        </p:txBody>
      </p:sp>
      <p:sp>
        <p:nvSpPr>
          <p:cNvPr id="7" name="Slide Number Placeholder 6"/>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2861908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pPr rtl="0"/>
            <a:fld id="{ABD6C61B-4BC7-450B-B521-067888A271A6}" type="datetime1">
              <a:rPr lang="ru-RU" noProof="1" smtClean="0"/>
              <a:t>11.02.2021</a:t>
            </a:fld>
            <a:endParaRPr lang="ru-RU" noProof="1"/>
          </a:p>
        </p:txBody>
      </p:sp>
      <p:sp>
        <p:nvSpPr>
          <p:cNvPr id="8" name="Footer Placeholder 7"/>
          <p:cNvSpPr>
            <a:spLocks noGrp="1"/>
          </p:cNvSpPr>
          <p:nvPr>
            <p:ph type="ftr" sz="quarter" idx="11"/>
          </p:nvPr>
        </p:nvSpPr>
        <p:spPr/>
        <p:txBody>
          <a:bodyPr/>
          <a:lstStyle/>
          <a:p>
            <a:pPr rtl="0"/>
            <a:endParaRPr lang="ru-RU" noProof="1"/>
          </a:p>
        </p:txBody>
      </p:sp>
      <p:sp>
        <p:nvSpPr>
          <p:cNvPr id="9" name="Slide Number Placeholder 8"/>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133940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pPr rtl="0"/>
            <a:fld id="{A7369D23-9ED2-4009-8E40-364295259D64}" type="datetime1">
              <a:rPr lang="ru-RU" noProof="1" smtClean="0"/>
              <a:t>11.02.2021</a:t>
            </a:fld>
            <a:endParaRPr lang="ru-RU" noProof="1"/>
          </a:p>
        </p:txBody>
      </p:sp>
      <p:sp>
        <p:nvSpPr>
          <p:cNvPr id="5" name="Footer Placeholder 3"/>
          <p:cNvSpPr>
            <a:spLocks noGrp="1"/>
          </p:cNvSpPr>
          <p:nvPr>
            <p:ph type="ftr" sz="quarter" idx="11"/>
          </p:nvPr>
        </p:nvSpPr>
        <p:spPr/>
        <p:txBody>
          <a:bodyPr/>
          <a:lstStyle/>
          <a:p>
            <a:pPr rtl="0"/>
            <a:endParaRPr lang="ru-RU" noProof="1"/>
          </a:p>
        </p:txBody>
      </p:sp>
      <p:sp>
        <p:nvSpPr>
          <p:cNvPr id="6" name="Slide Number Placeholder 4"/>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273507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rtl="0"/>
            <a:fld id="{5B259CA2-169F-4CFE-965D-8D91E640A109}" type="datetime1">
              <a:rPr lang="ru-RU" noProof="1" smtClean="0"/>
              <a:t>11.02.2021</a:t>
            </a:fld>
            <a:endParaRPr lang="ru-RU" noProof="1"/>
          </a:p>
        </p:txBody>
      </p:sp>
      <p:sp>
        <p:nvSpPr>
          <p:cNvPr id="5" name="Footer Placeholder 2"/>
          <p:cNvSpPr>
            <a:spLocks noGrp="1"/>
          </p:cNvSpPr>
          <p:nvPr>
            <p:ph type="ftr" sz="quarter" idx="11"/>
          </p:nvPr>
        </p:nvSpPr>
        <p:spPr/>
        <p:txBody>
          <a:bodyPr/>
          <a:lstStyle/>
          <a:p>
            <a:pPr rtl="0"/>
            <a:endParaRPr lang="ru-RU" noProof="1"/>
          </a:p>
        </p:txBody>
      </p:sp>
      <p:sp>
        <p:nvSpPr>
          <p:cNvPr id="6" name="Slide Number Placeholder 3"/>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97377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pPr rtl="0"/>
            <a:fld id="{52509601-BFB2-4950-8529-7030D9D2783A}" type="datetime1">
              <a:rPr lang="ru-RU" noProof="1" smtClean="0"/>
              <a:t>11.02.2021</a:t>
            </a:fld>
            <a:endParaRPr lang="ru-RU" noProof="1"/>
          </a:p>
        </p:txBody>
      </p:sp>
      <p:sp>
        <p:nvSpPr>
          <p:cNvPr id="5" name="Footer Placeholder 5"/>
          <p:cNvSpPr>
            <a:spLocks noGrp="1"/>
          </p:cNvSpPr>
          <p:nvPr>
            <p:ph type="ftr" sz="quarter" idx="11"/>
          </p:nvPr>
        </p:nvSpPr>
        <p:spPr/>
        <p:txBody>
          <a:bodyPr/>
          <a:lstStyle/>
          <a:p>
            <a:pPr rtl="0"/>
            <a:endParaRPr lang="ru-RU" noProof="1"/>
          </a:p>
        </p:txBody>
      </p:sp>
      <p:sp>
        <p:nvSpPr>
          <p:cNvPr id="6" name="Slide Number Placeholder 6"/>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344825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pPr rtl="0"/>
            <a:fld id="{66AD2D47-3985-403D-BB64-6B05FCF3CD18}" type="datetime1">
              <a:rPr lang="ru-RU" noProof="1" smtClean="0"/>
              <a:t>11.02.2021</a:t>
            </a:fld>
            <a:endParaRPr lang="ru-RU" noProof="1"/>
          </a:p>
        </p:txBody>
      </p:sp>
      <p:sp>
        <p:nvSpPr>
          <p:cNvPr id="6" name="Footer Placeholder 5"/>
          <p:cNvSpPr>
            <a:spLocks noGrp="1"/>
          </p:cNvSpPr>
          <p:nvPr>
            <p:ph type="ftr" sz="quarter" idx="11"/>
          </p:nvPr>
        </p:nvSpPr>
        <p:spPr/>
        <p:txBody>
          <a:bodyPr/>
          <a:lstStyle/>
          <a:p>
            <a:pPr rtl="0"/>
            <a:endParaRPr lang="ru-RU" noProof="1"/>
          </a:p>
        </p:txBody>
      </p:sp>
      <p:sp>
        <p:nvSpPr>
          <p:cNvPr id="7" name="Slide Number Placeholder 6"/>
          <p:cNvSpPr>
            <a:spLocks noGrp="1"/>
          </p:cNvSpPr>
          <p:nvPr>
            <p:ph type="sldNum" sz="quarter" idx="12"/>
          </p:nvPr>
        </p:nvSpPr>
        <p:spPr/>
        <p:txBody>
          <a:body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23072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802C4E0A-C8FF-40F8-8BC6-6C75382E8759}" type="datetime1">
              <a:rPr lang="ru-RU" noProof="1" smtClean="0"/>
              <a:t>11.02.2021</a:t>
            </a:fld>
            <a:endParaRPr lang="ru-RU" noProof="1"/>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ru-RU" noProof="1"/>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217C01CDF565}" type="slidenum">
              <a:rPr lang="ru-RU" noProof="1" smtClean="0"/>
              <a:pPr/>
              <a:t>‹#›</a:t>
            </a:fld>
            <a:endParaRPr lang="ru-RU" noProof="1"/>
          </a:p>
        </p:txBody>
      </p:sp>
    </p:spTree>
    <p:extLst>
      <p:ext uri="{BB962C8B-B14F-4D97-AF65-F5344CB8AC3E}">
        <p14:creationId xmlns:p14="http://schemas.microsoft.com/office/powerpoint/2010/main" val="3611575750"/>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52CD06E-EB43-4697-A9C1-290232C3BAD6}"/>
              </a:ext>
            </a:extLst>
          </p:cNvPr>
          <p:cNvSpPr>
            <a:spLocks noGrp="1"/>
          </p:cNvSpPr>
          <p:nvPr>
            <p:ph type="ctrTitle"/>
          </p:nvPr>
        </p:nvSpPr>
        <p:spPr>
          <a:xfrm>
            <a:off x="763164" y="1029860"/>
            <a:ext cx="6034406" cy="4811730"/>
          </a:xfrm>
        </p:spPr>
        <p:txBody>
          <a:bodyPr rtlCol="0" anchor="ctr">
            <a:noAutofit/>
          </a:bodyPr>
          <a:lstStyle/>
          <a:p>
            <a:pPr algn="ctr"/>
            <a:r>
              <a:rPr lang="en-US" sz="3200" noProof="1">
                <a:solidFill>
                  <a:schemeClr val="tx1">
                    <a:lumMod val="95000"/>
                  </a:schemeClr>
                </a:solidFill>
              </a:rPr>
              <a:t>Statistical analysis based on data from users of the website StackOverFlow</a:t>
            </a:r>
            <a:endParaRPr lang="ru-RU" sz="3200" noProof="1">
              <a:solidFill>
                <a:schemeClr val="tx1">
                  <a:lumMod val="95000"/>
                </a:schemeClr>
              </a:solidFill>
            </a:endParaRPr>
          </a:p>
        </p:txBody>
      </p:sp>
      <p:sp>
        <p:nvSpPr>
          <p:cNvPr id="10" name="Rectangle 9">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Подзаголовок 2">
            <a:extLst>
              <a:ext uri="{FF2B5EF4-FFF2-40B4-BE49-F238E27FC236}">
                <a16:creationId xmlns:a16="http://schemas.microsoft.com/office/drawing/2014/main" id="{1FBBDE4E-FFA3-44D5-BA0B-7575E2214B7C}"/>
              </a:ext>
            </a:extLst>
          </p:cNvPr>
          <p:cNvSpPr>
            <a:spLocks noGrp="1"/>
          </p:cNvSpPr>
          <p:nvPr>
            <p:ph type="subTitle" idx="1"/>
          </p:nvPr>
        </p:nvSpPr>
        <p:spPr>
          <a:xfrm>
            <a:off x="7781318" y="2080470"/>
            <a:ext cx="2591618" cy="3274558"/>
          </a:xfrm>
        </p:spPr>
        <p:txBody>
          <a:bodyPr rtlCol="0" anchor="ctr">
            <a:normAutofit lnSpcReduction="10000"/>
          </a:bodyPr>
          <a:lstStyle/>
          <a:p>
            <a:pPr rtl="0"/>
            <a:r>
              <a:rPr lang="en-US" noProof="1"/>
              <a:t>By </a:t>
            </a:r>
          </a:p>
          <a:p>
            <a:pPr rtl="0"/>
            <a:r>
              <a:rPr lang="en-US" noProof="1"/>
              <a:t>higher school of economics</a:t>
            </a:r>
          </a:p>
          <a:p>
            <a:pPr rtl="0"/>
            <a:r>
              <a:rPr lang="en-US" noProof="1"/>
              <a:t>Students</a:t>
            </a:r>
          </a:p>
          <a:p>
            <a:pPr rtl="0"/>
            <a:endParaRPr lang="en-US" noProof="1"/>
          </a:p>
          <a:p>
            <a:r>
              <a:rPr lang="en-US" noProof="1"/>
              <a:t>Dmitriy shagarov</a:t>
            </a:r>
          </a:p>
          <a:p>
            <a:pPr rtl="0"/>
            <a:r>
              <a:rPr lang="en-US" noProof="1"/>
              <a:t>Oleg  sidorenkov</a:t>
            </a:r>
          </a:p>
        </p:txBody>
      </p:sp>
      <p:sp>
        <p:nvSpPr>
          <p:cNvPr id="12" name="Rectangle 11">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4552D3-C459-4F53-A559-091DB915CB2C}"/>
              </a:ext>
            </a:extLst>
          </p:cNvPr>
          <p:cNvSpPr>
            <a:spLocks noGrp="1"/>
          </p:cNvSpPr>
          <p:nvPr>
            <p:ph type="title"/>
          </p:nvPr>
        </p:nvSpPr>
        <p:spPr>
          <a:xfrm>
            <a:off x="646111" y="452718"/>
            <a:ext cx="9758278" cy="1099245"/>
          </a:xfrm>
        </p:spPr>
        <p:txBody>
          <a:bodyPr/>
          <a:lstStyle/>
          <a:p>
            <a:r>
              <a:rPr lang="en-US" sz="2500" dirty="0"/>
              <a:t>Hypothesis 6: Most popular programming language is python</a:t>
            </a:r>
            <a:endParaRPr lang="ru-RU" sz="2500" dirty="0"/>
          </a:p>
        </p:txBody>
      </p:sp>
      <p:sp>
        <p:nvSpPr>
          <p:cNvPr id="9" name="Объект 2">
            <a:extLst>
              <a:ext uri="{FF2B5EF4-FFF2-40B4-BE49-F238E27FC236}">
                <a16:creationId xmlns:a16="http://schemas.microsoft.com/office/drawing/2014/main" id="{4B1130AB-D24B-41AB-8ACD-4900B68F614D}"/>
              </a:ext>
            </a:extLst>
          </p:cNvPr>
          <p:cNvSpPr txBox="1">
            <a:spLocks/>
          </p:cNvSpPr>
          <p:nvPr/>
        </p:nvSpPr>
        <p:spPr>
          <a:xfrm>
            <a:off x="67112" y="6085363"/>
            <a:ext cx="3746984" cy="672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t>* To see whole list of languages and number of user check </a:t>
            </a:r>
            <a:r>
              <a:rPr lang="en-US" sz="1200" dirty="0" err="1"/>
              <a:t>PythonProject</a:t>
            </a:r>
            <a:r>
              <a:rPr lang="en-US" sz="1200" dirty="0"/>
              <a:t>/</a:t>
            </a:r>
            <a:r>
              <a:rPr lang="en-US" sz="1200" dirty="0" err="1"/>
              <a:t>OldCodePhotos</a:t>
            </a:r>
            <a:r>
              <a:rPr lang="en-US" sz="1200" dirty="0"/>
              <a:t>/Langs.rtf</a:t>
            </a:r>
          </a:p>
        </p:txBody>
      </p:sp>
      <p:pic>
        <p:nvPicPr>
          <p:cNvPr id="10" name="Picture 2" descr="https://cdn.discordapp.com/attachments/804425682900877342/806939176368078918/false.png">
            <a:extLst>
              <a:ext uri="{FF2B5EF4-FFF2-40B4-BE49-F238E27FC236}">
                <a16:creationId xmlns:a16="http://schemas.microsoft.com/office/drawing/2014/main" id="{EB7772EF-69EC-4880-8012-89EC8C638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1226" y="3983338"/>
            <a:ext cx="4329651" cy="2874662"/>
          </a:xfrm>
          <a:prstGeom prst="rect">
            <a:avLst/>
          </a:prstGeom>
          <a:noFill/>
          <a:extLst>
            <a:ext uri="{909E8E84-426E-40DD-AFC4-6F175D3DCCD1}">
              <a14:hiddenFill xmlns:a14="http://schemas.microsoft.com/office/drawing/2010/main">
                <a:solidFill>
                  <a:srgbClr val="FFFFFF"/>
                </a:solidFill>
              </a14:hiddenFill>
            </a:ext>
          </a:extLst>
        </p:spPr>
      </p:pic>
      <p:sp>
        <p:nvSpPr>
          <p:cNvPr id="12" name="Объект 2">
            <a:extLst>
              <a:ext uri="{FF2B5EF4-FFF2-40B4-BE49-F238E27FC236}">
                <a16:creationId xmlns:a16="http://schemas.microsoft.com/office/drawing/2014/main" id="{F95CF59F-ED9B-450A-83CE-F6B9BB2FAAB6}"/>
              </a:ext>
            </a:extLst>
          </p:cNvPr>
          <p:cNvSpPr txBox="1">
            <a:spLocks/>
          </p:cNvSpPr>
          <p:nvPr/>
        </p:nvSpPr>
        <p:spPr>
          <a:xfrm>
            <a:off x="7185048" y="1929467"/>
            <a:ext cx="5253008" cy="26509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t>Top five most popular languages:</a:t>
            </a:r>
          </a:p>
          <a:p>
            <a:pPr marL="400050" indent="-400050">
              <a:spcBef>
                <a:spcPts val="600"/>
              </a:spcBef>
              <a:buFont typeface="+mj-lt"/>
              <a:buAutoNum type="romanUcPeriod"/>
            </a:pPr>
            <a:r>
              <a:rPr lang="en-US" sz="1400" dirty="0"/>
              <a:t>JavaScript, 54686 users</a:t>
            </a:r>
          </a:p>
          <a:p>
            <a:pPr marL="400050" indent="-400050">
              <a:spcBef>
                <a:spcPts val="600"/>
              </a:spcBef>
              <a:buFont typeface="+mj-lt"/>
              <a:buAutoNum type="romanUcPeriod"/>
            </a:pPr>
            <a:r>
              <a:rPr lang="en-US" sz="1400" dirty="0"/>
              <a:t>HTML, 53628 users</a:t>
            </a:r>
          </a:p>
          <a:p>
            <a:pPr marL="400050" indent="-400050">
              <a:spcBef>
                <a:spcPts val="600"/>
              </a:spcBef>
              <a:buFont typeface="+mj-lt"/>
              <a:buAutoNum type="romanUcPeriod"/>
            </a:pPr>
            <a:r>
              <a:rPr lang="en-US" sz="1400" dirty="0"/>
              <a:t>CSS, 50979 users</a:t>
            </a:r>
          </a:p>
          <a:p>
            <a:pPr marL="400050" indent="-400050">
              <a:spcBef>
                <a:spcPts val="600"/>
              </a:spcBef>
              <a:buFont typeface="+mj-lt"/>
              <a:buAutoNum type="romanUcPeriod"/>
            </a:pPr>
            <a:r>
              <a:rPr lang="en-US" sz="1400" dirty="0"/>
              <a:t>SQL, 44670 users</a:t>
            </a:r>
          </a:p>
          <a:p>
            <a:pPr marL="400050" indent="-400050">
              <a:spcBef>
                <a:spcPts val="700"/>
              </a:spcBef>
              <a:buFont typeface="+mj-lt"/>
              <a:buAutoNum type="romanUcPeriod"/>
            </a:pPr>
            <a:r>
              <a:rPr lang="en-US" sz="1400" dirty="0"/>
              <a:t>Java, 35521 users</a:t>
            </a:r>
          </a:p>
          <a:p>
            <a:pPr marL="0" indent="0">
              <a:spcBef>
                <a:spcPts val="700"/>
              </a:spcBef>
              <a:buNone/>
            </a:pPr>
            <a:r>
              <a:rPr lang="en-US" sz="1400" dirty="0"/>
              <a:t>And Python got 7</a:t>
            </a:r>
            <a:r>
              <a:rPr lang="en-US" sz="1400" baseline="30000" dirty="0"/>
              <a:t>th</a:t>
            </a:r>
            <a:r>
              <a:rPr lang="en-US" sz="1400" dirty="0"/>
              <a:t> place with audience of 30359 users</a:t>
            </a:r>
          </a:p>
        </p:txBody>
      </p:sp>
      <p:pic>
        <p:nvPicPr>
          <p:cNvPr id="7" name="Рисунок 6">
            <a:extLst>
              <a:ext uri="{FF2B5EF4-FFF2-40B4-BE49-F238E27FC236}">
                <a16:creationId xmlns:a16="http://schemas.microsoft.com/office/drawing/2014/main" id="{7AFA8E1C-0FDC-46A6-8A9F-37E8FB80F1A5}"/>
              </a:ext>
            </a:extLst>
          </p:cNvPr>
          <p:cNvPicPr>
            <a:picLocks noChangeAspect="1"/>
          </p:cNvPicPr>
          <p:nvPr/>
        </p:nvPicPr>
        <p:blipFill>
          <a:blip r:embed="rId3"/>
          <a:stretch>
            <a:fillRect/>
          </a:stretch>
        </p:blipFill>
        <p:spPr>
          <a:xfrm>
            <a:off x="2142993" y="1852082"/>
            <a:ext cx="4586992" cy="3739230"/>
          </a:xfrm>
          <a:prstGeom prst="rect">
            <a:avLst/>
          </a:prstGeom>
        </p:spPr>
      </p:pic>
    </p:spTree>
    <p:extLst>
      <p:ext uri="{BB962C8B-B14F-4D97-AF65-F5344CB8AC3E}">
        <p14:creationId xmlns:p14="http://schemas.microsoft.com/office/powerpoint/2010/main" val="349233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4552D3-C459-4F53-A559-091DB915CB2C}"/>
              </a:ext>
            </a:extLst>
          </p:cNvPr>
          <p:cNvSpPr>
            <a:spLocks noGrp="1"/>
          </p:cNvSpPr>
          <p:nvPr>
            <p:ph type="title"/>
          </p:nvPr>
        </p:nvSpPr>
        <p:spPr>
          <a:xfrm>
            <a:off x="699795" y="452718"/>
            <a:ext cx="9729308" cy="612684"/>
          </a:xfrm>
        </p:spPr>
        <p:txBody>
          <a:bodyPr/>
          <a:lstStyle/>
          <a:p>
            <a:r>
              <a:rPr lang="en-US" sz="2300" dirty="0"/>
              <a:t>Hypothesis 7: Windows is the most popular OS for multiple screens</a:t>
            </a:r>
            <a:endParaRPr lang="ru-RU" sz="2300" dirty="0"/>
          </a:p>
        </p:txBody>
      </p:sp>
      <p:sp>
        <p:nvSpPr>
          <p:cNvPr id="5" name="Объект 2">
            <a:extLst>
              <a:ext uri="{FF2B5EF4-FFF2-40B4-BE49-F238E27FC236}">
                <a16:creationId xmlns:a16="http://schemas.microsoft.com/office/drawing/2014/main" id="{D757D312-5EDC-405B-980F-2F57E72EE8B0}"/>
              </a:ext>
            </a:extLst>
          </p:cNvPr>
          <p:cNvSpPr txBox="1">
            <a:spLocks/>
          </p:cNvSpPr>
          <p:nvPr/>
        </p:nvSpPr>
        <p:spPr>
          <a:xfrm>
            <a:off x="7708246" y="2268147"/>
            <a:ext cx="4483754" cy="21088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Windows is not only the most popular OS for multiple screens but also the most popular OS overall </a:t>
            </a:r>
          </a:p>
        </p:txBody>
      </p:sp>
      <p:graphicFrame>
        <p:nvGraphicFramePr>
          <p:cNvPr id="8" name="Таблица 7">
            <a:extLst>
              <a:ext uri="{FF2B5EF4-FFF2-40B4-BE49-F238E27FC236}">
                <a16:creationId xmlns:a16="http://schemas.microsoft.com/office/drawing/2014/main" id="{2D9C71F4-9930-48B9-B9E3-C8593C9BD9F9}"/>
              </a:ext>
            </a:extLst>
          </p:cNvPr>
          <p:cNvGraphicFramePr>
            <a:graphicFrameLocks noGrp="1"/>
          </p:cNvGraphicFramePr>
          <p:nvPr>
            <p:extLst>
              <p:ext uri="{D42A27DB-BD31-4B8C-83A1-F6EECF244321}">
                <p14:modId xmlns:p14="http://schemas.microsoft.com/office/powerpoint/2010/main" val="2944959138"/>
              </p:ext>
            </p:extLst>
          </p:nvPr>
        </p:nvGraphicFramePr>
        <p:xfrm>
          <a:off x="955191" y="1708650"/>
          <a:ext cx="6569736" cy="3944335"/>
        </p:xfrm>
        <a:graphic>
          <a:graphicData uri="http://schemas.openxmlformats.org/drawingml/2006/table">
            <a:tbl>
              <a:tblPr firstRow="1" bandRow="1">
                <a:tableStyleId>{5C22544A-7EE6-4342-B048-85BDC9FD1C3A}</a:tableStyleId>
              </a:tblPr>
              <a:tblGrid>
                <a:gridCol w="1094956">
                  <a:extLst>
                    <a:ext uri="{9D8B030D-6E8A-4147-A177-3AD203B41FA5}">
                      <a16:colId xmlns:a16="http://schemas.microsoft.com/office/drawing/2014/main" val="817190950"/>
                    </a:ext>
                  </a:extLst>
                </a:gridCol>
                <a:gridCol w="1094956">
                  <a:extLst>
                    <a:ext uri="{9D8B030D-6E8A-4147-A177-3AD203B41FA5}">
                      <a16:colId xmlns:a16="http://schemas.microsoft.com/office/drawing/2014/main" val="1363552680"/>
                    </a:ext>
                  </a:extLst>
                </a:gridCol>
                <a:gridCol w="1094956">
                  <a:extLst>
                    <a:ext uri="{9D8B030D-6E8A-4147-A177-3AD203B41FA5}">
                      <a16:colId xmlns:a16="http://schemas.microsoft.com/office/drawing/2014/main" val="368400402"/>
                    </a:ext>
                  </a:extLst>
                </a:gridCol>
                <a:gridCol w="1094956">
                  <a:extLst>
                    <a:ext uri="{9D8B030D-6E8A-4147-A177-3AD203B41FA5}">
                      <a16:colId xmlns:a16="http://schemas.microsoft.com/office/drawing/2014/main" val="872066651"/>
                    </a:ext>
                  </a:extLst>
                </a:gridCol>
                <a:gridCol w="1094956">
                  <a:extLst>
                    <a:ext uri="{9D8B030D-6E8A-4147-A177-3AD203B41FA5}">
                      <a16:colId xmlns:a16="http://schemas.microsoft.com/office/drawing/2014/main" val="1247558954"/>
                    </a:ext>
                  </a:extLst>
                </a:gridCol>
                <a:gridCol w="1094956">
                  <a:extLst>
                    <a:ext uri="{9D8B030D-6E8A-4147-A177-3AD203B41FA5}">
                      <a16:colId xmlns:a16="http://schemas.microsoft.com/office/drawing/2014/main" val="838955836"/>
                    </a:ext>
                  </a:extLst>
                </a:gridCol>
              </a:tblGrid>
              <a:tr h="841603">
                <a:tc>
                  <a:txBody>
                    <a:bodyPr/>
                    <a:lstStyle/>
                    <a:p>
                      <a:pPr algn="ctr">
                        <a:lnSpc>
                          <a:spcPct val="200000"/>
                        </a:lnSpc>
                        <a:spcBef>
                          <a:spcPts val="400"/>
                        </a:spcBef>
                      </a:pPr>
                      <a:endParaRPr lang="en-US" sz="1100" b="0" i="1" u="none" dirty="0">
                        <a:solidFill>
                          <a:srgbClr val="FF0000"/>
                        </a:solidFill>
                        <a:effectLst/>
                      </a:endParaRPr>
                    </a:p>
                  </a:txBody>
                  <a:tcPr marL="94315" marR="94315" marT="47157" marB="47157">
                    <a:lnTlToBr w="12700" cap="flat" cmpd="sng" algn="ctr">
                      <a:solidFill>
                        <a:schemeClr val="tx1"/>
                      </a:solidFill>
                      <a:prstDash val="solid"/>
                      <a:round/>
                      <a:headEnd type="none" w="med" len="med"/>
                      <a:tailEnd type="none" w="med" len="med"/>
                    </a:lnTlToBr>
                    <a:solidFill>
                      <a:schemeClr val="accent1"/>
                    </a:solidFill>
                  </a:tcPr>
                </a:tc>
                <a:tc>
                  <a:txBody>
                    <a:bodyPr/>
                    <a:lstStyle/>
                    <a:p>
                      <a:pPr algn="ctr"/>
                      <a:endParaRPr lang="en-US" sz="1500" b="0" i="1" u="none" dirty="0">
                        <a:effectLst/>
                      </a:endParaRPr>
                    </a:p>
                    <a:p>
                      <a:pPr algn="ctr"/>
                      <a:r>
                        <a:rPr lang="en-US" sz="1500" b="0" i="1" u="none" dirty="0">
                          <a:effectLst/>
                        </a:rPr>
                        <a:t>Windows</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MacOS</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Linux</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Unix</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Average</a:t>
                      </a:r>
                      <a:endParaRPr lang="ru-RU" sz="1500" b="0" i="1" u="none" dirty="0">
                        <a:effectLst/>
                      </a:endParaRPr>
                    </a:p>
                  </a:txBody>
                  <a:tcPr marL="94315" marR="94315" marT="47157" marB="47157"/>
                </a:tc>
                <a:extLst>
                  <a:ext uri="{0D108BD9-81ED-4DB2-BD59-A6C34878D82A}">
                    <a16:rowId xmlns:a16="http://schemas.microsoft.com/office/drawing/2014/main" val="2205818571"/>
                  </a:ext>
                </a:extLst>
              </a:tr>
              <a:tr h="775683">
                <a:tc>
                  <a:txBody>
                    <a:bodyPr/>
                    <a:lstStyle/>
                    <a:p>
                      <a:pPr algn="ctr"/>
                      <a:endParaRPr lang="en-US" sz="1500" b="0" i="1" u="none" dirty="0">
                        <a:effectLst/>
                      </a:endParaRPr>
                    </a:p>
                    <a:p>
                      <a:pPr algn="ctr"/>
                      <a:r>
                        <a:rPr lang="en-US" sz="1500" b="0" i="1" u="none" dirty="0">
                          <a:effectLst/>
                        </a:rPr>
                        <a:t>1</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10644</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7106</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6419</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49</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8072</a:t>
                      </a:r>
                      <a:endParaRPr lang="ru-RU" sz="1500" b="0" i="1" u="none" dirty="0">
                        <a:effectLst/>
                      </a:endParaRPr>
                    </a:p>
                  </a:txBody>
                  <a:tcPr marL="94315" marR="94315" marT="47157" marB="47157"/>
                </a:tc>
                <a:extLst>
                  <a:ext uri="{0D108BD9-81ED-4DB2-BD59-A6C34878D82A}">
                    <a16:rowId xmlns:a16="http://schemas.microsoft.com/office/drawing/2014/main" val="1488782950"/>
                  </a:ext>
                </a:extLst>
              </a:tr>
              <a:tr h="775683">
                <a:tc>
                  <a:txBody>
                    <a:bodyPr/>
                    <a:lstStyle/>
                    <a:p>
                      <a:pPr algn="ctr"/>
                      <a:endParaRPr lang="en-US" sz="1500" b="0" i="1" u="none" dirty="0">
                        <a:effectLst/>
                      </a:endParaRPr>
                    </a:p>
                    <a:p>
                      <a:pPr algn="ctr"/>
                      <a:r>
                        <a:rPr lang="en-US" sz="1500" b="0" i="1" u="none" dirty="0">
                          <a:effectLst/>
                        </a:rPr>
                        <a:t>2</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20034</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9976</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8788</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70</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12956</a:t>
                      </a:r>
                      <a:endParaRPr lang="ru-RU" sz="1500" b="0" i="1" u="none" dirty="0">
                        <a:effectLst/>
                      </a:endParaRPr>
                    </a:p>
                  </a:txBody>
                  <a:tcPr marL="94315" marR="94315" marT="47157" marB="47157"/>
                </a:tc>
                <a:extLst>
                  <a:ext uri="{0D108BD9-81ED-4DB2-BD59-A6C34878D82A}">
                    <a16:rowId xmlns:a16="http://schemas.microsoft.com/office/drawing/2014/main" val="3164680334"/>
                  </a:ext>
                </a:extLst>
              </a:tr>
              <a:tr h="775683">
                <a:tc>
                  <a:txBody>
                    <a:bodyPr/>
                    <a:lstStyle/>
                    <a:p>
                      <a:pPr algn="ctr"/>
                      <a:endParaRPr lang="en-US" sz="1500" b="0" i="1" u="none" dirty="0">
                        <a:effectLst/>
                      </a:endParaRPr>
                    </a:p>
                    <a:p>
                      <a:pPr algn="ctr"/>
                      <a:r>
                        <a:rPr lang="en-US" sz="1500" b="0" i="1" u="none" dirty="0">
                          <a:effectLst/>
                        </a:rPr>
                        <a:t>3</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6051</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2881</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1983</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16</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3643</a:t>
                      </a:r>
                      <a:endParaRPr lang="ru-RU" sz="1500" b="0" i="1" u="none" dirty="0">
                        <a:effectLst/>
                      </a:endParaRPr>
                    </a:p>
                  </a:txBody>
                  <a:tcPr marL="94315" marR="94315" marT="47157" marB="47157"/>
                </a:tc>
                <a:extLst>
                  <a:ext uri="{0D108BD9-81ED-4DB2-BD59-A6C34878D82A}">
                    <a16:rowId xmlns:a16="http://schemas.microsoft.com/office/drawing/2014/main" val="1817777867"/>
                  </a:ext>
                </a:extLst>
              </a:tr>
              <a:tr h="775683">
                <a:tc>
                  <a:txBody>
                    <a:bodyPr/>
                    <a:lstStyle/>
                    <a:p>
                      <a:pPr algn="ctr"/>
                      <a:endParaRPr lang="en-US" sz="1500" b="0" i="1" u="none" dirty="0">
                        <a:effectLst/>
                      </a:endParaRPr>
                    </a:p>
                    <a:p>
                      <a:pPr algn="ctr"/>
                      <a:r>
                        <a:rPr lang="en-US" sz="1500" b="0" i="1" u="none" dirty="0">
                          <a:effectLst/>
                        </a:rPr>
                        <a:t>4</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548</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156</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186</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3</a:t>
                      </a:r>
                      <a:endParaRPr lang="ru-RU" sz="1500" b="0" i="1" u="none" dirty="0">
                        <a:effectLst/>
                      </a:endParaRPr>
                    </a:p>
                  </a:txBody>
                  <a:tcPr marL="94315" marR="94315" marT="47157" marB="47157"/>
                </a:tc>
                <a:tc>
                  <a:txBody>
                    <a:bodyPr/>
                    <a:lstStyle/>
                    <a:p>
                      <a:pPr algn="ctr"/>
                      <a:endParaRPr lang="en-US" sz="1500" b="0" i="1" u="none" dirty="0">
                        <a:effectLst/>
                      </a:endParaRPr>
                    </a:p>
                    <a:p>
                      <a:pPr algn="ctr"/>
                      <a:r>
                        <a:rPr lang="en-US" sz="1500" b="0" i="1" u="none" dirty="0">
                          <a:effectLst/>
                        </a:rPr>
                        <a:t>297</a:t>
                      </a:r>
                      <a:endParaRPr lang="ru-RU" sz="1500" b="0" i="1" u="none" dirty="0">
                        <a:effectLst/>
                      </a:endParaRPr>
                    </a:p>
                  </a:txBody>
                  <a:tcPr marL="94315" marR="94315" marT="47157" marB="47157"/>
                </a:tc>
                <a:extLst>
                  <a:ext uri="{0D108BD9-81ED-4DB2-BD59-A6C34878D82A}">
                    <a16:rowId xmlns:a16="http://schemas.microsoft.com/office/drawing/2014/main" val="1868144396"/>
                  </a:ext>
                </a:extLst>
              </a:tr>
            </a:tbl>
          </a:graphicData>
        </a:graphic>
      </p:graphicFrame>
      <p:pic>
        <p:nvPicPr>
          <p:cNvPr id="15" name="Picture 6" descr="https://cdn.discordapp.com/attachments/804425682900877342/806938905856442493/true.png">
            <a:extLst>
              <a:ext uri="{FF2B5EF4-FFF2-40B4-BE49-F238E27FC236}">
                <a16:creationId xmlns:a16="http://schemas.microsoft.com/office/drawing/2014/main" id="{9DDD7A03-F3A8-47A8-8817-7153CEE13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1225" y="3978675"/>
            <a:ext cx="4329651" cy="2879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255EA8-AD8F-48FD-9C47-E5E1A6F13DAD}"/>
              </a:ext>
            </a:extLst>
          </p:cNvPr>
          <p:cNvSpPr txBox="1"/>
          <p:nvPr/>
        </p:nvSpPr>
        <p:spPr>
          <a:xfrm>
            <a:off x="1533897" y="1828205"/>
            <a:ext cx="679508" cy="338554"/>
          </a:xfrm>
          <a:prstGeom prst="rect">
            <a:avLst/>
          </a:prstGeom>
          <a:noFill/>
        </p:spPr>
        <p:txBody>
          <a:bodyPr wrap="square" rtlCol="0">
            <a:spAutoFit/>
          </a:bodyPr>
          <a:lstStyle/>
          <a:p>
            <a:r>
              <a:rPr lang="en-US" sz="1600" dirty="0" err="1"/>
              <a:t>os</a:t>
            </a:r>
            <a:endParaRPr lang="ru-RU" sz="1600" dirty="0"/>
          </a:p>
        </p:txBody>
      </p:sp>
      <p:sp>
        <p:nvSpPr>
          <p:cNvPr id="9" name="TextBox 8">
            <a:extLst>
              <a:ext uri="{FF2B5EF4-FFF2-40B4-BE49-F238E27FC236}">
                <a16:creationId xmlns:a16="http://schemas.microsoft.com/office/drawing/2014/main" id="{683443D4-E839-4860-86B0-0CA8663B1AD8}"/>
              </a:ext>
            </a:extLst>
          </p:cNvPr>
          <p:cNvSpPr txBox="1"/>
          <p:nvPr/>
        </p:nvSpPr>
        <p:spPr>
          <a:xfrm>
            <a:off x="908893" y="2091151"/>
            <a:ext cx="679508" cy="430887"/>
          </a:xfrm>
          <a:prstGeom prst="rect">
            <a:avLst/>
          </a:prstGeom>
          <a:noFill/>
        </p:spPr>
        <p:txBody>
          <a:bodyPr wrap="square" rtlCol="0">
            <a:spAutoFit/>
          </a:bodyPr>
          <a:lstStyle/>
          <a:p>
            <a:r>
              <a:rPr lang="en-US" sz="1100" dirty="0"/>
              <a:t>Num of mons</a:t>
            </a:r>
            <a:endParaRPr lang="ru-RU" sz="1100" dirty="0"/>
          </a:p>
        </p:txBody>
      </p:sp>
      <p:sp>
        <p:nvSpPr>
          <p:cNvPr id="11" name="Объект 2">
            <a:extLst>
              <a:ext uri="{FF2B5EF4-FFF2-40B4-BE49-F238E27FC236}">
                <a16:creationId xmlns:a16="http://schemas.microsoft.com/office/drawing/2014/main" id="{C68A1231-37DB-40F3-9769-37468C39F9AE}"/>
              </a:ext>
            </a:extLst>
          </p:cNvPr>
          <p:cNvSpPr txBox="1">
            <a:spLocks/>
          </p:cNvSpPr>
          <p:nvPr/>
        </p:nvSpPr>
        <p:spPr>
          <a:xfrm>
            <a:off x="291124" y="5624329"/>
            <a:ext cx="4483754" cy="21088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dirty="0"/>
          </a:p>
        </p:txBody>
      </p:sp>
    </p:spTree>
    <p:extLst>
      <p:ext uri="{BB962C8B-B14F-4D97-AF65-F5344CB8AC3E}">
        <p14:creationId xmlns:p14="http://schemas.microsoft.com/office/powerpoint/2010/main" val="2376303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170" name="Picture 2" descr="https://marketingresourceblog.com/wp-content/uploads/2016/12/Work-Burnout-Blog.jpg">
            <a:extLst>
              <a:ext uri="{FF2B5EF4-FFF2-40B4-BE49-F238E27FC236}">
                <a16:creationId xmlns:a16="http://schemas.microsoft.com/office/drawing/2014/main" id="{92322590-D06D-4067-A561-C3883EDF2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48" y="2011023"/>
            <a:ext cx="4391608" cy="329370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a:extLst>
              <a:ext uri="{FF2B5EF4-FFF2-40B4-BE49-F238E27FC236}">
                <a16:creationId xmlns:a16="http://schemas.microsoft.com/office/drawing/2014/main" id="{9E04C0FA-948C-4DFF-9861-B61AE6533B1A}"/>
              </a:ext>
            </a:extLst>
          </p:cNvPr>
          <p:cNvSpPr>
            <a:spLocks noGrp="1"/>
          </p:cNvSpPr>
          <p:nvPr>
            <p:ph type="title"/>
          </p:nvPr>
        </p:nvSpPr>
        <p:spPr>
          <a:xfrm>
            <a:off x="349954" y="1073022"/>
            <a:ext cx="4168368" cy="1526559"/>
          </a:xfrm>
        </p:spPr>
        <p:txBody>
          <a:bodyPr>
            <a:normAutofit/>
          </a:bodyPr>
          <a:lstStyle/>
          <a:p>
            <a:pPr algn="ctr"/>
            <a:r>
              <a:rPr lang="en-US" dirty="0">
                <a:solidFill>
                  <a:schemeClr val="bg2"/>
                </a:solidFill>
              </a:rPr>
              <a:t>Additional information</a:t>
            </a:r>
            <a:endParaRPr lang="ru-RU" dirty="0">
              <a:solidFill>
                <a:schemeClr val="bg2"/>
              </a:solidFill>
            </a:endParaRPr>
          </a:p>
        </p:txBody>
      </p:sp>
      <p:sp>
        <p:nvSpPr>
          <p:cNvPr id="9" name="Объект 2">
            <a:extLst>
              <a:ext uri="{FF2B5EF4-FFF2-40B4-BE49-F238E27FC236}">
                <a16:creationId xmlns:a16="http://schemas.microsoft.com/office/drawing/2014/main" id="{C2CEB4F5-DAAF-4CF4-956B-8DE7DBF5D24D}"/>
              </a:ext>
            </a:extLst>
          </p:cNvPr>
          <p:cNvSpPr>
            <a:spLocks noGrp="1"/>
          </p:cNvSpPr>
          <p:nvPr>
            <p:ph idx="1"/>
          </p:nvPr>
        </p:nvSpPr>
        <p:spPr>
          <a:xfrm>
            <a:off x="5465128" y="1515762"/>
            <a:ext cx="6574424" cy="3954162"/>
          </a:xfrm>
        </p:spPr>
        <p:txBody>
          <a:bodyPr>
            <a:normAutofit/>
          </a:bodyPr>
          <a:lstStyle/>
          <a:p>
            <a:pPr marL="457200" indent="-457200">
              <a:buFont typeface="+mj-lt"/>
              <a:buAutoNum type="arabicPeriod"/>
            </a:pPr>
            <a:r>
              <a:rPr lang="en-US" sz="2400" dirty="0"/>
              <a:t>Average number of monitors in companies of different sizes</a:t>
            </a:r>
          </a:p>
          <a:p>
            <a:pPr marL="457200" indent="-457200">
              <a:buFont typeface="+mj-lt"/>
              <a:buAutoNum type="arabicPeriod"/>
            </a:pPr>
            <a:r>
              <a:rPr lang="en-US" sz="2400" dirty="0" err="1"/>
              <a:t>StackOverFlow</a:t>
            </a:r>
            <a:r>
              <a:rPr lang="en-US" sz="2400" dirty="0"/>
              <a:t> rating depending on frequency of visiting </a:t>
            </a:r>
          </a:p>
          <a:p>
            <a:pPr marL="457200" indent="-457200">
              <a:buFont typeface="+mj-lt"/>
              <a:buAutoNum type="arabicPeriod"/>
            </a:pPr>
            <a:r>
              <a:rPr lang="en-US" sz="2400" dirty="0"/>
              <a:t>Extended table for 3</a:t>
            </a:r>
            <a:r>
              <a:rPr lang="en-US" sz="2400" baseline="30000" dirty="0"/>
              <a:t>rd</a:t>
            </a:r>
            <a:r>
              <a:rPr lang="en-US" sz="2400" dirty="0"/>
              <a:t> theory</a:t>
            </a:r>
          </a:p>
          <a:p>
            <a:pPr marL="457200" indent="-457200">
              <a:buFont typeface="+mj-lt"/>
              <a:buAutoNum type="arabicPeriod"/>
            </a:pPr>
            <a:r>
              <a:rPr lang="en-US" sz="2400" dirty="0"/>
              <a:t>Correlational analysis between variables</a:t>
            </a:r>
            <a:endParaRPr lang="en-US" sz="2800" dirty="0"/>
          </a:p>
          <a:p>
            <a:pPr marL="457200" indent="-457200">
              <a:buFont typeface="+mj-lt"/>
              <a:buAutoNum type="arabicPeriod"/>
            </a:pPr>
            <a:r>
              <a:rPr lang="en-US" sz="2400" dirty="0"/>
              <a:t>Second part of the project: web-scrapping on speedrun.com</a:t>
            </a:r>
          </a:p>
        </p:txBody>
      </p:sp>
    </p:spTree>
    <p:extLst>
      <p:ext uri="{BB962C8B-B14F-4D97-AF65-F5344CB8AC3E}">
        <p14:creationId xmlns:p14="http://schemas.microsoft.com/office/powerpoint/2010/main" val="169116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EFE077-AFE7-46DB-B0F4-C61F35D58DA4}"/>
              </a:ext>
            </a:extLst>
          </p:cNvPr>
          <p:cNvSpPr>
            <a:spLocks noGrp="1"/>
          </p:cNvSpPr>
          <p:nvPr>
            <p:ph type="title"/>
          </p:nvPr>
        </p:nvSpPr>
        <p:spPr>
          <a:xfrm>
            <a:off x="594638" y="469496"/>
            <a:ext cx="9790933" cy="595906"/>
          </a:xfrm>
        </p:spPr>
        <p:txBody>
          <a:bodyPr/>
          <a:lstStyle/>
          <a:p>
            <a:r>
              <a:rPr lang="en-US" sz="2800" dirty="0"/>
              <a:t>Average number of monitors in each type of company</a:t>
            </a:r>
            <a:br>
              <a:rPr lang="en-US" sz="4400" dirty="0"/>
            </a:br>
            <a:endParaRPr lang="ru-RU" dirty="0"/>
          </a:p>
        </p:txBody>
      </p:sp>
      <p:graphicFrame>
        <p:nvGraphicFramePr>
          <p:cNvPr id="10" name="Таблица 9">
            <a:extLst>
              <a:ext uri="{FF2B5EF4-FFF2-40B4-BE49-F238E27FC236}">
                <a16:creationId xmlns:a16="http://schemas.microsoft.com/office/drawing/2014/main" id="{6CC392E9-891C-4F4E-BC1D-8F06823D171A}"/>
              </a:ext>
            </a:extLst>
          </p:cNvPr>
          <p:cNvGraphicFramePr>
            <a:graphicFrameLocks noGrp="1"/>
          </p:cNvGraphicFramePr>
          <p:nvPr>
            <p:extLst>
              <p:ext uri="{D42A27DB-BD31-4B8C-83A1-F6EECF244321}">
                <p14:modId xmlns:p14="http://schemas.microsoft.com/office/powerpoint/2010/main" val="3622288339"/>
              </p:ext>
            </p:extLst>
          </p:nvPr>
        </p:nvGraphicFramePr>
        <p:xfrm>
          <a:off x="594638" y="1284509"/>
          <a:ext cx="6871518" cy="5103995"/>
        </p:xfrm>
        <a:graphic>
          <a:graphicData uri="http://schemas.openxmlformats.org/drawingml/2006/table">
            <a:tbl>
              <a:tblPr firstRow="1" bandRow="1">
                <a:tableStyleId>{5C22544A-7EE6-4342-B048-85BDC9FD1C3A}</a:tableStyleId>
              </a:tblPr>
              <a:tblGrid>
                <a:gridCol w="1145253">
                  <a:extLst>
                    <a:ext uri="{9D8B030D-6E8A-4147-A177-3AD203B41FA5}">
                      <a16:colId xmlns:a16="http://schemas.microsoft.com/office/drawing/2014/main" val="2514552639"/>
                    </a:ext>
                  </a:extLst>
                </a:gridCol>
                <a:gridCol w="1145253">
                  <a:extLst>
                    <a:ext uri="{9D8B030D-6E8A-4147-A177-3AD203B41FA5}">
                      <a16:colId xmlns:a16="http://schemas.microsoft.com/office/drawing/2014/main" val="1577290095"/>
                    </a:ext>
                  </a:extLst>
                </a:gridCol>
                <a:gridCol w="1145253">
                  <a:extLst>
                    <a:ext uri="{9D8B030D-6E8A-4147-A177-3AD203B41FA5}">
                      <a16:colId xmlns:a16="http://schemas.microsoft.com/office/drawing/2014/main" val="3580722226"/>
                    </a:ext>
                  </a:extLst>
                </a:gridCol>
                <a:gridCol w="1145253">
                  <a:extLst>
                    <a:ext uri="{9D8B030D-6E8A-4147-A177-3AD203B41FA5}">
                      <a16:colId xmlns:a16="http://schemas.microsoft.com/office/drawing/2014/main" val="780990643"/>
                    </a:ext>
                  </a:extLst>
                </a:gridCol>
                <a:gridCol w="1145253">
                  <a:extLst>
                    <a:ext uri="{9D8B030D-6E8A-4147-A177-3AD203B41FA5}">
                      <a16:colId xmlns:a16="http://schemas.microsoft.com/office/drawing/2014/main" val="4027851213"/>
                    </a:ext>
                  </a:extLst>
                </a:gridCol>
                <a:gridCol w="1145253">
                  <a:extLst>
                    <a:ext uri="{9D8B030D-6E8A-4147-A177-3AD203B41FA5}">
                      <a16:colId xmlns:a16="http://schemas.microsoft.com/office/drawing/2014/main" val="3540536357"/>
                    </a:ext>
                  </a:extLst>
                </a:gridCol>
              </a:tblGrid>
              <a:tr h="300235">
                <a:tc>
                  <a:txBody>
                    <a:bodyPr/>
                    <a:lstStyle/>
                    <a:p>
                      <a:pPr algn="ctr" fontAlgn="t"/>
                      <a:r>
                        <a:rPr lang="en-US" sz="1100" u="none" strike="noStrike" dirty="0" err="1">
                          <a:effectLst/>
                        </a:rPr>
                        <a:t>CompanySize</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dirty="0">
                          <a:effectLst/>
                        </a:rPr>
                        <a:t>Student</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BSD/Unix</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Linux-based</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MacOS</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Windows</a:t>
                      </a:r>
                      <a:endParaRPr lang="en-US" sz="11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572291854"/>
                  </a:ext>
                </a:extLst>
              </a:tr>
              <a:tr h="300235">
                <a:tc rowSpan="2">
                  <a:txBody>
                    <a:bodyPr/>
                    <a:lstStyle/>
                    <a:p>
                      <a:pPr algn="ctr" fontAlgn="t"/>
                      <a:endParaRPr lang="en-US" sz="1100" u="none" strike="noStrike" dirty="0">
                        <a:effectLst/>
                      </a:endParaRPr>
                    </a:p>
                    <a:p>
                      <a:pPr algn="ctr" fontAlgn="t"/>
                      <a:r>
                        <a:rPr lang="en-US" sz="1100" u="none" strike="noStrike" dirty="0">
                          <a:effectLst/>
                        </a:rPr>
                        <a:t>Enthusiasts</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1200" b="0" i="0" u="none" strike="noStrike">
                          <a:effectLst/>
                          <a:latin typeface="+mn-lt"/>
                        </a:rPr>
                        <a:t>FALSE                      </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a:effectLst/>
                        </a:rPr>
                        <a:t>3</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1,77</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1,79</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1,96</a:t>
                      </a:r>
                      <a:endParaRPr lang="ru-R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628443"/>
                  </a:ext>
                </a:extLst>
              </a:tr>
              <a:tr h="300235">
                <a:tc vMerge="1">
                  <a:txBody>
                    <a:bodyPr/>
                    <a:lstStyle/>
                    <a:p>
                      <a:endParaRPr lang="ru-RU"/>
                    </a:p>
                  </a:txBody>
                  <a:tcPr/>
                </a:tc>
                <a:tc>
                  <a:txBody>
                    <a:bodyPr/>
                    <a:lstStyle/>
                    <a:p>
                      <a:pPr algn="ctr" fontAlgn="t"/>
                      <a:r>
                        <a:rPr lang="en-US" sz="1200" b="0" i="0" u="none" strike="noStrike">
                          <a:effectLst/>
                          <a:latin typeface="+mn-lt"/>
                        </a:rPr>
                        <a:t>TRUE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a:effectLst/>
                        </a:rPr>
                        <a:t>2</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1,76</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1,77</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1,9</a:t>
                      </a:r>
                      <a:endParaRPr lang="ru-R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8078249"/>
                  </a:ext>
                </a:extLst>
              </a:tr>
              <a:tr h="300235">
                <a:tc rowSpan="2">
                  <a:txBody>
                    <a:bodyPr/>
                    <a:lstStyle/>
                    <a:p>
                      <a:pPr algn="ctr" fontAlgn="t"/>
                      <a:endParaRPr lang="en-US" sz="1100" u="none" strike="noStrike" dirty="0">
                        <a:effectLst/>
                      </a:endParaRPr>
                    </a:p>
                    <a:p>
                      <a:pPr algn="ctr" fontAlgn="t"/>
                      <a:r>
                        <a:rPr lang="en-US" sz="1100" u="none" strike="noStrike" dirty="0">
                          <a:effectLst/>
                        </a:rPr>
                        <a:t>Medium Group</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b="0" i="0" u="none" strike="noStrike" dirty="0">
                          <a:effectLst/>
                          <a:latin typeface="+mn-lt"/>
                        </a:rPr>
                        <a:t>FALSE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a:effectLst/>
                        </a:rPr>
                        <a:t>1,83</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1,83</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1,84</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2,04</a:t>
                      </a:r>
                      <a:endParaRPr lang="ru-R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4091056"/>
                  </a:ext>
                </a:extLst>
              </a:tr>
              <a:tr h="300235">
                <a:tc vMerge="1">
                  <a:txBody>
                    <a:bodyPr/>
                    <a:lstStyle/>
                    <a:p>
                      <a:endParaRPr lang="ru-RU"/>
                    </a:p>
                  </a:txBody>
                  <a:tcPr/>
                </a:tc>
                <a:tc>
                  <a:txBody>
                    <a:bodyPr/>
                    <a:lstStyle/>
                    <a:p>
                      <a:pPr algn="ctr" fontAlgn="t"/>
                      <a:r>
                        <a:rPr lang="en-US" sz="1200" b="0" i="0" u="none" strike="noStrike" dirty="0">
                          <a:effectLst/>
                          <a:latin typeface="+mn-lt"/>
                        </a:rPr>
                        <a:t>TRUE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dirty="0">
                          <a:effectLst/>
                        </a:rPr>
                        <a:t>1,5</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1,79</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1,75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1,95</a:t>
                      </a:r>
                      <a:endParaRPr lang="ru-R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1326233"/>
                  </a:ext>
                </a:extLst>
              </a:tr>
              <a:tr h="300235">
                <a:tc rowSpan="2">
                  <a:txBody>
                    <a:bodyPr/>
                    <a:lstStyle/>
                    <a:p>
                      <a:pPr algn="ctr" fontAlgn="t"/>
                      <a:endParaRPr lang="en-US" sz="1100" u="none" strike="noStrike" dirty="0">
                        <a:effectLst/>
                      </a:endParaRPr>
                    </a:p>
                    <a:p>
                      <a:pPr algn="ctr" fontAlgn="t"/>
                      <a:r>
                        <a:rPr lang="en-US" sz="1100" u="none" strike="noStrike" dirty="0">
                          <a:effectLst/>
                        </a:rPr>
                        <a:t>Small Company</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b="0" i="0" u="none" strike="noStrike">
                          <a:effectLst/>
                          <a:latin typeface="+mn-lt"/>
                        </a:rPr>
                        <a:t>FALSE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dirty="0">
                          <a:effectLst/>
                        </a:rPr>
                        <a:t>1,64</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1,88</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1,85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2,06</a:t>
                      </a:r>
                      <a:endParaRPr lang="ru-R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0225473"/>
                  </a:ext>
                </a:extLst>
              </a:tr>
              <a:tr h="300235">
                <a:tc vMerge="1">
                  <a:txBody>
                    <a:bodyPr/>
                    <a:lstStyle/>
                    <a:p>
                      <a:endParaRPr lang="ru-RU"/>
                    </a:p>
                  </a:txBody>
                  <a:tcPr/>
                </a:tc>
                <a:tc>
                  <a:txBody>
                    <a:bodyPr/>
                    <a:lstStyle/>
                    <a:p>
                      <a:pPr algn="ctr" fontAlgn="t"/>
                      <a:r>
                        <a:rPr lang="en-US" sz="1200" b="0" i="0" u="none" strike="noStrike">
                          <a:effectLst/>
                          <a:latin typeface="+mn-lt"/>
                        </a:rPr>
                        <a:t>TRUE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dirty="0">
                          <a:effectLst/>
                        </a:rPr>
                        <a:t>1,33</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1,83</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1,85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1,91</a:t>
                      </a:r>
                      <a:endParaRPr lang="ru-R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0323020"/>
                  </a:ext>
                </a:extLst>
              </a:tr>
              <a:tr h="300235">
                <a:tc rowSpan="2">
                  <a:txBody>
                    <a:bodyPr/>
                    <a:lstStyle/>
                    <a:p>
                      <a:pPr algn="ctr" fontAlgn="t">
                        <a:lnSpc>
                          <a:spcPts val="1120"/>
                        </a:lnSpc>
                      </a:pPr>
                      <a:endParaRPr lang="en-US" sz="1100" u="none" strike="noStrike" dirty="0">
                        <a:effectLst/>
                      </a:endParaRPr>
                    </a:p>
                    <a:p>
                      <a:pPr algn="ctr" fontAlgn="t">
                        <a:lnSpc>
                          <a:spcPts val="1120"/>
                        </a:lnSpc>
                      </a:pPr>
                      <a:r>
                        <a:rPr lang="en-US" sz="1100" u="none" strike="noStrike" dirty="0" err="1">
                          <a:effectLst/>
                        </a:rPr>
                        <a:t>Standart</a:t>
                      </a:r>
                      <a:r>
                        <a:rPr lang="en-US" sz="1100" u="none" strike="noStrike" dirty="0">
                          <a:effectLst/>
                        </a:rPr>
                        <a:t> Company</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b="0" i="0" u="none" strike="noStrike">
                          <a:effectLst/>
                          <a:latin typeface="+mn-lt"/>
                        </a:rPr>
                        <a:t>FALSE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a:effectLst/>
                        </a:rPr>
                        <a:t>2</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1,91</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1,89</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2,08</a:t>
                      </a:r>
                      <a:endParaRPr lang="ru-R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7505708"/>
                  </a:ext>
                </a:extLst>
              </a:tr>
              <a:tr h="300235">
                <a:tc vMerge="1">
                  <a:txBody>
                    <a:bodyPr/>
                    <a:lstStyle/>
                    <a:p>
                      <a:endParaRPr lang="ru-RU"/>
                    </a:p>
                  </a:txBody>
                  <a:tcPr/>
                </a:tc>
                <a:tc>
                  <a:txBody>
                    <a:bodyPr/>
                    <a:lstStyle/>
                    <a:p>
                      <a:pPr algn="ctr" fontAlgn="t"/>
                      <a:r>
                        <a:rPr lang="en-US" sz="1200" b="0" i="0" u="none" strike="noStrike">
                          <a:effectLst/>
                          <a:latin typeface="+mn-lt"/>
                        </a:rPr>
                        <a:t>TRUE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a:effectLst/>
                        </a:rPr>
                        <a:t>2</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1,85</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1,88</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1,93</a:t>
                      </a:r>
                      <a:endParaRPr lang="ru-R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9603035"/>
                  </a:ext>
                </a:extLst>
              </a:tr>
              <a:tr h="300235">
                <a:tc rowSpan="2">
                  <a:txBody>
                    <a:bodyPr/>
                    <a:lstStyle/>
                    <a:p>
                      <a:pPr algn="ctr" fontAlgn="t"/>
                      <a:endParaRPr lang="en-US" sz="1100" u="none" strike="noStrike" dirty="0">
                        <a:effectLst/>
                      </a:endParaRPr>
                    </a:p>
                    <a:p>
                      <a:pPr algn="ctr" fontAlgn="t"/>
                      <a:r>
                        <a:rPr lang="en-US" sz="1100" u="none" strike="noStrike" dirty="0">
                          <a:effectLst/>
                        </a:rPr>
                        <a:t>Large Company</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b="0" i="0" u="none" strike="noStrike">
                          <a:effectLst/>
                          <a:latin typeface="+mn-lt"/>
                        </a:rPr>
                        <a:t>FALSE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a:effectLst/>
                        </a:rPr>
                        <a:t>1,75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2,02</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1,95</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2,12</a:t>
                      </a:r>
                      <a:endParaRPr lang="ru-R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52698"/>
                  </a:ext>
                </a:extLst>
              </a:tr>
              <a:tr h="300235">
                <a:tc vMerge="1">
                  <a:txBody>
                    <a:bodyPr/>
                    <a:lstStyle/>
                    <a:p>
                      <a:endParaRPr lang="ru-RU"/>
                    </a:p>
                  </a:txBody>
                  <a:tcPr/>
                </a:tc>
                <a:tc>
                  <a:txBody>
                    <a:bodyPr/>
                    <a:lstStyle/>
                    <a:p>
                      <a:pPr algn="ctr" fontAlgn="t"/>
                      <a:r>
                        <a:rPr lang="en-US" sz="1200" b="0" i="0" u="none" strike="noStrike">
                          <a:effectLst/>
                          <a:latin typeface="+mn-lt"/>
                        </a:rPr>
                        <a:t>TRUE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a:effectLst/>
                        </a:rPr>
                        <a:t>2,5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1,95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1,92</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1,92</a:t>
                      </a:r>
                      <a:endParaRPr lang="ru-R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836436"/>
                  </a:ext>
                </a:extLst>
              </a:tr>
              <a:tr h="300235">
                <a:tc rowSpan="2">
                  <a:txBody>
                    <a:bodyPr/>
                    <a:lstStyle/>
                    <a:p>
                      <a:pPr algn="ctr" fontAlgn="t">
                        <a:lnSpc>
                          <a:spcPts val="1200"/>
                        </a:lnSpc>
                      </a:pPr>
                      <a:endParaRPr lang="en-US" sz="1100" u="none" strike="noStrike" dirty="0">
                        <a:effectLst/>
                      </a:endParaRPr>
                    </a:p>
                    <a:p>
                      <a:pPr algn="ctr" fontAlgn="t">
                        <a:lnSpc>
                          <a:spcPts val="1200"/>
                        </a:lnSpc>
                      </a:pPr>
                      <a:r>
                        <a:rPr lang="en-US" sz="1100" u="none" strike="noStrike" dirty="0">
                          <a:effectLst/>
                        </a:rPr>
                        <a:t>Minor Corporation</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b="0" i="0" u="none" strike="noStrike">
                          <a:effectLst/>
                          <a:latin typeface="+mn-lt"/>
                        </a:rPr>
                        <a:t>FALSE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a:effectLst/>
                        </a:rPr>
                        <a:t>2</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1,95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1,96</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2,13</a:t>
                      </a:r>
                      <a:endParaRPr lang="ru-R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4742542"/>
                  </a:ext>
                </a:extLst>
              </a:tr>
              <a:tr h="300235">
                <a:tc vMerge="1">
                  <a:txBody>
                    <a:bodyPr/>
                    <a:lstStyle/>
                    <a:p>
                      <a:endParaRPr lang="ru-RU"/>
                    </a:p>
                  </a:txBody>
                  <a:tcPr/>
                </a:tc>
                <a:tc>
                  <a:txBody>
                    <a:bodyPr/>
                    <a:lstStyle/>
                    <a:p>
                      <a:pPr algn="ctr" fontAlgn="t"/>
                      <a:r>
                        <a:rPr lang="en-US" sz="1200" b="0" i="0" u="none" strike="noStrike">
                          <a:effectLst/>
                          <a:latin typeface="+mn-lt"/>
                        </a:rPr>
                        <a:t>TRUE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a:effectLst/>
                        </a:rPr>
                        <a:t>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1,87</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1,86</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2,03</a:t>
                      </a:r>
                      <a:endParaRPr lang="ru-R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642488"/>
                  </a:ext>
                </a:extLst>
              </a:tr>
              <a:tr h="300235">
                <a:tc rowSpan="2">
                  <a:txBody>
                    <a:bodyPr/>
                    <a:lstStyle/>
                    <a:p>
                      <a:pPr algn="ctr" fontAlgn="t">
                        <a:lnSpc>
                          <a:spcPts val="1200"/>
                        </a:lnSpc>
                      </a:pPr>
                      <a:endParaRPr lang="en-US" sz="1100" u="none" strike="noStrike" dirty="0">
                        <a:effectLst/>
                      </a:endParaRPr>
                    </a:p>
                    <a:p>
                      <a:pPr algn="ctr" fontAlgn="t">
                        <a:lnSpc>
                          <a:spcPts val="1200"/>
                        </a:lnSpc>
                      </a:pPr>
                      <a:r>
                        <a:rPr lang="en-US" sz="1100" u="none" strike="noStrike" dirty="0">
                          <a:effectLst/>
                        </a:rPr>
                        <a:t>Average Corporation</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b="0" i="0" u="none" strike="noStrike">
                          <a:effectLst/>
                          <a:latin typeface="+mn-lt"/>
                        </a:rPr>
                        <a:t>FALSE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a:effectLst/>
                        </a:rPr>
                        <a:t>2,8</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1,98</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1,98</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2,12</a:t>
                      </a:r>
                      <a:endParaRPr lang="ru-R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9021522"/>
                  </a:ext>
                </a:extLst>
              </a:tr>
              <a:tr h="300235">
                <a:tc vMerge="1">
                  <a:txBody>
                    <a:bodyPr/>
                    <a:lstStyle/>
                    <a:p>
                      <a:endParaRPr lang="ru-RU"/>
                    </a:p>
                  </a:txBody>
                  <a:tcPr/>
                </a:tc>
                <a:tc>
                  <a:txBody>
                    <a:bodyPr/>
                    <a:lstStyle/>
                    <a:p>
                      <a:pPr algn="ctr" fontAlgn="t"/>
                      <a:r>
                        <a:rPr lang="en-US" sz="1200" b="0" i="0" u="none" strike="noStrike">
                          <a:effectLst/>
                          <a:latin typeface="+mn-lt"/>
                        </a:rPr>
                        <a:t>TRUE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a:effectLst/>
                        </a:rPr>
                        <a:t>2,33</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1,9</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1,78</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2,05</a:t>
                      </a:r>
                      <a:endParaRPr lang="ru-R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470773"/>
                  </a:ext>
                </a:extLst>
              </a:tr>
              <a:tr h="300235">
                <a:tc rowSpan="2">
                  <a:txBody>
                    <a:bodyPr/>
                    <a:lstStyle/>
                    <a:p>
                      <a:pPr algn="ctr" fontAlgn="t">
                        <a:lnSpc>
                          <a:spcPts val="1200"/>
                        </a:lnSpc>
                      </a:pPr>
                      <a:endParaRPr lang="en-US" sz="1100" u="none" strike="noStrike" dirty="0">
                        <a:effectLst/>
                      </a:endParaRPr>
                    </a:p>
                    <a:p>
                      <a:pPr algn="ctr" fontAlgn="t">
                        <a:lnSpc>
                          <a:spcPts val="1200"/>
                        </a:lnSpc>
                      </a:pPr>
                      <a:r>
                        <a:rPr lang="en-US" sz="1100" u="none" strike="noStrike" dirty="0">
                          <a:effectLst/>
                        </a:rPr>
                        <a:t>Global Corporation</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b="0" i="0" u="none" strike="noStrike">
                          <a:effectLst/>
                          <a:latin typeface="+mn-lt"/>
                        </a:rPr>
                        <a:t>FALSE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dirty="0">
                          <a:effectLst/>
                        </a:rPr>
                        <a:t>1,89</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2,01</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1,97</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2,11</a:t>
                      </a:r>
                      <a:endParaRPr lang="ru-R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3981024"/>
                  </a:ext>
                </a:extLst>
              </a:tr>
              <a:tr h="300235">
                <a:tc vMerge="1">
                  <a:txBody>
                    <a:bodyPr/>
                    <a:lstStyle/>
                    <a:p>
                      <a:endParaRPr lang="ru-RU"/>
                    </a:p>
                  </a:txBody>
                  <a:tcPr/>
                </a:tc>
                <a:tc>
                  <a:txBody>
                    <a:bodyPr/>
                    <a:lstStyle/>
                    <a:p>
                      <a:pPr algn="ctr" fontAlgn="t"/>
                      <a:r>
                        <a:rPr lang="en-US" sz="1200" b="0" i="0" u="none" strike="noStrike" dirty="0">
                          <a:effectLst/>
                          <a:latin typeface="+mn-lt"/>
                        </a:rPr>
                        <a:t>TRUE</a:t>
                      </a:r>
                      <a:endParaRPr lang="ru-RU" sz="1200" b="0" i="0" u="none" strike="noStrike" dirty="0">
                        <a:solidFill>
                          <a:srgbClr val="000000"/>
                        </a:solidFill>
                        <a:effectLst/>
                        <a:latin typeface="+mn-lt"/>
                      </a:endParaRPr>
                    </a:p>
                  </a:txBody>
                  <a:tcPr marL="9525" marR="9525" marT="9525" marB="0"/>
                </a:tc>
                <a:tc>
                  <a:txBody>
                    <a:bodyPr/>
                    <a:lstStyle/>
                    <a:p>
                      <a:pPr algn="r" fontAlgn="b"/>
                      <a:r>
                        <a:rPr lang="ru-RU" sz="1100" u="none" strike="noStrike" dirty="0">
                          <a:effectLst/>
                        </a:rPr>
                        <a:t>3</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2,01</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1,87</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2</a:t>
                      </a:r>
                      <a:endParaRPr lang="ru-R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9992610"/>
                  </a:ext>
                </a:extLst>
              </a:tr>
            </a:tbl>
          </a:graphicData>
        </a:graphic>
      </p:graphicFrame>
      <p:sp>
        <p:nvSpPr>
          <p:cNvPr id="14" name="Объект 2">
            <a:extLst>
              <a:ext uri="{FF2B5EF4-FFF2-40B4-BE49-F238E27FC236}">
                <a16:creationId xmlns:a16="http://schemas.microsoft.com/office/drawing/2014/main" id="{A03AC920-FA88-470E-8F3B-4F972EC9574B}"/>
              </a:ext>
            </a:extLst>
          </p:cNvPr>
          <p:cNvSpPr txBox="1">
            <a:spLocks/>
          </p:cNvSpPr>
          <p:nvPr/>
        </p:nvSpPr>
        <p:spPr>
          <a:xfrm>
            <a:off x="7708246" y="1337962"/>
            <a:ext cx="4483754" cy="21088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The additional argument is workers’ category: student or not</a:t>
            </a:r>
          </a:p>
        </p:txBody>
      </p:sp>
      <p:sp>
        <p:nvSpPr>
          <p:cNvPr id="15" name="Объект 2">
            <a:extLst>
              <a:ext uri="{FF2B5EF4-FFF2-40B4-BE49-F238E27FC236}">
                <a16:creationId xmlns:a16="http://schemas.microsoft.com/office/drawing/2014/main" id="{38CAC4F2-836D-46B1-BEC2-B591DC48555F}"/>
              </a:ext>
            </a:extLst>
          </p:cNvPr>
          <p:cNvSpPr txBox="1">
            <a:spLocks/>
          </p:cNvSpPr>
          <p:nvPr/>
        </p:nvSpPr>
        <p:spPr>
          <a:xfrm>
            <a:off x="9661419" y="6244487"/>
            <a:ext cx="2427117" cy="4971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t>* To see .xlsx table check </a:t>
            </a:r>
            <a:r>
              <a:rPr lang="en-US" sz="1200" dirty="0" err="1"/>
              <a:t>PythonProject</a:t>
            </a:r>
            <a:r>
              <a:rPr lang="en-US" sz="1200" dirty="0"/>
              <a:t>/datamons.xlsx</a:t>
            </a:r>
          </a:p>
        </p:txBody>
      </p:sp>
      <p:sp>
        <p:nvSpPr>
          <p:cNvPr id="6" name="Объект 2">
            <a:extLst>
              <a:ext uri="{FF2B5EF4-FFF2-40B4-BE49-F238E27FC236}">
                <a16:creationId xmlns:a16="http://schemas.microsoft.com/office/drawing/2014/main" id="{AF92BA68-519D-408A-93E3-CA14CBC03A19}"/>
              </a:ext>
            </a:extLst>
          </p:cNvPr>
          <p:cNvSpPr txBox="1">
            <a:spLocks/>
          </p:cNvSpPr>
          <p:nvPr/>
        </p:nvSpPr>
        <p:spPr>
          <a:xfrm>
            <a:off x="201497" y="6493080"/>
            <a:ext cx="2315200" cy="285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ru-RU" sz="1000" dirty="0"/>
              <a:t>*</a:t>
            </a:r>
            <a:r>
              <a:rPr lang="en-US" sz="1000" dirty="0"/>
              <a:t>Average number of monitors</a:t>
            </a:r>
            <a:endParaRPr lang="en-US" sz="1800" dirty="0"/>
          </a:p>
        </p:txBody>
      </p:sp>
    </p:spTree>
    <p:extLst>
      <p:ext uri="{BB962C8B-B14F-4D97-AF65-F5344CB8AC3E}">
        <p14:creationId xmlns:p14="http://schemas.microsoft.com/office/powerpoint/2010/main" val="81720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EFE077-AFE7-46DB-B0F4-C61F35D58DA4}"/>
              </a:ext>
            </a:extLst>
          </p:cNvPr>
          <p:cNvSpPr>
            <a:spLocks noGrp="1"/>
          </p:cNvSpPr>
          <p:nvPr>
            <p:ph type="title"/>
          </p:nvPr>
        </p:nvSpPr>
        <p:spPr>
          <a:xfrm>
            <a:off x="594638" y="469496"/>
            <a:ext cx="9908379" cy="671407"/>
          </a:xfrm>
        </p:spPr>
        <p:txBody>
          <a:bodyPr/>
          <a:lstStyle/>
          <a:p>
            <a:r>
              <a:rPr lang="en-US" sz="2600" dirty="0" err="1"/>
              <a:t>StackOverFlow</a:t>
            </a:r>
            <a:r>
              <a:rPr lang="en-US" sz="2600" dirty="0"/>
              <a:t> rating depending on frequency of visiting </a:t>
            </a:r>
          </a:p>
        </p:txBody>
      </p:sp>
      <p:graphicFrame>
        <p:nvGraphicFramePr>
          <p:cNvPr id="10" name="Таблица 9">
            <a:extLst>
              <a:ext uri="{FF2B5EF4-FFF2-40B4-BE49-F238E27FC236}">
                <a16:creationId xmlns:a16="http://schemas.microsoft.com/office/drawing/2014/main" id="{6CC392E9-891C-4F4E-BC1D-8F06823D171A}"/>
              </a:ext>
            </a:extLst>
          </p:cNvPr>
          <p:cNvGraphicFramePr>
            <a:graphicFrameLocks noGrp="1"/>
          </p:cNvGraphicFramePr>
          <p:nvPr>
            <p:extLst>
              <p:ext uri="{D42A27DB-BD31-4B8C-83A1-F6EECF244321}">
                <p14:modId xmlns:p14="http://schemas.microsoft.com/office/powerpoint/2010/main" val="934749525"/>
              </p:ext>
            </p:extLst>
          </p:nvPr>
        </p:nvGraphicFramePr>
        <p:xfrm>
          <a:off x="299786" y="1672801"/>
          <a:ext cx="7254770" cy="3233069"/>
        </p:xfrm>
        <a:graphic>
          <a:graphicData uri="http://schemas.openxmlformats.org/drawingml/2006/table">
            <a:tbl>
              <a:tblPr firstRow="1" bandRow="1">
                <a:tableStyleId>{5C22544A-7EE6-4342-B048-85BDC9FD1C3A}</a:tableStyleId>
              </a:tblPr>
              <a:tblGrid>
                <a:gridCol w="1210232">
                  <a:extLst>
                    <a:ext uri="{9D8B030D-6E8A-4147-A177-3AD203B41FA5}">
                      <a16:colId xmlns:a16="http://schemas.microsoft.com/office/drawing/2014/main" val="2514552639"/>
                    </a:ext>
                  </a:extLst>
                </a:gridCol>
                <a:gridCol w="1211002">
                  <a:extLst>
                    <a:ext uri="{9D8B030D-6E8A-4147-A177-3AD203B41FA5}">
                      <a16:colId xmlns:a16="http://schemas.microsoft.com/office/drawing/2014/main" val="1577290095"/>
                    </a:ext>
                  </a:extLst>
                </a:gridCol>
                <a:gridCol w="1208384">
                  <a:extLst>
                    <a:ext uri="{9D8B030D-6E8A-4147-A177-3AD203B41FA5}">
                      <a16:colId xmlns:a16="http://schemas.microsoft.com/office/drawing/2014/main" val="3580722226"/>
                    </a:ext>
                  </a:extLst>
                </a:gridCol>
                <a:gridCol w="1208384">
                  <a:extLst>
                    <a:ext uri="{9D8B030D-6E8A-4147-A177-3AD203B41FA5}">
                      <a16:colId xmlns:a16="http://schemas.microsoft.com/office/drawing/2014/main" val="780990643"/>
                    </a:ext>
                  </a:extLst>
                </a:gridCol>
                <a:gridCol w="1208384">
                  <a:extLst>
                    <a:ext uri="{9D8B030D-6E8A-4147-A177-3AD203B41FA5}">
                      <a16:colId xmlns:a16="http://schemas.microsoft.com/office/drawing/2014/main" val="4027851213"/>
                    </a:ext>
                  </a:extLst>
                </a:gridCol>
                <a:gridCol w="1208384">
                  <a:extLst>
                    <a:ext uri="{9D8B030D-6E8A-4147-A177-3AD203B41FA5}">
                      <a16:colId xmlns:a16="http://schemas.microsoft.com/office/drawing/2014/main" val="3540536357"/>
                    </a:ext>
                  </a:extLst>
                </a:gridCol>
              </a:tblGrid>
              <a:tr h="818729">
                <a:tc>
                  <a:txBody>
                    <a:bodyPr/>
                    <a:lstStyle/>
                    <a:p>
                      <a:pPr algn="ctr" fontAlgn="t">
                        <a:lnSpc>
                          <a:spcPts val="1940"/>
                        </a:lnSpc>
                      </a:pPr>
                      <a:endParaRPr lang="en-US" sz="1200" b="1" i="0" u="none" strike="noStrike" dirty="0">
                        <a:solidFill>
                          <a:schemeClr val="tx1">
                            <a:lumMod val="85000"/>
                          </a:schemeClr>
                        </a:solidFill>
                        <a:effectLst/>
                        <a:latin typeface="+mj-lt"/>
                      </a:endParaRPr>
                    </a:p>
                    <a:p>
                      <a:pPr algn="ctr" fontAlgn="t">
                        <a:lnSpc>
                          <a:spcPts val="1940"/>
                        </a:lnSpc>
                      </a:pPr>
                      <a:r>
                        <a:rPr lang="en-US" sz="1200" b="1" i="0" u="none" strike="noStrike" dirty="0" err="1">
                          <a:solidFill>
                            <a:schemeClr val="tx1">
                              <a:lumMod val="85000"/>
                            </a:schemeClr>
                          </a:solidFill>
                          <a:effectLst/>
                          <a:latin typeface="+mj-lt"/>
                        </a:rPr>
                        <a:t>HoursComputer</a:t>
                      </a:r>
                      <a:endParaRPr lang="en-US" sz="1200" b="1" i="0" u="none" strike="noStrike" dirty="0">
                        <a:solidFill>
                          <a:schemeClr val="tx1">
                            <a:lumMod val="85000"/>
                          </a:schemeClr>
                        </a:solidFill>
                        <a:effectLst/>
                        <a:latin typeface="+mj-lt"/>
                      </a:endParaRPr>
                    </a:p>
                  </a:txBody>
                  <a:tcPr marL="9525" marR="9525" marT="9525" marB="0"/>
                </a:tc>
                <a:tc>
                  <a:txBody>
                    <a:bodyPr/>
                    <a:lstStyle/>
                    <a:p>
                      <a:pPr algn="ctr" fontAlgn="t"/>
                      <a:r>
                        <a:rPr lang="en-US" sz="1200" b="1" i="0" u="none" strike="noStrike" dirty="0">
                          <a:solidFill>
                            <a:schemeClr val="tx1">
                              <a:lumMod val="85000"/>
                            </a:schemeClr>
                          </a:solidFill>
                          <a:effectLst/>
                          <a:latin typeface="+mj-lt"/>
                        </a:rPr>
                        <a:t>I have never visited Stack Overflow (before today)</a:t>
                      </a:r>
                    </a:p>
                  </a:txBody>
                  <a:tcPr marL="9525" marR="9525" marT="9525" marB="0"/>
                </a:tc>
                <a:tc>
                  <a:txBody>
                    <a:bodyPr/>
                    <a:lstStyle/>
                    <a:p>
                      <a:pPr algn="ctr" fontAlgn="t"/>
                      <a:r>
                        <a:rPr lang="en-US" sz="1200" b="1" i="0" u="none" strike="noStrike" dirty="0">
                          <a:solidFill>
                            <a:schemeClr val="tx1">
                              <a:lumMod val="85000"/>
                            </a:schemeClr>
                          </a:solidFill>
                          <a:effectLst/>
                          <a:latin typeface="+mj-lt"/>
                        </a:rPr>
                        <a:t>Less than once per month or monthly</a:t>
                      </a:r>
                    </a:p>
                  </a:txBody>
                  <a:tcPr marL="9525" marR="9525" marT="9525" marB="0"/>
                </a:tc>
                <a:tc>
                  <a:txBody>
                    <a:bodyPr/>
                    <a:lstStyle/>
                    <a:p>
                      <a:pPr algn="ctr" fontAlgn="t"/>
                      <a:r>
                        <a:rPr lang="en-US" sz="1200" b="1" i="0" u="none" strike="noStrike" dirty="0">
                          <a:solidFill>
                            <a:schemeClr val="tx1">
                              <a:lumMod val="85000"/>
                            </a:schemeClr>
                          </a:solidFill>
                          <a:effectLst/>
                          <a:latin typeface="+mj-lt"/>
                        </a:rPr>
                        <a:t>A few times per month or weekly</a:t>
                      </a:r>
                    </a:p>
                  </a:txBody>
                  <a:tcPr marL="9525" marR="9525" marT="9525" marB="0"/>
                </a:tc>
                <a:tc>
                  <a:txBody>
                    <a:bodyPr/>
                    <a:lstStyle/>
                    <a:p>
                      <a:pPr algn="ctr" fontAlgn="t"/>
                      <a:endParaRPr lang="en-US" sz="1200" b="1" i="0" u="none" strike="noStrike" dirty="0">
                        <a:solidFill>
                          <a:schemeClr val="tx1">
                            <a:lumMod val="85000"/>
                          </a:schemeClr>
                        </a:solidFill>
                        <a:effectLst/>
                        <a:latin typeface="+mj-lt"/>
                      </a:endParaRPr>
                    </a:p>
                    <a:p>
                      <a:pPr algn="ctr" fontAlgn="t"/>
                      <a:r>
                        <a:rPr lang="en-US" sz="1200" b="1" i="0" u="none" strike="noStrike" dirty="0">
                          <a:solidFill>
                            <a:schemeClr val="tx1">
                              <a:lumMod val="85000"/>
                            </a:schemeClr>
                          </a:solidFill>
                          <a:effectLst/>
                          <a:latin typeface="+mj-lt"/>
                        </a:rPr>
                        <a:t>A few times per week</a:t>
                      </a:r>
                    </a:p>
                  </a:txBody>
                  <a:tcPr marL="9525" marR="9525" marT="9525" marB="0"/>
                </a:tc>
                <a:tc>
                  <a:txBody>
                    <a:bodyPr/>
                    <a:lstStyle/>
                    <a:p>
                      <a:pPr algn="ctr" fontAlgn="t"/>
                      <a:endParaRPr lang="en-US" sz="1200" b="1" i="0" u="none" strike="noStrike" dirty="0">
                        <a:solidFill>
                          <a:schemeClr val="tx1">
                            <a:lumMod val="85000"/>
                          </a:schemeClr>
                        </a:solidFill>
                        <a:effectLst/>
                        <a:latin typeface="+mj-lt"/>
                      </a:endParaRPr>
                    </a:p>
                    <a:p>
                      <a:pPr algn="ctr" fontAlgn="t"/>
                      <a:r>
                        <a:rPr lang="en-US" sz="1200" b="1" i="0" u="none" strike="noStrike" dirty="0">
                          <a:solidFill>
                            <a:schemeClr val="tx1">
                              <a:lumMod val="85000"/>
                            </a:schemeClr>
                          </a:solidFill>
                          <a:effectLst/>
                          <a:latin typeface="+mj-lt"/>
                        </a:rPr>
                        <a:t>Daily or almost daily</a:t>
                      </a:r>
                    </a:p>
                  </a:txBody>
                  <a:tcPr marL="9525" marR="9525" marT="9525" marB="0"/>
                </a:tc>
                <a:extLst>
                  <a:ext uri="{0D108BD9-81ED-4DB2-BD59-A6C34878D82A}">
                    <a16:rowId xmlns:a16="http://schemas.microsoft.com/office/drawing/2014/main" val="572291854"/>
                  </a:ext>
                </a:extLst>
              </a:tr>
              <a:tr h="482868">
                <a:tc>
                  <a:txBody>
                    <a:bodyPr/>
                    <a:lstStyle/>
                    <a:p>
                      <a:pPr algn="ctr" fontAlgn="t"/>
                      <a:endParaRPr lang="en-US" sz="1100" b="1" i="0" u="none" strike="noStrike" dirty="0">
                        <a:solidFill>
                          <a:srgbClr val="000000"/>
                        </a:solidFill>
                        <a:effectLst/>
                        <a:latin typeface="Calibri" panose="020F0502020204030204" pitchFamily="34" charset="0"/>
                      </a:endParaRPr>
                    </a:p>
                    <a:p>
                      <a:pPr algn="ctr" fontAlgn="t"/>
                      <a:r>
                        <a:rPr lang="en-US" sz="1100" b="1" i="0" u="none" strike="noStrike" dirty="0">
                          <a:solidFill>
                            <a:srgbClr val="000000"/>
                          </a:solidFill>
                          <a:effectLst/>
                          <a:latin typeface="Calibri" panose="020F0502020204030204" pitchFamily="34" charset="0"/>
                        </a:rPr>
                        <a:t>Less than 1 hour</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5,97</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5,83</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8,55</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8,31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8,81</a:t>
                      </a:r>
                    </a:p>
                  </a:txBody>
                  <a:tcPr marL="9525" marR="9525" marT="9525" marB="0" anchor="b"/>
                </a:tc>
                <a:extLst>
                  <a:ext uri="{0D108BD9-81ED-4DB2-BD59-A6C34878D82A}">
                    <a16:rowId xmlns:a16="http://schemas.microsoft.com/office/drawing/2014/main" val="120628443"/>
                  </a:ext>
                </a:extLst>
              </a:tr>
              <a:tr h="482868">
                <a:tc>
                  <a:txBody>
                    <a:bodyPr/>
                    <a:lstStyle/>
                    <a:p>
                      <a:pPr algn="ctr" fontAlgn="t"/>
                      <a:endParaRPr lang="en-US" sz="1100" b="1" i="0" u="none" strike="noStrike" dirty="0">
                        <a:solidFill>
                          <a:srgbClr val="000000"/>
                        </a:solidFill>
                        <a:effectLst/>
                        <a:latin typeface="Calibri" panose="020F0502020204030204" pitchFamily="34" charset="0"/>
                      </a:endParaRPr>
                    </a:p>
                    <a:p>
                      <a:pPr algn="ctr" fontAlgn="t"/>
                      <a:r>
                        <a:rPr lang="en-US" sz="1100" b="1" i="0" u="none" strike="noStrike" dirty="0">
                          <a:solidFill>
                            <a:srgbClr val="000000"/>
                          </a:solidFill>
                          <a:effectLst/>
                          <a:latin typeface="Calibri" panose="020F0502020204030204" pitchFamily="34" charset="0"/>
                        </a:rPr>
                        <a:t>1 - 4 hours</a:t>
                      </a:r>
                    </a:p>
                  </a:txBody>
                  <a:tcPr marL="9525" marR="9525" marT="9525" marB="0"/>
                </a:tc>
                <a:tc>
                  <a:txBody>
                    <a:bodyPr/>
                    <a:lstStyle/>
                    <a:p>
                      <a:pPr algn="r" fontAlgn="b"/>
                      <a:r>
                        <a:rPr lang="ru-RU" sz="1100" b="0" i="0" u="none" strike="noStrike">
                          <a:solidFill>
                            <a:srgbClr val="000000"/>
                          </a:solidFill>
                          <a:effectLst/>
                          <a:latin typeface="Calibri" panose="020F0502020204030204" pitchFamily="34" charset="0"/>
                        </a:rPr>
                        <a:t>6,97</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7,69</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8,5</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8,97</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9,3</a:t>
                      </a:r>
                    </a:p>
                  </a:txBody>
                  <a:tcPr marL="9525" marR="9525" marT="9525" marB="0" anchor="b"/>
                </a:tc>
                <a:extLst>
                  <a:ext uri="{0D108BD9-81ED-4DB2-BD59-A6C34878D82A}">
                    <a16:rowId xmlns:a16="http://schemas.microsoft.com/office/drawing/2014/main" val="1838078249"/>
                  </a:ext>
                </a:extLst>
              </a:tr>
              <a:tr h="482868">
                <a:tc>
                  <a:txBody>
                    <a:bodyPr/>
                    <a:lstStyle/>
                    <a:p>
                      <a:pPr algn="ctr" fontAlgn="t"/>
                      <a:endParaRPr lang="en-US" sz="1100" b="1" i="0" u="none" strike="noStrike" dirty="0">
                        <a:solidFill>
                          <a:srgbClr val="000000"/>
                        </a:solidFill>
                        <a:effectLst/>
                        <a:latin typeface="Calibri" panose="020F0502020204030204" pitchFamily="34" charset="0"/>
                      </a:endParaRPr>
                    </a:p>
                    <a:p>
                      <a:pPr algn="ctr" fontAlgn="t"/>
                      <a:r>
                        <a:rPr lang="en-US" sz="1100" b="1" i="0" u="none" strike="noStrike" dirty="0">
                          <a:solidFill>
                            <a:srgbClr val="000000"/>
                          </a:solidFill>
                          <a:effectLst/>
                          <a:latin typeface="Calibri" panose="020F0502020204030204" pitchFamily="34" charset="0"/>
                        </a:rPr>
                        <a:t>5 - 8 hours</a:t>
                      </a:r>
                    </a:p>
                  </a:txBody>
                  <a:tcPr marL="9525" marR="9525" marT="9525" marB="0"/>
                </a:tc>
                <a:tc>
                  <a:txBody>
                    <a:bodyPr/>
                    <a:lstStyle/>
                    <a:p>
                      <a:pPr algn="r" fontAlgn="b"/>
                      <a:r>
                        <a:rPr lang="ru-RU" sz="1100" b="0" i="0" u="none" strike="noStrike">
                          <a:solidFill>
                            <a:srgbClr val="000000"/>
                          </a:solidFill>
                          <a:effectLst/>
                          <a:latin typeface="Calibri" panose="020F0502020204030204" pitchFamily="34" charset="0"/>
                        </a:rPr>
                        <a:t>6,31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7,41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8,59</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9,1</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9,47</a:t>
                      </a:r>
                    </a:p>
                  </a:txBody>
                  <a:tcPr marL="9525" marR="9525" marT="9525" marB="0" anchor="b"/>
                </a:tc>
                <a:extLst>
                  <a:ext uri="{0D108BD9-81ED-4DB2-BD59-A6C34878D82A}">
                    <a16:rowId xmlns:a16="http://schemas.microsoft.com/office/drawing/2014/main" val="1264091056"/>
                  </a:ext>
                </a:extLst>
              </a:tr>
              <a:tr h="482868">
                <a:tc>
                  <a:txBody>
                    <a:bodyPr/>
                    <a:lstStyle/>
                    <a:p>
                      <a:pPr algn="ctr" fontAlgn="t"/>
                      <a:endParaRPr lang="en-US" sz="1100" b="1" i="0" u="none" strike="noStrike" dirty="0">
                        <a:solidFill>
                          <a:srgbClr val="000000"/>
                        </a:solidFill>
                        <a:effectLst/>
                        <a:latin typeface="Calibri" panose="020F0502020204030204" pitchFamily="34" charset="0"/>
                      </a:endParaRPr>
                    </a:p>
                    <a:p>
                      <a:pPr algn="ctr" fontAlgn="t"/>
                      <a:r>
                        <a:rPr lang="en-US" sz="1100" b="1" i="0" u="none" strike="noStrike" dirty="0">
                          <a:solidFill>
                            <a:srgbClr val="000000"/>
                          </a:solidFill>
                          <a:effectLst/>
                          <a:latin typeface="Calibri" panose="020F0502020204030204" pitchFamily="34" charset="0"/>
                        </a:rPr>
                        <a:t>9 - 12 hours</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6,8</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7,31</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8,6</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9,14</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9,46</a:t>
                      </a:r>
                    </a:p>
                  </a:txBody>
                  <a:tcPr marL="9525" marR="9525" marT="9525" marB="0" anchor="b"/>
                </a:tc>
                <a:extLst>
                  <a:ext uri="{0D108BD9-81ED-4DB2-BD59-A6C34878D82A}">
                    <a16:rowId xmlns:a16="http://schemas.microsoft.com/office/drawing/2014/main" val="3741326233"/>
                  </a:ext>
                </a:extLst>
              </a:tr>
              <a:tr h="482868">
                <a:tc>
                  <a:txBody>
                    <a:bodyPr/>
                    <a:lstStyle/>
                    <a:p>
                      <a:pPr algn="ctr" fontAlgn="t"/>
                      <a:endParaRPr lang="en-US" sz="1100" b="1" i="0" u="none" strike="noStrike" dirty="0">
                        <a:solidFill>
                          <a:srgbClr val="000000"/>
                        </a:solidFill>
                        <a:effectLst/>
                        <a:latin typeface="Calibri" panose="020F0502020204030204" pitchFamily="34" charset="0"/>
                      </a:endParaRPr>
                    </a:p>
                    <a:p>
                      <a:pPr algn="ctr" fontAlgn="t"/>
                      <a:r>
                        <a:rPr lang="en-US" sz="1100" b="1" i="0" u="none" strike="noStrike" dirty="0">
                          <a:solidFill>
                            <a:srgbClr val="000000"/>
                          </a:solidFill>
                          <a:effectLst/>
                          <a:latin typeface="Calibri" panose="020F0502020204030204" pitchFamily="34" charset="0"/>
                        </a:rPr>
                        <a:t>Over 12 hours</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6,06</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7,31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8,39</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9,07</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9,42</a:t>
                      </a:r>
                    </a:p>
                  </a:txBody>
                  <a:tcPr marL="9525" marR="9525" marT="9525" marB="0" anchor="b"/>
                </a:tc>
                <a:extLst>
                  <a:ext uri="{0D108BD9-81ED-4DB2-BD59-A6C34878D82A}">
                    <a16:rowId xmlns:a16="http://schemas.microsoft.com/office/drawing/2014/main" val="2590225473"/>
                  </a:ext>
                </a:extLst>
              </a:tr>
            </a:tbl>
          </a:graphicData>
        </a:graphic>
      </p:graphicFrame>
      <p:sp>
        <p:nvSpPr>
          <p:cNvPr id="14" name="Объект 2">
            <a:extLst>
              <a:ext uri="{FF2B5EF4-FFF2-40B4-BE49-F238E27FC236}">
                <a16:creationId xmlns:a16="http://schemas.microsoft.com/office/drawing/2014/main" id="{A03AC920-FA88-470E-8F3B-4F972EC9574B}"/>
              </a:ext>
            </a:extLst>
          </p:cNvPr>
          <p:cNvSpPr txBox="1">
            <a:spLocks/>
          </p:cNvSpPr>
          <p:nvPr/>
        </p:nvSpPr>
        <p:spPr>
          <a:xfrm>
            <a:off x="8144474" y="1631577"/>
            <a:ext cx="3889116" cy="21088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The additional argument is amount of time working in front of computer</a:t>
            </a:r>
          </a:p>
        </p:txBody>
      </p:sp>
      <p:sp>
        <p:nvSpPr>
          <p:cNvPr id="7" name="Объект 2">
            <a:extLst>
              <a:ext uri="{FF2B5EF4-FFF2-40B4-BE49-F238E27FC236}">
                <a16:creationId xmlns:a16="http://schemas.microsoft.com/office/drawing/2014/main" id="{1847C44C-F987-4991-914A-535279389C4E}"/>
              </a:ext>
            </a:extLst>
          </p:cNvPr>
          <p:cNvSpPr txBox="1">
            <a:spLocks/>
          </p:cNvSpPr>
          <p:nvPr/>
        </p:nvSpPr>
        <p:spPr>
          <a:xfrm>
            <a:off x="201497" y="6493080"/>
            <a:ext cx="2315200" cy="285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ru-RU" sz="1000" dirty="0"/>
              <a:t>*</a:t>
            </a:r>
            <a:r>
              <a:rPr lang="en-US" sz="1000" dirty="0"/>
              <a:t>Average rating</a:t>
            </a:r>
            <a:r>
              <a:rPr lang="ru-RU" sz="1000" dirty="0"/>
              <a:t> </a:t>
            </a:r>
            <a:r>
              <a:rPr lang="en-US" sz="1000" dirty="0"/>
              <a:t>in ten-point scale</a:t>
            </a:r>
            <a:endParaRPr lang="en-US" sz="1800" dirty="0"/>
          </a:p>
        </p:txBody>
      </p:sp>
      <p:sp>
        <p:nvSpPr>
          <p:cNvPr id="8" name="Объект 2">
            <a:extLst>
              <a:ext uri="{FF2B5EF4-FFF2-40B4-BE49-F238E27FC236}">
                <a16:creationId xmlns:a16="http://schemas.microsoft.com/office/drawing/2014/main" id="{8A000E0D-F31A-406F-A67D-AA9AC7AA52E6}"/>
              </a:ext>
            </a:extLst>
          </p:cNvPr>
          <p:cNvSpPr txBox="1">
            <a:spLocks/>
          </p:cNvSpPr>
          <p:nvPr/>
        </p:nvSpPr>
        <p:spPr>
          <a:xfrm>
            <a:off x="9661419" y="6244487"/>
            <a:ext cx="2427117" cy="4971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t>* To see .xlsx table check </a:t>
            </a:r>
            <a:r>
              <a:rPr lang="en-US" sz="1200" dirty="0" err="1"/>
              <a:t>PythonProject</a:t>
            </a:r>
            <a:r>
              <a:rPr lang="en-US" sz="1200" dirty="0"/>
              <a:t>/datarecvis.xlsx</a:t>
            </a:r>
          </a:p>
        </p:txBody>
      </p:sp>
    </p:spTree>
    <p:extLst>
      <p:ext uri="{BB962C8B-B14F-4D97-AF65-F5344CB8AC3E}">
        <p14:creationId xmlns:p14="http://schemas.microsoft.com/office/powerpoint/2010/main" val="169635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EFE077-AFE7-46DB-B0F4-C61F35D58DA4}"/>
              </a:ext>
            </a:extLst>
          </p:cNvPr>
          <p:cNvSpPr>
            <a:spLocks noGrp="1"/>
          </p:cNvSpPr>
          <p:nvPr>
            <p:ph type="title"/>
          </p:nvPr>
        </p:nvSpPr>
        <p:spPr>
          <a:xfrm>
            <a:off x="594638" y="469496"/>
            <a:ext cx="9790933" cy="815013"/>
          </a:xfrm>
        </p:spPr>
        <p:txBody>
          <a:bodyPr/>
          <a:lstStyle/>
          <a:p>
            <a:r>
              <a:rPr lang="en-US" sz="3200" dirty="0"/>
              <a:t>Extended table for 3</a:t>
            </a:r>
            <a:r>
              <a:rPr lang="en-US" sz="3200" baseline="30000" dirty="0"/>
              <a:t>rd</a:t>
            </a:r>
            <a:r>
              <a:rPr lang="en-US" sz="3200" dirty="0"/>
              <a:t> theory</a:t>
            </a:r>
          </a:p>
        </p:txBody>
      </p:sp>
      <p:graphicFrame>
        <p:nvGraphicFramePr>
          <p:cNvPr id="10" name="Таблица 9">
            <a:extLst>
              <a:ext uri="{FF2B5EF4-FFF2-40B4-BE49-F238E27FC236}">
                <a16:creationId xmlns:a16="http://schemas.microsoft.com/office/drawing/2014/main" id="{6CC392E9-891C-4F4E-BC1D-8F06823D171A}"/>
              </a:ext>
            </a:extLst>
          </p:cNvPr>
          <p:cNvGraphicFramePr>
            <a:graphicFrameLocks noGrp="1"/>
          </p:cNvGraphicFramePr>
          <p:nvPr>
            <p:extLst>
              <p:ext uri="{D42A27DB-BD31-4B8C-83A1-F6EECF244321}">
                <p14:modId xmlns:p14="http://schemas.microsoft.com/office/powerpoint/2010/main" val="93107461"/>
              </p:ext>
            </p:extLst>
          </p:nvPr>
        </p:nvGraphicFramePr>
        <p:xfrm>
          <a:off x="762418" y="1875995"/>
          <a:ext cx="5889876" cy="3744235"/>
        </p:xfrm>
        <a:graphic>
          <a:graphicData uri="http://schemas.openxmlformats.org/drawingml/2006/table">
            <a:tbl>
              <a:tblPr firstRow="1" bandRow="1">
                <a:tableStyleId>{5C22544A-7EE6-4342-B048-85BDC9FD1C3A}</a:tableStyleId>
              </a:tblPr>
              <a:tblGrid>
                <a:gridCol w="981646">
                  <a:extLst>
                    <a:ext uri="{9D8B030D-6E8A-4147-A177-3AD203B41FA5}">
                      <a16:colId xmlns:a16="http://schemas.microsoft.com/office/drawing/2014/main" val="2514552639"/>
                    </a:ext>
                  </a:extLst>
                </a:gridCol>
                <a:gridCol w="981646">
                  <a:extLst>
                    <a:ext uri="{9D8B030D-6E8A-4147-A177-3AD203B41FA5}">
                      <a16:colId xmlns:a16="http://schemas.microsoft.com/office/drawing/2014/main" val="1778340249"/>
                    </a:ext>
                  </a:extLst>
                </a:gridCol>
                <a:gridCol w="981646">
                  <a:extLst>
                    <a:ext uri="{9D8B030D-6E8A-4147-A177-3AD203B41FA5}">
                      <a16:colId xmlns:a16="http://schemas.microsoft.com/office/drawing/2014/main" val="1577290095"/>
                    </a:ext>
                  </a:extLst>
                </a:gridCol>
                <a:gridCol w="981646">
                  <a:extLst>
                    <a:ext uri="{9D8B030D-6E8A-4147-A177-3AD203B41FA5}">
                      <a16:colId xmlns:a16="http://schemas.microsoft.com/office/drawing/2014/main" val="3580722226"/>
                    </a:ext>
                  </a:extLst>
                </a:gridCol>
                <a:gridCol w="981646">
                  <a:extLst>
                    <a:ext uri="{9D8B030D-6E8A-4147-A177-3AD203B41FA5}">
                      <a16:colId xmlns:a16="http://schemas.microsoft.com/office/drawing/2014/main" val="780990643"/>
                    </a:ext>
                  </a:extLst>
                </a:gridCol>
                <a:gridCol w="981646">
                  <a:extLst>
                    <a:ext uri="{9D8B030D-6E8A-4147-A177-3AD203B41FA5}">
                      <a16:colId xmlns:a16="http://schemas.microsoft.com/office/drawing/2014/main" val="3540536357"/>
                    </a:ext>
                  </a:extLst>
                </a:gridCol>
              </a:tblGrid>
              <a:tr h="397080">
                <a:tc>
                  <a:txBody>
                    <a:bodyPr/>
                    <a:lstStyle/>
                    <a:p>
                      <a:pPr algn="ctr" fontAlgn="t"/>
                      <a:r>
                        <a:rPr lang="en-US" sz="1100" b="1" i="0" u="none" strike="noStrike" dirty="0" err="1">
                          <a:solidFill>
                            <a:schemeClr val="tx1">
                              <a:lumMod val="85000"/>
                            </a:schemeClr>
                          </a:solidFill>
                          <a:effectLst/>
                          <a:latin typeface="+mj-lt"/>
                        </a:rPr>
                        <a:t>YearsCoding</a:t>
                      </a:r>
                      <a:endParaRPr lang="en-US" sz="1100" b="1" i="0" u="none" strike="noStrike" dirty="0">
                        <a:solidFill>
                          <a:schemeClr val="tx1">
                            <a:lumMod val="85000"/>
                          </a:schemeClr>
                        </a:solidFill>
                        <a:effectLst/>
                        <a:latin typeface="+mj-lt"/>
                      </a:endParaRPr>
                    </a:p>
                  </a:txBody>
                  <a:tcPr marL="9525" marR="9525" marT="9525" marB="0"/>
                </a:tc>
                <a:tc>
                  <a:txBody>
                    <a:bodyPr/>
                    <a:lstStyle/>
                    <a:p>
                      <a:pPr algn="ctr" fontAlgn="t"/>
                      <a:r>
                        <a:rPr lang="en-US" sz="1100" b="1" i="0" u="none" strike="noStrike" dirty="0">
                          <a:solidFill>
                            <a:schemeClr val="tx1">
                              <a:lumMod val="85000"/>
                            </a:schemeClr>
                          </a:solidFill>
                          <a:effectLst/>
                          <a:latin typeface="+mj-lt"/>
                        </a:rPr>
                        <a:t>Less than 1 hour</a:t>
                      </a:r>
                    </a:p>
                  </a:txBody>
                  <a:tcPr marL="9525" marR="9525" marT="9525" marB="0"/>
                </a:tc>
                <a:tc>
                  <a:txBody>
                    <a:bodyPr/>
                    <a:lstStyle/>
                    <a:p>
                      <a:pPr algn="ctr" fontAlgn="t"/>
                      <a:r>
                        <a:rPr lang="en-US" sz="1100" b="1" i="0" u="none" strike="noStrike" dirty="0">
                          <a:solidFill>
                            <a:schemeClr val="tx1">
                              <a:lumMod val="85000"/>
                            </a:schemeClr>
                          </a:solidFill>
                          <a:effectLst/>
                          <a:latin typeface="+mj-lt"/>
                        </a:rPr>
                        <a:t>1 - 4 hours</a:t>
                      </a:r>
                    </a:p>
                  </a:txBody>
                  <a:tcPr marL="9525" marR="9525" marT="9525" marB="0"/>
                </a:tc>
                <a:tc>
                  <a:txBody>
                    <a:bodyPr/>
                    <a:lstStyle/>
                    <a:p>
                      <a:pPr algn="ctr" fontAlgn="t"/>
                      <a:r>
                        <a:rPr lang="en-US" sz="1100" b="1" i="0" u="none" strike="noStrike" dirty="0">
                          <a:solidFill>
                            <a:schemeClr val="tx1">
                              <a:lumMod val="85000"/>
                            </a:schemeClr>
                          </a:solidFill>
                          <a:effectLst/>
                          <a:latin typeface="+mj-lt"/>
                        </a:rPr>
                        <a:t>5 - 8 hours</a:t>
                      </a:r>
                    </a:p>
                  </a:txBody>
                  <a:tcPr marL="9525" marR="9525" marT="9525" marB="0"/>
                </a:tc>
                <a:tc>
                  <a:txBody>
                    <a:bodyPr/>
                    <a:lstStyle/>
                    <a:p>
                      <a:pPr algn="ctr" fontAlgn="t"/>
                      <a:r>
                        <a:rPr lang="en-US" sz="1100" b="1" i="0" u="none" strike="noStrike" dirty="0">
                          <a:solidFill>
                            <a:schemeClr val="tx1">
                              <a:lumMod val="85000"/>
                            </a:schemeClr>
                          </a:solidFill>
                          <a:effectLst/>
                          <a:latin typeface="+mj-lt"/>
                        </a:rPr>
                        <a:t>9 - 12 hours</a:t>
                      </a:r>
                    </a:p>
                  </a:txBody>
                  <a:tcPr marL="9525" marR="9525" marT="9525" marB="0"/>
                </a:tc>
                <a:tc>
                  <a:txBody>
                    <a:bodyPr/>
                    <a:lstStyle/>
                    <a:p>
                      <a:pPr algn="ctr" fontAlgn="t"/>
                      <a:r>
                        <a:rPr lang="en-US" sz="1100" b="1" i="0" u="none" strike="noStrike" dirty="0">
                          <a:solidFill>
                            <a:schemeClr val="tx1">
                              <a:lumMod val="85000"/>
                            </a:schemeClr>
                          </a:solidFill>
                          <a:effectLst/>
                          <a:latin typeface="+mj-lt"/>
                        </a:rPr>
                        <a:t>Over 12 hours</a:t>
                      </a:r>
                    </a:p>
                  </a:txBody>
                  <a:tcPr marL="9525" marR="9525" marT="9525" marB="0"/>
                </a:tc>
                <a:extLst>
                  <a:ext uri="{0D108BD9-81ED-4DB2-BD59-A6C34878D82A}">
                    <a16:rowId xmlns:a16="http://schemas.microsoft.com/office/drawing/2014/main" val="572291854"/>
                  </a:ext>
                </a:extLst>
              </a:tr>
              <a:tr h="300235">
                <a:tc>
                  <a:txBody>
                    <a:bodyPr/>
                    <a:lstStyle/>
                    <a:p>
                      <a:pPr algn="ctr" fontAlgn="t"/>
                      <a:r>
                        <a:rPr lang="en-US" sz="1100" b="1" i="0" u="none" strike="noStrike">
                          <a:solidFill>
                            <a:srgbClr val="000000"/>
                          </a:solidFill>
                          <a:effectLst/>
                          <a:latin typeface="Calibri" panose="020F0502020204030204" pitchFamily="34" charset="0"/>
                        </a:rPr>
                        <a:t>0-2 years</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65298,82</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52611,77</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51317,28</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55691,68</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35597,81</a:t>
                      </a:r>
                    </a:p>
                  </a:txBody>
                  <a:tcPr marL="9525" marR="9525" marT="9525" marB="0" anchor="b"/>
                </a:tc>
                <a:extLst>
                  <a:ext uri="{0D108BD9-81ED-4DB2-BD59-A6C34878D82A}">
                    <a16:rowId xmlns:a16="http://schemas.microsoft.com/office/drawing/2014/main" val="120628443"/>
                  </a:ext>
                </a:extLst>
              </a:tr>
              <a:tr h="300235">
                <a:tc>
                  <a:txBody>
                    <a:bodyPr/>
                    <a:lstStyle/>
                    <a:p>
                      <a:pPr algn="ctr" fontAlgn="t"/>
                      <a:r>
                        <a:rPr lang="en-US" sz="1100" b="1" i="0" u="none" strike="noStrike">
                          <a:solidFill>
                            <a:srgbClr val="000000"/>
                          </a:solidFill>
                          <a:effectLst/>
                          <a:latin typeface="Calibri" panose="020F0502020204030204" pitchFamily="34" charset="0"/>
                        </a:rPr>
                        <a:t>3-5 years</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25364,43</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46211,1</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79297,18</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64130,01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54584,39</a:t>
                      </a:r>
                    </a:p>
                  </a:txBody>
                  <a:tcPr marL="9525" marR="9525" marT="9525" marB="0" anchor="b"/>
                </a:tc>
                <a:extLst>
                  <a:ext uri="{0D108BD9-81ED-4DB2-BD59-A6C34878D82A}">
                    <a16:rowId xmlns:a16="http://schemas.microsoft.com/office/drawing/2014/main" val="1838078249"/>
                  </a:ext>
                </a:extLst>
              </a:tr>
              <a:tr h="300235">
                <a:tc>
                  <a:txBody>
                    <a:bodyPr/>
                    <a:lstStyle/>
                    <a:p>
                      <a:pPr algn="ctr" fontAlgn="t"/>
                      <a:r>
                        <a:rPr lang="en-US" sz="1100" b="1" i="0" u="none" strike="noStrike">
                          <a:solidFill>
                            <a:srgbClr val="000000"/>
                          </a:solidFill>
                          <a:effectLst/>
                          <a:latin typeface="Calibri" panose="020F0502020204030204" pitchFamily="34" charset="0"/>
                        </a:rPr>
                        <a:t>6-8 years</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51430</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47847,95</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91207,43</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84080,06</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71530,75</a:t>
                      </a:r>
                    </a:p>
                  </a:txBody>
                  <a:tcPr marL="9525" marR="9525" marT="9525" marB="0" anchor="b"/>
                </a:tc>
                <a:extLst>
                  <a:ext uri="{0D108BD9-81ED-4DB2-BD59-A6C34878D82A}">
                    <a16:rowId xmlns:a16="http://schemas.microsoft.com/office/drawing/2014/main" val="1264091056"/>
                  </a:ext>
                </a:extLst>
              </a:tr>
              <a:tr h="300235">
                <a:tc>
                  <a:txBody>
                    <a:bodyPr/>
                    <a:lstStyle/>
                    <a:p>
                      <a:pPr algn="ctr" fontAlgn="t"/>
                      <a:r>
                        <a:rPr lang="en-US" sz="1100" b="1" i="0" u="none" strike="noStrike">
                          <a:solidFill>
                            <a:srgbClr val="000000"/>
                          </a:solidFill>
                          <a:effectLst/>
                          <a:latin typeface="Calibri" panose="020F0502020204030204" pitchFamily="34" charset="0"/>
                        </a:rPr>
                        <a:t>9-11 years</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65074,67</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120757,3</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103243,8</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92470,22</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81312,79</a:t>
                      </a:r>
                    </a:p>
                  </a:txBody>
                  <a:tcPr marL="9525" marR="9525" marT="9525" marB="0" anchor="b"/>
                </a:tc>
                <a:extLst>
                  <a:ext uri="{0D108BD9-81ED-4DB2-BD59-A6C34878D82A}">
                    <a16:rowId xmlns:a16="http://schemas.microsoft.com/office/drawing/2014/main" val="3741326233"/>
                  </a:ext>
                </a:extLst>
              </a:tr>
              <a:tr h="300235">
                <a:tc>
                  <a:txBody>
                    <a:bodyPr/>
                    <a:lstStyle/>
                    <a:p>
                      <a:pPr algn="ctr" fontAlgn="t"/>
                      <a:r>
                        <a:rPr lang="en-US" sz="1100" b="1" i="0" u="none" strike="noStrike">
                          <a:solidFill>
                            <a:srgbClr val="000000"/>
                          </a:solidFill>
                          <a:effectLst/>
                          <a:latin typeface="Calibri" panose="020F0502020204030204" pitchFamily="34" charset="0"/>
                        </a:rPr>
                        <a:t>12-14 years</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1006360</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92138,37</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114927,5</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107736,2</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101893</a:t>
                      </a:r>
                    </a:p>
                  </a:txBody>
                  <a:tcPr marL="9525" marR="9525" marT="9525" marB="0" anchor="b"/>
                </a:tc>
                <a:extLst>
                  <a:ext uri="{0D108BD9-81ED-4DB2-BD59-A6C34878D82A}">
                    <a16:rowId xmlns:a16="http://schemas.microsoft.com/office/drawing/2014/main" val="2590225473"/>
                  </a:ext>
                </a:extLst>
              </a:tr>
              <a:tr h="300235">
                <a:tc>
                  <a:txBody>
                    <a:bodyPr/>
                    <a:lstStyle/>
                    <a:p>
                      <a:pPr algn="ctr" fontAlgn="t"/>
                      <a:r>
                        <a:rPr lang="en-US" sz="1100" b="1" i="0" u="none" strike="noStrike">
                          <a:solidFill>
                            <a:srgbClr val="000000"/>
                          </a:solidFill>
                          <a:effectLst/>
                          <a:latin typeface="Calibri" panose="020F0502020204030204" pitchFamily="34" charset="0"/>
                        </a:rPr>
                        <a:t>15-17 years</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287587</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71936,48</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128855,4</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122075,7</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132601,5</a:t>
                      </a:r>
                    </a:p>
                  </a:txBody>
                  <a:tcPr marL="9525" marR="9525" marT="9525" marB="0" anchor="b"/>
                </a:tc>
                <a:extLst>
                  <a:ext uri="{0D108BD9-81ED-4DB2-BD59-A6C34878D82A}">
                    <a16:rowId xmlns:a16="http://schemas.microsoft.com/office/drawing/2014/main" val="2010323020"/>
                  </a:ext>
                </a:extLst>
              </a:tr>
              <a:tr h="300235">
                <a:tc>
                  <a:txBody>
                    <a:bodyPr/>
                    <a:lstStyle/>
                    <a:p>
                      <a:pPr algn="ctr" fontAlgn="t"/>
                      <a:r>
                        <a:rPr lang="en-US" sz="1100" b="1" i="0" u="none" strike="noStrike">
                          <a:solidFill>
                            <a:srgbClr val="000000"/>
                          </a:solidFill>
                          <a:effectLst/>
                          <a:latin typeface="Calibri" panose="020F0502020204030204" pitchFamily="34" charset="0"/>
                        </a:rPr>
                        <a:t>18-20 years</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10614</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134889,8</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134964</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126073,3</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116295,8</a:t>
                      </a:r>
                    </a:p>
                  </a:txBody>
                  <a:tcPr marL="9525" marR="9525" marT="9525" marB="0" anchor="b"/>
                </a:tc>
                <a:extLst>
                  <a:ext uri="{0D108BD9-81ED-4DB2-BD59-A6C34878D82A}">
                    <a16:rowId xmlns:a16="http://schemas.microsoft.com/office/drawing/2014/main" val="2867505708"/>
                  </a:ext>
                </a:extLst>
              </a:tr>
              <a:tr h="300235">
                <a:tc>
                  <a:txBody>
                    <a:bodyPr/>
                    <a:lstStyle/>
                    <a:p>
                      <a:pPr algn="ctr" fontAlgn="t"/>
                      <a:r>
                        <a:rPr lang="en-US" sz="1100" b="1" i="0" u="none" strike="noStrike">
                          <a:solidFill>
                            <a:srgbClr val="000000"/>
                          </a:solidFill>
                          <a:effectLst/>
                          <a:latin typeface="Calibri" panose="020F0502020204030204" pitchFamily="34" charset="0"/>
                        </a:rPr>
                        <a:t>21-23 years</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126467,3</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323480,4</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134502,1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133640,4</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127661,4</a:t>
                      </a:r>
                    </a:p>
                  </a:txBody>
                  <a:tcPr marL="9525" marR="9525" marT="9525" marB="0" anchor="b"/>
                </a:tc>
                <a:extLst>
                  <a:ext uri="{0D108BD9-81ED-4DB2-BD59-A6C34878D82A}">
                    <a16:rowId xmlns:a16="http://schemas.microsoft.com/office/drawing/2014/main" val="2829603035"/>
                  </a:ext>
                </a:extLst>
              </a:tr>
              <a:tr h="300235">
                <a:tc>
                  <a:txBody>
                    <a:bodyPr/>
                    <a:lstStyle/>
                    <a:p>
                      <a:pPr algn="ctr" fontAlgn="t"/>
                      <a:r>
                        <a:rPr lang="en-US" sz="1100" b="1" i="0" u="none" strike="noStrike">
                          <a:solidFill>
                            <a:srgbClr val="000000"/>
                          </a:solidFill>
                          <a:effectLst/>
                          <a:latin typeface="Calibri" panose="020F0502020204030204" pitchFamily="34" charset="0"/>
                        </a:rPr>
                        <a:t>24-26 years</a:t>
                      </a:r>
                    </a:p>
                  </a:txBody>
                  <a:tcPr marL="9525" marR="9525" marT="9525" marB="0"/>
                </a:tc>
                <a:tc>
                  <a:txBody>
                    <a:bodyPr/>
                    <a:lstStyle/>
                    <a:p>
                      <a:pPr algn="r" fontAlgn="b"/>
                      <a:r>
                        <a:rPr lang="en-US" sz="1100" b="1" i="1" u="none" strike="noStrike" dirty="0" err="1">
                          <a:solidFill>
                            <a:srgbClr val="000000"/>
                          </a:solidFill>
                          <a:effectLst/>
                          <a:latin typeface="Calibri" panose="020F0502020204030204" pitchFamily="34" charset="0"/>
                        </a:rPr>
                        <a:t>NaN</a:t>
                      </a:r>
                      <a:endParaRPr lang="ru-RU" sz="1100" b="1"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245460</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165364,7</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140139,6</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114991,9</a:t>
                      </a:r>
                    </a:p>
                  </a:txBody>
                  <a:tcPr marL="9525" marR="9525" marT="9525" marB="0" anchor="b"/>
                </a:tc>
                <a:extLst>
                  <a:ext uri="{0D108BD9-81ED-4DB2-BD59-A6C34878D82A}">
                    <a16:rowId xmlns:a16="http://schemas.microsoft.com/office/drawing/2014/main" val="1121452698"/>
                  </a:ext>
                </a:extLst>
              </a:tr>
              <a:tr h="300235">
                <a:tc>
                  <a:txBody>
                    <a:bodyPr/>
                    <a:lstStyle/>
                    <a:p>
                      <a:pPr algn="ctr" fontAlgn="t"/>
                      <a:r>
                        <a:rPr lang="en-US" sz="1100" b="1" i="0" u="none" strike="noStrike">
                          <a:solidFill>
                            <a:srgbClr val="000000"/>
                          </a:solidFill>
                          <a:effectLst/>
                          <a:latin typeface="Calibri" panose="020F0502020204030204" pitchFamily="34" charset="0"/>
                        </a:rPr>
                        <a:t>27-29 years</a:t>
                      </a:r>
                    </a:p>
                  </a:txBody>
                  <a:tcPr marL="9525" marR="9525" marT="9525" marB="0"/>
                </a:tc>
                <a:tc>
                  <a:txBody>
                    <a:bodyPr/>
                    <a:lstStyle/>
                    <a:p>
                      <a:pPr algn="r" fontAlgn="b"/>
                      <a:r>
                        <a:rPr lang="en-US" sz="1100" b="1" i="1" u="none" strike="noStrike" dirty="0" err="1">
                          <a:solidFill>
                            <a:srgbClr val="000000"/>
                          </a:solidFill>
                          <a:effectLst/>
                          <a:latin typeface="Calibri" panose="020F0502020204030204" pitchFamily="34" charset="0"/>
                        </a:rPr>
                        <a:t>NaN</a:t>
                      </a:r>
                      <a:endParaRPr lang="ru-RU" sz="1100" b="1"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126822</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147785,5</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152997,8</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164685,7</a:t>
                      </a:r>
                    </a:p>
                  </a:txBody>
                  <a:tcPr marL="9525" marR="9525" marT="9525" marB="0" anchor="b"/>
                </a:tc>
                <a:extLst>
                  <a:ext uri="{0D108BD9-81ED-4DB2-BD59-A6C34878D82A}">
                    <a16:rowId xmlns:a16="http://schemas.microsoft.com/office/drawing/2014/main" val="3434836436"/>
                  </a:ext>
                </a:extLst>
              </a:tr>
              <a:tr h="300235">
                <a:tc>
                  <a:txBody>
                    <a:bodyPr/>
                    <a:lstStyle/>
                    <a:p>
                      <a:pPr algn="ctr" fontAlgn="t"/>
                      <a:r>
                        <a:rPr lang="en-US" sz="1100" b="1" i="0" u="none" strike="noStrike">
                          <a:solidFill>
                            <a:srgbClr val="000000"/>
                          </a:solidFill>
                          <a:effectLst/>
                          <a:latin typeface="Calibri" panose="020F0502020204030204" pitchFamily="34" charset="0"/>
                        </a:rPr>
                        <a:t>30 or more years</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203277</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243482</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153076</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153499,2</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156729,4</a:t>
                      </a:r>
                    </a:p>
                  </a:txBody>
                  <a:tcPr marL="9525" marR="9525" marT="9525" marB="0" anchor="b"/>
                </a:tc>
                <a:extLst>
                  <a:ext uri="{0D108BD9-81ED-4DB2-BD59-A6C34878D82A}">
                    <a16:rowId xmlns:a16="http://schemas.microsoft.com/office/drawing/2014/main" val="3174742542"/>
                  </a:ext>
                </a:extLst>
              </a:tr>
            </a:tbl>
          </a:graphicData>
        </a:graphic>
      </p:graphicFrame>
      <p:sp>
        <p:nvSpPr>
          <p:cNvPr id="14" name="Объект 2">
            <a:extLst>
              <a:ext uri="{FF2B5EF4-FFF2-40B4-BE49-F238E27FC236}">
                <a16:creationId xmlns:a16="http://schemas.microsoft.com/office/drawing/2014/main" id="{A03AC920-FA88-470E-8F3B-4F972EC9574B}"/>
              </a:ext>
            </a:extLst>
          </p:cNvPr>
          <p:cNvSpPr txBox="1">
            <a:spLocks/>
          </p:cNvSpPr>
          <p:nvPr/>
        </p:nvSpPr>
        <p:spPr>
          <a:xfrm>
            <a:off x="7649523" y="1690783"/>
            <a:ext cx="4483754" cy="8150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The additional argument is years of coding experience</a:t>
            </a:r>
          </a:p>
        </p:txBody>
      </p:sp>
      <p:sp>
        <p:nvSpPr>
          <p:cNvPr id="7" name="Объект 2">
            <a:extLst>
              <a:ext uri="{FF2B5EF4-FFF2-40B4-BE49-F238E27FC236}">
                <a16:creationId xmlns:a16="http://schemas.microsoft.com/office/drawing/2014/main" id="{554226A3-8A27-4E7B-909E-AE083A544DE6}"/>
              </a:ext>
            </a:extLst>
          </p:cNvPr>
          <p:cNvSpPr txBox="1">
            <a:spLocks/>
          </p:cNvSpPr>
          <p:nvPr/>
        </p:nvSpPr>
        <p:spPr>
          <a:xfrm>
            <a:off x="201497" y="6493080"/>
            <a:ext cx="2315200" cy="285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ru-RU" sz="1000" dirty="0"/>
              <a:t>*</a:t>
            </a:r>
            <a:r>
              <a:rPr lang="en-US" sz="1000" dirty="0"/>
              <a:t>Average annual salary</a:t>
            </a:r>
          </a:p>
        </p:txBody>
      </p:sp>
      <p:sp>
        <p:nvSpPr>
          <p:cNvPr id="8" name="Объект 2">
            <a:extLst>
              <a:ext uri="{FF2B5EF4-FFF2-40B4-BE49-F238E27FC236}">
                <a16:creationId xmlns:a16="http://schemas.microsoft.com/office/drawing/2014/main" id="{12341E91-9ABE-4F82-B40B-D8967B2FA411}"/>
              </a:ext>
            </a:extLst>
          </p:cNvPr>
          <p:cNvSpPr txBox="1">
            <a:spLocks/>
          </p:cNvSpPr>
          <p:nvPr/>
        </p:nvSpPr>
        <p:spPr>
          <a:xfrm>
            <a:off x="9378893" y="6244487"/>
            <a:ext cx="2709644" cy="497186"/>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t>* To see .xlsx table check </a:t>
            </a:r>
            <a:r>
              <a:rPr lang="en-US" sz="1200" dirty="0" err="1"/>
              <a:t>PythonProject</a:t>
            </a:r>
            <a:r>
              <a:rPr lang="en-US" sz="1200" dirty="0"/>
              <a:t>/datahoyesalary.xlsx</a:t>
            </a:r>
          </a:p>
        </p:txBody>
      </p:sp>
    </p:spTree>
    <p:extLst>
      <p:ext uri="{BB962C8B-B14F-4D97-AF65-F5344CB8AC3E}">
        <p14:creationId xmlns:p14="http://schemas.microsoft.com/office/powerpoint/2010/main" val="1343647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EFE077-AFE7-46DB-B0F4-C61F35D58DA4}"/>
              </a:ext>
            </a:extLst>
          </p:cNvPr>
          <p:cNvSpPr>
            <a:spLocks noGrp="1"/>
          </p:cNvSpPr>
          <p:nvPr>
            <p:ph type="title"/>
          </p:nvPr>
        </p:nvSpPr>
        <p:spPr>
          <a:xfrm>
            <a:off x="594638" y="469496"/>
            <a:ext cx="9790933" cy="815013"/>
          </a:xfrm>
        </p:spPr>
        <p:txBody>
          <a:bodyPr/>
          <a:lstStyle/>
          <a:p>
            <a:r>
              <a:rPr lang="en-US" sz="3200" dirty="0"/>
              <a:t>Correlational analysis between variables</a:t>
            </a:r>
            <a:endParaRPr lang="en-US" sz="3600" dirty="0"/>
          </a:p>
        </p:txBody>
      </p:sp>
      <p:graphicFrame>
        <p:nvGraphicFramePr>
          <p:cNvPr id="10" name="Таблица 9">
            <a:extLst>
              <a:ext uri="{FF2B5EF4-FFF2-40B4-BE49-F238E27FC236}">
                <a16:creationId xmlns:a16="http://schemas.microsoft.com/office/drawing/2014/main" id="{6CC392E9-891C-4F4E-BC1D-8F06823D171A}"/>
              </a:ext>
            </a:extLst>
          </p:cNvPr>
          <p:cNvGraphicFramePr>
            <a:graphicFrameLocks noGrp="1"/>
          </p:cNvGraphicFramePr>
          <p:nvPr>
            <p:extLst>
              <p:ext uri="{D42A27DB-BD31-4B8C-83A1-F6EECF244321}">
                <p14:modId xmlns:p14="http://schemas.microsoft.com/office/powerpoint/2010/main" val="1487082503"/>
              </p:ext>
            </p:extLst>
          </p:nvPr>
        </p:nvGraphicFramePr>
        <p:xfrm>
          <a:off x="142613" y="2215688"/>
          <a:ext cx="7423017" cy="2524093"/>
        </p:xfrm>
        <a:graphic>
          <a:graphicData uri="http://schemas.openxmlformats.org/drawingml/2006/table">
            <a:tbl>
              <a:tblPr firstRow="1" bandRow="1">
                <a:tableStyleId>{5C22544A-7EE6-4342-B048-85BDC9FD1C3A}</a:tableStyleId>
              </a:tblPr>
              <a:tblGrid>
                <a:gridCol w="1060431">
                  <a:extLst>
                    <a:ext uri="{9D8B030D-6E8A-4147-A177-3AD203B41FA5}">
                      <a16:colId xmlns:a16="http://schemas.microsoft.com/office/drawing/2014/main" val="2514552639"/>
                    </a:ext>
                  </a:extLst>
                </a:gridCol>
                <a:gridCol w="1060431">
                  <a:extLst>
                    <a:ext uri="{9D8B030D-6E8A-4147-A177-3AD203B41FA5}">
                      <a16:colId xmlns:a16="http://schemas.microsoft.com/office/drawing/2014/main" val="1577290095"/>
                    </a:ext>
                  </a:extLst>
                </a:gridCol>
                <a:gridCol w="1060431">
                  <a:extLst>
                    <a:ext uri="{9D8B030D-6E8A-4147-A177-3AD203B41FA5}">
                      <a16:colId xmlns:a16="http://schemas.microsoft.com/office/drawing/2014/main" val="3580722226"/>
                    </a:ext>
                  </a:extLst>
                </a:gridCol>
                <a:gridCol w="1060431">
                  <a:extLst>
                    <a:ext uri="{9D8B030D-6E8A-4147-A177-3AD203B41FA5}">
                      <a16:colId xmlns:a16="http://schemas.microsoft.com/office/drawing/2014/main" val="780990643"/>
                    </a:ext>
                  </a:extLst>
                </a:gridCol>
                <a:gridCol w="1060431">
                  <a:extLst>
                    <a:ext uri="{9D8B030D-6E8A-4147-A177-3AD203B41FA5}">
                      <a16:colId xmlns:a16="http://schemas.microsoft.com/office/drawing/2014/main" val="4027851213"/>
                    </a:ext>
                  </a:extLst>
                </a:gridCol>
                <a:gridCol w="1060431">
                  <a:extLst>
                    <a:ext uri="{9D8B030D-6E8A-4147-A177-3AD203B41FA5}">
                      <a16:colId xmlns:a16="http://schemas.microsoft.com/office/drawing/2014/main" val="3540536357"/>
                    </a:ext>
                  </a:extLst>
                </a:gridCol>
                <a:gridCol w="1060431">
                  <a:extLst>
                    <a:ext uri="{9D8B030D-6E8A-4147-A177-3AD203B41FA5}">
                      <a16:colId xmlns:a16="http://schemas.microsoft.com/office/drawing/2014/main" val="3338692016"/>
                    </a:ext>
                  </a:extLst>
                </a:gridCol>
              </a:tblGrid>
              <a:tr h="385772">
                <a:tc>
                  <a:txBody>
                    <a:bodyPr/>
                    <a:lstStyle/>
                    <a:p>
                      <a:pPr algn="l" fontAlgn="b"/>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t"/>
                      <a:r>
                        <a:rPr lang="en-US" sz="1000" b="1" i="0" u="none" strike="noStrike" dirty="0" err="1">
                          <a:solidFill>
                            <a:schemeClr val="tx1">
                              <a:lumMod val="85000"/>
                            </a:schemeClr>
                          </a:solidFill>
                          <a:effectLst/>
                          <a:latin typeface="+mj-lt"/>
                        </a:rPr>
                        <a:t>JobSatisfaction</a:t>
                      </a:r>
                      <a:endParaRPr lang="en-US" sz="1000" b="1" i="0" u="none" strike="noStrike" dirty="0">
                        <a:solidFill>
                          <a:schemeClr val="tx1">
                            <a:lumMod val="85000"/>
                          </a:schemeClr>
                        </a:solidFill>
                        <a:effectLst/>
                        <a:latin typeface="+mj-lt"/>
                      </a:endParaRPr>
                    </a:p>
                  </a:txBody>
                  <a:tcPr marL="9525" marR="9525" marT="9525" marB="0"/>
                </a:tc>
                <a:tc>
                  <a:txBody>
                    <a:bodyPr/>
                    <a:lstStyle/>
                    <a:p>
                      <a:pPr algn="ctr" fontAlgn="t"/>
                      <a:r>
                        <a:rPr lang="en-US" sz="1000" b="1" i="0" u="none" strike="noStrike" dirty="0" err="1">
                          <a:solidFill>
                            <a:schemeClr val="tx1">
                              <a:lumMod val="85000"/>
                            </a:schemeClr>
                          </a:solidFill>
                          <a:effectLst/>
                          <a:latin typeface="+mj-lt"/>
                        </a:rPr>
                        <a:t>JobSearchStatus</a:t>
                      </a:r>
                      <a:endParaRPr lang="en-US" sz="1000" b="1" i="0" u="none" strike="noStrike" dirty="0">
                        <a:solidFill>
                          <a:schemeClr val="tx1">
                            <a:lumMod val="85000"/>
                          </a:schemeClr>
                        </a:solidFill>
                        <a:effectLst/>
                        <a:latin typeface="+mj-lt"/>
                      </a:endParaRPr>
                    </a:p>
                  </a:txBody>
                  <a:tcPr marL="9525" marR="9525" marT="9525" marB="0"/>
                </a:tc>
                <a:tc>
                  <a:txBody>
                    <a:bodyPr/>
                    <a:lstStyle/>
                    <a:p>
                      <a:pPr algn="ctr" fontAlgn="t"/>
                      <a:r>
                        <a:rPr lang="en-US" sz="1000" b="1" i="0" u="none" strike="noStrike" dirty="0" err="1">
                          <a:solidFill>
                            <a:schemeClr val="tx1">
                              <a:lumMod val="85000"/>
                            </a:schemeClr>
                          </a:solidFill>
                          <a:effectLst/>
                          <a:latin typeface="+mj-lt"/>
                        </a:rPr>
                        <a:t>ConvertedSalary</a:t>
                      </a:r>
                      <a:endParaRPr lang="en-US" sz="1000" b="1" i="0" u="none" strike="noStrike" dirty="0">
                        <a:solidFill>
                          <a:schemeClr val="tx1">
                            <a:lumMod val="85000"/>
                          </a:schemeClr>
                        </a:solidFill>
                        <a:effectLst/>
                        <a:latin typeface="+mj-lt"/>
                      </a:endParaRPr>
                    </a:p>
                  </a:txBody>
                  <a:tcPr marL="9525" marR="9525" marT="9525" marB="0"/>
                </a:tc>
                <a:tc>
                  <a:txBody>
                    <a:bodyPr/>
                    <a:lstStyle/>
                    <a:p>
                      <a:pPr algn="ctr" fontAlgn="t"/>
                      <a:r>
                        <a:rPr lang="en-US" sz="1000" b="1" i="0" u="none" strike="noStrike" dirty="0">
                          <a:solidFill>
                            <a:schemeClr val="tx1">
                              <a:lumMod val="85000"/>
                            </a:schemeClr>
                          </a:solidFill>
                          <a:effectLst/>
                          <a:latin typeface="+mj-lt"/>
                        </a:rPr>
                        <a:t>Normal Salary</a:t>
                      </a:r>
                    </a:p>
                  </a:txBody>
                  <a:tcPr marL="9525" marR="9525" marT="9525" marB="0"/>
                </a:tc>
                <a:tc>
                  <a:txBody>
                    <a:bodyPr/>
                    <a:lstStyle/>
                    <a:p>
                      <a:pPr algn="ctr" fontAlgn="t"/>
                      <a:r>
                        <a:rPr lang="en-US" sz="1000" b="1" i="0" u="none" strike="noStrike" dirty="0" err="1">
                          <a:solidFill>
                            <a:schemeClr val="tx1">
                              <a:lumMod val="85000"/>
                            </a:schemeClr>
                          </a:solidFill>
                          <a:effectLst/>
                          <a:latin typeface="+mj-lt"/>
                        </a:rPr>
                        <a:t>NumberMonitors</a:t>
                      </a:r>
                      <a:endParaRPr lang="en-US" sz="1000" b="1" i="0" u="none" strike="noStrike" dirty="0">
                        <a:solidFill>
                          <a:schemeClr val="tx1">
                            <a:lumMod val="85000"/>
                          </a:schemeClr>
                        </a:solidFill>
                        <a:effectLst/>
                        <a:latin typeface="+mj-lt"/>
                      </a:endParaRPr>
                    </a:p>
                  </a:txBody>
                  <a:tcPr marL="9525" marR="9525" marT="9525" marB="0"/>
                </a:tc>
                <a:tc>
                  <a:txBody>
                    <a:bodyPr/>
                    <a:lstStyle/>
                    <a:p>
                      <a:pPr algn="ctr" fontAlgn="t"/>
                      <a:r>
                        <a:rPr lang="en-US" sz="1000" b="1" i="0" u="none" strike="noStrike" dirty="0" err="1">
                          <a:solidFill>
                            <a:schemeClr val="tx1">
                              <a:lumMod val="85000"/>
                            </a:schemeClr>
                          </a:solidFill>
                          <a:effectLst/>
                          <a:latin typeface="+mj-lt"/>
                        </a:rPr>
                        <a:t>StackOverflow</a:t>
                      </a:r>
                      <a:r>
                        <a:rPr lang="en-US" sz="1000" b="1" i="0" u="none" strike="noStrike" dirty="0">
                          <a:solidFill>
                            <a:schemeClr val="tx1">
                              <a:lumMod val="85000"/>
                            </a:schemeClr>
                          </a:solidFill>
                          <a:effectLst/>
                          <a:latin typeface="+mj-lt"/>
                        </a:rPr>
                        <a:t> Recommend</a:t>
                      </a:r>
                    </a:p>
                  </a:txBody>
                  <a:tcPr marL="9525" marR="9525" marT="9525" marB="0"/>
                </a:tc>
                <a:extLst>
                  <a:ext uri="{0D108BD9-81ED-4DB2-BD59-A6C34878D82A}">
                    <a16:rowId xmlns:a16="http://schemas.microsoft.com/office/drawing/2014/main" val="572291854"/>
                  </a:ext>
                </a:extLst>
              </a:tr>
              <a:tr h="347782">
                <a:tc>
                  <a:txBody>
                    <a:bodyPr/>
                    <a:lstStyle/>
                    <a:p>
                      <a:pPr algn="ctr" fontAlgn="t"/>
                      <a:r>
                        <a:rPr lang="en-US" sz="1100" b="1" i="0" u="none" strike="noStrike">
                          <a:solidFill>
                            <a:srgbClr val="000000"/>
                          </a:solidFill>
                          <a:effectLst/>
                          <a:latin typeface="Calibri" panose="020F0502020204030204" pitchFamily="34" charset="0"/>
                        </a:rPr>
                        <a:t>JobSatisfaction</a:t>
                      </a:r>
                    </a:p>
                  </a:txBody>
                  <a:tcPr marL="9525" marR="9525" marT="9525" marB="0"/>
                </a:tc>
                <a:tc>
                  <a:txBody>
                    <a:bodyPr/>
                    <a:lstStyle/>
                    <a:p>
                      <a:pPr algn="r" fontAlgn="b"/>
                      <a:r>
                        <a:rPr lang="ru-RU"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-0,37281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0,01783</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0,014928</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0,055138</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0,047459</a:t>
                      </a:r>
                    </a:p>
                  </a:txBody>
                  <a:tcPr marL="9525" marR="9525" marT="9525" marB="0" anchor="b"/>
                </a:tc>
                <a:extLst>
                  <a:ext uri="{0D108BD9-81ED-4DB2-BD59-A6C34878D82A}">
                    <a16:rowId xmlns:a16="http://schemas.microsoft.com/office/drawing/2014/main" val="120628443"/>
                  </a:ext>
                </a:extLst>
              </a:tr>
              <a:tr h="347782">
                <a:tc>
                  <a:txBody>
                    <a:bodyPr/>
                    <a:lstStyle/>
                    <a:p>
                      <a:pPr algn="ctr" fontAlgn="t"/>
                      <a:r>
                        <a:rPr lang="en-US" sz="1100" b="1" i="0" u="none" strike="noStrike">
                          <a:solidFill>
                            <a:srgbClr val="000000"/>
                          </a:solidFill>
                          <a:effectLst/>
                          <a:latin typeface="Calibri" panose="020F0502020204030204" pitchFamily="34" charset="0"/>
                        </a:rPr>
                        <a:t>JobSearchStatus</a:t>
                      </a:r>
                    </a:p>
                  </a:txBody>
                  <a:tcPr marL="9525" marR="9525" marT="9525" marB="0"/>
                </a:tc>
                <a:tc>
                  <a:txBody>
                    <a:bodyPr/>
                    <a:lstStyle/>
                    <a:p>
                      <a:pPr algn="r" fontAlgn="b"/>
                      <a:r>
                        <a:rPr lang="ru-RU" sz="1100" b="0" i="0" u="none" strike="noStrike">
                          <a:solidFill>
                            <a:srgbClr val="000000"/>
                          </a:solidFill>
                          <a:effectLst/>
                          <a:latin typeface="Calibri" panose="020F0502020204030204" pitchFamily="34" charset="0"/>
                        </a:rPr>
                        <a:t>-0,37281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-0,04534</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-0,02896</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-0,07183</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-0,01265</a:t>
                      </a:r>
                    </a:p>
                  </a:txBody>
                  <a:tcPr marL="9525" marR="9525" marT="9525" marB="0" anchor="b"/>
                </a:tc>
                <a:extLst>
                  <a:ext uri="{0D108BD9-81ED-4DB2-BD59-A6C34878D82A}">
                    <a16:rowId xmlns:a16="http://schemas.microsoft.com/office/drawing/2014/main" val="1838078249"/>
                  </a:ext>
                </a:extLst>
              </a:tr>
              <a:tr h="347782">
                <a:tc>
                  <a:txBody>
                    <a:bodyPr/>
                    <a:lstStyle/>
                    <a:p>
                      <a:pPr algn="ctr" fontAlgn="t"/>
                      <a:r>
                        <a:rPr lang="en-US" sz="1100" b="1" i="0" u="none" strike="noStrike">
                          <a:solidFill>
                            <a:srgbClr val="000000"/>
                          </a:solidFill>
                          <a:effectLst/>
                          <a:latin typeface="Calibri" panose="020F0502020204030204" pitchFamily="34" charset="0"/>
                        </a:rPr>
                        <a:t>ConvertedSalary</a:t>
                      </a:r>
                    </a:p>
                  </a:txBody>
                  <a:tcPr marL="9525" marR="9525" marT="9525" marB="0"/>
                </a:tc>
                <a:tc>
                  <a:txBody>
                    <a:bodyPr/>
                    <a:lstStyle/>
                    <a:p>
                      <a:pPr algn="r" fontAlgn="b"/>
                      <a:r>
                        <a:rPr lang="ru-RU" sz="1100" b="0" i="0" u="none" strike="noStrike" dirty="0">
                          <a:solidFill>
                            <a:srgbClr val="000000"/>
                          </a:solidFill>
                          <a:effectLst/>
                          <a:latin typeface="Calibri" panose="020F0502020204030204" pitchFamily="34" charset="0"/>
                        </a:rPr>
                        <a:t>0,01783</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-0,04534</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0,93487</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0,074258</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-0,01292</a:t>
                      </a:r>
                    </a:p>
                  </a:txBody>
                  <a:tcPr marL="9525" marR="9525" marT="9525" marB="0" anchor="b"/>
                </a:tc>
                <a:extLst>
                  <a:ext uri="{0D108BD9-81ED-4DB2-BD59-A6C34878D82A}">
                    <a16:rowId xmlns:a16="http://schemas.microsoft.com/office/drawing/2014/main" val="1264091056"/>
                  </a:ext>
                </a:extLst>
              </a:tr>
              <a:tr h="347782">
                <a:tc>
                  <a:txBody>
                    <a:bodyPr/>
                    <a:lstStyle/>
                    <a:p>
                      <a:pPr algn="ctr" fontAlgn="t"/>
                      <a:r>
                        <a:rPr lang="en-US" sz="1100" b="1" i="0" u="none" strike="noStrike">
                          <a:solidFill>
                            <a:srgbClr val="000000"/>
                          </a:solidFill>
                          <a:effectLst/>
                          <a:latin typeface="Calibri" panose="020F0502020204030204" pitchFamily="34" charset="0"/>
                        </a:rPr>
                        <a:t>Normal Salary</a:t>
                      </a:r>
                    </a:p>
                  </a:txBody>
                  <a:tcPr marL="9525" marR="9525" marT="9525" marB="0"/>
                </a:tc>
                <a:tc>
                  <a:txBody>
                    <a:bodyPr/>
                    <a:lstStyle/>
                    <a:p>
                      <a:pPr algn="r" fontAlgn="b"/>
                      <a:r>
                        <a:rPr lang="ru-RU" sz="1100" b="0" i="0" u="none" strike="noStrike">
                          <a:solidFill>
                            <a:srgbClr val="000000"/>
                          </a:solidFill>
                          <a:effectLst/>
                          <a:latin typeface="Calibri" panose="020F0502020204030204" pitchFamily="34" charset="0"/>
                        </a:rPr>
                        <a:t>0,014928</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-0,02896</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0,93487</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0,045889</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-0,0064</a:t>
                      </a:r>
                    </a:p>
                  </a:txBody>
                  <a:tcPr marL="9525" marR="9525" marT="9525" marB="0" anchor="b"/>
                </a:tc>
                <a:extLst>
                  <a:ext uri="{0D108BD9-81ED-4DB2-BD59-A6C34878D82A}">
                    <a16:rowId xmlns:a16="http://schemas.microsoft.com/office/drawing/2014/main" val="3741326233"/>
                  </a:ext>
                </a:extLst>
              </a:tr>
              <a:tr h="347782">
                <a:tc>
                  <a:txBody>
                    <a:bodyPr/>
                    <a:lstStyle/>
                    <a:p>
                      <a:pPr algn="ctr" fontAlgn="t"/>
                      <a:r>
                        <a:rPr lang="en-US" sz="1100" b="1" i="0" u="none" strike="noStrike">
                          <a:solidFill>
                            <a:srgbClr val="000000"/>
                          </a:solidFill>
                          <a:effectLst/>
                          <a:latin typeface="Calibri" panose="020F0502020204030204" pitchFamily="34" charset="0"/>
                        </a:rPr>
                        <a:t>NumberMonitors</a:t>
                      </a:r>
                    </a:p>
                  </a:txBody>
                  <a:tcPr marL="9525" marR="9525" marT="9525" marB="0"/>
                </a:tc>
                <a:tc>
                  <a:txBody>
                    <a:bodyPr/>
                    <a:lstStyle/>
                    <a:p>
                      <a:pPr algn="r" fontAlgn="b"/>
                      <a:r>
                        <a:rPr lang="ru-RU" sz="1100" b="0" i="0" u="none" strike="noStrike">
                          <a:solidFill>
                            <a:srgbClr val="000000"/>
                          </a:solidFill>
                          <a:effectLst/>
                          <a:latin typeface="Calibri" panose="020F0502020204030204" pitchFamily="34" charset="0"/>
                        </a:rPr>
                        <a:t>0,055138</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-0,07183</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0,074258</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0,045889</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0,02</a:t>
                      </a:r>
                    </a:p>
                  </a:txBody>
                  <a:tcPr marL="9525" marR="9525" marT="9525" marB="0" anchor="b"/>
                </a:tc>
                <a:extLst>
                  <a:ext uri="{0D108BD9-81ED-4DB2-BD59-A6C34878D82A}">
                    <a16:rowId xmlns:a16="http://schemas.microsoft.com/office/drawing/2014/main" val="2590225473"/>
                  </a:ext>
                </a:extLst>
              </a:tr>
              <a:tr h="399411">
                <a:tc>
                  <a:txBody>
                    <a:bodyPr/>
                    <a:lstStyle/>
                    <a:p>
                      <a:pPr algn="ctr" fontAlgn="t"/>
                      <a:r>
                        <a:rPr lang="en-US" sz="1100" b="1" i="0" u="none" strike="noStrike" dirty="0" err="1">
                          <a:solidFill>
                            <a:srgbClr val="000000"/>
                          </a:solidFill>
                          <a:effectLst/>
                          <a:latin typeface="Calibri" panose="020F0502020204030204" pitchFamily="34" charset="0"/>
                        </a:rPr>
                        <a:t>StackOverflow</a:t>
                      </a:r>
                      <a:r>
                        <a:rPr lang="en-US" sz="1100" b="1" i="0" u="none" strike="noStrike" dirty="0">
                          <a:solidFill>
                            <a:srgbClr val="000000"/>
                          </a:solidFill>
                          <a:effectLst/>
                          <a:latin typeface="Calibri" panose="020F0502020204030204" pitchFamily="34" charset="0"/>
                        </a:rPr>
                        <a:t> Recommend</a:t>
                      </a:r>
                    </a:p>
                  </a:txBody>
                  <a:tcPr marL="9525" marR="9525" marT="9525" marB="0"/>
                </a:tc>
                <a:tc>
                  <a:txBody>
                    <a:bodyPr/>
                    <a:lstStyle/>
                    <a:p>
                      <a:pPr algn="r" fontAlgn="b"/>
                      <a:r>
                        <a:rPr lang="ru-RU" sz="1100" b="0" i="0" u="none" strike="noStrike">
                          <a:solidFill>
                            <a:srgbClr val="000000"/>
                          </a:solidFill>
                          <a:effectLst/>
                          <a:latin typeface="Calibri" panose="020F0502020204030204" pitchFamily="34" charset="0"/>
                        </a:rPr>
                        <a:t>0,047459</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-0,01265</a:t>
                      </a:r>
                    </a:p>
                  </a:txBody>
                  <a:tcPr marL="9525" marR="9525" marT="9525" marB="0" anchor="b"/>
                </a:tc>
                <a:tc>
                  <a:txBody>
                    <a:bodyPr/>
                    <a:lstStyle/>
                    <a:p>
                      <a:pPr algn="r" fontAlgn="b"/>
                      <a:r>
                        <a:rPr lang="ru-RU" sz="1100" b="0" i="0" u="none" strike="noStrike">
                          <a:solidFill>
                            <a:srgbClr val="000000"/>
                          </a:solidFill>
                          <a:effectLst/>
                          <a:latin typeface="Calibri" panose="020F0502020204030204" pitchFamily="34" charset="0"/>
                        </a:rPr>
                        <a:t>-0,01292</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-0,0064</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0,02</a:t>
                      </a:r>
                    </a:p>
                  </a:txBody>
                  <a:tcPr marL="9525" marR="9525" marT="9525" marB="0" anchor="b"/>
                </a:tc>
                <a:tc>
                  <a:txBody>
                    <a:bodyPr/>
                    <a:lstStyle/>
                    <a:p>
                      <a:pPr algn="r" fontAlgn="b"/>
                      <a:r>
                        <a:rPr lang="ru-RU" sz="11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010323020"/>
                  </a:ext>
                </a:extLst>
              </a:tr>
            </a:tbl>
          </a:graphicData>
        </a:graphic>
      </p:graphicFrame>
      <p:sp>
        <p:nvSpPr>
          <p:cNvPr id="14" name="Объект 2">
            <a:extLst>
              <a:ext uri="{FF2B5EF4-FFF2-40B4-BE49-F238E27FC236}">
                <a16:creationId xmlns:a16="http://schemas.microsoft.com/office/drawing/2014/main" id="{A03AC920-FA88-470E-8F3B-4F972EC9574B}"/>
              </a:ext>
            </a:extLst>
          </p:cNvPr>
          <p:cNvSpPr txBox="1">
            <a:spLocks/>
          </p:cNvSpPr>
          <p:nvPr/>
        </p:nvSpPr>
        <p:spPr>
          <a:xfrm>
            <a:off x="7674690" y="2168473"/>
            <a:ext cx="4483754" cy="252409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Mostly in every pair the correlation is almost zero so there is no tendency. We can see that only in </a:t>
            </a:r>
            <a:r>
              <a:rPr lang="en-US" dirty="0" err="1"/>
              <a:t>JobSatisfaction</a:t>
            </a:r>
            <a:r>
              <a:rPr lang="en-US" dirty="0"/>
              <a:t> and </a:t>
            </a:r>
            <a:r>
              <a:rPr lang="en-US" dirty="0" err="1"/>
              <a:t>JobSearchingStatus</a:t>
            </a:r>
            <a:r>
              <a:rPr lang="en-US" dirty="0"/>
              <a:t> the correlation is very negative that means that our hypothesis was truly incorrect</a:t>
            </a:r>
          </a:p>
        </p:txBody>
      </p:sp>
      <p:sp>
        <p:nvSpPr>
          <p:cNvPr id="6" name="Объект 2">
            <a:extLst>
              <a:ext uri="{FF2B5EF4-FFF2-40B4-BE49-F238E27FC236}">
                <a16:creationId xmlns:a16="http://schemas.microsoft.com/office/drawing/2014/main" id="{62B7651E-7F1D-4019-AD95-D9F0FC0F06B5}"/>
              </a:ext>
            </a:extLst>
          </p:cNvPr>
          <p:cNvSpPr txBox="1">
            <a:spLocks/>
          </p:cNvSpPr>
          <p:nvPr/>
        </p:nvSpPr>
        <p:spPr>
          <a:xfrm>
            <a:off x="9661419" y="6244487"/>
            <a:ext cx="2427117" cy="4971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t>* To see .xlsx table check </a:t>
            </a:r>
            <a:r>
              <a:rPr lang="en-US" sz="1200" dirty="0" err="1"/>
              <a:t>PythonProject</a:t>
            </a:r>
            <a:r>
              <a:rPr lang="en-US" sz="1200" dirty="0"/>
              <a:t>/datacorr.xlsx</a:t>
            </a:r>
          </a:p>
        </p:txBody>
      </p:sp>
    </p:spTree>
    <p:extLst>
      <p:ext uri="{BB962C8B-B14F-4D97-AF65-F5344CB8AC3E}">
        <p14:creationId xmlns:p14="http://schemas.microsoft.com/office/powerpoint/2010/main" val="348255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C347E8-4409-4047-85DE-37ADF8D7493B}"/>
              </a:ext>
            </a:extLst>
          </p:cNvPr>
          <p:cNvSpPr>
            <a:spLocks noGrp="1"/>
          </p:cNvSpPr>
          <p:nvPr>
            <p:ph type="title"/>
          </p:nvPr>
        </p:nvSpPr>
        <p:spPr>
          <a:xfrm>
            <a:off x="646112" y="452718"/>
            <a:ext cx="5773350" cy="1560640"/>
          </a:xfrm>
        </p:spPr>
        <p:txBody>
          <a:bodyPr/>
          <a:lstStyle/>
          <a:p>
            <a:pPr algn="ctr"/>
            <a:r>
              <a:rPr lang="en-US" sz="3200" dirty="0"/>
              <a:t>Second part of the project: web-scrapping on speedrun.com</a:t>
            </a:r>
            <a:br>
              <a:rPr lang="en-US" sz="3400" dirty="0"/>
            </a:br>
            <a:endParaRPr lang="ru-RU" sz="3400" dirty="0"/>
          </a:p>
        </p:txBody>
      </p:sp>
      <p:pic>
        <p:nvPicPr>
          <p:cNvPr id="7" name="Объект 6">
            <a:extLst>
              <a:ext uri="{FF2B5EF4-FFF2-40B4-BE49-F238E27FC236}">
                <a16:creationId xmlns:a16="http://schemas.microsoft.com/office/drawing/2014/main" id="{6CEF3721-5064-4D0B-93B7-2FCD88030D8E}"/>
              </a:ext>
            </a:extLst>
          </p:cNvPr>
          <p:cNvPicPr>
            <a:picLocks noGrp="1" noChangeAspect="1"/>
          </p:cNvPicPr>
          <p:nvPr>
            <p:ph idx="1"/>
          </p:nvPr>
        </p:nvPicPr>
        <p:blipFill>
          <a:blip r:embed="rId2"/>
          <a:stretch>
            <a:fillRect/>
          </a:stretch>
        </p:blipFill>
        <p:spPr>
          <a:xfrm>
            <a:off x="7697757" y="110934"/>
            <a:ext cx="4338734" cy="6636132"/>
          </a:xfrm>
        </p:spPr>
      </p:pic>
      <p:sp>
        <p:nvSpPr>
          <p:cNvPr id="19" name="Объект 2">
            <a:extLst>
              <a:ext uri="{FF2B5EF4-FFF2-40B4-BE49-F238E27FC236}">
                <a16:creationId xmlns:a16="http://schemas.microsoft.com/office/drawing/2014/main" id="{C953A179-27C5-4A2B-B8DB-BE5DB5990FD7}"/>
              </a:ext>
            </a:extLst>
          </p:cNvPr>
          <p:cNvSpPr txBox="1">
            <a:spLocks/>
          </p:cNvSpPr>
          <p:nvPr/>
        </p:nvSpPr>
        <p:spPr>
          <a:xfrm>
            <a:off x="646112" y="2607906"/>
            <a:ext cx="6786534" cy="3063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The program visits each of 152 links of speedrun.com each of them leads to game table. On that page we get list of moderators’ profile links. Then we visit this link and check user’s native country. If it is Russia we add this moderator. Totally from 152 links we found only 24 users from 10 games, the program execution process took 7 minutes and 42 seconds total. This is quite surprising information, which means there are not many Russian members of jury.</a:t>
            </a:r>
          </a:p>
        </p:txBody>
      </p:sp>
      <p:sp>
        <p:nvSpPr>
          <p:cNvPr id="21" name="Объект 2">
            <a:extLst>
              <a:ext uri="{FF2B5EF4-FFF2-40B4-BE49-F238E27FC236}">
                <a16:creationId xmlns:a16="http://schemas.microsoft.com/office/drawing/2014/main" id="{1214DDAF-04C3-4498-BF18-A058FE3FDAFF}"/>
              </a:ext>
            </a:extLst>
          </p:cNvPr>
          <p:cNvSpPr txBox="1">
            <a:spLocks/>
          </p:cNvSpPr>
          <p:nvPr/>
        </p:nvSpPr>
        <p:spPr>
          <a:xfrm>
            <a:off x="155510" y="6115575"/>
            <a:ext cx="2721914" cy="63149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t>* To see full .xlsx table with games and Russian moderators check </a:t>
            </a:r>
            <a:r>
              <a:rPr lang="en-US" sz="1200" dirty="0" err="1"/>
              <a:t>PythonProject</a:t>
            </a:r>
            <a:r>
              <a:rPr lang="en-US" sz="1200" dirty="0"/>
              <a:t>/speedrun.xlsx</a:t>
            </a:r>
          </a:p>
        </p:txBody>
      </p:sp>
    </p:spTree>
    <p:extLst>
      <p:ext uri="{BB962C8B-B14F-4D97-AF65-F5344CB8AC3E}">
        <p14:creationId xmlns:p14="http://schemas.microsoft.com/office/powerpoint/2010/main" val="350270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6D9CB1-41E4-45BA-A977-AB23D77BAE27}"/>
              </a:ext>
            </a:extLst>
          </p:cNvPr>
          <p:cNvSpPr>
            <a:spLocks noGrp="1"/>
          </p:cNvSpPr>
          <p:nvPr>
            <p:ph type="title"/>
          </p:nvPr>
        </p:nvSpPr>
        <p:spPr/>
        <p:txBody>
          <a:bodyPr/>
          <a:lstStyle/>
          <a:p>
            <a:r>
              <a:rPr lang="en-US" dirty="0"/>
              <a:t>Conclusion </a:t>
            </a:r>
            <a:endParaRPr lang="ru-RU" dirty="0"/>
          </a:p>
        </p:txBody>
      </p:sp>
      <p:sp>
        <p:nvSpPr>
          <p:cNvPr id="3" name="Объект 2">
            <a:extLst>
              <a:ext uri="{FF2B5EF4-FFF2-40B4-BE49-F238E27FC236}">
                <a16:creationId xmlns:a16="http://schemas.microsoft.com/office/drawing/2014/main" id="{F4521B42-AFE7-464C-8F7F-DC91EFCAE96C}"/>
              </a:ext>
            </a:extLst>
          </p:cNvPr>
          <p:cNvSpPr>
            <a:spLocks noGrp="1"/>
          </p:cNvSpPr>
          <p:nvPr>
            <p:ph idx="1"/>
          </p:nvPr>
        </p:nvSpPr>
        <p:spPr>
          <a:xfrm>
            <a:off x="1757654" y="1342239"/>
            <a:ext cx="8946541" cy="5264380"/>
          </a:xfrm>
        </p:spPr>
        <p:txBody>
          <a:bodyPr>
            <a:normAutofit/>
          </a:bodyPr>
          <a:lstStyle/>
          <a:p>
            <a:r>
              <a:rPr lang="en-US" dirty="0"/>
              <a:t>Only 2 out of 6 hypotheses were proved</a:t>
            </a:r>
          </a:p>
          <a:p>
            <a:r>
              <a:rPr lang="en-US" dirty="0"/>
              <a:t>It was surprising that many people who dissatisfied with their job don’t look for new opportunities</a:t>
            </a:r>
          </a:p>
          <a:p>
            <a:r>
              <a:rPr lang="en-US" dirty="0"/>
              <a:t>Students are more often employed full-time than part-time</a:t>
            </a:r>
          </a:p>
          <a:p>
            <a:r>
              <a:rPr lang="en-US" dirty="0"/>
              <a:t>Both highest and most variable salary get those who work on ordinary schedule</a:t>
            </a:r>
          </a:p>
          <a:p>
            <a:r>
              <a:rPr lang="en-US" dirty="0"/>
              <a:t>75% programmers are younger than 40</a:t>
            </a:r>
          </a:p>
          <a:p>
            <a:r>
              <a:rPr lang="en-US" dirty="0"/>
              <a:t>There are as many students aged 18-24 as students of other ages</a:t>
            </a:r>
          </a:p>
          <a:p>
            <a:r>
              <a:rPr lang="en-US" dirty="0"/>
              <a:t>Most of programmers know web development. Consequently Python is not as popular as we thought</a:t>
            </a:r>
          </a:p>
          <a:p>
            <a:r>
              <a:rPr lang="en-US" dirty="0"/>
              <a:t>In all OS most people use 2 monitors</a:t>
            </a:r>
          </a:p>
          <a:p>
            <a:r>
              <a:rPr lang="en-US" dirty="0"/>
              <a:t>There are not enough Russian enthusiasts on speedrun.com. But those who are there usually play and analyze CS:GO and Roblox</a:t>
            </a:r>
          </a:p>
          <a:p>
            <a:endParaRPr lang="en-US" dirty="0"/>
          </a:p>
          <a:p>
            <a:endParaRPr lang="ru-RU" dirty="0"/>
          </a:p>
        </p:txBody>
      </p:sp>
    </p:spTree>
    <p:extLst>
      <p:ext uri="{BB962C8B-B14F-4D97-AF65-F5344CB8AC3E}">
        <p14:creationId xmlns:p14="http://schemas.microsoft.com/office/powerpoint/2010/main" val="748750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564BE0-7756-44D9-84FB-71744CD5E77A}"/>
              </a:ext>
            </a:extLst>
          </p:cNvPr>
          <p:cNvSpPr>
            <a:spLocks noGrp="1"/>
          </p:cNvSpPr>
          <p:nvPr>
            <p:ph type="title"/>
          </p:nvPr>
        </p:nvSpPr>
        <p:spPr>
          <a:xfrm>
            <a:off x="646111" y="452718"/>
            <a:ext cx="9404723" cy="1400530"/>
          </a:xfrm>
        </p:spPr>
        <p:txBody>
          <a:bodyPr/>
          <a:lstStyle/>
          <a:p>
            <a:endParaRPr lang="ru-RU"/>
          </a:p>
        </p:txBody>
      </p:sp>
      <p:sp>
        <p:nvSpPr>
          <p:cNvPr id="3" name="Объект 2">
            <a:extLst>
              <a:ext uri="{FF2B5EF4-FFF2-40B4-BE49-F238E27FC236}">
                <a16:creationId xmlns:a16="http://schemas.microsoft.com/office/drawing/2014/main" id="{18FF329B-39BE-47A2-A47A-B202E56C5DBF}"/>
              </a:ext>
            </a:extLst>
          </p:cNvPr>
          <p:cNvSpPr>
            <a:spLocks noGrp="1"/>
          </p:cNvSpPr>
          <p:nvPr>
            <p:ph idx="1"/>
          </p:nvPr>
        </p:nvSpPr>
        <p:spPr>
          <a:xfrm>
            <a:off x="1103312" y="2052918"/>
            <a:ext cx="8946541" cy="4195481"/>
          </a:xfrm>
        </p:spPr>
        <p:txBody>
          <a:bodyPr/>
          <a:lstStyle/>
          <a:p>
            <a:endParaRPr lang="ru-RU" dirty="0"/>
          </a:p>
        </p:txBody>
      </p:sp>
      <p:pic>
        <p:nvPicPr>
          <p:cNvPr id="15364" name="Picture 4" descr="https://ds05.infourok.ru/uploads/ex/103c/0000e713-18b3878b/img8.jpg">
            <a:extLst>
              <a:ext uri="{FF2B5EF4-FFF2-40B4-BE49-F238E27FC236}">
                <a16:creationId xmlns:a16="http://schemas.microsoft.com/office/drawing/2014/main" id="{5CDE147B-033C-458C-83BE-BC9875D5E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18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7492CCE-C435-464E-A19A-D4C606FDBE3D}"/>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000" b="0" i="0" kern="1200" noProof="1">
                <a:solidFill>
                  <a:srgbClr val="EBEBEB"/>
                </a:solidFill>
                <a:latin typeface="+mj-lt"/>
                <a:ea typeface="+mj-ea"/>
                <a:cs typeface="+mj-cs"/>
              </a:rPr>
              <a:t>The analysis was carried out on the basis of data from the website kaggle.com</a:t>
            </a:r>
          </a:p>
        </p:txBody>
      </p:sp>
      <p:sp>
        <p:nvSpPr>
          <p:cNvPr id="3" name="Объект 2">
            <a:extLst>
              <a:ext uri="{FF2B5EF4-FFF2-40B4-BE49-F238E27FC236}">
                <a16:creationId xmlns:a16="http://schemas.microsoft.com/office/drawing/2014/main" id="{60DFF4FA-F598-4962-B6AB-31A8BE724E52}"/>
              </a:ext>
            </a:extLst>
          </p:cNvPr>
          <p:cNvSpPr>
            <a:spLocks noGrp="1"/>
          </p:cNvSpPr>
          <p:nvPr>
            <p:ph idx="1"/>
          </p:nvPr>
        </p:nvSpPr>
        <p:spPr>
          <a:xfrm>
            <a:off x="8191925" y="4588329"/>
            <a:ext cx="3352375" cy="1621508"/>
          </a:xfrm>
        </p:spPr>
        <p:txBody>
          <a:bodyPr vert="horz" lIns="91440" tIns="45720" rIns="91440" bIns="45720" rtlCol="0" anchor="t">
            <a:normAutofit/>
          </a:bodyPr>
          <a:lstStyle/>
          <a:p>
            <a:pPr marL="0" indent="0">
              <a:buNone/>
            </a:pPr>
            <a:r>
              <a:rPr lang="en-US" sz="1800" cap="all" noProof="1">
                <a:solidFill>
                  <a:schemeClr val="tx2">
                    <a:lumMod val="40000"/>
                    <a:lumOff val="60000"/>
                  </a:schemeClr>
                </a:solidFill>
              </a:rPr>
              <a:t>Dataset about statistics of StackOverFlow users</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Рисунок 7">
            <a:extLst>
              <a:ext uri="{FF2B5EF4-FFF2-40B4-BE49-F238E27FC236}">
                <a16:creationId xmlns:a16="http://schemas.microsoft.com/office/drawing/2014/main" id="{8E47BB0B-3B11-4040-81DB-BB2CC2BF5576}"/>
              </a:ext>
            </a:extLst>
          </p:cNvPr>
          <p:cNvPicPr>
            <a:picLocks noChangeAspect="1"/>
          </p:cNvPicPr>
          <p:nvPr/>
        </p:nvPicPr>
        <p:blipFill>
          <a:blip r:embed="rId7"/>
          <a:stretch>
            <a:fillRect/>
          </a:stretch>
        </p:blipFill>
        <p:spPr>
          <a:xfrm>
            <a:off x="0" y="264839"/>
            <a:ext cx="7463681" cy="6096000"/>
          </a:xfrm>
          <a:prstGeom prst="rect">
            <a:avLst/>
          </a:prstGeom>
        </p:spPr>
      </p:pic>
    </p:spTree>
    <p:extLst>
      <p:ext uri="{BB962C8B-B14F-4D97-AF65-F5344CB8AC3E}">
        <p14:creationId xmlns:p14="http://schemas.microsoft.com/office/powerpoint/2010/main" val="9906845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1" name="Picture 5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3" name="Oval 5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Picture 5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9" name="Rectangle 5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1" name="Rectangle 60">
            <a:extLst>
              <a:ext uri="{FF2B5EF4-FFF2-40B4-BE49-F238E27FC236}">
                <a16:creationId xmlns:a16="http://schemas.microsoft.com/office/drawing/2014/main" id="{859FEF9A-9073-4D0C-AE3F-4B05B7C78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5">
            <a:extLst>
              <a:ext uri="{FF2B5EF4-FFF2-40B4-BE49-F238E27FC236}">
                <a16:creationId xmlns:a16="http://schemas.microsoft.com/office/drawing/2014/main" id="{9A868E46-760C-4803-96E3-94D7FF55D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cxnSp>
        <p:nvCxnSpPr>
          <p:cNvPr id="65" name="Straight Connector 64">
            <a:extLst>
              <a:ext uri="{FF2B5EF4-FFF2-40B4-BE49-F238E27FC236}">
                <a16:creationId xmlns:a16="http://schemas.microsoft.com/office/drawing/2014/main" id="{C632DB3C-29C8-435B-832E-2A0003319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1021" y="1828800"/>
            <a:ext cx="0" cy="3200400"/>
          </a:xfrm>
          <a:prstGeom prst="line">
            <a:avLst/>
          </a:prstGeom>
          <a:ln w="19050"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Заголовок 1">
            <a:extLst>
              <a:ext uri="{FF2B5EF4-FFF2-40B4-BE49-F238E27FC236}">
                <a16:creationId xmlns:a16="http://schemas.microsoft.com/office/drawing/2014/main" id="{23645BDA-7816-40D0-BC45-CE5A69950B95}"/>
              </a:ext>
            </a:extLst>
          </p:cNvPr>
          <p:cNvSpPr>
            <a:spLocks noGrp="1"/>
          </p:cNvSpPr>
          <p:nvPr>
            <p:ph type="title"/>
          </p:nvPr>
        </p:nvSpPr>
        <p:spPr>
          <a:xfrm>
            <a:off x="1082152" y="1332706"/>
            <a:ext cx="2980291" cy="4191000"/>
          </a:xfrm>
        </p:spPr>
        <p:txBody>
          <a:bodyPr vert="horz" lIns="91440" tIns="45720" rIns="91440" bIns="45720" rtlCol="0" anchor="ctr">
            <a:normAutofit/>
          </a:bodyPr>
          <a:lstStyle/>
          <a:p>
            <a:pPr algn="ctr"/>
            <a:r>
              <a:rPr lang="en-US" sz="3600" b="0" i="0" kern="1200" dirty="0">
                <a:solidFill>
                  <a:schemeClr val="tx2"/>
                </a:solidFill>
                <a:latin typeface="+mj-lt"/>
                <a:ea typeface="+mj-ea"/>
                <a:cs typeface="+mj-cs"/>
              </a:rPr>
              <a:t>Dataset information</a:t>
            </a:r>
          </a:p>
        </p:txBody>
      </p:sp>
      <p:sp>
        <p:nvSpPr>
          <p:cNvPr id="34" name="Объект 2">
            <a:extLst>
              <a:ext uri="{FF2B5EF4-FFF2-40B4-BE49-F238E27FC236}">
                <a16:creationId xmlns:a16="http://schemas.microsoft.com/office/drawing/2014/main" id="{361FFE8C-64FA-48D8-81EB-38393B4B0111}"/>
              </a:ext>
            </a:extLst>
          </p:cNvPr>
          <p:cNvSpPr>
            <a:spLocks noGrp="1"/>
          </p:cNvSpPr>
          <p:nvPr>
            <p:ph idx="1"/>
          </p:nvPr>
        </p:nvSpPr>
        <p:spPr>
          <a:xfrm>
            <a:off x="4753487" y="570703"/>
            <a:ext cx="5690808" cy="6270949"/>
          </a:xfrm>
        </p:spPr>
        <p:txBody>
          <a:bodyPr rtlCol="0" anchor="t">
            <a:noAutofit/>
          </a:bodyPr>
          <a:lstStyle/>
          <a:p>
            <a:pPr>
              <a:spcBef>
                <a:spcPts val="800"/>
              </a:spcBef>
            </a:pPr>
            <a:r>
              <a:rPr lang="en-US" sz="1400" noProof="1"/>
              <a:t>Shape: 98855 rows </a:t>
            </a:r>
            <a:r>
              <a:rPr lang="ru-RU" sz="1400" noProof="1"/>
              <a:t>×</a:t>
            </a:r>
            <a:r>
              <a:rPr lang="en-US" sz="1400" noProof="1"/>
              <a:t> 23 columns</a:t>
            </a:r>
          </a:p>
          <a:p>
            <a:pPr>
              <a:spcBef>
                <a:spcPts val="800"/>
              </a:spcBef>
            </a:pPr>
            <a:r>
              <a:rPr lang="en-US" sz="1400" noProof="1"/>
              <a:t>Country </a:t>
            </a:r>
            <a:r>
              <a:rPr lang="ru-RU" sz="1400" dirty="0"/>
              <a:t>– </a:t>
            </a:r>
            <a:r>
              <a:rPr lang="en-US" sz="1400" dirty="0"/>
              <a:t>categorical, str</a:t>
            </a:r>
          </a:p>
          <a:p>
            <a:pPr>
              <a:spcBef>
                <a:spcPts val="800"/>
              </a:spcBef>
            </a:pPr>
            <a:r>
              <a:rPr lang="en-US" sz="1400" dirty="0"/>
              <a:t>Student </a:t>
            </a:r>
            <a:r>
              <a:rPr lang="ru-RU" sz="1400" dirty="0"/>
              <a:t>–</a:t>
            </a:r>
            <a:r>
              <a:rPr lang="en-US" sz="1400" dirty="0"/>
              <a:t> binary, bool</a:t>
            </a:r>
          </a:p>
          <a:p>
            <a:pPr>
              <a:spcBef>
                <a:spcPts val="800"/>
              </a:spcBef>
            </a:pPr>
            <a:r>
              <a:rPr lang="en-US" sz="1400" dirty="0"/>
              <a:t>Employment </a:t>
            </a:r>
            <a:r>
              <a:rPr lang="ru-RU" sz="1400" dirty="0"/>
              <a:t>–</a:t>
            </a:r>
            <a:r>
              <a:rPr lang="en-US" sz="1400" dirty="0"/>
              <a:t> categorical, str</a:t>
            </a:r>
          </a:p>
          <a:p>
            <a:pPr>
              <a:spcBef>
                <a:spcPts val="800"/>
              </a:spcBef>
            </a:pPr>
            <a:r>
              <a:rPr lang="en-US" sz="1400" dirty="0" err="1"/>
              <a:t>CompanySize</a:t>
            </a:r>
            <a:r>
              <a:rPr lang="en-US" sz="1400" dirty="0"/>
              <a:t>  </a:t>
            </a:r>
            <a:r>
              <a:rPr lang="ru-RU" sz="1400" dirty="0"/>
              <a:t>–</a:t>
            </a:r>
            <a:r>
              <a:rPr lang="en-US" sz="1400" dirty="0"/>
              <a:t> categorical, str</a:t>
            </a:r>
          </a:p>
          <a:p>
            <a:pPr>
              <a:spcBef>
                <a:spcPts val="800"/>
              </a:spcBef>
            </a:pPr>
            <a:r>
              <a:rPr lang="en-US" sz="1400" dirty="0" err="1"/>
              <a:t>YearsCoding</a:t>
            </a:r>
            <a:r>
              <a:rPr lang="en-US" sz="1400" dirty="0"/>
              <a:t>  </a:t>
            </a:r>
            <a:r>
              <a:rPr lang="ru-RU" sz="1400" dirty="0"/>
              <a:t>–</a:t>
            </a:r>
            <a:r>
              <a:rPr lang="en-US" sz="1400" dirty="0"/>
              <a:t> categorical, str</a:t>
            </a:r>
          </a:p>
          <a:p>
            <a:pPr>
              <a:spcBef>
                <a:spcPts val="800"/>
              </a:spcBef>
            </a:pPr>
            <a:r>
              <a:rPr lang="en-US" sz="1400" dirty="0" err="1"/>
              <a:t>JobSatisfaction</a:t>
            </a:r>
            <a:r>
              <a:rPr lang="ru-RU" sz="1400" dirty="0"/>
              <a:t> –</a:t>
            </a:r>
            <a:r>
              <a:rPr lang="en-US" sz="1400" dirty="0"/>
              <a:t> categorical, str</a:t>
            </a:r>
          </a:p>
          <a:p>
            <a:pPr>
              <a:spcBef>
                <a:spcPts val="800"/>
              </a:spcBef>
            </a:pPr>
            <a:r>
              <a:rPr lang="en-US" sz="1400" dirty="0" err="1"/>
              <a:t>CareerSatisfaction</a:t>
            </a:r>
            <a:r>
              <a:rPr lang="ru-RU" sz="1400" dirty="0"/>
              <a:t> –</a:t>
            </a:r>
            <a:r>
              <a:rPr lang="en-US" sz="1400" dirty="0"/>
              <a:t> categorical, str</a:t>
            </a:r>
            <a:endParaRPr lang="ru-RU" sz="1400" dirty="0"/>
          </a:p>
          <a:p>
            <a:pPr>
              <a:spcBef>
                <a:spcPts val="800"/>
              </a:spcBef>
            </a:pPr>
            <a:r>
              <a:rPr lang="en-US" sz="1400" dirty="0" err="1"/>
              <a:t>JobSearchStatus</a:t>
            </a:r>
            <a:r>
              <a:rPr lang="en-US" sz="1400" dirty="0"/>
              <a:t> </a:t>
            </a:r>
            <a:r>
              <a:rPr lang="ru-RU" sz="1400" dirty="0"/>
              <a:t>–</a:t>
            </a:r>
            <a:r>
              <a:rPr lang="en-US" sz="1400" dirty="0"/>
              <a:t> categorical, str</a:t>
            </a:r>
            <a:endParaRPr lang="ru-RU" sz="1400" dirty="0"/>
          </a:p>
          <a:p>
            <a:pPr>
              <a:spcBef>
                <a:spcPts val="800"/>
              </a:spcBef>
            </a:pPr>
            <a:r>
              <a:rPr lang="en-US" sz="1400" dirty="0"/>
              <a:t>Converted salary </a:t>
            </a:r>
            <a:r>
              <a:rPr lang="ru-RU" sz="1400" dirty="0"/>
              <a:t>–</a:t>
            </a:r>
            <a:r>
              <a:rPr lang="en-US" sz="1400" dirty="0"/>
              <a:t> numeric, float64</a:t>
            </a:r>
          </a:p>
          <a:p>
            <a:pPr>
              <a:spcBef>
                <a:spcPts val="800"/>
              </a:spcBef>
            </a:pPr>
            <a:r>
              <a:rPr lang="en-US" sz="1400" dirty="0" err="1"/>
              <a:t>NormalSalary</a:t>
            </a:r>
            <a:r>
              <a:rPr lang="en-US" sz="1400" dirty="0"/>
              <a:t> </a:t>
            </a:r>
            <a:r>
              <a:rPr lang="ru-RU" sz="1400" dirty="0"/>
              <a:t>–</a:t>
            </a:r>
            <a:r>
              <a:rPr lang="en-US" sz="1400" dirty="0"/>
              <a:t> numeric, int</a:t>
            </a:r>
          </a:p>
          <a:p>
            <a:pPr>
              <a:spcBef>
                <a:spcPts val="800"/>
              </a:spcBef>
            </a:pPr>
            <a:r>
              <a:rPr lang="en-US" sz="1400" dirty="0" err="1"/>
              <a:t>LanguageWorkedWith</a:t>
            </a:r>
            <a:r>
              <a:rPr lang="en-US" sz="1400" dirty="0"/>
              <a:t> </a:t>
            </a:r>
            <a:r>
              <a:rPr lang="ru-RU" sz="1400" dirty="0"/>
              <a:t>–</a:t>
            </a:r>
            <a:r>
              <a:rPr lang="en-US" sz="1400" dirty="0"/>
              <a:t> categorical, str</a:t>
            </a:r>
            <a:endParaRPr lang="ru-RU" sz="1400" dirty="0"/>
          </a:p>
          <a:p>
            <a:pPr>
              <a:spcBef>
                <a:spcPts val="800"/>
              </a:spcBef>
            </a:pPr>
            <a:r>
              <a:rPr lang="en-US" sz="1400" dirty="0" err="1"/>
              <a:t>OperatingSystem</a:t>
            </a:r>
            <a:r>
              <a:rPr lang="en-US" sz="1400" dirty="0"/>
              <a:t> </a:t>
            </a:r>
            <a:r>
              <a:rPr lang="ru-RU" sz="1400" dirty="0"/>
              <a:t>–</a:t>
            </a:r>
            <a:r>
              <a:rPr lang="en-US" sz="1400" dirty="0"/>
              <a:t> categorical, str</a:t>
            </a:r>
          </a:p>
          <a:p>
            <a:pPr>
              <a:spcBef>
                <a:spcPts val="800"/>
              </a:spcBef>
            </a:pPr>
            <a:r>
              <a:rPr lang="en-US" sz="1400" dirty="0" err="1"/>
              <a:t>NumberMonitors</a:t>
            </a:r>
            <a:r>
              <a:rPr lang="en-US" sz="1400" dirty="0"/>
              <a:t> </a:t>
            </a:r>
            <a:r>
              <a:rPr lang="ru-RU" sz="1400" dirty="0"/>
              <a:t>–</a:t>
            </a:r>
            <a:r>
              <a:rPr lang="en-US" sz="1400" dirty="0"/>
              <a:t> numeric, float64</a:t>
            </a:r>
          </a:p>
          <a:p>
            <a:pPr>
              <a:spcBef>
                <a:spcPts val="800"/>
              </a:spcBef>
            </a:pPr>
            <a:r>
              <a:rPr lang="en-US" sz="1400" dirty="0" err="1"/>
              <a:t>StackOverflowRecommend</a:t>
            </a:r>
            <a:r>
              <a:rPr lang="en-US" sz="1400" dirty="0"/>
              <a:t> </a:t>
            </a:r>
            <a:r>
              <a:rPr lang="ru-RU" sz="1400" dirty="0"/>
              <a:t>–</a:t>
            </a:r>
            <a:r>
              <a:rPr lang="en-US" sz="1400" dirty="0"/>
              <a:t> numeric, float64</a:t>
            </a:r>
          </a:p>
          <a:p>
            <a:pPr>
              <a:spcBef>
                <a:spcPts val="800"/>
              </a:spcBef>
            </a:pPr>
            <a:r>
              <a:rPr lang="en-US" sz="1400" dirty="0" err="1"/>
              <a:t>StackOverflowRecommend</a:t>
            </a:r>
            <a:r>
              <a:rPr lang="en-US" sz="1400" dirty="0"/>
              <a:t> </a:t>
            </a:r>
            <a:r>
              <a:rPr lang="ru-RU" sz="1400" dirty="0"/>
              <a:t>–</a:t>
            </a:r>
            <a:r>
              <a:rPr lang="en-US" sz="1400" dirty="0"/>
              <a:t> categorical, string</a:t>
            </a:r>
          </a:p>
          <a:p>
            <a:pPr>
              <a:spcBef>
                <a:spcPts val="800"/>
              </a:spcBef>
            </a:pPr>
            <a:r>
              <a:rPr lang="en-US" sz="1400" dirty="0" err="1"/>
              <a:t>HoursComputer</a:t>
            </a:r>
            <a:r>
              <a:rPr lang="en-US" sz="1400" dirty="0"/>
              <a:t> </a:t>
            </a:r>
            <a:r>
              <a:rPr lang="ru-RU" sz="1400" dirty="0"/>
              <a:t>–</a:t>
            </a:r>
            <a:r>
              <a:rPr lang="en-US" sz="1400" dirty="0"/>
              <a:t> categorical, string</a:t>
            </a:r>
          </a:p>
          <a:p>
            <a:pPr>
              <a:spcBef>
                <a:spcPts val="800"/>
              </a:spcBef>
            </a:pPr>
            <a:r>
              <a:rPr lang="en-US" sz="1400" dirty="0"/>
              <a:t>Age </a:t>
            </a:r>
            <a:r>
              <a:rPr lang="ru-RU" sz="1400" dirty="0"/>
              <a:t>–</a:t>
            </a:r>
            <a:r>
              <a:rPr lang="en-US" sz="1400" dirty="0"/>
              <a:t> categorical, string</a:t>
            </a:r>
          </a:p>
          <a:p>
            <a:pPr>
              <a:spcBef>
                <a:spcPts val="600"/>
              </a:spcBef>
            </a:pPr>
            <a:endParaRPr lang="ru-RU" sz="1400" dirty="0"/>
          </a:p>
          <a:p>
            <a:endParaRPr lang="ru-RU" sz="1400" dirty="0"/>
          </a:p>
          <a:p>
            <a:endParaRPr lang="en-US" sz="1400" dirty="0"/>
          </a:p>
          <a:p>
            <a:endParaRPr lang="ru-RU" sz="1400" dirty="0"/>
          </a:p>
          <a:p>
            <a:endParaRPr lang="ru-RU" sz="1400" noProof="1"/>
          </a:p>
        </p:txBody>
      </p:sp>
    </p:spTree>
    <p:extLst>
      <p:ext uri="{BB962C8B-B14F-4D97-AF65-F5344CB8AC3E}">
        <p14:creationId xmlns:p14="http://schemas.microsoft.com/office/powerpoint/2010/main" val="313070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Заголовок 1">
            <a:extLst>
              <a:ext uri="{FF2B5EF4-FFF2-40B4-BE49-F238E27FC236}">
                <a16:creationId xmlns:a16="http://schemas.microsoft.com/office/drawing/2014/main" id="{9B3638F8-2EE5-4DC7-8DDB-5A8AA8C27A93}"/>
              </a:ext>
            </a:extLst>
          </p:cNvPr>
          <p:cNvSpPr>
            <a:spLocks noGrp="1"/>
          </p:cNvSpPr>
          <p:nvPr>
            <p:ph type="title"/>
          </p:nvPr>
        </p:nvSpPr>
        <p:spPr>
          <a:xfrm>
            <a:off x="465827" y="1250197"/>
            <a:ext cx="3522879" cy="1209247"/>
          </a:xfrm>
        </p:spPr>
        <p:txBody>
          <a:bodyPr>
            <a:normAutofit/>
          </a:bodyPr>
          <a:lstStyle/>
          <a:p>
            <a:pPr algn="r"/>
            <a:r>
              <a:rPr lang="en-US" dirty="0">
                <a:solidFill>
                  <a:schemeClr val="bg2"/>
                </a:solidFill>
              </a:rPr>
              <a:t>Hypotheses</a:t>
            </a:r>
            <a:endParaRPr lang="ru-RU" dirty="0">
              <a:solidFill>
                <a:schemeClr val="bg2"/>
              </a:solidFill>
            </a:endParaRPr>
          </a:p>
        </p:txBody>
      </p:sp>
      <p:sp>
        <p:nvSpPr>
          <p:cNvPr id="3" name="Объект 2">
            <a:extLst>
              <a:ext uri="{FF2B5EF4-FFF2-40B4-BE49-F238E27FC236}">
                <a16:creationId xmlns:a16="http://schemas.microsoft.com/office/drawing/2014/main" id="{A0012DA1-C2D4-449E-9496-7976BD64DFB6}"/>
              </a:ext>
            </a:extLst>
          </p:cNvPr>
          <p:cNvSpPr>
            <a:spLocks noGrp="1"/>
          </p:cNvSpPr>
          <p:nvPr>
            <p:ph idx="1"/>
          </p:nvPr>
        </p:nvSpPr>
        <p:spPr>
          <a:xfrm>
            <a:off x="5239652" y="766119"/>
            <a:ext cx="6269434" cy="5714517"/>
          </a:xfrm>
        </p:spPr>
        <p:txBody>
          <a:bodyPr>
            <a:normAutofit lnSpcReduction="10000"/>
          </a:bodyPr>
          <a:lstStyle/>
          <a:p>
            <a:pPr marL="457200" indent="-457200">
              <a:buFont typeface="+mj-lt"/>
              <a:buAutoNum type="arabicPeriod"/>
            </a:pPr>
            <a:r>
              <a:rPr lang="en-US" sz="2400" dirty="0"/>
              <a:t>People who are satisfied with their work do not look for new job and vice versa</a:t>
            </a:r>
          </a:p>
          <a:p>
            <a:pPr marL="457200" indent="-457200">
              <a:buFont typeface="+mj-lt"/>
              <a:buAutoNum type="arabicPeriod"/>
            </a:pPr>
            <a:r>
              <a:rPr lang="en-US" sz="2400" dirty="0"/>
              <a:t>Students are rarely employed full-time</a:t>
            </a:r>
          </a:p>
          <a:p>
            <a:pPr marL="457200" indent="-457200">
              <a:buFont typeface="+mj-lt"/>
              <a:buAutoNum type="arabicPeriod"/>
            </a:pPr>
            <a:r>
              <a:rPr lang="en-US" sz="2400" dirty="0"/>
              <a:t>The more people spend time working the higher salary they get.</a:t>
            </a:r>
            <a:endParaRPr lang="en-US" sz="2800" dirty="0"/>
          </a:p>
          <a:p>
            <a:pPr marL="457200" indent="-457200">
              <a:buFont typeface="+mj-lt"/>
              <a:buAutoNum type="arabicPeriod"/>
            </a:pPr>
            <a:r>
              <a:rPr lang="en-US" sz="2400" dirty="0"/>
              <a:t>Most of programmers are younger than 50</a:t>
            </a:r>
          </a:p>
          <a:p>
            <a:pPr marL="457200" indent="-457200">
              <a:buFont typeface="+mj-lt"/>
              <a:buAutoNum type="arabicPeriod"/>
            </a:pPr>
            <a:r>
              <a:rPr lang="en-US" sz="2400" dirty="0"/>
              <a:t>Students are mostly people of age 18-24 years</a:t>
            </a:r>
          </a:p>
          <a:p>
            <a:pPr marL="457200" indent="-457200">
              <a:buFont typeface="+mj-lt"/>
              <a:buAutoNum type="arabicPeriod"/>
            </a:pPr>
            <a:r>
              <a:rPr lang="en-US" sz="2400" dirty="0"/>
              <a:t>Most popular programming language is python</a:t>
            </a:r>
          </a:p>
          <a:p>
            <a:pPr marL="457200" indent="-457200">
              <a:buFont typeface="+mj-lt"/>
              <a:buAutoNum type="arabicPeriod"/>
            </a:pPr>
            <a:r>
              <a:rPr lang="en-US" sz="2400" dirty="0"/>
              <a:t>Windows is most popular OS for multiple screens</a:t>
            </a:r>
          </a:p>
        </p:txBody>
      </p:sp>
      <p:pic>
        <p:nvPicPr>
          <p:cNvPr id="2050" name="Picture 2" descr="https://i.pinimg.com/736x/d8/dd/f4/d8ddf4f40785234510de9e9fb1b6e889--d-figures-white-man.jpg">
            <a:extLst>
              <a:ext uri="{FF2B5EF4-FFF2-40B4-BE49-F238E27FC236}">
                <a16:creationId xmlns:a16="http://schemas.microsoft.com/office/drawing/2014/main" id="{4B352CF2-7CA7-4439-A156-C463AFA4E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14" y="2082080"/>
            <a:ext cx="3597245" cy="4398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58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8D20186-1E51-4A6C-987C-F2301DC74965}"/>
              </a:ext>
            </a:extLst>
          </p:cNvPr>
          <p:cNvPicPr>
            <a:picLocks noChangeAspect="1"/>
          </p:cNvPicPr>
          <p:nvPr/>
        </p:nvPicPr>
        <p:blipFill>
          <a:blip r:embed="rId2"/>
          <a:stretch>
            <a:fillRect/>
          </a:stretch>
        </p:blipFill>
        <p:spPr>
          <a:xfrm>
            <a:off x="1257217" y="1838042"/>
            <a:ext cx="6270662" cy="4007458"/>
          </a:xfrm>
          <a:prstGeom prst="rect">
            <a:avLst/>
          </a:prstGeom>
        </p:spPr>
      </p:pic>
      <p:sp>
        <p:nvSpPr>
          <p:cNvPr id="5" name="Объект 2">
            <a:extLst>
              <a:ext uri="{FF2B5EF4-FFF2-40B4-BE49-F238E27FC236}">
                <a16:creationId xmlns:a16="http://schemas.microsoft.com/office/drawing/2014/main" id="{AB59044C-1225-463D-A29F-B97A9499EE18}"/>
              </a:ext>
            </a:extLst>
          </p:cNvPr>
          <p:cNvSpPr>
            <a:spLocks noGrp="1"/>
          </p:cNvSpPr>
          <p:nvPr>
            <p:ph idx="1"/>
          </p:nvPr>
        </p:nvSpPr>
        <p:spPr>
          <a:xfrm>
            <a:off x="7571226" y="2024866"/>
            <a:ext cx="4483754" cy="3620758"/>
          </a:xfrm>
        </p:spPr>
        <p:txBody>
          <a:bodyPr>
            <a:normAutofit/>
          </a:bodyPr>
          <a:lstStyle/>
          <a:p>
            <a:pPr marL="0" indent="0">
              <a:buNone/>
            </a:pPr>
            <a:r>
              <a:rPr lang="en-US" sz="1800" dirty="0"/>
              <a:t>Job satisfaction 0-6: 0 - extremely dissatisfied, 6 - extremely satisfied</a:t>
            </a:r>
          </a:p>
          <a:p>
            <a:pPr marL="0" indent="0">
              <a:buNone/>
            </a:pPr>
            <a:r>
              <a:rPr lang="en-US" sz="1800" dirty="0"/>
              <a:t>Job searching status 0-2: 0 - not looking, 2 - actively looking</a:t>
            </a:r>
          </a:p>
          <a:p>
            <a:pPr marL="0" indent="0">
              <a:buNone/>
            </a:pPr>
            <a:r>
              <a:rPr lang="en-US" sz="1800" dirty="0"/>
              <a:t>For example extremely satisfied person who is not looking for job is in group </a:t>
            </a:r>
            <a:r>
              <a:rPr lang="en-US" sz="1800" b="1" i="1" dirty="0"/>
              <a:t>60</a:t>
            </a:r>
          </a:p>
        </p:txBody>
      </p:sp>
      <p:sp>
        <p:nvSpPr>
          <p:cNvPr id="6" name="Объект 2">
            <a:extLst>
              <a:ext uri="{FF2B5EF4-FFF2-40B4-BE49-F238E27FC236}">
                <a16:creationId xmlns:a16="http://schemas.microsoft.com/office/drawing/2014/main" id="{341D9AE3-C9A3-407C-9A8B-B4B3958B45CA}"/>
              </a:ext>
            </a:extLst>
          </p:cNvPr>
          <p:cNvSpPr txBox="1">
            <a:spLocks/>
          </p:cNvSpPr>
          <p:nvPr/>
        </p:nvSpPr>
        <p:spPr>
          <a:xfrm>
            <a:off x="780176" y="2218216"/>
            <a:ext cx="4483754" cy="36207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US" sz="1800" b="1" i="1" dirty="0"/>
          </a:p>
        </p:txBody>
      </p:sp>
      <p:pic>
        <p:nvPicPr>
          <p:cNvPr id="10" name="Picture 2" descr="https://cdn.discordapp.com/attachments/804425682900877342/806939176368078918/false.png">
            <a:extLst>
              <a:ext uri="{FF2B5EF4-FFF2-40B4-BE49-F238E27FC236}">
                <a16:creationId xmlns:a16="http://schemas.microsoft.com/office/drawing/2014/main" id="{8C04946B-8696-4C44-8088-CB5A7CB1D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226" y="3983338"/>
            <a:ext cx="4329651" cy="2874662"/>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a:extLst>
              <a:ext uri="{FF2B5EF4-FFF2-40B4-BE49-F238E27FC236}">
                <a16:creationId xmlns:a16="http://schemas.microsoft.com/office/drawing/2014/main" id="{2734E497-172E-4CD1-BE3A-E2BC91BB3250}"/>
              </a:ext>
            </a:extLst>
          </p:cNvPr>
          <p:cNvSpPr txBox="1">
            <a:spLocks/>
          </p:cNvSpPr>
          <p:nvPr/>
        </p:nvSpPr>
        <p:spPr>
          <a:xfrm>
            <a:off x="260059" y="452718"/>
            <a:ext cx="10150677" cy="90059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Hypothesis</a:t>
            </a:r>
            <a:r>
              <a:rPr lang="en-RU" sz="2500" dirty="0"/>
              <a:t> </a:t>
            </a:r>
            <a:r>
              <a:rPr lang="ru-RU" sz="2500" dirty="0"/>
              <a:t>1</a:t>
            </a:r>
            <a:r>
              <a:rPr lang="en-US" sz="2500" dirty="0"/>
              <a:t>: People who are satisfied with their work do not look for new job and vice versa</a:t>
            </a:r>
          </a:p>
          <a:p>
            <a:endParaRPr lang="ru-RU" sz="2500" dirty="0"/>
          </a:p>
        </p:txBody>
      </p:sp>
    </p:spTree>
    <p:extLst>
      <p:ext uri="{BB962C8B-B14F-4D97-AF65-F5344CB8AC3E}">
        <p14:creationId xmlns:p14="http://schemas.microsoft.com/office/powerpoint/2010/main" val="2143113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8803C640-EF2D-4361-82CE-CEC6E5C627F2}"/>
              </a:ext>
            </a:extLst>
          </p:cNvPr>
          <p:cNvPicPr>
            <a:picLocks noChangeAspect="1"/>
          </p:cNvPicPr>
          <p:nvPr/>
        </p:nvPicPr>
        <p:blipFill>
          <a:blip r:embed="rId2"/>
          <a:stretch>
            <a:fillRect/>
          </a:stretch>
        </p:blipFill>
        <p:spPr>
          <a:xfrm>
            <a:off x="1241841" y="1831516"/>
            <a:ext cx="5794956" cy="4007458"/>
          </a:xfrm>
          <a:prstGeom prst="rect">
            <a:avLst/>
          </a:prstGeom>
        </p:spPr>
      </p:pic>
      <p:sp>
        <p:nvSpPr>
          <p:cNvPr id="2" name="Заголовок 1">
            <a:extLst>
              <a:ext uri="{FF2B5EF4-FFF2-40B4-BE49-F238E27FC236}">
                <a16:creationId xmlns:a16="http://schemas.microsoft.com/office/drawing/2014/main" id="{534552D3-C459-4F53-A559-091DB915CB2C}"/>
              </a:ext>
            </a:extLst>
          </p:cNvPr>
          <p:cNvSpPr>
            <a:spLocks noGrp="1"/>
          </p:cNvSpPr>
          <p:nvPr>
            <p:ph type="title"/>
          </p:nvPr>
        </p:nvSpPr>
        <p:spPr>
          <a:xfrm>
            <a:off x="646111" y="452718"/>
            <a:ext cx="9404723" cy="612684"/>
          </a:xfrm>
        </p:spPr>
        <p:txBody>
          <a:bodyPr/>
          <a:lstStyle/>
          <a:p>
            <a:r>
              <a:rPr lang="en-US" sz="2800" dirty="0"/>
              <a:t>Hypothesis 2: Students are rarely employed full-time</a:t>
            </a:r>
            <a:br>
              <a:rPr lang="en-US" sz="4400" dirty="0"/>
            </a:br>
            <a:endParaRPr lang="ru-RU" dirty="0"/>
          </a:p>
        </p:txBody>
      </p:sp>
      <p:sp>
        <p:nvSpPr>
          <p:cNvPr id="5" name="Объект 2">
            <a:extLst>
              <a:ext uri="{FF2B5EF4-FFF2-40B4-BE49-F238E27FC236}">
                <a16:creationId xmlns:a16="http://schemas.microsoft.com/office/drawing/2014/main" id="{D757D312-5EDC-405B-980F-2F57E72EE8B0}"/>
              </a:ext>
            </a:extLst>
          </p:cNvPr>
          <p:cNvSpPr txBox="1">
            <a:spLocks/>
          </p:cNvSpPr>
          <p:nvPr/>
        </p:nvSpPr>
        <p:spPr>
          <a:xfrm>
            <a:off x="7708246" y="2268147"/>
            <a:ext cx="4483754" cy="21088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t>0 means totally free person                     1 means no work student                        2 means part-time work adult                      3 means full-time work adult                  4 means part-time work student            5 means full-time work student</a:t>
            </a:r>
          </a:p>
        </p:txBody>
      </p:sp>
      <p:pic>
        <p:nvPicPr>
          <p:cNvPr id="13" name="Picture 2" descr="https://cdn.discordapp.com/attachments/804425682900877342/806939176368078918/false.png">
            <a:extLst>
              <a:ext uri="{FF2B5EF4-FFF2-40B4-BE49-F238E27FC236}">
                <a16:creationId xmlns:a16="http://schemas.microsoft.com/office/drawing/2014/main" id="{7DFCC2BF-210E-41A7-8E6A-E89BFA4C3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226" y="3983338"/>
            <a:ext cx="4329651" cy="287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81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4552D3-C459-4F53-A559-091DB915CB2C}"/>
              </a:ext>
            </a:extLst>
          </p:cNvPr>
          <p:cNvSpPr>
            <a:spLocks noGrp="1"/>
          </p:cNvSpPr>
          <p:nvPr>
            <p:ph type="title"/>
          </p:nvPr>
        </p:nvSpPr>
        <p:spPr>
          <a:xfrm>
            <a:off x="646111" y="452718"/>
            <a:ext cx="9404723" cy="667628"/>
          </a:xfrm>
        </p:spPr>
        <p:txBody>
          <a:bodyPr/>
          <a:lstStyle/>
          <a:p>
            <a:r>
              <a:rPr lang="en-US" sz="3200" dirty="0"/>
              <a:t>Hypothesis 3: Busier people get higher salary</a:t>
            </a:r>
            <a:endParaRPr lang="ru-RU" dirty="0"/>
          </a:p>
        </p:txBody>
      </p:sp>
      <p:pic>
        <p:nvPicPr>
          <p:cNvPr id="8" name="Объект 4">
            <a:extLst>
              <a:ext uri="{FF2B5EF4-FFF2-40B4-BE49-F238E27FC236}">
                <a16:creationId xmlns:a16="http://schemas.microsoft.com/office/drawing/2014/main" id="{19947D1E-EBCF-4FA5-B2F9-35B7A3D74384}"/>
              </a:ext>
            </a:extLst>
          </p:cNvPr>
          <p:cNvPicPr>
            <a:picLocks noGrp="1" noChangeAspect="1"/>
          </p:cNvPicPr>
          <p:nvPr>
            <p:ph idx="1"/>
          </p:nvPr>
        </p:nvPicPr>
        <p:blipFill>
          <a:blip r:embed="rId2"/>
          <a:stretch>
            <a:fillRect/>
          </a:stretch>
        </p:blipFill>
        <p:spPr>
          <a:xfrm>
            <a:off x="1241840" y="1853248"/>
            <a:ext cx="5849554" cy="3985726"/>
          </a:xfrm>
        </p:spPr>
      </p:pic>
      <p:sp>
        <p:nvSpPr>
          <p:cNvPr id="9" name="Объект 2">
            <a:extLst>
              <a:ext uri="{FF2B5EF4-FFF2-40B4-BE49-F238E27FC236}">
                <a16:creationId xmlns:a16="http://schemas.microsoft.com/office/drawing/2014/main" id="{4B1130AB-D24B-41AB-8ACD-4900B68F614D}"/>
              </a:ext>
            </a:extLst>
          </p:cNvPr>
          <p:cNvSpPr txBox="1">
            <a:spLocks/>
          </p:cNvSpPr>
          <p:nvPr/>
        </p:nvSpPr>
        <p:spPr>
          <a:xfrm>
            <a:off x="7424257" y="2107169"/>
            <a:ext cx="4767743" cy="210880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t>People who work 8 – 12 hours daily earn all types of salary</a:t>
            </a:r>
          </a:p>
          <a:p>
            <a:pPr marL="0" indent="0">
              <a:buNone/>
            </a:pPr>
            <a:r>
              <a:rPr lang="en-US" sz="1800" dirty="0"/>
              <a:t>Who works less than 5 hours gets less than quarter of maximum salary (800 000$)</a:t>
            </a:r>
          </a:p>
          <a:p>
            <a:pPr marL="0" indent="0">
              <a:buNone/>
            </a:pPr>
            <a:r>
              <a:rPr lang="en-US" sz="1800" dirty="0"/>
              <a:t>As for workaholics, they rarely get maximum salary but still earn more than part-time employees</a:t>
            </a:r>
          </a:p>
        </p:txBody>
      </p:sp>
      <p:pic>
        <p:nvPicPr>
          <p:cNvPr id="10" name="Picture 2" descr="https://cdn.discordapp.com/attachments/804425682900877342/806939176368078918/false.png">
            <a:extLst>
              <a:ext uri="{FF2B5EF4-FFF2-40B4-BE49-F238E27FC236}">
                <a16:creationId xmlns:a16="http://schemas.microsoft.com/office/drawing/2014/main" id="{EB7772EF-69EC-4880-8012-89EC8C638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226" y="3983338"/>
            <a:ext cx="4329651" cy="287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84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4552D3-C459-4F53-A559-091DB915CB2C}"/>
              </a:ext>
            </a:extLst>
          </p:cNvPr>
          <p:cNvSpPr>
            <a:spLocks noGrp="1"/>
          </p:cNvSpPr>
          <p:nvPr>
            <p:ph type="title"/>
          </p:nvPr>
        </p:nvSpPr>
        <p:spPr>
          <a:xfrm>
            <a:off x="646111" y="452718"/>
            <a:ext cx="9791230" cy="746345"/>
          </a:xfrm>
        </p:spPr>
        <p:txBody>
          <a:bodyPr/>
          <a:lstStyle/>
          <a:p>
            <a:r>
              <a:rPr lang="en-US" sz="2800" dirty="0"/>
              <a:t>Hypothesis 4: Most of programmers are younger than 50</a:t>
            </a:r>
            <a:br>
              <a:rPr lang="en-US" sz="3200" dirty="0"/>
            </a:br>
            <a:endParaRPr lang="ru-RU" dirty="0"/>
          </a:p>
        </p:txBody>
      </p:sp>
      <p:sp>
        <p:nvSpPr>
          <p:cNvPr id="9" name="Объект 2">
            <a:extLst>
              <a:ext uri="{FF2B5EF4-FFF2-40B4-BE49-F238E27FC236}">
                <a16:creationId xmlns:a16="http://schemas.microsoft.com/office/drawing/2014/main" id="{4B1130AB-D24B-41AB-8ACD-4900B68F614D}"/>
              </a:ext>
            </a:extLst>
          </p:cNvPr>
          <p:cNvSpPr txBox="1">
            <a:spLocks/>
          </p:cNvSpPr>
          <p:nvPr/>
        </p:nvSpPr>
        <p:spPr>
          <a:xfrm>
            <a:off x="7365534" y="2107168"/>
            <a:ext cx="4767743" cy="274166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dirty="0"/>
              <a:t>Number of people who are:</a:t>
            </a:r>
          </a:p>
          <a:p>
            <a:pPr>
              <a:buFont typeface="Arial" panose="020B0604020202020204" pitchFamily="34" charset="0"/>
              <a:buChar char="•"/>
            </a:pPr>
            <a:r>
              <a:rPr lang="ru-RU" dirty="0"/>
              <a:t>1638</a:t>
            </a:r>
            <a:r>
              <a:rPr lang="en-US" dirty="0"/>
              <a:t>: under 18 </a:t>
            </a:r>
            <a:r>
              <a:rPr lang="en-US" dirty="0" err="1"/>
              <a:t>y.o</a:t>
            </a:r>
            <a:r>
              <a:rPr lang="en-US" dirty="0"/>
              <a:t>.</a:t>
            </a:r>
          </a:p>
          <a:p>
            <a:pPr>
              <a:buFont typeface="Arial" panose="020B0604020202020204" pitchFamily="34" charset="0"/>
              <a:buChar char="•"/>
            </a:pPr>
            <a:r>
              <a:rPr lang="ru-RU" dirty="0"/>
              <a:t>15249</a:t>
            </a:r>
            <a:r>
              <a:rPr lang="en-US" dirty="0"/>
              <a:t>: 18 - 24 </a:t>
            </a:r>
            <a:r>
              <a:rPr lang="en-US" dirty="0" err="1"/>
              <a:t>y.o</a:t>
            </a:r>
            <a:r>
              <a:rPr lang="en-US" dirty="0"/>
              <a:t>.</a:t>
            </a:r>
          </a:p>
          <a:p>
            <a:pPr>
              <a:buFont typeface="Arial" panose="020B0604020202020204" pitchFamily="34" charset="0"/>
              <a:buChar char="•"/>
            </a:pPr>
            <a:r>
              <a:rPr lang="ru-RU" dirty="0"/>
              <a:t>31759</a:t>
            </a:r>
            <a:r>
              <a:rPr lang="en-US" dirty="0"/>
              <a:t>: 25 - 34 </a:t>
            </a:r>
            <a:r>
              <a:rPr lang="en-US" dirty="0" err="1"/>
              <a:t>y.o</a:t>
            </a:r>
            <a:r>
              <a:rPr lang="en-US" dirty="0"/>
              <a:t>.</a:t>
            </a:r>
          </a:p>
          <a:p>
            <a:pPr>
              <a:buFont typeface="Arial" panose="020B0604020202020204" pitchFamily="34" charset="0"/>
              <a:buChar char="•"/>
            </a:pPr>
            <a:r>
              <a:rPr lang="ru-RU" dirty="0"/>
              <a:t>11477</a:t>
            </a:r>
            <a:r>
              <a:rPr lang="en-US" dirty="0"/>
              <a:t>: 35 - 44 </a:t>
            </a:r>
            <a:r>
              <a:rPr lang="en-US" dirty="0" err="1"/>
              <a:t>y.o</a:t>
            </a:r>
            <a:r>
              <a:rPr lang="en-US" dirty="0"/>
              <a:t>.</a:t>
            </a:r>
          </a:p>
          <a:p>
            <a:pPr>
              <a:buFont typeface="Arial" panose="020B0604020202020204" pitchFamily="34" charset="0"/>
              <a:buChar char="•"/>
            </a:pPr>
            <a:r>
              <a:rPr lang="ru-RU" dirty="0"/>
              <a:t>3313</a:t>
            </a:r>
            <a:r>
              <a:rPr lang="en-US" dirty="0"/>
              <a:t>: 45 - 54 </a:t>
            </a:r>
            <a:r>
              <a:rPr lang="en-US" dirty="0" err="1"/>
              <a:t>y.o</a:t>
            </a:r>
            <a:r>
              <a:rPr lang="en-US" dirty="0"/>
              <a:t>.</a:t>
            </a:r>
          </a:p>
          <a:p>
            <a:pPr>
              <a:buFont typeface="Arial" panose="020B0604020202020204" pitchFamily="34" charset="0"/>
              <a:buChar char="•"/>
            </a:pPr>
            <a:r>
              <a:rPr lang="ru-RU" dirty="0"/>
              <a:t>959</a:t>
            </a:r>
            <a:r>
              <a:rPr lang="en-US" dirty="0"/>
              <a:t>: 55 – 64 </a:t>
            </a:r>
            <a:r>
              <a:rPr lang="en-US" dirty="0" err="1"/>
              <a:t>y.o</a:t>
            </a:r>
            <a:r>
              <a:rPr lang="en-US" dirty="0"/>
              <a:t>.</a:t>
            </a:r>
          </a:p>
          <a:p>
            <a:pPr>
              <a:buFont typeface="Arial" panose="020B0604020202020204" pitchFamily="34" charset="0"/>
              <a:buChar char="•"/>
            </a:pPr>
            <a:r>
              <a:rPr lang="ru-RU" dirty="0"/>
              <a:t>179</a:t>
            </a:r>
            <a:r>
              <a:rPr lang="en-US" dirty="0"/>
              <a:t>: over 65 </a:t>
            </a:r>
            <a:r>
              <a:rPr lang="en-US" dirty="0" err="1"/>
              <a:t>y.o</a:t>
            </a:r>
            <a:r>
              <a:rPr lang="en-US" dirty="0"/>
              <a:t>.</a:t>
            </a:r>
            <a:endParaRPr lang="en-US" sz="1800" dirty="0"/>
          </a:p>
        </p:txBody>
      </p:sp>
      <p:pic>
        <p:nvPicPr>
          <p:cNvPr id="13" name="Рисунок 12">
            <a:extLst>
              <a:ext uri="{FF2B5EF4-FFF2-40B4-BE49-F238E27FC236}">
                <a16:creationId xmlns:a16="http://schemas.microsoft.com/office/drawing/2014/main" id="{BD2BCF3F-511A-46DF-B10A-91393C06E677}"/>
              </a:ext>
            </a:extLst>
          </p:cNvPr>
          <p:cNvPicPr>
            <a:picLocks noChangeAspect="1"/>
          </p:cNvPicPr>
          <p:nvPr/>
        </p:nvPicPr>
        <p:blipFill>
          <a:blip r:embed="rId2"/>
          <a:stretch>
            <a:fillRect/>
          </a:stretch>
        </p:blipFill>
        <p:spPr>
          <a:xfrm>
            <a:off x="1335266" y="1853247"/>
            <a:ext cx="5763529" cy="3985725"/>
          </a:xfrm>
          <a:prstGeom prst="rect">
            <a:avLst/>
          </a:prstGeom>
        </p:spPr>
      </p:pic>
      <p:pic>
        <p:nvPicPr>
          <p:cNvPr id="14" name="Picture 6" descr="https://cdn.discordapp.com/attachments/804425682900877342/806938905856442493/true.png">
            <a:extLst>
              <a:ext uri="{FF2B5EF4-FFF2-40B4-BE49-F238E27FC236}">
                <a16:creationId xmlns:a16="http://schemas.microsoft.com/office/drawing/2014/main" id="{7A7266BA-D915-467E-9445-2C3609AC3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225" y="3978675"/>
            <a:ext cx="4329651" cy="287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63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4552D3-C459-4F53-A559-091DB915CB2C}"/>
              </a:ext>
            </a:extLst>
          </p:cNvPr>
          <p:cNvSpPr>
            <a:spLocks noGrp="1"/>
          </p:cNvSpPr>
          <p:nvPr>
            <p:ph type="title"/>
          </p:nvPr>
        </p:nvSpPr>
        <p:spPr>
          <a:xfrm>
            <a:off x="646110" y="452718"/>
            <a:ext cx="9906559" cy="898287"/>
          </a:xfrm>
        </p:spPr>
        <p:txBody>
          <a:bodyPr/>
          <a:lstStyle/>
          <a:p>
            <a:r>
              <a:rPr lang="en-US" sz="2800" dirty="0"/>
              <a:t>Hypothesis</a:t>
            </a:r>
            <a:r>
              <a:rPr lang="en-US" sz="2600" dirty="0"/>
              <a:t> 5: Students are mostly people of age 18-24 years</a:t>
            </a:r>
            <a:br>
              <a:rPr lang="en-US" sz="3200" dirty="0"/>
            </a:br>
            <a:endParaRPr lang="ru-RU" dirty="0"/>
          </a:p>
        </p:txBody>
      </p:sp>
      <p:pic>
        <p:nvPicPr>
          <p:cNvPr id="11" name="Рисунок 10">
            <a:extLst>
              <a:ext uri="{FF2B5EF4-FFF2-40B4-BE49-F238E27FC236}">
                <a16:creationId xmlns:a16="http://schemas.microsoft.com/office/drawing/2014/main" id="{52D48B8B-92A7-4A2E-A82B-A8A3C4FE02C8}"/>
              </a:ext>
            </a:extLst>
          </p:cNvPr>
          <p:cNvPicPr>
            <a:picLocks noChangeAspect="1"/>
          </p:cNvPicPr>
          <p:nvPr/>
        </p:nvPicPr>
        <p:blipFill>
          <a:blip r:embed="rId2"/>
          <a:stretch>
            <a:fillRect/>
          </a:stretch>
        </p:blipFill>
        <p:spPr>
          <a:xfrm>
            <a:off x="1419341" y="1864096"/>
            <a:ext cx="5672053" cy="3991977"/>
          </a:xfrm>
          <a:prstGeom prst="rect">
            <a:avLst/>
          </a:prstGeom>
        </p:spPr>
      </p:pic>
      <p:pic>
        <p:nvPicPr>
          <p:cNvPr id="12" name="Picture 6" descr="https://cdn.discordapp.com/attachments/804425682900877342/806938905856442493/true.png">
            <a:extLst>
              <a:ext uri="{FF2B5EF4-FFF2-40B4-BE49-F238E27FC236}">
                <a16:creationId xmlns:a16="http://schemas.microsoft.com/office/drawing/2014/main" id="{649A816B-352C-4D1E-B5AD-09A377F88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225" y="3978675"/>
            <a:ext cx="4329651" cy="2879325"/>
          </a:xfrm>
          <a:prstGeom prst="rect">
            <a:avLst/>
          </a:prstGeom>
          <a:noFill/>
          <a:extLst>
            <a:ext uri="{909E8E84-426E-40DD-AFC4-6F175D3DCCD1}">
              <a14:hiddenFill xmlns:a14="http://schemas.microsoft.com/office/drawing/2010/main">
                <a:solidFill>
                  <a:srgbClr val="FFFFFF"/>
                </a:solidFill>
              </a14:hiddenFill>
            </a:ext>
          </a:extLst>
        </p:spPr>
      </p:pic>
      <p:sp>
        <p:nvSpPr>
          <p:cNvPr id="14" name="Объект 2">
            <a:extLst>
              <a:ext uri="{FF2B5EF4-FFF2-40B4-BE49-F238E27FC236}">
                <a16:creationId xmlns:a16="http://schemas.microsoft.com/office/drawing/2014/main" id="{EA19F5B7-6F12-4D43-89BF-31F5218482ED}"/>
              </a:ext>
            </a:extLst>
          </p:cNvPr>
          <p:cNvSpPr txBox="1">
            <a:spLocks/>
          </p:cNvSpPr>
          <p:nvPr/>
        </p:nvSpPr>
        <p:spPr>
          <a:xfrm>
            <a:off x="7365534" y="2107168"/>
            <a:ext cx="4767743" cy="274166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dirty="0"/>
              <a:t>Number of students who are:</a:t>
            </a:r>
          </a:p>
          <a:p>
            <a:pPr>
              <a:buFont typeface="Arial" panose="020B0604020202020204" pitchFamily="34" charset="0"/>
              <a:buChar char="•"/>
            </a:pPr>
            <a:r>
              <a:rPr lang="en-US" dirty="0"/>
              <a:t>362: under 18 </a:t>
            </a:r>
            <a:r>
              <a:rPr lang="en-US" dirty="0" err="1"/>
              <a:t>y.o</a:t>
            </a:r>
            <a:r>
              <a:rPr lang="en-US" dirty="0"/>
              <a:t>.</a:t>
            </a:r>
          </a:p>
          <a:p>
            <a:pPr>
              <a:buFont typeface="Arial" panose="020B0604020202020204" pitchFamily="34" charset="0"/>
              <a:buChar char="•"/>
            </a:pPr>
            <a:r>
              <a:rPr lang="en-US" dirty="0"/>
              <a:t>7894: 18 - 24 </a:t>
            </a:r>
            <a:r>
              <a:rPr lang="en-US" dirty="0" err="1"/>
              <a:t>y.o</a:t>
            </a:r>
            <a:r>
              <a:rPr lang="en-US" dirty="0"/>
              <a:t>.</a:t>
            </a:r>
          </a:p>
          <a:p>
            <a:pPr>
              <a:buFont typeface="Arial" panose="020B0604020202020204" pitchFamily="34" charset="0"/>
              <a:buChar char="•"/>
            </a:pPr>
            <a:r>
              <a:rPr lang="en-US" dirty="0"/>
              <a:t>5438: 25 - 34 </a:t>
            </a:r>
            <a:r>
              <a:rPr lang="en-US" dirty="0" err="1"/>
              <a:t>y.o</a:t>
            </a:r>
            <a:r>
              <a:rPr lang="en-US" dirty="0"/>
              <a:t>.</a:t>
            </a:r>
          </a:p>
          <a:p>
            <a:pPr>
              <a:buFont typeface="Arial" panose="020B0604020202020204" pitchFamily="34" charset="0"/>
              <a:buChar char="•"/>
            </a:pPr>
            <a:r>
              <a:rPr lang="en-US" dirty="0"/>
              <a:t>885: 35 - 44 </a:t>
            </a:r>
            <a:r>
              <a:rPr lang="en-US" dirty="0" err="1"/>
              <a:t>y.o</a:t>
            </a:r>
            <a:r>
              <a:rPr lang="en-US" dirty="0"/>
              <a:t>.</a:t>
            </a:r>
          </a:p>
          <a:p>
            <a:pPr>
              <a:buFont typeface="Arial" panose="020B0604020202020204" pitchFamily="34" charset="0"/>
              <a:buChar char="•"/>
            </a:pPr>
            <a:r>
              <a:rPr lang="en-US" dirty="0"/>
              <a:t>165: 45 - 54 </a:t>
            </a:r>
            <a:r>
              <a:rPr lang="en-US" dirty="0" err="1"/>
              <a:t>y.o</a:t>
            </a:r>
            <a:r>
              <a:rPr lang="en-US" dirty="0"/>
              <a:t>.</a:t>
            </a:r>
          </a:p>
          <a:p>
            <a:pPr>
              <a:buFont typeface="Arial" panose="020B0604020202020204" pitchFamily="34" charset="0"/>
              <a:buChar char="•"/>
            </a:pPr>
            <a:r>
              <a:rPr lang="en-US" dirty="0"/>
              <a:t>50: 55 – 64 </a:t>
            </a:r>
            <a:r>
              <a:rPr lang="en-US" dirty="0" err="1"/>
              <a:t>y.o</a:t>
            </a:r>
            <a:r>
              <a:rPr lang="en-US" dirty="0"/>
              <a:t>.</a:t>
            </a:r>
          </a:p>
          <a:p>
            <a:pPr>
              <a:buFont typeface="Arial" panose="020B0604020202020204" pitchFamily="34" charset="0"/>
              <a:buChar char="•"/>
            </a:pPr>
            <a:r>
              <a:rPr lang="en-US" dirty="0"/>
              <a:t>20: over 65 </a:t>
            </a:r>
            <a:r>
              <a:rPr lang="en-US" dirty="0" err="1"/>
              <a:t>y.o</a:t>
            </a:r>
            <a:r>
              <a:rPr lang="en-US" dirty="0"/>
              <a:t>.</a:t>
            </a:r>
          </a:p>
        </p:txBody>
      </p:sp>
    </p:spTree>
    <p:extLst>
      <p:ext uri="{BB962C8B-B14F-4D97-AF65-F5344CB8AC3E}">
        <p14:creationId xmlns:p14="http://schemas.microsoft.com/office/powerpoint/2010/main" val="1470331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1419</Words>
  <Application>Microsoft Macintosh PowerPoint</Application>
  <PresentationFormat>Widescreen</PresentationFormat>
  <Paragraphs>440</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Ион</vt:lpstr>
      <vt:lpstr>Statistical analysis based on data from users of the website StackOverFlow</vt:lpstr>
      <vt:lpstr>The analysis was carried out on the basis of data from the website kaggle.com</vt:lpstr>
      <vt:lpstr>Dataset information</vt:lpstr>
      <vt:lpstr>Hypotheses</vt:lpstr>
      <vt:lpstr>PowerPoint Presentation</vt:lpstr>
      <vt:lpstr>Hypothesis 2: Students are rarely employed full-time </vt:lpstr>
      <vt:lpstr>Hypothesis 3: Busier people get higher salary</vt:lpstr>
      <vt:lpstr>Hypothesis 4: Most of programmers are younger than 50 </vt:lpstr>
      <vt:lpstr>Hypothesis 5: Students are mostly people of age 18-24 years </vt:lpstr>
      <vt:lpstr>Hypothesis 6: Most popular programming language is python</vt:lpstr>
      <vt:lpstr>Hypothesis 7: Windows is the most popular OS for multiple screens</vt:lpstr>
      <vt:lpstr>Additional information</vt:lpstr>
      <vt:lpstr>Average number of monitors in each type of company </vt:lpstr>
      <vt:lpstr>StackOverFlow rating depending on frequency of visiting </vt:lpstr>
      <vt:lpstr>Extended table for 3rd theory</vt:lpstr>
      <vt:lpstr>Correlational analysis between variables</vt:lpstr>
      <vt:lpstr>Second part of the project: web-scrapping on speedrun.com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2021-02-04T17:14:59Z</dcterms:created>
  <dcterms:modified xsi:type="dcterms:W3CDTF">2021-02-11T16:04:33Z</dcterms:modified>
</cp:coreProperties>
</file>