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5"/>
    <p:restoredTop sz="94679"/>
  </p:normalViewPr>
  <p:slideViewPr>
    <p:cSldViewPr snapToGrid="0" snapToObjects="1">
      <p:cViewPr varScale="1">
        <p:scale>
          <a:sx n="158" d="100"/>
          <a:sy n="158" d="100"/>
        </p:scale>
        <p:origin x="4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A56EC-C88A-644B-86C4-DB8CE10D2DC6}" type="datetimeFigureOut">
              <a:rPr lang="en-RU" smtClean="0"/>
              <a:t>10.12.2021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7A640-1312-9F45-9098-6E47E6D3D5B0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5606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7A640-1312-9F45-9098-6E47E6D3D5B0}" type="slidenum">
              <a:rPr lang="en-RU" smtClean="0"/>
              <a:t>11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9677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F3E8B1C-86EF-43CF-8304-249481088644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22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9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8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12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07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879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34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840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2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7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8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8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2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8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4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1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3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3E8B1C-86EF-43CF-8304-249481088644}" type="datetimeFigureOut">
              <a:rPr lang="en-US" smtClean="0"/>
              <a:pPr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25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F013-CFAB-D04F-8D2F-19B226846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08651"/>
            <a:ext cx="3620882" cy="3640345"/>
          </a:xfrm>
        </p:spPr>
        <p:txBody>
          <a:bodyPr anchor="t">
            <a:normAutofit/>
          </a:bodyPr>
          <a:lstStyle/>
          <a:p>
            <a:r>
              <a:rPr lang="ru-RU" sz="3400" dirty="0"/>
              <a:t>Криптосистема Эль-</a:t>
            </a:r>
            <a:r>
              <a:rPr lang="ru-RU" sz="3400" dirty="0" err="1"/>
              <a:t>Гамаля</a:t>
            </a:r>
            <a:endParaRPr lang="en-RU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70794-D09E-7A4B-8362-8D3A90A8D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934" y="5220450"/>
            <a:ext cx="3380437" cy="570748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1000" dirty="0"/>
              <a:t>Подготовил студент 2 курса НИУ ВШЭ</a:t>
            </a:r>
          </a:p>
          <a:p>
            <a:pPr>
              <a:lnSpc>
                <a:spcPct val="110000"/>
              </a:lnSpc>
            </a:pPr>
            <a:r>
              <a:rPr lang="ru-RU" sz="1000" dirty="0"/>
              <a:t>Сидоренков Олег, БПИ204</a:t>
            </a:r>
            <a:endParaRPr lang="en-RU" sz="1000" dirty="0"/>
          </a:p>
        </p:txBody>
      </p:sp>
      <p:pic>
        <p:nvPicPr>
          <p:cNvPr id="4" name="Picture 3" descr="Программирование на мониторе компьютера">
            <a:extLst>
              <a:ext uri="{FF2B5EF4-FFF2-40B4-BE49-F238E27FC236}">
                <a16:creationId xmlns:a16="http://schemas.microsoft.com/office/drawing/2014/main" id="{0FD2C7B0-E4A6-45EB-95FA-3A597B6583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69" r="9424" b="-1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3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AB73F-42C9-784C-820F-4F4494137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373598-3F4A-4C4D-A45F-EDD39D721C95}"/>
              </a:ext>
            </a:extLst>
          </p:cNvPr>
          <p:cNvSpPr txBox="1"/>
          <p:nvPr/>
        </p:nvSpPr>
        <p:spPr>
          <a:xfrm>
            <a:off x="509798" y="2690336"/>
            <a:ext cx="106491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Мы рассмотрели 2 крайне популярных по сей день алгоритма шифрования</a:t>
            </a:r>
            <a:r>
              <a:rPr lang="en-US" dirty="0"/>
              <a:t>: </a:t>
            </a:r>
            <a:r>
              <a:rPr lang="ru-RU" dirty="0"/>
              <a:t>шифр Эль-</a:t>
            </a:r>
            <a:r>
              <a:rPr lang="ru-RU" dirty="0" err="1"/>
              <a:t>Гамаля</a:t>
            </a:r>
            <a:r>
              <a:rPr lang="ru-RU" dirty="0"/>
              <a:t> и шифр с использованием эллиптических кривых.</a:t>
            </a:r>
          </a:p>
          <a:p>
            <a:r>
              <a:rPr lang="ru-RU" dirty="0"/>
              <a:t>Оба алгоритма были опубликованы практически одновременно</a:t>
            </a:r>
            <a:r>
              <a:rPr lang="en-US" dirty="0"/>
              <a:t>: </a:t>
            </a:r>
            <a:r>
              <a:rPr lang="ru-RU" dirty="0"/>
              <a:t>в 1985 году и сразу же стали очень востребованными</a:t>
            </a:r>
            <a:r>
              <a:rPr lang="en-US" dirty="0"/>
              <a:t>: </a:t>
            </a:r>
            <a:r>
              <a:rPr lang="ru-RU" dirty="0"/>
              <a:t>алгоритм Эль-</a:t>
            </a:r>
            <a:r>
              <a:rPr lang="ru-RU" dirty="0" err="1"/>
              <a:t>Гамаля</a:t>
            </a:r>
            <a:r>
              <a:rPr lang="ru-RU" dirty="0"/>
              <a:t>, так как был достойной и причём бесплатной альтернативой </a:t>
            </a:r>
            <a:r>
              <a:rPr lang="en-US" dirty="0"/>
              <a:t>RSA, </a:t>
            </a:r>
            <a:r>
              <a:rPr lang="ru-RU" dirty="0"/>
              <a:t>а эллиптическая </a:t>
            </a:r>
            <a:r>
              <a:rPr lang="ru-RU" dirty="0" err="1"/>
              <a:t>крииптография</a:t>
            </a:r>
            <a:r>
              <a:rPr lang="ru-RU" dirty="0"/>
              <a:t> – за счёт своей новизны и сложности.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5277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996D-8B3E-7745-9E29-5403E841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7747" y="1701801"/>
            <a:ext cx="4292601" cy="2895599"/>
          </a:xfrm>
        </p:spPr>
        <p:txBody>
          <a:bodyPr>
            <a:normAutofit/>
          </a:bodyPr>
          <a:lstStyle/>
          <a:p>
            <a:r>
              <a:rPr lang="ru-RU" sz="4800" dirty="0"/>
              <a:t>Спасибо за внимание!</a:t>
            </a:r>
            <a:endParaRPr lang="en-RU" sz="4800" dirty="0"/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7DFDF51E-DB17-2046-9651-9A33E484E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10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F43DE-6E6E-994A-B6E5-6C4E6B6C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презентации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0478-292C-B240-B5A8-D35256E55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Дискретное логарифмирование с примерами</a:t>
            </a:r>
            <a:endParaRPr lang="en-US" dirty="0"/>
          </a:p>
          <a:p>
            <a:r>
              <a:rPr lang="ru-RU" dirty="0"/>
              <a:t>Протокол </a:t>
            </a:r>
            <a:r>
              <a:rPr lang="ru-RU" dirty="0" err="1"/>
              <a:t>Диффи</a:t>
            </a:r>
            <a:r>
              <a:rPr lang="ru-RU" dirty="0"/>
              <a:t> — </a:t>
            </a:r>
            <a:r>
              <a:rPr lang="ru-RU" dirty="0" err="1"/>
              <a:t>Хеллмана</a:t>
            </a:r>
            <a:r>
              <a:rPr lang="ru-RU" dirty="0"/>
              <a:t> с примерами</a:t>
            </a:r>
          </a:p>
          <a:p>
            <a:r>
              <a:rPr lang="ru-RU" dirty="0"/>
              <a:t>История создания схемы Эль-</a:t>
            </a:r>
            <a:r>
              <a:rPr lang="ru-RU" dirty="0" err="1"/>
              <a:t>Гамаля</a:t>
            </a:r>
            <a:endParaRPr lang="ru-RU" dirty="0"/>
          </a:p>
          <a:p>
            <a:r>
              <a:rPr lang="ru-RU" dirty="0"/>
              <a:t>Алгоритм Эль-</a:t>
            </a:r>
            <a:r>
              <a:rPr lang="ru-RU" dirty="0" err="1"/>
              <a:t>Гамаля</a:t>
            </a:r>
            <a:endParaRPr lang="ru-RU" dirty="0"/>
          </a:p>
          <a:p>
            <a:r>
              <a:rPr lang="ru-RU" dirty="0"/>
              <a:t>Примеры шифрования</a:t>
            </a:r>
            <a:r>
              <a:rPr lang="en-US" dirty="0"/>
              <a:t> / </a:t>
            </a:r>
            <a:r>
              <a:rPr lang="ru-RU" dirty="0" err="1"/>
              <a:t>расшифрования</a:t>
            </a:r>
            <a:endParaRPr lang="ru-RU" dirty="0"/>
          </a:p>
          <a:p>
            <a:r>
              <a:rPr lang="ru-RU" dirty="0"/>
              <a:t>Интересные факты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34275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EF6D-E631-2447-96C1-AD557689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Дискретное логарифмирование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3BFFBE-D652-6A41-899D-78D32A8E977D}"/>
              </a:ext>
            </a:extLst>
          </p:cNvPr>
          <p:cNvSpPr txBox="1"/>
          <p:nvPr/>
        </p:nvSpPr>
        <p:spPr>
          <a:xfrm>
            <a:off x="765543" y="1921343"/>
            <a:ext cx="99627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Пусть есть конечная абелева группа </a:t>
            </a:r>
            <a:r>
              <a:rPr lang="en-US" i="1" dirty="0"/>
              <a:t>G</a:t>
            </a:r>
          </a:p>
          <a:p>
            <a:r>
              <a:rPr lang="ru-RU" dirty="0"/>
              <a:t>Пусть есть элемент </a:t>
            </a:r>
            <a:r>
              <a:rPr lang="en-RU" i="1" dirty="0"/>
              <a:t>b </a:t>
            </a:r>
            <a:r>
              <a:rPr lang="en-RU" dirty="0"/>
              <a:t>∈</a:t>
            </a:r>
            <a:r>
              <a:rPr lang="en-RU" i="1" dirty="0"/>
              <a:t> G</a:t>
            </a:r>
          </a:p>
          <a:p>
            <a:r>
              <a:rPr lang="ru-RU" dirty="0"/>
              <a:t>Пусть есть </a:t>
            </a:r>
            <a:r>
              <a:rPr lang="en-US" dirty="0"/>
              <a:t>y </a:t>
            </a:r>
            <a:r>
              <a:rPr lang="en-RU" dirty="0"/>
              <a:t>∈ G</a:t>
            </a:r>
            <a:endParaRPr lang="ru-RU" dirty="0"/>
          </a:p>
          <a:p>
            <a:r>
              <a:rPr lang="ru-RU" dirty="0"/>
              <a:t>Рассмотрим уравнение </a:t>
            </a:r>
            <a:r>
              <a:rPr lang="en-RU" dirty="0"/>
              <a:t>y = b</a:t>
            </a:r>
            <a:r>
              <a:rPr lang="en-RU" baseline="30000" dirty="0"/>
              <a:t>x</a:t>
            </a:r>
          </a:p>
          <a:p>
            <a:r>
              <a:rPr lang="ru-RU" dirty="0"/>
              <a:t>Если оно разрешимо, то ∃</a:t>
            </a:r>
            <a:r>
              <a:rPr lang="en-US" dirty="0"/>
              <a:t>x &lt; </a:t>
            </a:r>
            <a:r>
              <a:rPr lang="en-US" dirty="0" err="1"/>
              <a:t>ord</a:t>
            </a:r>
            <a:r>
              <a:rPr lang="en-US" dirty="0"/>
              <a:t>(G), x </a:t>
            </a:r>
            <a:r>
              <a:rPr lang="en-RU" dirty="0"/>
              <a:t>∈ N</a:t>
            </a:r>
          </a:p>
          <a:p>
            <a:r>
              <a:rPr lang="ru-RU" dirty="0"/>
              <a:t>Пример</a:t>
            </a:r>
            <a:r>
              <a:rPr lang="en-RU" dirty="0"/>
              <a:t>:</a:t>
            </a:r>
          </a:p>
          <a:p>
            <a:r>
              <a:rPr lang="ru-RU" dirty="0"/>
              <a:t>Рассмотрим группу </a:t>
            </a:r>
            <a:r>
              <a:rPr lang="en-US" dirty="0"/>
              <a:t>Z</a:t>
            </a:r>
            <a:r>
              <a:rPr lang="en-US" baseline="-25000" dirty="0"/>
              <a:t>5</a:t>
            </a:r>
            <a:endParaRPr lang="en-US" dirty="0"/>
          </a:p>
          <a:p>
            <a:r>
              <a:rPr lang="en-US" dirty="0"/>
              <a:t>b = 3</a:t>
            </a:r>
          </a:p>
          <a:p>
            <a:r>
              <a:rPr lang="en-US" dirty="0"/>
              <a:t>y = 2</a:t>
            </a:r>
          </a:p>
          <a:p>
            <a:r>
              <a:rPr lang="en-US" dirty="0"/>
              <a:t>2 = 3</a:t>
            </a:r>
            <a:r>
              <a:rPr lang="en-US" baseline="30000" dirty="0"/>
              <a:t>x</a:t>
            </a:r>
            <a:r>
              <a:rPr lang="en-US" dirty="0"/>
              <a:t> mod 5</a:t>
            </a:r>
          </a:p>
          <a:p>
            <a:r>
              <a:rPr lang="en-US" dirty="0"/>
              <a:t>b</a:t>
            </a:r>
            <a:r>
              <a:rPr lang="en-US" baseline="30000" dirty="0"/>
              <a:t>3 </a:t>
            </a:r>
            <a:r>
              <a:rPr lang="en-US" dirty="0"/>
              <a:t>= 27 mod 5 = 2</a:t>
            </a:r>
          </a:p>
          <a:p>
            <a:r>
              <a:rPr lang="en-US" dirty="0"/>
              <a:t>x = 3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115836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AA04-F2E7-FF4A-A91A-46BA3692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ПРотокол</a:t>
            </a:r>
            <a:r>
              <a:rPr lang="ru-RU" dirty="0"/>
              <a:t> </a:t>
            </a:r>
            <a:r>
              <a:rPr lang="ru-RU" dirty="0" err="1"/>
              <a:t>Диффи-хеллмана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EE9AA4-F446-4242-882D-CD327128D8DA}"/>
              </a:ext>
            </a:extLst>
          </p:cNvPr>
          <p:cNvSpPr txBox="1"/>
          <p:nvPr/>
        </p:nvSpPr>
        <p:spPr>
          <a:xfrm>
            <a:off x="1083365" y="2824277"/>
            <a:ext cx="902473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Алгоритм</a:t>
            </a:r>
            <a:r>
              <a:rPr lang="en-US" dirty="0"/>
              <a:t>:</a:t>
            </a:r>
          </a:p>
          <a:p>
            <a:r>
              <a:rPr lang="ru-RU" sz="1400" dirty="0"/>
              <a:t>Пусть есть 2 пользователя</a:t>
            </a:r>
            <a:r>
              <a:rPr lang="en-US" sz="1400" dirty="0"/>
              <a:t>: </a:t>
            </a:r>
            <a:r>
              <a:rPr lang="ru-RU" sz="1400" dirty="0"/>
              <a:t>Алиса и Боб</a:t>
            </a:r>
          </a:p>
          <a:p>
            <a:r>
              <a:rPr lang="ru-RU" sz="1400" dirty="0"/>
              <a:t>Возьмём 2 общеизвестных числа </a:t>
            </a:r>
            <a:r>
              <a:rPr lang="en-US" sz="1400" dirty="0"/>
              <a:t>g </a:t>
            </a:r>
            <a:r>
              <a:rPr lang="ru-RU" sz="1400" dirty="0"/>
              <a:t>и </a:t>
            </a:r>
            <a:r>
              <a:rPr lang="en-US" sz="1400" dirty="0"/>
              <a:t>p</a:t>
            </a:r>
          </a:p>
          <a:p>
            <a:r>
              <a:rPr lang="ru-RU" sz="1400" dirty="0"/>
              <a:t>Оба человека генерируют 2 больших неизвестных никому случайных числа </a:t>
            </a:r>
            <a:r>
              <a:rPr lang="en-US" sz="1400" dirty="0"/>
              <a:t>a </a:t>
            </a:r>
            <a:r>
              <a:rPr lang="ru-RU" sz="1400" dirty="0"/>
              <a:t>и </a:t>
            </a:r>
            <a:r>
              <a:rPr lang="en-US" sz="1400" dirty="0"/>
              <a:t>b </a:t>
            </a:r>
            <a:r>
              <a:rPr lang="ru-RU" sz="1400" dirty="0"/>
              <a:t>соответственно</a:t>
            </a:r>
          </a:p>
          <a:p>
            <a:r>
              <a:rPr lang="ru-RU" sz="1400" dirty="0"/>
              <a:t>Алиса находит остаток от деления</a:t>
            </a:r>
            <a:r>
              <a:rPr lang="en-US" sz="1400" dirty="0"/>
              <a:t>:</a:t>
            </a:r>
          </a:p>
          <a:p>
            <a:r>
              <a:rPr lang="en-US" sz="1400" dirty="0"/>
              <a:t>A = </a:t>
            </a:r>
            <a:r>
              <a:rPr lang="en-US" sz="1400" dirty="0" err="1"/>
              <a:t>g</a:t>
            </a:r>
            <a:r>
              <a:rPr lang="en-US" sz="1400" baseline="30000" dirty="0" err="1"/>
              <a:t>a</a:t>
            </a:r>
            <a:r>
              <a:rPr lang="en-US" sz="1400" dirty="0"/>
              <a:t> mod p</a:t>
            </a:r>
          </a:p>
          <a:p>
            <a:r>
              <a:rPr lang="ru-RU" sz="1400" dirty="0"/>
              <a:t>Далее пересылает результат Бобу</a:t>
            </a:r>
          </a:p>
          <a:p>
            <a:r>
              <a:rPr lang="ru-RU" sz="1400" dirty="0"/>
              <a:t>Боб тоже вычисляет остаток от деления</a:t>
            </a:r>
            <a:r>
              <a:rPr lang="en-US" sz="1400" dirty="0"/>
              <a:t>:</a:t>
            </a:r>
          </a:p>
          <a:p>
            <a:r>
              <a:rPr lang="en-US" sz="1400" dirty="0"/>
              <a:t>B = </a:t>
            </a:r>
            <a:r>
              <a:rPr lang="en-US" sz="1400" dirty="0" err="1"/>
              <a:t>g</a:t>
            </a:r>
            <a:r>
              <a:rPr lang="en-US" sz="1400" baseline="30000" dirty="0" err="1"/>
              <a:t>b</a:t>
            </a:r>
            <a:r>
              <a:rPr lang="en-US" sz="1400" dirty="0"/>
              <a:t> mod p</a:t>
            </a:r>
            <a:endParaRPr lang="ru-RU" sz="1400" dirty="0"/>
          </a:p>
          <a:p>
            <a:r>
              <a:rPr lang="ru-RU" sz="1400" dirty="0"/>
              <a:t>Передаёт Алисе</a:t>
            </a:r>
            <a:endParaRPr lang="en-US" sz="1400" dirty="0"/>
          </a:p>
          <a:p>
            <a:r>
              <a:rPr lang="ru-RU" sz="1400" dirty="0"/>
              <a:t>Оба этих значения могут передаваться по незащищённому каналу связи</a:t>
            </a:r>
          </a:p>
          <a:p>
            <a:r>
              <a:rPr lang="ru-RU" sz="1400" dirty="0"/>
              <a:t>Алиса повторяет свои действия с новым числом</a:t>
            </a:r>
            <a:r>
              <a:rPr lang="en-US" sz="1400" dirty="0"/>
              <a:t> B:</a:t>
            </a:r>
          </a:p>
          <a:p>
            <a:r>
              <a:rPr lang="en-US" sz="1400" dirty="0"/>
              <a:t>C = B</a:t>
            </a:r>
            <a:r>
              <a:rPr lang="en-US" sz="1400" baseline="30000" dirty="0"/>
              <a:t>a</a:t>
            </a:r>
            <a:r>
              <a:rPr lang="en-US" sz="1400" dirty="0"/>
              <a:t> mod p = g</a:t>
            </a:r>
            <a:r>
              <a:rPr lang="en-US" sz="1400" baseline="30000" dirty="0"/>
              <a:t>ab</a:t>
            </a:r>
            <a:r>
              <a:rPr lang="en-US" sz="1400" dirty="0"/>
              <a:t> mod p</a:t>
            </a:r>
          </a:p>
          <a:p>
            <a:r>
              <a:rPr lang="ru-RU" sz="1400" dirty="0"/>
              <a:t>Боб всё делает зеркально</a:t>
            </a:r>
            <a:r>
              <a:rPr lang="en-US" sz="1400" dirty="0"/>
              <a:t>:</a:t>
            </a:r>
          </a:p>
          <a:p>
            <a:r>
              <a:rPr lang="en-US" sz="1400" dirty="0"/>
              <a:t>C = A</a:t>
            </a:r>
            <a:r>
              <a:rPr lang="en-US" sz="1400" baseline="30000" dirty="0"/>
              <a:t>b</a:t>
            </a:r>
            <a:r>
              <a:rPr lang="en-US" sz="1400" dirty="0"/>
              <a:t> mod p = g</a:t>
            </a:r>
            <a:r>
              <a:rPr lang="en-US" sz="1400" baseline="30000" dirty="0"/>
              <a:t>ab</a:t>
            </a:r>
            <a:r>
              <a:rPr lang="en-US" sz="1400" dirty="0"/>
              <a:t> mod p</a:t>
            </a:r>
          </a:p>
          <a:p>
            <a:r>
              <a:rPr lang="ru-RU" sz="1400" dirty="0"/>
              <a:t>У обоих получилось одно и тоже число </a:t>
            </a:r>
            <a:r>
              <a:rPr lang="en-US" sz="1400" dirty="0"/>
              <a:t>C, </a:t>
            </a:r>
            <a:r>
              <a:rPr lang="ru-RU" sz="1400" dirty="0"/>
              <a:t>которое и является ключом. Его будет трудно найти за конечное время</a:t>
            </a:r>
          </a:p>
          <a:p>
            <a:r>
              <a:rPr lang="en-US" sz="1400" dirty="0"/>
              <a:t>P. S. </a:t>
            </a:r>
            <a:r>
              <a:rPr lang="ru-RU" sz="1400" dirty="0"/>
              <a:t>Фактически, мы работали в поле </a:t>
            </a:r>
            <a:r>
              <a:rPr lang="en-US" sz="1400" dirty="0" err="1"/>
              <a:t>F</a:t>
            </a:r>
            <a:r>
              <a:rPr lang="en-US" sz="1400" baseline="-25000" dirty="0" err="1"/>
              <a:t>p</a:t>
            </a:r>
            <a:endParaRPr lang="ru-RU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5FEE59-5F5E-D941-B6D6-27C27FB28AE8}"/>
              </a:ext>
            </a:extLst>
          </p:cNvPr>
          <p:cNvSpPr txBox="1"/>
          <p:nvPr/>
        </p:nvSpPr>
        <p:spPr>
          <a:xfrm>
            <a:off x="1083365" y="1623948"/>
            <a:ext cx="9024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Протокол </a:t>
            </a:r>
            <a:r>
              <a:rPr lang="ru-RU" dirty="0" err="1"/>
              <a:t>Диффи-Хеллмана</a:t>
            </a:r>
            <a:r>
              <a:rPr lang="ru-RU" dirty="0"/>
              <a:t> </a:t>
            </a:r>
            <a:r>
              <a:rPr lang="en-GB" dirty="0"/>
              <a:t>— </a:t>
            </a:r>
            <a:r>
              <a:rPr lang="ru-RU" dirty="0"/>
              <a:t>криптографический протокол (набор крипто-алгоритмов), позволяющий двум и более сторонам получить общий секретный ключ, используя незащищенный от прослушивания канал связи. Полученный ключ используется для шифрования дальнейшего обмена с помощью алгоритмов симметричного шифрования.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3254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2D7C-D5B7-4145-A63F-8164746C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Алгоритма</a:t>
            </a:r>
            <a:endParaRPr lang="en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B4F67-D248-B548-812C-FD9F63E81A0C}"/>
              </a:ext>
            </a:extLst>
          </p:cNvPr>
          <p:cNvSpPr txBox="1"/>
          <p:nvPr/>
        </p:nvSpPr>
        <p:spPr>
          <a:xfrm>
            <a:off x="825388" y="1836892"/>
            <a:ext cx="9338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Возьмём числа </a:t>
            </a:r>
            <a:r>
              <a:rPr lang="en-US" dirty="0"/>
              <a:t>p = 23 </a:t>
            </a:r>
            <a:r>
              <a:rPr lang="ru-RU" dirty="0"/>
              <a:t>и </a:t>
            </a:r>
            <a:r>
              <a:rPr lang="en-US" dirty="0"/>
              <a:t>g = 5</a:t>
            </a:r>
          </a:p>
          <a:p>
            <a:r>
              <a:rPr lang="ru-RU" dirty="0"/>
              <a:t>Алиса и Боб сгенерировали числа </a:t>
            </a:r>
            <a:r>
              <a:rPr lang="en-US" dirty="0"/>
              <a:t>a = 6 </a:t>
            </a:r>
            <a:r>
              <a:rPr lang="ru-RU" dirty="0"/>
              <a:t>и </a:t>
            </a:r>
            <a:r>
              <a:rPr lang="en-US" dirty="0"/>
              <a:t>b = 15</a:t>
            </a:r>
          </a:p>
          <a:p>
            <a:r>
              <a:rPr lang="en-US" dirty="0"/>
              <a:t>A = 5</a:t>
            </a:r>
            <a:r>
              <a:rPr lang="en-US" baseline="30000" dirty="0"/>
              <a:t>6</a:t>
            </a:r>
            <a:r>
              <a:rPr lang="en-US" dirty="0"/>
              <a:t> mod 23 = 8</a:t>
            </a:r>
          </a:p>
          <a:p>
            <a:r>
              <a:rPr lang="en-US" dirty="0"/>
              <a:t>B = 5</a:t>
            </a:r>
            <a:r>
              <a:rPr lang="en-US" baseline="30000" dirty="0"/>
              <a:t>15</a:t>
            </a:r>
            <a:r>
              <a:rPr lang="en-US" dirty="0"/>
              <a:t> mod 23 = </a:t>
            </a:r>
            <a:r>
              <a:rPr lang="ru-RU" dirty="0"/>
              <a:t>19</a:t>
            </a:r>
          </a:p>
          <a:p>
            <a:r>
              <a:rPr lang="ru-RU" dirty="0"/>
              <a:t>У Алисы </a:t>
            </a:r>
            <a:r>
              <a:rPr lang="en-US" dirty="0"/>
              <a:t>K = 19</a:t>
            </a:r>
            <a:r>
              <a:rPr lang="en-US" baseline="30000" dirty="0"/>
              <a:t>6</a:t>
            </a:r>
            <a:r>
              <a:rPr lang="en-US" dirty="0"/>
              <a:t> mod 23 = 2</a:t>
            </a:r>
          </a:p>
          <a:p>
            <a:r>
              <a:rPr lang="ru-RU" dirty="0"/>
              <a:t>У Боба </a:t>
            </a:r>
            <a:r>
              <a:rPr lang="en-US" dirty="0"/>
              <a:t>K = 8</a:t>
            </a:r>
            <a:r>
              <a:rPr lang="en-US" baseline="30000" dirty="0"/>
              <a:t>15</a:t>
            </a:r>
            <a:r>
              <a:rPr lang="en-US" dirty="0"/>
              <a:t> mod 23 = 2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46281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2AD1-967D-0845-B773-0E9FBD56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шифра эль-</a:t>
            </a:r>
            <a:r>
              <a:rPr lang="ru-RU" dirty="0" err="1"/>
              <a:t>гамаля</a:t>
            </a:r>
            <a:endParaRPr lang="en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FFB77C-FC25-3346-B8C6-5B646C970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54" y="1388533"/>
            <a:ext cx="2190045" cy="328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6CA543-61BA-9A49-855E-78D9E65101A0}"/>
              </a:ext>
            </a:extLst>
          </p:cNvPr>
          <p:cNvSpPr txBox="1"/>
          <p:nvPr/>
        </p:nvSpPr>
        <p:spPr>
          <a:xfrm>
            <a:off x="9316154" y="4800600"/>
            <a:ext cx="246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Тахер</a:t>
            </a:r>
            <a:r>
              <a:rPr lang="ru-RU" dirty="0"/>
              <a:t> Эль-</a:t>
            </a:r>
            <a:r>
              <a:rPr lang="ru-RU" dirty="0" err="1"/>
              <a:t>Гамаль</a:t>
            </a:r>
            <a:endParaRPr lang="ru-RU" dirty="0"/>
          </a:p>
          <a:p>
            <a:r>
              <a:rPr lang="ru-RU" dirty="0"/>
              <a:t>Род. 18.06.1955, 66 лет</a:t>
            </a:r>
            <a:endParaRPr lang="en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73A179-782A-3C48-95EC-B3DE18C4B6C1}"/>
              </a:ext>
            </a:extLst>
          </p:cNvPr>
          <p:cNvSpPr txBox="1"/>
          <p:nvPr/>
        </p:nvSpPr>
        <p:spPr>
          <a:xfrm>
            <a:off x="685801" y="2206811"/>
            <a:ext cx="71627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Тахер</a:t>
            </a:r>
            <a:r>
              <a:rPr lang="ru-RU" dirty="0"/>
              <a:t> Эль-</a:t>
            </a:r>
            <a:r>
              <a:rPr lang="ru-RU" dirty="0" err="1"/>
              <a:t>Гамаль</a:t>
            </a:r>
            <a:r>
              <a:rPr lang="ru-RU" dirty="0"/>
              <a:t> родился в 1955 году в Каире. С детства будущий </a:t>
            </a:r>
            <a:r>
              <a:rPr lang="ru-RU" dirty="0" err="1"/>
              <a:t>криптограф</a:t>
            </a:r>
            <a:r>
              <a:rPr lang="ru-RU" dirty="0"/>
              <a:t> любил производить всевозможные операции над числами, поэтому не удивительно, что в будущем, во время обучения в </a:t>
            </a:r>
            <a:r>
              <a:rPr lang="ru-RU" dirty="0" err="1"/>
              <a:t>Стенфордском</a:t>
            </a:r>
            <a:r>
              <a:rPr lang="ru-RU" dirty="0"/>
              <a:t> университете он увлёкся линейной алгеброй.</a:t>
            </a:r>
            <a:endParaRPr lang="en-US" dirty="0"/>
          </a:p>
          <a:p>
            <a:r>
              <a:rPr lang="ru-RU" dirty="0"/>
              <a:t>В 1985 году опубликовал статью под названием «Криптосистема с открытым ключом и схема цифровой подписи на основе дискретных логарифмов». Эта работа в последствии была названа криптосистемой или шифром Эль-</a:t>
            </a:r>
            <a:r>
              <a:rPr lang="ru-RU" dirty="0" err="1"/>
              <a:t>Гамаля</a:t>
            </a:r>
            <a:r>
              <a:rPr lang="ru-RU" dirty="0"/>
              <a:t>, позднее дополнившись цифровой подписью с аналогичным названием.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9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08D8-7CEA-4044-910E-F8425904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Шифра Эль-</a:t>
            </a:r>
            <a:r>
              <a:rPr lang="ru-RU" dirty="0" err="1"/>
              <a:t>Гамаля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FF1FD-355E-B442-8968-7E7CFF4FD4BB}"/>
              </a:ext>
            </a:extLst>
          </p:cNvPr>
          <p:cNvSpPr txBox="1"/>
          <p:nvPr/>
        </p:nvSpPr>
        <p:spPr>
          <a:xfrm>
            <a:off x="825388" y="1925904"/>
            <a:ext cx="869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Шифр Эль-</a:t>
            </a:r>
            <a:r>
              <a:rPr lang="ru-RU" dirty="0" err="1"/>
              <a:t>Гамаля</a:t>
            </a:r>
            <a:r>
              <a:rPr lang="ru-RU" dirty="0"/>
              <a:t> – это один из способов выработки ключей </a:t>
            </a:r>
            <a:r>
              <a:rPr lang="ru-RU" dirty="0" err="1"/>
              <a:t>Диффи-Хеллмана</a:t>
            </a:r>
            <a:r>
              <a:rPr lang="ru-RU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F1AD4-BD10-4648-9DCF-43551ED655DC}"/>
              </a:ext>
            </a:extLst>
          </p:cNvPr>
          <p:cNvSpPr txBox="1"/>
          <p:nvPr/>
        </p:nvSpPr>
        <p:spPr>
          <a:xfrm>
            <a:off x="3981281" y="2459979"/>
            <a:ext cx="39003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Зашифровка</a:t>
            </a:r>
            <a:r>
              <a:rPr lang="en-US" dirty="0"/>
              <a:t>:</a:t>
            </a:r>
          </a:p>
          <a:p>
            <a:r>
              <a:rPr lang="ru-RU" dirty="0"/>
              <a:t>Пусть есть сообщение (число) </a:t>
            </a:r>
            <a:r>
              <a:rPr lang="en-US" dirty="0"/>
              <a:t>M &lt; p</a:t>
            </a:r>
          </a:p>
          <a:p>
            <a:r>
              <a:rPr lang="ru-RU" dirty="0"/>
              <a:t>Выбираем ключ </a:t>
            </a:r>
            <a:r>
              <a:rPr lang="en-US" dirty="0"/>
              <a:t>k</a:t>
            </a:r>
            <a:r>
              <a:rPr lang="ru-RU" dirty="0"/>
              <a:t>, взаимно простой с </a:t>
            </a:r>
            <a:r>
              <a:rPr lang="en-US" dirty="0"/>
              <a:t>p – 1</a:t>
            </a:r>
            <a:r>
              <a:rPr lang="ru-RU" dirty="0"/>
              <a:t>, причём </a:t>
            </a:r>
            <a:r>
              <a:rPr lang="en-US" dirty="0"/>
              <a:t>k ∊ (1; p – 1)</a:t>
            </a:r>
          </a:p>
          <a:p>
            <a:r>
              <a:rPr lang="ru-RU" dirty="0"/>
              <a:t>Вычисляем два числа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b:</a:t>
            </a:r>
          </a:p>
          <a:p>
            <a:r>
              <a:rPr lang="en-US" dirty="0"/>
              <a:t>a = </a:t>
            </a:r>
            <a:r>
              <a:rPr lang="en-US" dirty="0" err="1"/>
              <a:t>g</a:t>
            </a:r>
            <a:r>
              <a:rPr lang="en-US" baseline="30000" dirty="0" err="1"/>
              <a:t>k</a:t>
            </a:r>
            <a:r>
              <a:rPr lang="en-US" dirty="0"/>
              <a:t> mod p</a:t>
            </a:r>
          </a:p>
          <a:p>
            <a:r>
              <a:rPr lang="en-GB" dirty="0"/>
              <a:t>b = </a:t>
            </a:r>
            <a:r>
              <a:rPr lang="en-GB" dirty="0" err="1"/>
              <a:t>yk</a:t>
            </a:r>
            <a:r>
              <a:rPr lang="en-GB" dirty="0"/>
              <a:t> ∙ M mod p</a:t>
            </a:r>
          </a:p>
          <a:p>
            <a:r>
              <a:rPr lang="ru-RU" dirty="0"/>
              <a:t>Пара </a:t>
            </a:r>
            <a:r>
              <a:rPr lang="en-GB" dirty="0"/>
              <a:t>(a, b)</a:t>
            </a:r>
            <a:r>
              <a:rPr lang="ru-RU" dirty="0"/>
              <a:t> и</a:t>
            </a:r>
            <a:r>
              <a:rPr lang="en-GB" dirty="0"/>
              <a:t> </a:t>
            </a:r>
            <a:r>
              <a:rPr lang="ru-RU" dirty="0"/>
              <a:t>является зашифрованным сообщением.</a:t>
            </a:r>
            <a:endParaRPr lang="en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D12C41-1653-E249-B6EC-EB57F393C7F9}"/>
              </a:ext>
            </a:extLst>
          </p:cNvPr>
          <p:cNvSpPr txBox="1"/>
          <p:nvPr/>
        </p:nvSpPr>
        <p:spPr>
          <a:xfrm>
            <a:off x="7881643" y="2459979"/>
            <a:ext cx="41161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Расшифровка</a:t>
            </a:r>
            <a:r>
              <a:rPr lang="en-US" dirty="0"/>
              <a:t>:</a:t>
            </a:r>
          </a:p>
          <a:p>
            <a:r>
              <a:rPr lang="ru-RU" dirty="0"/>
              <a:t>Рассмотрим формулу</a:t>
            </a:r>
            <a:r>
              <a:rPr lang="en-US" dirty="0"/>
              <a:t> M = </a:t>
            </a:r>
            <a:r>
              <a:rPr lang="en-US" dirty="0" err="1"/>
              <a:t>ba</a:t>
            </a:r>
            <a:r>
              <a:rPr lang="en-US" baseline="30000" dirty="0"/>
              <a:t>-x</a:t>
            </a:r>
            <a:r>
              <a:rPr lang="en-US" dirty="0"/>
              <a:t> mod p</a:t>
            </a:r>
          </a:p>
          <a:p>
            <a:r>
              <a:rPr lang="ru-RU" dirty="0"/>
              <a:t>Докажем её правильность</a:t>
            </a:r>
            <a:endParaRPr lang="en-US" dirty="0"/>
          </a:p>
          <a:p>
            <a:r>
              <a:rPr lang="en-US" dirty="0"/>
              <a:t>a = </a:t>
            </a:r>
            <a:r>
              <a:rPr lang="en-US" dirty="0" err="1"/>
              <a:t>g</a:t>
            </a:r>
            <a:r>
              <a:rPr lang="en-US" baseline="30000" dirty="0" err="1"/>
              <a:t>k</a:t>
            </a:r>
            <a:r>
              <a:rPr lang="en-US" dirty="0"/>
              <a:t> mod p ➜ a</a:t>
            </a:r>
            <a:r>
              <a:rPr lang="en-US" baseline="30000" dirty="0"/>
              <a:t>-x </a:t>
            </a:r>
            <a:r>
              <a:rPr lang="en-US" dirty="0"/>
              <a:t>= g</a:t>
            </a:r>
            <a:r>
              <a:rPr lang="en-US" baseline="30000" dirty="0"/>
              <a:t>-</a:t>
            </a:r>
            <a:r>
              <a:rPr lang="en-US" baseline="30000" dirty="0" err="1"/>
              <a:t>kx</a:t>
            </a:r>
            <a:r>
              <a:rPr lang="en-US" dirty="0"/>
              <a:t> mod p</a:t>
            </a:r>
          </a:p>
          <a:p>
            <a:r>
              <a:rPr lang="en-GB" dirty="0"/>
              <a:t>b = </a:t>
            </a:r>
            <a:r>
              <a:rPr lang="en-GB" dirty="0" err="1"/>
              <a:t>yk</a:t>
            </a:r>
            <a:r>
              <a:rPr lang="en-GB" dirty="0"/>
              <a:t> ∙ M mod p</a:t>
            </a:r>
          </a:p>
          <a:p>
            <a:r>
              <a:rPr lang="en-US" dirty="0" err="1"/>
              <a:t>ba</a:t>
            </a:r>
            <a:r>
              <a:rPr lang="en-US" baseline="30000" dirty="0"/>
              <a:t>-x</a:t>
            </a:r>
            <a:r>
              <a:rPr lang="en-US" dirty="0"/>
              <a:t> = </a:t>
            </a:r>
            <a:r>
              <a:rPr lang="en-GB" dirty="0" err="1"/>
              <a:t>yk</a:t>
            </a:r>
            <a:r>
              <a:rPr lang="en-GB" dirty="0"/>
              <a:t> ∙ M ∙ </a:t>
            </a:r>
            <a:r>
              <a:rPr lang="en-US" dirty="0"/>
              <a:t>g</a:t>
            </a:r>
            <a:r>
              <a:rPr lang="en-US" baseline="30000" dirty="0"/>
              <a:t>-</a:t>
            </a:r>
            <a:r>
              <a:rPr lang="en-US" baseline="30000" dirty="0" err="1"/>
              <a:t>kx</a:t>
            </a:r>
            <a:r>
              <a:rPr lang="en-US" dirty="0"/>
              <a:t> mod p</a:t>
            </a:r>
            <a:endParaRPr lang="en-US" baseline="30000" dirty="0"/>
          </a:p>
          <a:p>
            <a:r>
              <a:rPr lang="en-US" dirty="0"/>
              <a:t>y = </a:t>
            </a:r>
            <a:r>
              <a:rPr lang="en-US" dirty="0" err="1"/>
              <a:t>g</a:t>
            </a:r>
            <a:r>
              <a:rPr lang="en-US" baseline="30000" dirty="0" err="1"/>
              <a:t>x</a:t>
            </a:r>
            <a:r>
              <a:rPr lang="en-US" dirty="0"/>
              <a:t> mod p</a:t>
            </a:r>
          </a:p>
          <a:p>
            <a:r>
              <a:rPr lang="en-US" dirty="0" err="1"/>
              <a:t>ba</a:t>
            </a:r>
            <a:r>
              <a:rPr lang="en-US" baseline="30000" dirty="0"/>
              <a:t>-x</a:t>
            </a:r>
            <a:r>
              <a:rPr lang="en-US" dirty="0"/>
              <a:t> = </a:t>
            </a:r>
            <a:r>
              <a:rPr lang="en-US" dirty="0" err="1"/>
              <a:t>g</a:t>
            </a:r>
            <a:r>
              <a:rPr lang="en-US" baseline="30000" dirty="0" err="1"/>
              <a:t>kx</a:t>
            </a:r>
            <a:r>
              <a:rPr lang="en-US" dirty="0"/>
              <a:t> ∙ </a:t>
            </a:r>
            <a:r>
              <a:rPr lang="en-GB" dirty="0"/>
              <a:t>M ∙ </a:t>
            </a:r>
            <a:r>
              <a:rPr lang="en-US" dirty="0"/>
              <a:t>g</a:t>
            </a:r>
            <a:r>
              <a:rPr lang="en-US" baseline="30000" dirty="0"/>
              <a:t>-</a:t>
            </a:r>
            <a:r>
              <a:rPr lang="en-US" baseline="30000" dirty="0" err="1"/>
              <a:t>kx</a:t>
            </a:r>
            <a:r>
              <a:rPr lang="en-US" dirty="0"/>
              <a:t> mod p = M</a:t>
            </a:r>
          </a:p>
          <a:p>
            <a:r>
              <a:rPr lang="en-US" dirty="0"/>
              <a:t>M = </a:t>
            </a:r>
            <a:r>
              <a:rPr lang="en-US" dirty="0" err="1"/>
              <a:t>ba</a:t>
            </a:r>
            <a:r>
              <a:rPr lang="en-US" baseline="30000" dirty="0"/>
              <a:t>-x</a:t>
            </a:r>
            <a:r>
              <a:rPr lang="en-US" dirty="0"/>
              <a:t> mod p = ba</a:t>
            </a:r>
            <a:r>
              <a:rPr lang="en-US" baseline="30000" dirty="0"/>
              <a:t>p – x – 1</a:t>
            </a:r>
            <a:r>
              <a:rPr lang="en-US" dirty="0"/>
              <a:t> mod 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0A5F7-C154-C94A-82BA-4E485224269B}"/>
              </a:ext>
            </a:extLst>
          </p:cNvPr>
          <p:cNvSpPr txBox="1"/>
          <p:nvPr/>
        </p:nvSpPr>
        <p:spPr>
          <a:xfrm>
            <a:off x="194210" y="2459979"/>
            <a:ext cx="37870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Ключи</a:t>
            </a:r>
            <a:r>
              <a:rPr lang="en-US" dirty="0"/>
              <a:t>:</a:t>
            </a:r>
          </a:p>
          <a:p>
            <a:r>
              <a:rPr lang="en-US" dirty="0"/>
              <a:t>p – </a:t>
            </a:r>
            <a:r>
              <a:rPr lang="ru-RU" dirty="0"/>
              <a:t>некоторое простое число</a:t>
            </a:r>
          </a:p>
          <a:p>
            <a:r>
              <a:rPr lang="en-US" dirty="0"/>
              <a:t>g</a:t>
            </a:r>
            <a:r>
              <a:rPr lang="en-US" baseline="30000" dirty="0"/>
              <a:t>𝜑(p)</a:t>
            </a:r>
            <a:r>
              <a:rPr lang="en-US" dirty="0"/>
              <a:t> ≡ 1 (mod p)</a:t>
            </a:r>
          </a:p>
          <a:p>
            <a:r>
              <a:rPr lang="ru-RU" dirty="0"/>
              <a:t>Так как </a:t>
            </a:r>
            <a:r>
              <a:rPr lang="en-US" dirty="0"/>
              <a:t>p – </a:t>
            </a:r>
            <a:r>
              <a:rPr lang="ru-RU" dirty="0"/>
              <a:t>простое, то </a:t>
            </a:r>
            <a:r>
              <a:rPr lang="en-US" dirty="0"/>
              <a:t>𝜑(p) = p – 1</a:t>
            </a:r>
          </a:p>
          <a:p>
            <a:r>
              <a:rPr lang="en-US" dirty="0" err="1"/>
              <a:t>g</a:t>
            </a:r>
            <a:r>
              <a:rPr lang="en-US" baseline="30000" dirty="0" err="1"/>
              <a:t>p</a:t>
            </a:r>
            <a:r>
              <a:rPr lang="en-US" baseline="30000" dirty="0"/>
              <a:t> – 1</a:t>
            </a:r>
            <a:r>
              <a:rPr lang="en-US" dirty="0"/>
              <a:t> ≡ 1 (mod p)</a:t>
            </a:r>
          </a:p>
          <a:p>
            <a:r>
              <a:rPr lang="ru-RU" dirty="0"/>
              <a:t>Берём </a:t>
            </a:r>
            <a:r>
              <a:rPr lang="en-US" dirty="0"/>
              <a:t>x ∊ (1; p - 1)</a:t>
            </a:r>
          </a:p>
          <a:p>
            <a:r>
              <a:rPr lang="ru-RU" dirty="0"/>
              <a:t>Вычисляем </a:t>
            </a:r>
            <a:r>
              <a:rPr lang="en-US" dirty="0"/>
              <a:t>y = </a:t>
            </a:r>
            <a:r>
              <a:rPr lang="en-US" dirty="0" err="1"/>
              <a:t>g</a:t>
            </a:r>
            <a:r>
              <a:rPr lang="en-US" baseline="30000" dirty="0" err="1"/>
              <a:t>x</a:t>
            </a:r>
            <a:r>
              <a:rPr lang="en-US" dirty="0"/>
              <a:t> mod p</a:t>
            </a:r>
          </a:p>
          <a:p>
            <a:r>
              <a:rPr lang="ru-RU" dirty="0"/>
              <a:t>Получаем открытые ключи </a:t>
            </a:r>
            <a:r>
              <a:rPr lang="en-US" dirty="0"/>
              <a:t>(y, g, p)</a:t>
            </a:r>
            <a:r>
              <a:rPr lang="ru-RU" dirty="0"/>
              <a:t> и закрытый ключ </a:t>
            </a:r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6988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F0E1E-B6F7-2D41-A90F-574A3FBF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Цифровая подпись Эль-</a:t>
            </a:r>
            <a:r>
              <a:rPr lang="ru-RU" dirty="0" err="1"/>
              <a:t>Гамаля</a:t>
            </a:r>
            <a:endParaRPr lang="en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49D097-642F-5D4E-8AFA-A67DABFE26D8}"/>
              </a:ext>
            </a:extLst>
          </p:cNvPr>
          <p:cNvSpPr txBox="1"/>
          <p:nvPr/>
        </p:nvSpPr>
        <p:spPr>
          <a:xfrm>
            <a:off x="574535" y="2152481"/>
            <a:ext cx="10713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Цифровая подпись – это элемент обмена сообщений, который может подтвердить подлинность источника.</a:t>
            </a:r>
          </a:p>
          <a:p>
            <a:r>
              <a:rPr lang="ru-RU" dirty="0"/>
              <a:t>Предполагается, что у нас в распоряжении есть некая хеш-функция </a:t>
            </a:r>
            <a:r>
              <a:rPr lang="en-US" dirty="0"/>
              <a:t>h(∙), </a:t>
            </a:r>
            <a:r>
              <a:rPr lang="ru-RU" dirty="0"/>
              <a:t>причём результаты её выполнения ∈ (</a:t>
            </a:r>
            <a:r>
              <a:rPr lang="en-US" dirty="0"/>
              <a:t>1, p – 1</a:t>
            </a:r>
            <a:r>
              <a:rPr lang="ru-RU" dirty="0"/>
              <a:t>)</a:t>
            </a:r>
            <a:endParaRPr lang="en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C598B-9454-5B4D-9EE4-37A5A64571A8}"/>
              </a:ext>
            </a:extLst>
          </p:cNvPr>
          <p:cNvSpPr txBox="1"/>
          <p:nvPr/>
        </p:nvSpPr>
        <p:spPr>
          <a:xfrm>
            <a:off x="685801" y="3075811"/>
            <a:ext cx="31559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Подпись сообщения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Пусть есть сообщение </a:t>
            </a:r>
            <a:r>
              <a:rPr lang="en-RU" dirty="0"/>
              <a:t>M</a:t>
            </a:r>
          </a:p>
          <a:p>
            <a:r>
              <a:rPr lang="ru-RU" dirty="0"/>
              <a:t>Вычисляем </a:t>
            </a:r>
            <a:r>
              <a:rPr lang="ru-RU" dirty="0" err="1"/>
              <a:t>хеш</a:t>
            </a:r>
            <a:r>
              <a:rPr lang="ru-RU" dirty="0"/>
              <a:t>-сумму</a:t>
            </a:r>
            <a:endParaRPr lang="en-RU" dirty="0"/>
          </a:p>
          <a:p>
            <a:r>
              <a:rPr lang="en-GB" dirty="0"/>
              <a:t>m = h(M)</a:t>
            </a:r>
          </a:p>
          <a:p>
            <a:r>
              <a:rPr lang="ru-RU" dirty="0"/>
              <a:t>Берём случайное </a:t>
            </a:r>
            <a:r>
              <a:rPr lang="en-GB" dirty="0"/>
              <a:t>k ∈ (1, p – 1)</a:t>
            </a:r>
          </a:p>
          <a:p>
            <a:r>
              <a:rPr lang="ru-RU" dirty="0"/>
              <a:t>Причём </a:t>
            </a:r>
            <a:r>
              <a:rPr lang="en-US" dirty="0"/>
              <a:t>k </a:t>
            </a:r>
            <a:r>
              <a:rPr lang="ru-RU" dirty="0"/>
              <a:t>и </a:t>
            </a:r>
            <a:r>
              <a:rPr lang="en-US" dirty="0"/>
              <a:t>p – 1 </a:t>
            </a:r>
            <a:r>
              <a:rPr lang="ru-RU" dirty="0"/>
              <a:t>являются </a:t>
            </a:r>
            <a:r>
              <a:rPr lang="ru-RU" dirty="0" err="1"/>
              <a:t>взаимнопростыми</a:t>
            </a:r>
            <a:endParaRPr lang="ru-RU" dirty="0"/>
          </a:p>
          <a:p>
            <a:r>
              <a:rPr lang="ru-RU" dirty="0"/>
              <a:t>Вычисляем </a:t>
            </a:r>
            <a:r>
              <a:rPr lang="en-US" dirty="0"/>
              <a:t>r = </a:t>
            </a:r>
            <a:r>
              <a:rPr lang="en-US" dirty="0" err="1"/>
              <a:t>g</a:t>
            </a:r>
            <a:r>
              <a:rPr lang="en-US" baseline="30000" dirty="0" err="1"/>
              <a:t>k</a:t>
            </a:r>
            <a:r>
              <a:rPr lang="en-US" dirty="0"/>
              <a:t> mod p</a:t>
            </a:r>
          </a:p>
          <a:p>
            <a:r>
              <a:rPr lang="ru-RU" dirty="0"/>
              <a:t>И </a:t>
            </a:r>
            <a:r>
              <a:rPr lang="en-US" dirty="0"/>
              <a:t>s = (m – x ∙ r) ∙ k</a:t>
            </a:r>
            <a:r>
              <a:rPr lang="en-US" baseline="30000" dirty="0"/>
              <a:t>-1</a:t>
            </a:r>
            <a:r>
              <a:rPr lang="en-US" dirty="0"/>
              <a:t> mod p – 1</a:t>
            </a:r>
          </a:p>
          <a:p>
            <a:r>
              <a:rPr lang="en-US" dirty="0"/>
              <a:t>k</a:t>
            </a:r>
            <a:r>
              <a:rPr lang="en-US" baseline="30000" dirty="0"/>
              <a:t>-1 </a:t>
            </a:r>
            <a:r>
              <a:rPr lang="en-US" dirty="0"/>
              <a:t>– </a:t>
            </a:r>
            <a:r>
              <a:rPr lang="ru-RU" dirty="0"/>
              <a:t>это такое целое число, что</a:t>
            </a:r>
            <a:r>
              <a:rPr lang="en-US" dirty="0"/>
              <a:t> k ∙ k</a:t>
            </a:r>
            <a:r>
              <a:rPr lang="en-US" baseline="30000" dirty="0"/>
              <a:t>-1</a:t>
            </a:r>
            <a:r>
              <a:rPr lang="en-US" dirty="0"/>
              <a:t> = k</a:t>
            </a:r>
            <a:r>
              <a:rPr lang="en-US" baseline="30000" dirty="0"/>
              <a:t>-1</a:t>
            </a:r>
            <a:r>
              <a:rPr lang="en-US" dirty="0"/>
              <a:t> ∙ k = 1 mod p – 1</a:t>
            </a:r>
          </a:p>
          <a:p>
            <a:r>
              <a:rPr lang="ru-RU" dirty="0"/>
              <a:t>Подписью является пара чисел </a:t>
            </a:r>
            <a:r>
              <a:rPr lang="en-US" dirty="0"/>
              <a:t>(r, 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D71A8-5A36-B141-B34D-3D8EB77D02CD}"/>
              </a:ext>
            </a:extLst>
          </p:cNvPr>
          <p:cNvSpPr txBox="1"/>
          <p:nvPr/>
        </p:nvSpPr>
        <p:spPr>
          <a:xfrm>
            <a:off x="3841742" y="3082342"/>
            <a:ext cx="31559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Проверка подписи</a:t>
            </a:r>
            <a:r>
              <a:rPr lang="en-US" dirty="0"/>
              <a:t>:</a:t>
            </a:r>
          </a:p>
          <a:p>
            <a:r>
              <a:rPr lang="ru-RU" dirty="0"/>
              <a:t>Сначала проверим, что</a:t>
            </a:r>
          </a:p>
          <a:p>
            <a:r>
              <a:rPr lang="en-US" dirty="0"/>
              <a:t>r ∈ (0; p), </a:t>
            </a:r>
            <a:r>
              <a:rPr lang="ru-RU" dirty="0"/>
              <a:t>а </a:t>
            </a:r>
            <a:r>
              <a:rPr lang="en-US" dirty="0"/>
              <a:t>s ∈ (0; p – 1)</a:t>
            </a:r>
          </a:p>
          <a:p>
            <a:r>
              <a:rPr lang="ru-RU" dirty="0"/>
              <a:t>Если всё хорошо, вычисляем </a:t>
            </a:r>
            <a:r>
              <a:rPr lang="ru-RU" dirty="0" err="1"/>
              <a:t>хеш</a:t>
            </a:r>
            <a:r>
              <a:rPr lang="ru-RU" dirty="0"/>
              <a:t>-сумму </a:t>
            </a:r>
            <a:r>
              <a:rPr lang="en-GB" dirty="0"/>
              <a:t>m = h(M)</a:t>
            </a:r>
            <a:endParaRPr lang="ru-RU" dirty="0"/>
          </a:p>
          <a:p>
            <a:r>
              <a:rPr lang="ru-RU" dirty="0"/>
              <a:t>Подпись считается верной при выполнении равенства</a:t>
            </a:r>
            <a:r>
              <a:rPr lang="en-US" dirty="0"/>
              <a:t>:</a:t>
            </a:r>
          </a:p>
          <a:p>
            <a:r>
              <a:rPr lang="en-US" dirty="0" err="1"/>
              <a:t>y</a:t>
            </a:r>
            <a:r>
              <a:rPr lang="en-US" baseline="30000" dirty="0" err="1"/>
              <a:t>r</a:t>
            </a:r>
            <a:r>
              <a:rPr lang="en-US" dirty="0"/>
              <a:t> ∙ </a:t>
            </a:r>
            <a:r>
              <a:rPr lang="en-US" dirty="0" err="1"/>
              <a:t>r</a:t>
            </a:r>
            <a:r>
              <a:rPr lang="en-US" baseline="30000" dirty="0" err="1"/>
              <a:t>s</a:t>
            </a:r>
            <a:r>
              <a:rPr lang="en-US" dirty="0"/>
              <a:t> ≡ g</a:t>
            </a:r>
            <a:r>
              <a:rPr lang="en-US" baseline="30000" dirty="0"/>
              <a:t>m</a:t>
            </a:r>
            <a:r>
              <a:rPr lang="en-US" dirty="0"/>
              <a:t> (mod p)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DED849-BFA5-CD4E-94C2-7D802DA6E2CD}"/>
              </a:ext>
            </a:extLst>
          </p:cNvPr>
          <p:cNvSpPr txBox="1"/>
          <p:nvPr/>
        </p:nvSpPr>
        <p:spPr>
          <a:xfrm>
            <a:off x="6997685" y="3082342"/>
            <a:ext cx="45085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Особенности данной подписи</a:t>
            </a:r>
            <a:r>
              <a:rPr lang="en-US" dirty="0"/>
              <a:t>:</a:t>
            </a:r>
          </a:p>
          <a:p>
            <a:r>
              <a:rPr lang="ru-RU" dirty="0"/>
              <a:t>Главным преимуществом схемы цифровой подписи Эль-</a:t>
            </a:r>
            <a:r>
              <a:rPr lang="ru-RU" dirty="0" err="1"/>
              <a:t>Гамаля</a:t>
            </a:r>
            <a:r>
              <a:rPr lang="ru-RU" dirty="0"/>
              <a:t> является возможность вырабатывать цифровые подписи для большого числа сообщений с использованием только одного секретного ключа.</a:t>
            </a:r>
          </a:p>
          <a:p>
            <a:r>
              <a:rPr lang="ru-RU" dirty="0"/>
              <a:t>Нельзя допустить утечки ключа </a:t>
            </a:r>
            <a:r>
              <a:rPr lang="en-US" dirty="0"/>
              <a:t>k, </a:t>
            </a:r>
            <a:r>
              <a:rPr lang="ru-RU" dirty="0"/>
              <a:t>так как злоумышленник сможет найти секретный ключ</a:t>
            </a:r>
            <a:r>
              <a:rPr lang="en-US" dirty="0"/>
              <a:t>: x = (m – k ∙ s) ∙ r</a:t>
            </a:r>
            <a:r>
              <a:rPr lang="en-US" baseline="30000" dirty="0"/>
              <a:t>-1</a:t>
            </a:r>
            <a:r>
              <a:rPr lang="en-US" dirty="0"/>
              <a:t> mod p – 1.</a:t>
            </a:r>
          </a:p>
          <a:p>
            <a:r>
              <a:rPr lang="ru-RU" dirty="0"/>
              <a:t>На принципе Эль-</a:t>
            </a:r>
            <a:r>
              <a:rPr lang="ru-RU" dirty="0" err="1"/>
              <a:t>Гамаля</a:t>
            </a:r>
            <a:r>
              <a:rPr lang="ru-RU" dirty="0"/>
              <a:t> построены стандарты цифровой подписи США и России.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25259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9003-AD0F-4444-89E1-44AAD570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Эллиптическая криптография</a:t>
            </a:r>
            <a:endParaRPr lang="en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D1EAC-C4BD-144A-BE01-0BB673DAD2AA}"/>
              </a:ext>
            </a:extLst>
          </p:cNvPr>
          <p:cNvSpPr txBox="1"/>
          <p:nvPr/>
        </p:nvSpPr>
        <p:spPr>
          <a:xfrm>
            <a:off x="509047" y="1753386"/>
            <a:ext cx="9671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Каноническое уравнение эллиптической кривой</a:t>
            </a:r>
            <a:r>
              <a:rPr lang="en-US" dirty="0"/>
              <a:t>:</a:t>
            </a:r>
          </a:p>
          <a:p>
            <a:r>
              <a:rPr lang="en-RU" dirty="0"/>
              <a:t>y</a:t>
            </a:r>
            <a:r>
              <a:rPr lang="en-RU" baseline="30000" dirty="0"/>
              <a:t>2 </a:t>
            </a:r>
            <a:r>
              <a:rPr lang="en-RU" dirty="0"/>
              <a:t>= x</a:t>
            </a:r>
            <a:r>
              <a:rPr lang="en-RU" baseline="30000" dirty="0"/>
              <a:t>3</a:t>
            </a:r>
            <a:r>
              <a:rPr lang="en-RU" dirty="0"/>
              <a:t> + a </a:t>
            </a:r>
            <a:r>
              <a:rPr lang="en-US" dirty="0"/>
              <a:t>∙ x + b</a:t>
            </a:r>
            <a:endParaRPr lang="en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98A813-6304-924A-8BEA-14F3221C8A8D}"/>
              </a:ext>
            </a:extLst>
          </p:cNvPr>
          <p:cNvSpPr txBox="1"/>
          <p:nvPr/>
        </p:nvSpPr>
        <p:spPr>
          <a:xfrm>
            <a:off x="631179" y="2565175"/>
            <a:ext cx="93463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Алиса хочет переслать сообщение </a:t>
            </a:r>
            <a:r>
              <a:rPr lang="en-US" dirty="0"/>
              <a:t>m</a:t>
            </a:r>
            <a:r>
              <a:rPr lang="ru-RU" dirty="0"/>
              <a:t> Бобу.</a:t>
            </a:r>
          </a:p>
          <a:p>
            <a:r>
              <a:rPr lang="ru-RU" dirty="0"/>
              <a:t>Сообщение </a:t>
            </a:r>
            <a:r>
              <a:rPr lang="en-US" dirty="0"/>
              <a:t>m </a:t>
            </a:r>
            <a:r>
              <a:rPr lang="ru-RU" dirty="0"/>
              <a:t>пересылается в виде значения </a:t>
            </a:r>
            <a:r>
              <a:rPr lang="en-US" dirty="0"/>
              <a:t>x – y </a:t>
            </a:r>
            <a:r>
              <a:rPr lang="ru-RU" dirty="0"/>
              <a:t>точки </a:t>
            </a:r>
            <a:r>
              <a:rPr lang="en-US" dirty="0"/>
              <a:t>P</a:t>
            </a:r>
            <a:r>
              <a:rPr lang="en-US" baseline="-25000" dirty="0"/>
              <a:t>m</a:t>
            </a:r>
          </a:p>
          <a:p>
            <a:r>
              <a:rPr lang="ru-RU" dirty="0"/>
              <a:t>Рассмотрим точку </a:t>
            </a:r>
            <a:r>
              <a:rPr lang="en-US" dirty="0"/>
              <a:t>G </a:t>
            </a:r>
            <a:r>
              <a:rPr lang="ru-RU" dirty="0"/>
              <a:t>и эллиптическую группу </a:t>
            </a:r>
            <a:r>
              <a:rPr lang="en-US" dirty="0"/>
              <a:t>E</a:t>
            </a:r>
            <a:r>
              <a:rPr lang="en-US" baseline="-25000" dirty="0"/>
              <a:t>p</a:t>
            </a:r>
            <a:r>
              <a:rPr lang="en-US" dirty="0"/>
              <a:t>(a, b).</a:t>
            </a:r>
          </a:p>
          <a:p>
            <a:r>
              <a:rPr lang="ru-RU" dirty="0"/>
              <a:t>Алиса генерирует закрытый ключ </a:t>
            </a:r>
            <a:r>
              <a:rPr lang="en-US" dirty="0" err="1"/>
              <a:t>n</a:t>
            </a:r>
            <a:r>
              <a:rPr lang="en-US" baseline="-25000" dirty="0" err="1"/>
              <a:t>A</a:t>
            </a:r>
            <a:r>
              <a:rPr lang="en-US" dirty="0"/>
              <a:t> </a:t>
            </a:r>
            <a:r>
              <a:rPr lang="ru-RU" dirty="0"/>
              <a:t>и открытый ключ </a:t>
            </a:r>
            <a:r>
              <a:rPr lang="en-US" dirty="0"/>
              <a:t>P</a:t>
            </a:r>
            <a:r>
              <a:rPr lang="en-US" baseline="-25000" dirty="0"/>
              <a:t>A</a:t>
            </a:r>
            <a:r>
              <a:rPr lang="en-US" dirty="0"/>
              <a:t> = </a:t>
            </a:r>
            <a:r>
              <a:rPr lang="en-US" dirty="0" err="1"/>
              <a:t>n</a:t>
            </a:r>
            <a:r>
              <a:rPr lang="en-US" baseline="-25000" dirty="0" err="1"/>
              <a:t>A</a:t>
            </a:r>
            <a:r>
              <a:rPr lang="en-US" baseline="-25000" dirty="0"/>
              <a:t> </a:t>
            </a:r>
            <a:r>
              <a:rPr lang="en-US" dirty="0"/>
              <a:t>∙ G.</a:t>
            </a:r>
            <a:endParaRPr lang="ru-RU" dirty="0"/>
          </a:p>
          <a:p>
            <a:r>
              <a:rPr lang="ru-RU" dirty="0"/>
              <a:t>Далее она берёт случайное число </a:t>
            </a:r>
            <a:r>
              <a:rPr lang="en-US" dirty="0"/>
              <a:t>k </a:t>
            </a:r>
            <a:r>
              <a:rPr lang="ru-RU" dirty="0"/>
              <a:t>и вычисляет пару точек </a:t>
            </a:r>
            <a:r>
              <a:rPr lang="en-US" dirty="0"/>
              <a:t>G</a:t>
            </a:r>
            <a:r>
              <a:rPr lang="en-US" baseline="-25000" dirty="0"/>
              <a:t>m</a:t>
            </a:r>
            <a:endParaRPr lang="ru-RU" dirty="0"/>
          </a:p>
          <a:p>
            <a:r>
              <a:rPr lang="en-US" dirty="0"/>
              <a:t>G</a:t>
            </a:r>
            <a:r>
              <a:rPr lang="en-US" baseline="-25000" dirty="0"/>
              <a:t>m</a:t>
            </a:r>
            <a:r>
              <a:rPr lang="en-US" dirty="0"/>
              <a:t> = (k ∙ G, P</a:t>
            </a:r>
            <a:r>
              <a:rPr lang="en-US" baseline="-25000" dirty="0"/>
              <a:t>m</a:t>
            </a:r>
            <a:r>
              <a:rPr lang="en-US" dirty="0"/>
              <a:t> + k ∙ P</a:t>
            </a:r>
            <a:r>
              <a:rPr lang="en-US" baseline="-25000" dirty="0"/>
              <a:t>B</a:t>
            </a:r>
            <a:r>
              <a:rPr lang="en-US" dirty="0"/>
              <a:t>), P</a:t>
            </a:r>
            <a:r>
              <a:rPr lang="en-US" baseline="-25000" dirty="0"/>
              <a:t>B</a:t>
            </a:r>
            <a:r>
              <a:rPr lang="ru-RU" dirty="0"/>
              <a:t> = </a:t>
            </a:r>
            <a:r>
              <a:rPr lang="en-US" dirty="0" err="1"/>
              <a:t>n</a:t>
            </a:r>
            <a:r>
              <a:rPr lang="en-US" baseline="-25000" dirty="0" err="1"/>
              <a:t>B</a:t>
            </a:r>
            <a:r>
              <a:rPr lang="en-US" dirty="0"/>
              <a:t> ∙ G – </a:t>
            </a:r>
            <a:r>
              <a:rPr lang="ru-RU" dirty="0"/>
              <a:t>это открытый ключ Боба.</a:t>
            </a:r>
          </a:p>
          <a:p>
            <a:r>
              <a:rPr lang="ru-RU" dirty="0"/>
              <a:t>Сообщение успешно зашифровано, Алиса отправляет его.</a:t>
            </a:r>
          </a:p>
          <a:p>
            <a:r>
              <a:rPr lang="ru-RU" dirty="0"/>
              <a:t>Теперь попробуем дешифровать сообщение со стороны Боба.</a:t>
            </a:r>
          </a:p>
          <a:p>
            <a:r>
              <a:rPr lang="ru-RU" dirty="0"/>
              <a:t>Боб умножает первую точку на свой секретный ключ </a:t>
            </a:r>
            <a:r>
              <a:rPr lang="en-US" dirty="0" err="1"/>
              <a:t>n</a:t>
            </a:r>
            <a:r>
              <a:rPr lang="en-US" baseline="-25000" dirty="0" err="1"/>
              <a:t>B</a:t>
            </a:r>
            <a:r>
              <a:rPr lang="en-US" dirty="0"/>
              <a:t> </a:t>
            </a:r>
            <a:r>
              <a:rPr lang="ru-RU" dirty="0"/>
              <a:t>и вычитает результат из второй</a:t>
            </a:r>
            <a:r>
              <a:rPr lang="en-US" dirty="0"/>
              <a:t>:</a:t>
            </a:r>
          </a:p>
          <a:p>
            <a:r>
              <a:rPr lang="en-US" dirty="0"/>
              <a:t>(P</a:t>
            </a:r>
            <a:r>
              <a:rPr lang="en-US" baseline="-25000" dirty="0"/>
              <a:t>m</a:t>
            </a:r>
            <a:r>
              <a:rPr lang="en-US" dirty="0"/>
              <a:t> + k ∙ P</a:t>
            </a:r>
            <a:r>
              <a:rPr lang="en-US" baseline="-25000" dirty="0"/>
              <a:t>B</a:t>
            </a:r>
            <a:r>
              <a:rPr lang="en-US" dirty="0"/>
              <a:t>) – </a:t>
            </a:r>
            <a:r>
              <a:rPr lang="en-US" dirty="0" err="1"/>
              <a:t>n</a:t>
            </a:r>
            <a:r>
              <a:rPr lang="en-US" baseline="-25000" dirty="0" err="1"/>
              <a:t>B</a:t>
            </a:r>
            <a:r>
              <a:rPr lang="en-US" dirty="0"/>
              <a:t> ∙ (k ∙ G) = P</a:t>
            </a:r>
            <a:r>
              <a:rPr lang="en-US" baseline="-25000" dirty="0"/>
              <a:t>m</a:t>
            </a:r>
            <a:r>
              <a:rPr lang="en-US" dirty="0"/>
              <a:t> + k ∙ (</a:t>
            </a:r>
            <a:r>
              <a:rPr lang="en-US" dirty="0" err="1"/>
              <a:t>n</a:t>
            </a:r>
            <a:r>
              <a:rPr lang="en-US" baseline="-25000" dirty="0" err="1"/>
              <a:t>B</a:t>
            </a:r>
            <a:r>
              <a:rPr lang="en-US" dirty="0"/>
              <a:t> ∙ G) – </a:t>
            </a:r>
            <a:r>
              <a:rPr lang="en-US" dirty="0" err="1"/>
              <a:t>n</a:t>
            </a:r>
            <a:r>
              <a:rPr lang="en-US" baseline="-25000" dirty="0" err="1"/>
              <a:t>B</a:t>
            </a:r>
            <a:r>
              <a:rPr lang="en-US" dirty="0"/>
              <a:t> ∙ (k ∙ G) = P</a:t>
            </a:r>
            <a:r>
              <a:rPr lang="en-US" baseline="-25000" dirty="0"/>
              <a:t>m</a:t>
            </a:r>
            <a:r>
              <a:rPr lang="en-US" dirty="0"/>
              <a:t> + k ∙ </a:t>
            </a:r>
            <a:r>
              <a:rPr lang="en-US" dirty="0" err="1"/>
              <a:t>n</a:t>
            </a:r>
            <a:r>
              <a:rPr lang="en-US" baseline="-25000" dirty="0" err="1"/>
              <a:t>B</a:t>
            </a:r>
            <a:r>
              <a:rPr lang="en-US" dirty="0"/>
              <a:t> ∙ G - k ∙ </a:t>
            </a:r>
            <a:r>
              <a:rPr lang="en-US" dirty="0" err="1"/>
              <a:t>n</a:t>
            </a:r>
            <a:r>
              <a:rPr lang="en-US" baseline="-25000" dirty="0" err="1"/>
              <a:t>B</a:t>
            </a:r>
            <a:r>
              <a:rPr lang="en-US" dirty="0"/>
              <a:t> ∙ G = P</a:t>
            </a:r>
            <a:r>
              <a:rPr lang="en-US" baseline="-25000" dirty="0"/>
              <a:t>m</a:t>
            </a:r>
            <a:endParaRPr lang="en-US" dirty="0"/>
          </a:p>
          <a:p>
            <a:r>
              <a:rPr lang="ru-RU" dirty="0"/>
              <a:t>Сообщение успешно расшифровано!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8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{8F892F5E-922E-7347-A61B-C023D8340E5C}tf10001058</Template>
  <TotalTime>4379</TotalTime>
  <Words>1129</Words>
  <Application>Microsoft Macintosh PowerPoint</Application>
  <PresentationFormat>Widescreen</PresentationFormat>
  <Paragraphs>122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Криптосистема Эль-Гамаля</vt:lpstr>
      <vt:lpstr>План презентации</vt:lpstr>
      <vt:lpstr>Дискретное логарифмирование</vt:lpstr>
      <vt:lpstr>ПРотокол Диффи-хеллмана</vt:lpstr>
      <vt:lpstr>Пример Алгоритма</vt:lpstr>
      <vt:lpstr>История шифра эль-гамаля</vt:lpstr>
      <vt:lpstr>Алгоритм Шифра Эль-Гамаля</vt:lpstr>
      <vt:lpstr>Цифровая подпись Эль-Гамаля</vt:lpstr>
      <vt:lpstr>Эллиптическая криптография</vt:lpstr>
      <vt:lpstr>Итоги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Криптосистема Эль-Гамаля</dc:title>
  <dc:creator>Сидоренков Олег Владимирович</dc:creator>
  <cp:lastModifiedBy>Сидоренков Олег Владимирович</cp:lastModifiedBy>
  <cp:revision>83</cp:revision>
  <dcterms:created xsi:type="dcterms:W3CDTF">2021-12-07T14:55:14Z</dcterms:created>
  <dcterms:modified xsi:type="dcterms:W3CDTF">2021-12-10T16:25:23Z</dcterms:modified>
</cp:coreProperties>
</file>