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43" r:id="rId2"/>
    <p:sldId id="1837" r:id="rId3"/>
    <p:sldId id="1841" r:id="rId4"/>
    <p:sldId id="1842" r:id="rId5"/>
    <p:sldId id="1838" r:id="rId6"/>
    <p:sldId id="1839" r:id="rId7"/>
    <p:sldId id="1821" r:id="rId8"/>
    <p:sldId id="1844" r:id="rId9"/>
    <p:sldId id="1852" r:id="rId10"/>
    <p:sldId id="1845" r:id="rId11"/>
    <p:sldId id="1855" r:id="rId12"/>
    <p:sldId id="1853" r:id="rId13"/>
    <p:sldId id="1850" r:id="rId14"/>
    <p:sldId id="1854" r:id="rId15"/>
    <p:sldId id="1848" r:id="rId16"/>
    <p:sldId id="258" r:id="rId17"/>
    <p:sldId id="1846" r:id="rId18"/>
    <p:sldId id="18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-72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452-393C-8D54-0B7E-730FFED3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6F38-A401-583E-64DF-6A660293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478F-79E0-9F29-1C7C-07B0967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64CE-0F7D-E664-FED3-534B5ACA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DC63-45DA-9AD4-F499-FF8E5E2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1A89-CE50-530E-638B-824C4A4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23417-6517-FF33-20AD-A927C5E3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F7AA-6061-5BBC-CFF7-8D329B8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6A3-7580-F27E-CF4A-7DF10F8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B3D6-4F3D-1093-192B-8666BE5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A1A39-2A4A-5672-8748-ACB69345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1B83-F28B-7F52-13B7-605248D3B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95FC-D24F-1464-2811-1C88F5A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DA34-250A-E6A3-C8A8-888EB37A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DEB9-A447-1F33-9F8E-E02DC54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4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685-2468-66CB-8B12-722457C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364-A513-C293-A8FC-12DC063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0F82-3876-98F3-ECEF-1C4ECF52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185C-DE48-22FC-0025-1609B75D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3D234-3D7A-F50B-E888-612A0FE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810E-D6B9-B30A-6AAA-7DB78B6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816E-FB25-9105-409A-22D3856A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D8C5-4D1E-F19D-6B87-3925169C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B23C-A2D6-E38C-94B2-E6DDF1FA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BF1A-9610-D73A-AA2B-10B6E224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EBF-535F-E1B0-3126-DAAC206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01C6-5F9D-8701-B404-14D37007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137E-2936-FD54-1DFE-EE3F8253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6D43-1374-1F22-656D-BC512F16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2085-7AA4-96F8-54FC-F6C1D88C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E8D7-6874-B49E-74ED-6148A93B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9167-BEE7-4CDC-DA88-51C852B2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EA74-A0B7-AEA2-5BC0-A146D6D8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8824-96BC-62A3-3229-D096BFD2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06826-2D8C-9DCD-4339-BCECF31CE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24093-179A-B3F6-68F9-D21DA04D3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8912B-16F2-2382-3E40-BDF474E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13D3-DFDD-7F13-BACE-A6AF112A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A7DD7-028D-D70B-938F-7D4F8C3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BA58-5BD2-CF05-5423-45E0E745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FBD1-4E28-CCA0-EF64-DD3E832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B4EF4-5C8E-4508-231A-7DEAD3A1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FD32A-0AD1-DE17-D6C7-14509800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4F837-1334-C736-A589-3966324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A5D4-C5E9-A01E-FE9B-B271D83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199B-8220-0A5D-663C-417FC81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0441-E2F2-EF64-90A4-94FE1636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0857-C778-2278-EFA2-DA60FA2E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5A6-20A1-179A-41F9-A00C03AA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A987-DE9B-61AC-A095-C89DC11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C963-8695-82F1-B954-442F242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774E-F059-3A67-5ACC-82EF2D9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8FB-2EC1-32C6-5DBD-3C1FF21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2389-15FF-6D1C-FF28-B254294D2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1AB1-A09E-95C1-1979-4941F1A1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6DC2-DDFE-7F7C-66C8-5FECF41A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A294-C211-E19C-88DB-F09EF410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11341-7468-75F6-2FE1-121CEDA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7A49-CF9A-3DD2-1B4E-ED243B9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17F96-539D-7C76-7461-9F8AE5CB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A9AB-F2F6-479C-F3E2-1F2DDD040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676F-F6A0-F649-930E-950B39BA7669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15CE-8C5F-726A-AFFA-A3282FE9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AC0B-728E-884E-8959-33063EA2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EBF2-7165-954E-9E43-53F6718D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80327"/>
            <a:ext cx="10515600" cy="895033"/>
          </a:xfrm>
        </p:spPr>
        <p:txBody>
          <a:bodyPr/>
          <a:lstStyle/>
          <a:p>
            <a:pPr algn="ctr"/>
            <a:r>
              <a:rPr lang="en-US" dirty="0"/>
              <a:t>Composition/Resource Events/Policies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4E362-9990-C16A-00EC-EDCB5F33A9C5}"/>
              </a:ext>
            </a:extLst>
          </p:cNvPr>
          <p:cNvSpPr/>
          <p:nvPr/>
        </p:nvSpPr>
        <p:spPr>
          <a:xfrm>
            <a:off x="3666543" y="775285"/>
            <a:ext cx="4407673" cy="6101301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F547-4FA0-9993-2224-A1862597F721}"/>
              </a:ext>
            </a:extLst>
          </p:cNvPr>
          <p:cNvSpPr/>
          <p:nvPr/>
        </p:nvSpPr>
        <p:spPr>
          <a:xfrm>
            <a:off x="3753832" y="862234"/>
            <a:ext cx="4166077" cy="850536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CB0C7-A3C4-1E09-960D-7CB82348FA5C}"/>
              </a:ext>
            </a:extLst>
          </p:cNvPr>
          <p:cNvSpPr/>
          <p:nvPr/>
        </p:nvSpPr>
        <p:spPr>
          <a:xfrm>
            <a:off x="3753832" y="4191891"/>
            <a:ext cx="4144550" cy="1169069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0BDAE-7E96-339F-B750-68452D63B7CC}"/>
              </a:ext>
            </a:extLst>
          </p:cNvPr>
          <p:cNvSpPr/>
          <p:nvPr/>
        </p:nvSpPr>
        <p:spPr>
          <a:xfrm>
            <a:off x="3752843" y="2238154"/>
            <a:ext cx="4144550" cy="1355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F6359F4-ADAD-15FD-3E23-D170F4D562D1}"/>
              </a:ext>
            </a:extLst>
          </p:cNvPr>
          <p:cNvSpPr/>
          <p:nvPr/>
        </p:nvSpPr>
        <p:spPr>
          <a:xfrm>
            <a:off x="4836799" y="2782405"/>
            <a:ext cx="1976637" cy="74018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9D7A1-43A5-D731-0731-EF7737A8B134}"/>
              </a:ext>
            </a:extLst>
          </p:cNvPr>
          <p:cNvSpPr/>
          <p:nvPr/>
        </p:nvSpPr>
        <p:spPr>
          <a:xfrm>
            <a:off x="3753832" y="5439301"/>
            <a:ext cx="4144550" cy="1316147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350A0C7-518A-293D-5052-9508BA3D63AE}"/>
              </a:ext>
            </a:extLst>
          </p:cNvPr>
          <p:cNvSpPr/>
          <p:nvPr/>
        </p:nvSpPr>
        <p:spPr>
          <a:xfrm>
            <a:off x="4838777" y="4566933"/>
            <a:ext cx="1974660" cy="747274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FF22EDF-7C1B-E5FA-614D-2BAE2557DF8E}"/>
              </a:ext>
            </a:extLst>
          </p:cNvPr>
          <p:cNvSpPr/>
          <p:nvPr/>
        </p:nvSpPr>
        <p:spPr>
          <a:xfrm>
            <a:off x="4838777" y="5929833"/>
            <a:ext cx="1974660" cy="747274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1AF8C-5154-666B-F0E8-D8B12C0FF683}"/>
              </a:ext>
            </a:extLst>
          </p:cNvPr>
          <p:cNvSpPr/>
          <p:nvPr/>
        </p:nvSpPr>
        <p:spPr>
          <a:xfrm>
            <a:off x="3752843" y="1770300"/>
            <a:ext cx="4144550" cy="421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5327F-E845-675A-1A2C-95C13B1032E3}"/>
              </a:ext>
            </a:extLst>
          </p:cNvPr>
          <p:cNvSpPr/>
          <p:nvPr/>
        </p:nvSpPr>
        <p:spPr>
          <a:xfrm>
            <a:off x="3757845" y="3671814"/>
            <a:ext cx="4144550" cy="421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6863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342892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Composer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975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Resource Control Operations</a:t>
            </a: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52548-5EA3-D5FD-0043-DF9E38A974C1}"/>
              </a:ext>
            </a:extLst>
          </p:cNvPr>
          <p:cNvSpPr/>
          <p:nvPr/>
        </p:nvSpPr>
        <p:spPr>
          <a:xfrm>
            <a:off x="342892" y="284489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Security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2DF34-92EA-70D2-DCFC-872CCBB321EE}"/>
              </a:ext>
            </a:extLst>
          </p:cNvPr>
          <p:cNvSpPr/>
          <p:nvPr/>
        </p:nvSpPr>
        <p:spPr>
          <a:xfrm>
            <a:off x="342891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</a:t>
            </a:r>
            <a:r>
              <a:rPr lang="en-US" sz="1050" dirty="0" err="1">
                <a:solidFill>
                  <a:schemeClr val="bg1"/>
                </a:solidFill>
              </a:rPr>
              <a:t>Deta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BDFBD-ADDE-7975-2C28-1FDC2BFED6E2}"/>
              </a:ext>
            </a:extLst>
          </p:cNvPr>
          <p:cNvSpPr/>
          <p:nvPr/>
        </p:nvSpPr>
        <p:spPr>
          <a:xfrm>
            <a:off x="342890" y="45160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Resource Authorization Modification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0C33F-C353-8927-F338-235B4842E28D}"/>
              </a:ext>
            </a:extLst>
          </p:cNvPr>
          <p:cNvSpPr/>
          <p:nvPr/>
        </p:nvSpPr>
        <p:spPr>
          <a:xfrm>
            <a:off x="342890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to 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13784-0917-CACB-D3F0-5A1E73EC2C02}"/>
              </a:ext>
            </a:extLst>
          </p:cNvPr>
          <p:cNvSpPr/>
          <p:nvPr/>
        </p:nvSpPr>
        <p:spPr>
          <a:xfrm>
            <a:off x="342889" y="6187172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Get Request from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99AE7-6C3B-72C5-0332-172E3F899DF5}"/>
              </a:ext>
            </a:extLst>
          </p:cNvPr>
          <p:cNvSpPr/>
          <p:nvPr/>
        </p:nvSpPr>
        <p:spPr>
          <a:xfrm>
            <a:off x="2087861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Client Request Fulfilled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53FBF-328E-51CD-9F0D-D2D48862126F}"/>
              </a:ext>
            </a:extLst>
          </p:cNvPr>
          <p:cNvSpPr/>
          <p:nvPr/>
        </p:nvSpPr>
        <p:spPr>
          <a:xfrm>
            <a:off x="2087859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QoS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37BEB-32BE-F5E3-8A10-9A1D4FC091D3}"/>
              </a:ext>
            </a:extLst>
          </p:cNvPr>
          <p:cNvSpPr/>
          <p:nvPr/>
        </p:nvSpPr>
        <p:spPr>
          <a:xfrm>
            <a:off x="2087858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Gather Resource Failover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D2AB8C-52F9-50A5-1008-3CEA2C9E0BC9}"/>
              </a:ext>
            </a:extLst>
          </p:cNvPr>
          <p:cNvSpPr/>
          <p:nvPr/>
        </p:nvSpPr>
        <p:spPr>
          <a:xfrm>
            <a:off x="2087858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Release Resource Failover Option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9B974-3E0D-3CC8-7585-16FF9488A0A4}"/>
              </a:ext>
            </a:extLst>
          </p:cNvPr>
          <p:cNvSpPr/>
          <p:nvPr/>
        </p:nvSpPr>
        <p:spPr>
          <a:xfrm>
            <a:off x="2087858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Choose best Resource Failover Options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AFDF9-DB1C-E1FE-CFA8-24F01AC5C4A5}"/>
              </a:ext>
            </a:extLst>
          </p:cNvPr>
          <p:cNvSpPr/>
          <p:nvPr/>
        </p:nvSpPr>
        <p:spPr>
          <a:xfrm>
            <a:off x="3832829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Features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A2CBA-8E9B-B3EA-29D7-DA8CE4AA3310}"/>
              </a:ext>
            </a:extLst>
          </p:cNvPr>
          <p:cNvSpPr/>
          <p:nvPr/>
        </p:nvSpPr>
        <p:spPr>
          <a:xfrm>
            <a:off x="2087858" y="284720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Connections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6C270-F57C-E84B-61C0-8D2AE2007D45}"/>
              </a:ext>
            </a:extLst>
          </p:cNvPr>
          <p:cNvSpPr/>
          <p:nvPr/>
        </p:nvSpPr>
        <p:spPr>
          <a:xfrm>
            <a:off x="3832827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C8F05E-4FA7-913F-483B-075BC1BF811B}"/>
              </a:ext>
            </a:extLst>
          </p:cNvPr>
          <p:cNvSpPr/>
          <p:nvPr/>
        </p:nvSpPr>
        <p:spPr>
          <a:xfrm>
            <a:off x="3832826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 Resource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2100E-4EEB-7216-49E6-986C6293878E}"/>
              </a:ext>
            </a:extLst>
          </p:cNvPr>
          <p:cNvSpPr/>
          <p:nvPr/>
        </p:nvSpPr>
        <p:spPr>
          <a:xfrm>
            <a:off x="3832826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9A24EE-2B2A-87F4-8858-276945A3E7EE}"/>
              </a:ext>
            </a:extLst>
          </p:cNvPr>
          <p:cNvSpPr/>
          <p:nvPr/>
        </p:nvSpPr>
        <p:spPr>
          <a:xfrm>
            <a:off x="3832826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Path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1BE75-F657-7CF5-897F-50D81E774559}"/>
              </a:ext>
            </a:extLst>
          </p:cNvPr>
          <p:cNvSpPr/>
          <p:nvPr/>
        </p:nvSpPr>
        <p:spPr>
          <a:xfrm>
            <a:off x="5577794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Expand a Compute Node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700DD-E91F-B0A7-BE38-255116C2E419}"/>
              </a:ext>
            </a:extLst>
          </p:cNvPr>
          <p:cNvSpPr/>
          <p:nvPr/>
        </p:nvSpPr>
        <p:spPr>
          <a:xfrm>
            <a:off x="3832826" y="286340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2CD4F-3EC6-3705-44EE-205303AC5691}"/>
              </a:ext>
            </a:extLst>
          </p:cNvPr>
          <p:cNvSpPr/>
          <p:nvPr/>
        </p:nvSpPr>
        <p:spPr>
          <a:xfrm>
            <a:off x="5577792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Namespace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58574-1A44-870B-CEBD-3289C28CA504}"/>
              </a:ext>
            </a:extLst>
          </p:cNvPr>
          <p:cNvSpPr/>
          <p:nvPr/>
        </p:nvSpPr>
        <p:spPr>
          <a:xfrm>
            <a:off x="5577791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System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CFDF0-896F-689E-DD4A-4CD86025EC3C}"/>
              </a:ext>
            </a:extLst>
          </p:cNvPr>
          <p:cNvSpPr/>
          <p:nvPr/>
        </p:nvSpPr>
        <p:spPr>
          <a:xfrm>
            <a:off x="5577791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EBDAE0-DD56-A212-F941-C78A19AFC568}"/>
              </a:ext>
            </a:extLst>
          </p:cNvPr>
          <p:cNvSpPr/>
          <p:nvPr/>
        </p:nvSpPr>
        <p:spPr>
          <a:xfrm>
            <a:off x="5577791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System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Aggregated Resource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Reserve Inventory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Assemble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System</a:t>
            </a:r>
          </a:p>
        </p:txBody>
      </p:sp>
    </p:spTree>
    <p:extLst>
      <p:ext uri="{BB962C8B-B14F-4D97-AF65-F5344CB8AC3E}">
        <p14:creationId xmlns:p14="http://schemas.microsoft.com/office/powerpoint/2010/main" val="74842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342892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Composer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975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3200" dirty="0"/>
              <a:t>(Scaled down for SC23)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2DF34-92EA-70D2-DCFC-872CCBB321EE}"/>
              </a:ext>
            </a:extLst>
          </p:cNvPr>
          <p:cNvSpPr/>
          <p:nvPr/>
        </p:nvSpPr>
        <p:spPr>
          <a:xfrm>
            <a:off x="342891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</a:t>
            </a:r>
            <a:r>
              <a:rPr lang="en-US" sz="1050" dirty="0" err="1">
                <a:solidFill>
                  <a:schemeClr val="bg1"/>
                </a:solidFill>
              </a:rPr>
              <a:t>Deta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10C33F-C353-8927-F338-235B4842E28D}"/>
              </a:ext>
            </a:extLst>
          </p:cNvPr>
          <p:cNvSpPr/>
          <p:nvPr/>
        </p:nvSpPr>
        <p:spPr>
          <a:xfrm>
            <a:off x="342890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to Database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13784-0917-CACB-D3F0-5A1E73EC2C02}"/>
              </a:ext>
            </a:extLst>
          </p:cNvPr>
          <p:cNvSpPr/>
          <p:nvPr/>
        </p:nvSpPr>
        <p:spPr>
          <a:xfrm>
            <a:off x="342889" y="6187172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Get Request from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799AE7-6C3B-72C5-0332-172E3F899DF5}"/>
              </a:ext>
            </a:extLst>
          </p:cNvPr>
          <p:cNvSpPr/>
          <p:nvPr/>
        </p:nvSpPr>
        <p:spPr>
          <a:xfrm>
            <a:off x="2087861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Client Request Fulfilled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AFDF9-DB1C-E1FE-CFA8-24F01AC5C4A5}"/>
              </a:ext>
            </a:extLst>
          </p:cNvPr>
          <p:cNvSpPr/>
          <p:nvPr/>
        </p:nvSpPr>
        <p:spPr>
          <a:xfrm>
            <a:off x="3832829" y="200421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Features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A2CBA-8E9B-B3EA-29D7-DA8CE4AA3310}"/>
              </a:ext>
            </a:extLst>
          </p:cNvPr>
          <p:cNvSpPr/>
          <p:nvPr/>
        </p:nvSpPr>
        <p:spPr>
          <a:xfrm>
            <a:off x="2087858" y="284720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Connections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86C270-F57C-E84B-61C0-8D2AE2007D45}"/>
              </a:ext>
            </a:extLst>
          </p:cNvPr>
          <p:cNvSpPr/>
          <p:nvPr/>
        </p:nvSpPr>
        <p:spPr>
          <a:xfrm>
            <a:off x="3832827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C8F05E-4FA7-913F-483B-075BC1BF811B}"/>
              </a:ext>
            </a:extLst>
          </p:cNvPr>
          <p:cNvSpPr/>
          <p:nvPr/>
        </p:nvSpPr>
        <p:spPr>
          <a:xfrm>
            <a:off x="3832826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Build Resource Path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2100E-4EEB-7216-49E6-986C6293878E}"/>
              </a:ext>
            </a:extLst>
          </p:cNvPr>
          <p:cNvSpPr/>
          <p:nvPr/>
        </p:nvSpPr>
        <p:spPr>
          <a:xfrm>
            <a:off x="3832826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9A24EE-2B2A-87F4-8858-276945A3E7EE}"/>
              </a:ext>
            </a:extLst>
          </p:cNvPr>
          <p:cNvSpPr/>
          <p:nvPr/>
        </p:nvSpPr>
        <p:spPr>
          <a:xfrm>
            <a:off x="3832826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Path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700DD-E91F-B0A7-BE38-255116C2E419}"/>
              </a:ext>
            </a:extLst>
          </p:cNvPr>
          <p:cNvSpPr/>
          <p:nvPr/>
        </p:nvSpPr>
        <p:spPr>
          <a:xfrm>
            <a:off x="3832826" y="286340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62CD4F-3EC6-3705-44EE-205303AC5691}"/>
              </a:ext>
            </a:extLst>
          </p:cNvPr>
          <p:cNvSpPr/>
          <p:nvPr/>
        </p:nvSpPr>
        <p:spPr>
          <a:xfrm>
            <a:off x="5577792" y="3685583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Namespace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58574-1A44-870B-CEBD-3289C28CA504}"/>
              </a:ext>
            </a:extLst>
          </p:cNvPr>
          <p:cNvSpPr/>
          <p:nvPr/>
        </p:nvSpPr>
        <p:spPr>
          <a:xfrm>
            <a:off x="5577791" y="4485889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System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CFDF0-896F-689E-DD4A-4CD86025EC3C}"/>
              </a:ext>
            </a:extLst>
          </p:cNvPr>
          <p:cNvSpPr/>
          <p:nvPr/>
        </p:nvSpPr>
        <p:spPr>
          <a:xfrm>
            <a:off x="5577791" y="5403958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EBDAE0-DD56-A212-F941-C78A19AFC568}"/>
              </a:ext>
            </a:extLst>
          </p:cNvPr>
          <p:cNvSpPr/>
          <p:nvPr/>
        </p:nvSpPr>
        <p:spPr>
          <a:xfrm>
            <a:off x="5577791" y="61790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System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7372292" y="197455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Show Aggregated Resource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7372291" y="2815235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7372290" y="3655920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Reserve Inventory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290178-ED1F-6903-9C4C-DD1241214D19}"/>
              </a:ext>
            </a:extLst>
          </p:cNvPr>
          <p:cNvSpPr/>
          <p:nvPr/>
        </p:nvSpPr>
        <p:spPr>
          <a:xfrm>
            <a:off x="7372289" y="445622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Assemble System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372289" y="5402566"/>
            <a:ext cx="1212545" cy="466770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System</a:t>
            </a:r>
          </a:p>
        </p:txBody>
      </p:sp>
    </p:spTree>
    <p:extLst>
      <p:ext uri="{BB962C8B-B14F-4D97-AF65-F5344CB8AC3E}">
        <p14:creationId xmlns:p14="http://schemas.microsoft.com/office/powerpoint/2010/main" val="335327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2526448" y="241827"/>
            <a:ext cx="6782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dirty="0"/>
              <a:t>Evaluate and Meet Client Requirements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rgbClr val="4B4B4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602818" y="3426930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678760" y="3408747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707F4F-E19F-9181-D689-02CC2FEE1420}"/>
              </a:ext>
            </a:extLst>
          </p:cNvPr>
          <p:cNvSpPr/>
          <p:nvPr/>
        </p:nvSpPr>
        <p:spPr>
          <a:xfrm>
            <a:off x="654141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Resource Information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D364F9-953C-3F31-A343-8FA2BA9DCCC6}"/>
              </a:ext>
            </a:extLst>
          </p:cNvPr>
          <p:cNvSpPr/>
          <p:nvPr/>
        </p:nvSpPr>
        <p:spPr>
          <a:xfrm>
            <a:off x="3064457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Get Server Physical Location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AB72AD-6297-3830-A3EF-F7515BE73A22}"/>
              </a:ext>
            </a:extLst>
          </p:cNvPr>
          <p:cNvSpPr/>
          <p:nvPr/>
        </p:nvSpPr>
        <p:spPr>
          <a:xfrm>
            <a:off x="654140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Correlate Servers with a Reference Variable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F9A06A31-00C6-C906-6960-BE808CAB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245" y="1573061"/>
            <a:ext cx="2209014" cy="509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7419E-42A7-2A68-5A39-2981C8E9202A}"/>
              </a:ext>
            </a:extLst>
          </p:cNvPr>
          <p:cNvSpPr/>
          <p:nvPr/>
        </p:nvSpPr>
        <p:spPr>
          <a:xfrm>
            <a:off x="7081713" y="1455042"/>
            <a:ext cx="1793414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Gather Client Request Frequency of Occurrence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83D32-CBE5-201F-3A40-89E7FC5134B0}"/>
              </a:ext>
            </a:extLst>
          </p:cNvPr>
          <p:cNvSpPr/>
          <p:nvPr/>
        </p:nvSpPr>
        <p:spPr>
          <a:xfrm>
            <a:off x="7081713" y="2044203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Define Client Request Expected Statistical Requirement Ordering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39DF7-3940-4C19-B2E9-97766AB6AF38}"/>
              </a:ext>
            </a:extLst>
          </p:cNvPr>
          <p:cNvSpPr/>
          <p:nvPr/>
        </p:nvSpPr>
        <p:spPr>
          <a:xfrm>
            <a:off x="3064457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Availability of Network 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463D5-BF5B-8BF6-D3C9-C820453FBE34}"/>
              </a:ext>
            </a:extLst>
          </p:cNvPr>
          <p:cNvSpPr/>
          <p:nvPr/>
        </p:nvSpPr>
        <p:spPr>
          <a:xfrm>
            <a:off x="3032338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Server Nearest Neighbor Estimate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79910-13DB-8225-B2CC-BA06EF984F2D}"/>
              </a:ext>
            </a:extLst>
          </p:cNvPr>
          <p:cNvSpPr/>
          <p:nvPr/>
        </p:nvSpPr>
        <p:spPr>
          <a:xfrm>
            <a:off x="157826" y="1353919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Server 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EA5BEA-3D2D-F556-F13F-43BFF5C8373E}"/>
              </a:ext>
            </a:extLst>
          </p:cNvPr>
          <p:cNvSpPr/>
          <p:nvPr/>
        </p:nvSpPr>
        <p:spPr>
          <a:xfrm>
            <a:off x="2526448" y="1353920"/>
            <a:ext cx="2205172" cy="3798531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Connection option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305BB-6F68-5859-7CF6-AC0E88DC8FF1}"/>
              </a:ext>
            </a:extLst>
          </p:cNvPr>
          <p:cNvSpPr/>
          <p:nvPr/>
        </p:nvSpPr>
        <p:spPr>
          <a:xfrm>
            <a:off x="642059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Server Category Reference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25CFF-E33B-F34B-4469-2CEFE6BA580F}"/>
              </a:ext>
            </a:extLst>
          </p:cNvPr>
          <p:cNvSpPr/>
          <p:nvPr/>
        </p:nvSpPr>
        <p:spPr>
          <a:xfrm>
            <a:off x="7066160" y="2612407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Resource  Request Numerical Range 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79598-1CD6-61DA-D56A-66B9F20343D9}"/>
              </a:ext>
            </a:extLst>
          </p:cNvPr>
          <p:cNvSpPr/>
          <p:nvPr/>
        </p:nvSpPr>
        <p:spPr>
          <a:xfrm>
            <a:off x="7069889" y="3190912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Request Similar Resource Items in Transaction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EC943-00C3-1CBF-2F44-43C236D88A4B}"/>
              </a:ext>
            </a:extLst>
          </p:cNvPr>
          <p:cNvSpPr/>
          <p:nvPr/>
        </p:nvSpPr>
        <p:spPr>
          <a:xfrm>
            <a:off x="7071730" y="3785295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Grab Client Resource  Request Transaction Trends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0E6E6-61B2-7AFA-CCA2-0718BC05B5D7}"/>
              </a:ext>
            </a:extLst>
          </p:cNvPr>
          <p:cNvSpPr/>
          <p:nvPr/>
        </p:nvSpPr>
        <p:spPr>
          <a:xfrm>
            <a:off x="7095533" y="4363800"/>
            <a:ext cx="17920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Create a Decision Tree for Resource Selection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0332F-DD44-798A-F4BB-0F387A5ED4EF}"/>
              </a:ext>
            </a:extLst>
          </p:cNvPr>
          <p:cNvSpPr/>
          <p:nvPr/>
        </p:nvSpPr>
        <p:spPr>
          <a:xfrm>
            <a:off x="7101941" y="4942305"/>
            <a:ext cx="1792045" cy="622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Resources are missing from Server to Meet Client Request?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CCE33-9A1C-F1E9-84D1-0298EE7EA1EC}"/>
              </a:ext>
            </a:extLst>
          </p:cNvPr>
          <p:cNvSpPr/>
          <p:nvPr/>
        </p:nvSpPr>
        <p:spPr>
          <a:xfrm>
            <a:off x="5190902" y="2378678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 Resource Pool Information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D5854-C337-7ECC-DEC5-F4D2F2A51C2A}"/>
              </a:ext>
            </a:extLst>
          </p:cNvPr>
          <p:cNvSpPr/>
          <p:nvPr/>
        </p:nvSpPr>
        <p:spPr>
          <a:xfrm>
            <a:off x="5172497" y="3272830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Resource Pool Physical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6F04B-B6C2-CC3A-961D-410B5C1D9AF6}"/>
              </a:ext>
            </a:extLst>
          </p:cNvPr>
          <p:cNvSpPr/>
          <p:nvPr/>
        </p:nvSpPr>
        <p:spPr>
          <a:xfrm>
            <a:off x="4949907" y="1353918"/>
            <a:ext cx="1687380" cy="4332463"/>
          </a:xfrm>
          <a:prstGeom prst="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best Resource option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1308E-664E-18D8-F8FB-CB8D4E4E640A}"/>
              </a:ext>
            </a:extLst>
          </p:cNvPr>
          <p:cNvSpPr/>
          <p:nvPr/>
        </p:nvSpPr>
        <p:spPr>
          <a:xfrm>
            <a:off x="5163953" y="1484526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Pool Nearest Neighbor </a:t>
            </a:r>
            <a:r>
              <a:rPr lang="en-US" sz="1050" dirty="0" err="1">
                <a:solidFill>
                  <a:schemeClr val="tx1"/>
                </a:solidFill>
              </a:rPr>
              <a:t>Estmate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23E27-9544-7C03-C484-BC2F1CF6A2D9}"/>
              </a:ext>
            </a:extLst>
          </p:cNvPr>
          <p:cNvSpPr/>
          <p:nvPr/>
        </p:nvSpPr>
        <p:spPr>
          <a:xfrm>
            <a:off x="5190902" y="4166982"/>
            <a:ext cx="1212545" cy="466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Ger </a:t>
            </a:r>
            <a:r>
              <a:rPr lang="en-US" sz="1050" dirty="0" err="1">
                <a:solidFill>
                  <a:schemeClr val="tx1"/>
                </a:solidFill>
              </a:rPr>
              <a:t>Indiiviual</a:t>
            </a:r>
            <a:r>
              <a:rPr lang="en-US" sz="1050" dirty="0">
                <a:solidFill>
                  <a:schemeClr val="tx1"/>
                </a:solidFill>
              </a:rPr>
              <a:t> Resource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42E2F-7743-CC30-86C2-2DE70B2425F7}"/>
              </a:ext>
            </a:extLst>
          </p:cNvPr>
          <p:cNvSpPr/>
          <p:nvPr/>
        </p:nvSpPr>
        <p:spPr>
          <a:xfrm>
            <a:off x="7101941" y="5696303"/>
            <a:ext cx="1798453" cy="622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Subspace FINDIT clustering of Resources</a:t>
            </a:r>
          </a:p>
        </p:txBody>
      </p:sp>
    </p:spTree>
    <p:extLst>
      <p:ext uri="{BB962C8B-B14F-4D97-AF65-F5344CB8AC3E}">
        <p14:creationId xmlns:p14="http://schemas.microsoft.com/office/powerpoint/2010/main" val="62895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 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465640" y="4219146"/>
            <a:ext cx="2601284" cy="20660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096106" y="4132188"/>
            <a:ext cx="2624010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444427" y="4322448"/>
            <a:ext cx="287273" cy="1206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4" y="4322448"/>
            <a:ext cx="300636" cy="17129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89CEEF0B-2C59-1DBC-974A-DC439D8CCB9E}"/>
              </a:ext>
            </a:extLst>
          </p:cNvPr>
          <p:cNvSpPr/>
          <p:nvPr/>
        </p:nvSpPr>
        <p:spPr>
          <a:xfrm rot="16200000">
            <a:off x="-180247" y="5946973"/>
            <a:ext cx="1147989" cy="67590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Evaluate and Meet Client Requirements</a:t>
            </a: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8C8FD-9DF9-3267-EE75-532DE5E0730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31698" y="6284923"/>
            <a:ext cx="490343" cy="289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11" y="90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7264238" y="1464764"/>
            <a:ext cx="2122351" cy="5127476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222042" y="767852"/>
            <a:ext cx="2734700" cy="10285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Sunfish, resources, paths, and locality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9342782" y="3825740"/>
            <a:ext cx="1140085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4468500" y="3322211"/>
            <a:ext cx="1518743" cy="4567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5400000">
            <a:off x="4962552" y="3837697"/>
            <a:ext cx="554732" cy="4548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3934454" y="6111289"/>
            <a:ext cx="3304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4036151" y="4389189"/>
            <a:ext cx="2384476" cy="95191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/Cassandra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225706" y="2780543"/>
            <a:ext cx="2698592" cy="28425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 time, network congestion, start-up latency, IO performance, memory transaction bandwidth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222042" y="5655362"/>
            <a:ext cx="2695517" cy="553231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transaction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9BE9A-61D0-9630-FAE8-B5142EFFDC60}"/>
              </a:ext>
            </a:extLst>
          </p:cNvPr>
          <p:cNvSpPr/>
          <p:nvPr/>
        </p:nvSpPr>
        <p:spPr>
          <a:xfrm>
            <a:off x="1209109" y="6296195"/>
            <a:ext cx="2708449" cy="4226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 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33C9738-FABF-1135-16AE-02E2297C40AE}"/>
              </a:ext>
            </a:extLst>
          </p:cNvPr>
          <p:cNvSpPr/>
          <p:nvPr/>
        </p:nvSpPr>
        <p:spPr>
          <a:xfrm>
            <a:off x="5979854" y="3320699"/>
            <a:ext cx="125164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0A8191A2-5668-C7BF-FCEA-60D3DA7A76C3}"/>
              </a:ext>
            </a:extLst>
          </p:cNvPr>
          <p:cNvSpPr/>
          <p:nvPr/>
        </p:nvSpPr>
        <p:spPr>
          <a:xfrm>
            <a:off x="6420627" y="4606675"/>
            <a:ext cx="8306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0B04BFBC-6267-F2D8-1EF8-20D0FB32CCF6}"/>
              </a:ext>
            </a:extLst>
          </p:cNvPr>
          <p:cNvSpPr/>
          <p:nvPr/>
        </p:nvSpPr>
        <p:spPr>
          <a:xfrm>
            <a:off x="3947388" y="5453250"/>
            <a:ext cx="3292020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E6E2066-F314-1421-ED87-4674D8A47A1A}"/>
              </a:ext>
            </a:extLst>
          </p:cNvPr>
          <p:cNvSpPr/>
          <p:nvPr/>
        </p:nvSpPr>
        <p:spPr>
          <a:xfrm>
            <a:off x="3921490" y="2825634"/>
            <a:ext cx="335472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7A07245-ED5D-2B59-B19C-881E6D2379CB}"/>
              </a:ext>
            </a:extLst>
          </p:cNvPr>
          <p:cNvSpPr/>
          <p:nvPr/>
        </p:nvSpPr>
        <p:spPr>
          <a:xfrm>
            <a:off x="3956742" y="1317633"/>
            <a:ext cx="3319472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stomShape 30">
            <a:extLst>
              <a:ext uri="{FF2B5EF4-FFF2-40B4-BE49-F238E27FC236}">
                <a16:creationId xmlns:a16="http://schemas.microsoft.com/office/drawing/2014/main" id="{1DC1A885-834A-91E7-8E6D-9BB429BE4CDA}"/>
              </a:ext>
            </a:extLst>
          </p:cNvPr>
          <p:cNvSpPr/>
          <p:nvPr/>
        </p:nvSpPr>
        <p:spPr>
          <a:xfrm rot="16200000">
            <a:off x="-465640" y="4219146"/>
            <a:ext cx="2601284" cy="20660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338A67-C403-0AC1-BAC2-485F27722016}"/>
              </a:ext>
            </a:extLst>
          </p:cNvPr>
          <p:cNvSpPr/>
          <p:nvPr/>
        </p:nvSpPr>
        <p:spPr>
          <a:xfrm rot="16200000">
            <a:off x="-1096106" y="4132188"/>
            <a:ext cx="2624010" cy="35779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FD991-6EE8-D375-7D45-CFE487A15298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444427" y="4322448"/>
            <a:ext cx="287273" cy="1206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D202AF-0435-DF3E-EDF9-ABE51B9354E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5014" y="4201816"/>
            <a:ext cx="250692" cy="2631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ABC277-B9A2-B7B2-5CB1-2F14114482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8304" y="4322448"/>
            <a:ext cx="300636" cy="17129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30">
            <a:extLst>
              <a:ext uri="{FF2B5EF4-FFF2-40B4-BE49-F238E27FC236}">
                <a16:creationId xmlns:a16="http://schemas.microsoft.com/office/drawing/2014/main" id="{96E958BC-1722-F003-88DB-64211AA8660B}"/>
              </a:ext>
            </a:extLst>
          </p:cNvPr>
          <p:cNvSpPr/>
          <p:nvPr/>
        </p:nvSpPr>
        <p:spPr>
          <a:xfrm rot="16200000">
            <a:off x="27183" y="704516"/>
            <a:ext cx="1677101" cy="26806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8F42C3-262A-1342-05B2-34F6DB853E84}"/>
              </a:ext>
            </a:extLst>
          </p:cNvPr>
          <p:cNvSpPr/>
          <p:nvPr/>
        </p:nvSpPr>
        <p:spPr>
          <a:xfrm rot="16200000">
            <a:off x="-664865" y="648412"/>
            <a:ext cx="1684799" cy="357791"/>
          </a:xfrm>
          <a:prstGeom prst="rect">
            <a:avLst/>
          </a:prstGeom>
          <a:solidFill>
            <a:srgbClr val="FD6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BCD92-A57A-A48A-2836-2F34D49B7AC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356430" y="827307"/>
            <a:ext cx="375269" cy="11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0DC412-BEE1-4DBA-5C81-96DC5747CE79}"/>
              </a:ext>
            </a:extLst>
          </p:cNvPr>
          <p:cNvCxnSpPr>
            <a:cxnSpLocks/>
          </p:cNvCxnSpPr>
          <p:nvPr/>
        </p:nvCxnSpPr>
        <p:spPr>
          <a:xfrm>
            <a:off x="995412" y="808303"/>
            <a:ext cx="230988" cy="4835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stomShape 30">
            <a:extLst>
              <a:ext uri="{FF2B5EF4-FFF2-40B4-BE49-F238E27FC236}">
                <a16:creationId xmlns:a16="http://schemas.microsoft.com/office/drawing/2014/main" id="{8D92A042-622D-E4FE-4AED-A576061FA949}"/>
              </a:ext>
            </a:extLst>
          </p:cNvPr>
          <p:cNvSpPr/>
          <p:nvPr/>
        </p:nvSpPr>
        <p:spPr>
          <a:xfrm rot="16200000">
            <a:off x="309800" y="2170676"/>
            <a:ext cx="1136300" cy="292500"/>
          </a:xfrm>
          <a:prstGeom prst="rect">
            <a:avLst/>
          </a:prstGeom>
          <a:solidFill>
            <a:srgbClr val="D67C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E2A625-76B9-2E32-4B9D-31A2E98C669C}"/>
              </a:ext>
            </a:extLst>
          </p:cNvPr>
          <p:cNvSpPr/>
          <p:nvPr/>
        </p:nvSpPr>
        <p:spPr>
          <a:xfrm rot="16200000">
            <a:off x="-256484" y="2060700"/>
            <a:ext cx="1136300" cy="541155"/>
          </a:xfrm>
          <a:prstGeom prst="rect">
            <a:avLst/>
          </a:prstGeom>
          <a:solidFill>
            <a:srgbClr val="00E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Queue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992425-B368-0D04-852C-CDEE777882BB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flipV="1">
            <a:off x="582244" y="2316926"/>
            <a:ext cx="149456" cy="143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C31CDD9-D096-383D-1C88-BFBF541318A8}"/>
              </a:ext>
            </a:extLst>
          </p:cNvPr>
          <p:cNvSpPr/>
          <p:nvPr/>
        </p:nvSpPr>
        <p:spPr>
          <a:xfrm>
            <a:off x="1209110" y="1840162"/>
            <a:ext cx="2725344" cy="85785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Resource Graph Representation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F09026-F355-5501-7E0D-5A9B5620316A}"/>
              </a:ext>
            </a:extLst>
          </p:cNvPr>
          <p:cNvCxnSpPr>
            <a:cxnSpLocks/>
          </p:cNvCxnSpPr>
          <p:nvPr/>
        </p:nvCxnSpPr>
        <p:spPr>
          <a:xfrm>
            <a:off x="1024200" y="2354416"/>
            <a:ext cx="149456" cy="102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F912FF4F-036A-26DC-8C39-BC8B7A718379}"/>
              </a:ext>
            </a:extLst>
          </p:cNvPr>
          <p:cNvSpPr/>
          <p:nvPr/>
        </p:nvSpPr>
        <p:spPr>
          <a:xfrm>
            <a:off x="3942454" y="2102124"/>
            <a:ext cx="3296953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89CEEF0B-2C59-1DBC-974A-DC439D8CCB9E}"/>
              </a:ext>
            </a:extLst>
          </p:cNvPr>
          <p:cNvSpPr/>
          <p:nvPr/>
        </p:nvSpPr>
        <p:spPr>
          <a:xfrm rot="16200000">
            <a:off x="-180247" y="5946973"/>
            <a:ext cx="1147989" cy="67590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Evaluate and Meet Client Requirements</a:t>
            </a: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28C8FD-9DF9-3267-EE75-532DE5E0730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31698" y="6284923"/>
            <a:ext cx="490343" cy="289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863CE-436A-B5D1-9665-C0534C64F6D9}"/>
              </a:ext>
            </a:extLst>
          </p:cNvPr>
          <p:cNvSpPr/>
          <p:nvPr/>
        </p:nvSpPr>
        <p:spPr>
          <a:xfrm>
            <a:off x="3491575" y="246024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</a:t>
            </a:r>
            <a:r>
              <a:rPr lang="en-US" sz="1050" dirty="0">
                <a:solidFill>
                  <a:schemeClr val="bg1"/>
                </a:solidFill>
              </a:rPr>
              <a:t>Resource</a:t>
            </a:r>
            <a:r>
              <a:rPr lang="en-US" sz="1050" dirty="0">
                <a:solidFill>
                  <a:srgbClr val="FFFF00"/>
                </a:solidFill>
              </a:rPr>
              <a:t> </a:t>
            </a:r>
            <a:r>
              <a:rPr lang="en-US" sz="1050" dirty="0"/>
              <a:t>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E0E0-F49B-815F-0857-1358F9A323DC}"/>
              </a:ext>
            </a:extLst>
          </p:cNvPr>
          <p:cNvSpPr/>
          <p:nvPr/>
        </p:nvSpPr>
        <p:spPr>
          <a:xfrm>
            <a:off x="3479415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Recommend Resource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A4E01-524A-EC71-1CF4-FA2CB4900772}"/>
              </a:ext>
            </a:extLst>
          </p:cNvPr>
          <p:cNvSpPr/>
          <p:nvPr/>
        </p:nvSpPr>
        <p:spPr>
          <a:xfrm>
            <a:off x="3512413" y="173167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Resource Path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97847-0A3E-381B-3D44-E4CF7DF4662A}"/>
              </a:ext>
            </a:extLst>
          </p:cNvPr>
          <p:cNvSpPr/>
          <p:nvPr/>
        </p:nvSpPr>
        <p:spPr>
          <a:xfrm>
            <a:off x="1527724" y="317965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Inventory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68886-0951-7B27-19A7-072CB74EFC1E}"/>
              </a:ext>
            </a:extLst>
          </p:cNvPr>
          <p:cNvSpPr/>
          <p:nvPr/>
        </p:nvSpPr>
        <p:spPr>
          <a:xfrm>
            <a:off x="5440146" y="3159806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Modify Resource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93D70-F981-5DE6-9910-CEEED85A4EBD}"/>
              </a:ext>
            </a:extLst>
          </p:cNvPr>
          <p:cNvSpPr/>
          <p:nvPr/>
        </p:nvSpPr>
        <p:spPr>
          <a:xfrm>
            <a:off x="1557310" y="2460248"/>
            <a:ext cx="121254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Reserve Inventory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A4684-97F4-73A7-ACEF-6A455F3D90D5}"/>
              </a:ext>
            </a:extLst>
          </p:cNvPr>
          <p:cNvSpPr/>
          <p:nvPr/>
        </p:nvSpPr>
        <p:spPr>
          <a:xfrm>
            <a:off x="1557310" y="1729786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Query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11790B-54C4-515D-4E0A-32A25E18F441}"/>
              </a:ext>
            </a:extLst>
          </p:cNvPr>
          <p:cNvSpPr/>
          <p:nvPr/>
        </p:nvSpPr>
        <p:spPr>
          <a:xfrm>
            <a:off x="5470842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Features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FD2CBF-93CE-132D-E56E-CAE6C49D930D}"/>
              </a:ext>
            </a:extLst>
          </p:cNvPr>
          <p:cNvSpPr/>
          <p:nvPr/>
        </p:nvSpPr>
        <p:spPr>
          <a:xfrm>
            <a:off x="5459624" y="2440820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 Resource Connections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E9887-1F50-69C1-45C2-3E4401298877}"/>
              </a:ext>
            </a:extLst>
          </p:cNvPr>
          <p:cNvSpPr/>
          <p:nvPr/>
        </p:nvSpPr>
        <p:spPr>
          <a:xfrm>
            <a:off x="7480524" y="1703274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Gather Resource Failover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29EEB-FA90-4DF2-BA02-9233A4471793}"/>
              </a:ext>
            </a:extLst>
          </p:cNvPr>
          <p:cNvSpPr/>
          <p:nvPr/>
        </p:nvSpPr>
        <p:spPr>
          <a:xfrm>
            <a:off x="7480524" y="243658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 Best Resource Failover Option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32B3-AA09-910F-7F2F-81AE510C8C4F}"/>
              </a:ext>
            </a:extLst>
          </p:cNvPr>
          <p:cNvSpPr/>
          <p:nvPr/>
        </p:nvSpPr>
        <p:spPr>
          <a:xfrm>
            <a:off x="7480524" y="31646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Release Resource Failover 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3DE0A-27EA-600B-2285-6DD4E387E307}"/>
              </a:ext>
            </a:extLst>
          </p:cNvPr>
          <p:cNvSpPr/>
          <p:nvPr/>
        </p:nvSpPr>
        <p:spPr>
          <a:xfrm>
            <a:off x="7433239" y="5421998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Request Resource </a:t>
            </a:r>
            <a:r>
              <a:rPr lang="en-US" sz="1050" dirty="0"/>
              <a:t>QOS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F99D93-792A-81A7-A492-37DB6692ADB4}"/>
              </a:ext>
            </a:extLst>
          </p:cNvPr>
          <p:cNvSpPr/>
          <p:nvPr/>
        </p:nvSpPr>
        <p:spPr>
          <a:xfrm>
            <a:off x="7433239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List Resource QOS Capabilities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FA5734-0FBF-FA6C-3A6C-31B1D4F97A92}"/>
              </a:ext>
            </a:extLst>
          </p:cNvPr>
          <p:cNvSpPr/>
          <p:nvPr/>
        </p:nvSpPr>
        <p:spPr>
          <a:xfrm>
            <a:off x="5449444" y="3886453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Understand Resource Issue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5EC0D0-CB1D-8520-64EA-D0967AF792B3}"/>
              </a:ext>
            </a:extLst>
          </p:cNvPr>
          <p:cNvSpPr/>
          <p:nvPr/>
        </p:nvSpPr>
        <p:spPr>
          <a:xfrm>
            <a:off x="1519488" y="4688691"/>
            <a:ext cx="1224333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Delete Resource Namespace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458499" y="3313679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534441" y="3295496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624003D-C523-C636-DF89-11ACDC04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0250" y="1112471"/>
            <a:ext cx="2209014" cy="5099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C25FD3-4C3C-7C5F-6C5D-075836C4F235}"/>
              </a:ext>
            </a:extLst>
          </p:cNvPr>
          <p:cNvSpPr txBox="1"/>
          <p:nvPr/>
        </p:nvSpPr>
        <p:spPr>
          <a:xfrm>
            <a:off x="2365870" y="87928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Decisions and Policies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CE828C-5AF6-E3C0-E731-C6294CB29D86}"/>
              </a:ext>
            </a:extLst>
          </p:cNvPr>
          <p:cNvSpPr/>
          <p:nvPr/>
        </p:nvSpPr>
        <p:spPr>
          <a:xfrm>
            <a:off x="1533617" y="3899068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Namespace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1159C7-45EE-CC6D-F3D8-901DE4A48322}"/>
              </a:ext>
            </a:extLst>
          </p:cNvPr>
          <p:cNvSpPr/>
          <p:nvPr/>
        </p:nvSpPr>
        <p:spPr>
          <a:xfrm>
            <a:off x="3518306" y="3899321"/>
            <a:ext cx="1212545" cy="466770"/>
          </a:xfrm>
          <a:prstGeom prst="rect">
            <a:avLst/>
          </a:prstGeom>
          <a:solidFill>
            <a:srgbClr val="FB5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Recommend Resource</a:t>
            </a:r>
          </a:p>
        </p:txBody>
      </p:sp>
    </p:spTree>
    <p:extLst>
      <p:ext uri="{BB962C8B-B14F-4D97-AF65-F5344CB8AC3E}">
        <p14:creationId xmlns:p14="http://schemas.microsoft.com/office/powerpoint/2010/main" val="316651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487220" y="3342426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563162" y="3324243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0DF92-82DF-B5F7-2CEA-AC006EFF30C8}"/>
              </a:ext>
            </a:extLst>
          </p:cNvPr>
          <p:cNvSpPr/>
          <p:nvPr/>
        </p:nvSpPr>
        <p:spPr>
          <a:xfrm>
            <a:off x="6096003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Available Events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59F43-7160-CA7C-8398-B6DBB1ABB0B9}"/>
              </a:ext>
            </a:extLst>
          </p:cNvPr>
          <p:cNvSpPr/>
          <p:nvPr/>
        </p:nvSpPr>
        <p:spPr>
          <a:xfrm>
            <a:off x="6096002" y="2610121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Register for Events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72B13C-F456-2743-BFA5-C09C605D1BE7}"/>
              </a:ext>
            </a:extLst>
          </p:cNvPr>
          <p:cNvSpPr/>
          <p:nvPr/>
        </p:nvSpPr>
        <p:spPr>
          <a:xfrm>
            <a:off x="6096001" y="345080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Resource 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85496-E113-CFC7-16B7-F15D96F713FD}"/>
              </a:ext>
            </a:extLst>
          </p:cNvPr>
          <p:cNvSpPr/>
          <p:nvPr/>
        </p:nvSpPr>
        <p:spPr>
          <a:xfrm>
            <a:off x="4215557" y="1769436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New Resource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A2473-1769-93D5-6EB6-5B09611E5CA4}"/>
              </a:ext>
            </a:extLst>
          </p:cNvPr>
          <p:cNvSpPr/>
          <p:nvPr/>
        </p:nvSpPr>
        <p:spPr>
          <a:xfrm>
            <a:off x="4215557" y="2687505"/>
            <a:ext cx="1212545" cy="466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Report Deleted Resource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D709A8-E56C-5B5B-A15D-115E0BFDF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17" y="1367947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2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424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Authorization 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7837176" y="3321824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7913118" y="3303641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17F5B-DEE9-690F-49C9-BBC6AEB68B0D}"/>
              </a:ext>
            </a:extLst>
          </p:cNvPr>
          <p:cNvSpPr/>
          <p:nvPr/>
        </p:nvSpPr>
        <p:spPr>
          <a:xfrm>
            <a:off x="6096002" y="260128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E0B7C4-16DC-C03B-A472-7CD5F44E4600}"/>
              </a:ext>
            </a:extLst>
          </p:cNvPr>
          <p:cNvSpPr/>
          <p:nvPr/>
        </p:nvSpPr>
        <p:spPr>
          <a:xfrm>
            <a:off x="6096001" y="3441965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335BF-8293-CE88-E9D3-89C15F59F0E1}"/>
              </a:ext>
            </a:extLst>
          </p:cNvPr>
          <p:cNvSpPr/>
          <p:nvPr/>
        </p:nvSpPr>
        <p:spPr>
          <a:xfrm>
            <a:off x="6096000" y="4282650"/>
            <a:ext cx="1212545" cy="466770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Security Association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4545419-610C-D28D-35D4-3A181A30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244" y="1359106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1184A-7877-54CA-CD72-3175DFB2215E}"/>
              </a:ext>
            </a:extLst>
          </p:cNvPr>
          <p:cNvSpPr txBox="1"/>
          <p:nvPr/>
        </p:nvSpPr>
        <p:spPr>
          <a:xfrm>
            <a:off x="3430150" y="241827"/>
            <a:ext cx="5570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B4B4B"/>
                </a:solidFill>
              </a:rPr>
              <a:t>Composability Manager</a:t>
            </a:r>
          </a:p>
          <a:p>
            <a:pPr algn="ctr"/>
            <a:r>
              <a:rPr lang="en-US" sz="3200" b="1" dirty="0">
                <a:solidFill>
                  <a:srgbClr val="4B4B4B"/>
                </a:solidFill>
              </a:rPr>
              <a:t>Resource Graph Representation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1EFDF-F42F-376B-0A20-E8285D7CFA90}"/>
              </a:ext>
            </a:extLst>
          </p:cNvPr>
          <p:cNvSpPr/>
          <p:nvPr/>
        </p:nvSpPr>
        <p:spPr>
          <a:xfrm rot="16200000">
            <a:off x="8333887" y="3364232"/>
            <a:ext cx="1448724" cy="4702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802D36-EE27-A7F9-D552-17385EA25600}"/>
              </a:ext>
            </a:extLst>
          </p:cNvPr>
          <p:cNvSpPr/>
          <p:nvPr/>
        </p:nvSpPr>
        <p:spPr>
          <a:xfrm rot="16200000">
            <a:off x="8409829" y="3346049"/>
            <a:ext cx="2005062" cy="209514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Restful API (RF/SF)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AB0D9-69C2-DDAA-6535-617C4256AC15}"/>
              </a:ext>
            </a:extLst>
          </p:cNvPr>
          <p:cNvSpPr/>
          <p:nvPr/>
        </p:nvSpPr>
        <p:spPr>
          <a:xfrm>
            <a:off x="3499021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Search Graph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A90CF-7E41-FEF8-D3DB-34B01402AAD4}"/>
              </a:ext>
            </a:extLst>
          </p:cNvPr>
          <p:cNvSpPr/>
          <p:nvPr/>
        </p:nvSpPr>
        <p:spPr>
          <a:xfrm>
            <a:off x="3499020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Vertex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7ADFE6-B992-5D5A-ADF4-F4EFBF9A2260}"/>
              </a:ext>
            </a:extLst>
          </p:cNvPr>
          <p:cNvSpPr/>
          <p:nvPr/>
        </p:nvSpPr>
        <p:spPr>
          <a:xfrm>
            <a:off x="3499019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Create Resource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02E0A-763F-78BF-062C-732464F4836C}"/>
              </a:ext>
            </a:extLst>
          </p:cNvPr>
          <p:cNvSpPr/>
          <p:nvPr/>
        </p:nvSpPr>
        <p:spPr>
          <a:xfrm>
            <a:off x="3499018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Vertex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39080-BCE5-E827-542A-B500B32B67E1}"/>
              </a:ext>
            </a:extLst>
          </p:cNvPr>
          <p:cNvSpPr/>
          <p:nvPr/>
        </p:nvSpPr>
        <p:spPr>
          <a:xfrm>
            <a:off x="3499018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D95F05-85A4-340C-07E9-6C16EB042C97}"/>
              </a:ext>
            </a:extLst>
          </p:cNvPr>
          <p:cNvSpPr/>
          <p:nvPr/>
        </p:nvSpPr>
        <p:spPr>
          <a:xfrm>
            <a:off x="5525377" y="176943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List Resource Detail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B917B0-AC68-6496-C92C-08FC988D1256}"/>
              </a:ext>
            </a:extLst>
          </p:cNvPr>
          <p:cNvSpPr/>
          <p:nvPr/>
        </p:nvSpPr>
        <p:spPr>
          <a:xfrm>
            <a:off x="5525376" y="261012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Detail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65793-A26E-877A-76DD-876F1025AE8A}"/>
              </a:ext>
            </a:extLst>
          </p:cNvPr>
          <p:cNvSpPr/>
          <p:nvPr/>
        </p:nvSpPr>
        <p:spPr>
          <a:xfrm>
            <a:off x="5525375" y="3450806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Path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57406C-2DD5-D8BF-F9F6-6E733081E894}"/>
              </a:ext>
            </a:extLst>
          </p:cNvPr>
          <p:cNvSpPr/>
          <p:nvPr/>
        </p:nvSpPr>
        <p:spPr>
          <a:xfrm>
            <a:off x="5525374" y="4251112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Modify Resource Group of Details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78CCA1-1562-FE4E-288E-C64F8AF06976}"/>
              </a:ext>
            </a:extLst>
          </p:cNvPr>
          <p:cNvSpPr/>
          <p:nvPr/>
        </p:nvSpPr>
        <p:spPr>
          <a:xfrm>
            <a:off x="5525374" y="5169181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Resource Edge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A5FFC2-0F7B-326D-BC5A-E24EA963E662}"/>
              </a:ext>
            </a:extLst>
          </p:cNvPr>
          <p:cNvSpPr/>
          <p:nvPr/>
        </p:nvSpPr>
        <p:spPr>
          <a:xfrm>
            <a:off x="7498228" y="1787339"/>
            <a:ext cx="1212545" cy="466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Delete Resource Edge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D11B8BD-FD46-A4CB-45F2-33E8A6BD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4961" y="1319045"/>
            <a:ext cx="2209014" cy="50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73C-ED25-FC6F-B244-59715169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 Composer Framework Components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AF2F37C-85F4-623C-97FF-D6A6E85E5CCD}"/>
              </a:ext>
            </a:extLst>
          </p:cNvPr>
          <p:cNvSpPr/>
          <p:nvPr/>
        </p:nvSpPr>
        <p:spPr>
          <a:xfrm>
            <a:off x="5255171" y="4654920"/>
            <a:ext cx="2385848" cy="211374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43957-8B5D-5038-1C73-FDA366408210}"/>
              </a:ext>
            </a:extLst>
          </p:cNvPr>
          <p:cNvSpPr/>
          <p:nvPr/>
        </p:nvSpPr>
        <p:spPr>
          <a:xfrm>
            <a:off x="5255886" y="1264516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603D8-AFE9-ABD9-6176-1575391F0DB7}"/>
              </a:ext>
            </a:extLst>
          </p:cNvPr>
          <p:cNvSpPr/>
          <p:nvPr/>
        </p:nvSpPr>
        <p:spPr>
          <a:xfrm>
            <a:off x="652951" y="5028462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A3CFA-7EFC-C515-ABED-1516C1FE57FA}"/>
              </a:ext>
            </a:extLst>
          </p:cNvPr>
          <p:cNvSpPr/>
          <p:nvPr/>
        </p:nvSpPr>
        <p:spPr>
          <a:xfrm>
            <a:off x="2849612" y="5028462"/>
            <a:ext cx="1518743" cy="14308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Interaction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Lexical Analyzer/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0D77-422F-B138-27F0-772FF5192754}"/>
              </a:ext>
            </a:extLst>
          </p:cNvPr>
          <p:cNvSpPr/>
          <p:nvPr/>
        </p:nvSpPr>
        <p:spPr>
          <a:xfrm>
            <a:off x="9963806" y="1524000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E2F01-01F2-3A7D-9FA4-489815B75D7B}"/>
              </a:ext>
            </a:extLst>
          </p:cNvPr>
          <p:cNvSpPr/>
          <p:nvPr/>
        </p:nvSpPr>
        <p:spPr>
          <a:xfrm>
            <a:off x="652949" y="956071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System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F687F-4892-9FD5-592A-BCA87945B8D0}"/>
              </a:ext>
            </a:extLst>
          </p:cNvPr>
          <p:cNvSpPr/>
          <p:nvPr/>
        </p:nvSpPr>
        <p:spPr>
          <a:xfrm>
            <a:off x="652949" y="2901310"/>
            <a:ext cx="1518743" cy="1430884"/>
          </a:xfrm>
          <a:prstGeom prst="rect">
            <a:avLst/>
          </a:prstGeom>
          <a:solidFill>
            <a:srgbClr val="ED72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Decision and Policies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794BF95-D7E3-2B54-4278-F528968DF64E}"/>
              </a:ext>
            </a:extLst>
          </p:cNvPr>
          <p:cNvSpPr/>
          <p:nvPr/>
        </p:nvSpPr>
        <p:spPr>
          <a:xfrm rot="2340148">
            <a:off x="7494079" y="3227506"/>
            <a:ext cx="2778414" cy="46309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5D30E5-700F-032B-38B5-AC8B4CB71F84}"/>
              </a:ext>
            </a:extLst>
          </p:cNvPr>
          <p:cNvSpPr/>
          <p:nvPr/>
        </p:nvSpPr>
        <p:spPr>
          <a:xfrm rot="5400000">
            <a:off x="6048275" y="4018751"/>
            <a:ext cx="841869" cy="43046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11A59B3-C3F6-03C5-17D4-7E6F33880F0A}"/>
              </a:ext>
            </a:extLst>
          </p:cNvPr>
          <p:cNvSpPr/>
          <p:nvPr/>
        </p:nvSpPr>
        <p:spPr>
          <a:xfrm rot="20994219">
            <a:off x="2131611" y="3226138"/>
            <a:ext cx="3200960" cy="45179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6797456-81A3-7C1B-27EE-62EC70FB7E3C}"/>
              </a:ext>
            </a:extLst>
          </p:cNvPr>
          <p:cNvSpPr/>
          <p:nvPr/>
        </p:nvSpPr>
        <p:spPr>
          <a:xfrm rot="973217">
            <a:off x="2086495" y="1812286"/>
            <a:ext cx="3261485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6D2D665-2C4D-06B3-F7AE-5196190C7461}"/>
              </a:ext>
            </a:extLst>
          </p:cNvPr>
          <p:cNvSpPr/>
          <p:nvPr/>
        </p:nvSpPr>
        <p:spPr>
          <a:xfrm>
            <a:off x="2136474" y="5587258"/>
            <a:ext cx="750289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93F1CA2-A23D-DC36-C707-D72520B55FC9}"/>
              </a:ext>
            </a:extLst>
          </p:cNvPr>
          <p:cNvSpPr/>
          <p:nvPr/>
        </p:nvSpPr>
        <p:spPr>
          <a:xfrm rot="19111229">
            <a:off x="4023216" y="4213843"/>
            <a:ext cx="1780642" cy="473930"/>
          </a:xfrm>
          <a:prstGeom prst="rightArrow">
            <a:avLst>
              <a:gd name="adj1" fmla="val 50000"/>
              <a:gd name="adj2" fmla="val 332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A9F0-607F-D097-4734-B04DC0B4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Cassandra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C879-7E84-E8E7-4CC8-8ED2B4EB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2" y="3740727"/>
            <a:ext cx="10515600" cy="2752148"/>
          </a:xfrm>
        </p:spPr>
        <p:txBody>
          <a:bodyPr>
            <a:normAutofit fontScale="7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Cassandra database back-end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came to the conclusion that we needed a NoSQL database, as opposed to a relational database when I was imagining out the database transactions.  I came to that conclusion due to the fact that the keys needed to point to a next jumping off point.  That just smells like a columnar format database instead of a primary key set-up with fixed data lengths.  I saw a need to address multiple paths and simultaneous connections, something that a relational database is going to struggle with.  I jumped on Cassandra instead of Mongo or HBase because of its column data formatting and peer-to-peer architecture, for scaling.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can do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BerkeleyDB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, as well, but Cassandra is more ‘robust’ and is scalable.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use Lucene for queries.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my testing, I chose 3.11.0 because that was the version that was verified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 configured that back-end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configuration with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cql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Lucene.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dependencies, I installed Python2 and OpenJDK-8.11-JRE.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pache Cassandra | Apache Cassandra Documentation">
            <a:extLst>
              <a:ext uri="{FF2B5EF4-FFF2-40B4-BE49-F238E27FC236}">
                <a16:creationId xmlns:a16="http://schemas.microsoft.com/office/drawing/2014/main" id="{EA4A2D14-55C3-5533-0059-C1D57B81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23" y="1401875"/>
            <a:ext cx="4380808" cy="215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7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8E3-60F2-95D3-B2ED-565A72BC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Janusgraph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0A88-EA35-CA04-C404-98197D03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1" y="3428999"/>
            <a:ext cx="9975272" cy="3063875"/>
          </a:xfrm>
        </p:spPr>
        <p:txBody>
          <a:bodyPr>
            <a:normAutofit fontScale="47500" lnSpcReduction="20000"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endParaRPr lang="en-US" sz="32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Recommended by Christian and Michele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Configurations set to run the Lucene search libraries.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create Vertices and Edges that mirror our Sunfish database.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fill the Vertices and Edges to match the Redfish entries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edges can mirror our Redfish connections.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Lucene libraries to gather intelligence on the machines and components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describe multiple Graphs, simultaneously, for ‘zoom in/zoom out’.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write tools that create Redfish/Swordfish associations and simultaneously build and deconstruct database entries and associations.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Do we want to do a start-up comparison of the persistent database entries and in-memory real-time entries?  Are we looking for a run-time comparison?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run Gremlin code (Turing compatible code for graph database entries and searches) for database changes and Lucene searches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Janusgraph</a:t>
            </a: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and Gremlin work with Java and Python3 extensions.  So, we can code up Gremlin transactions from a consistent code base.</a:t>
            </a:r>
          </a:p>
          <a:p>
            <a:pPr marL="742950" marR="0" lvl="1" indent="-285750" algn="l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We can leverage the Gremlin shell and remote connections to provide in-code development and testing.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JanusGraph : 图和图数据库的简介 - zhangzl419 - 博客园">
            <a:extLst>
              <a:ext uri="{FF2B5EF4-FFF2-40B4-BE49-F238E27FC236}">
                <a16:creationId xmlns:a16="http://schemas.microsoft.com/office/drawing/2014/main" id="{8AAB9B64-BF2E-7A8F-D686-85269991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48" y="1532747"/>
            <a:ext cx="3095798" cy="18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9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5995-8D9A-7D9E-4894-5DA71B6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Events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97E52-E4D4-EE2D-39C2-2DA948DD8B74}"/>
              </a:ext>
            </a:extLst>
          </p:cNvPr>
          <p:cNvSpPr/>
          <p:nvPr/>
        </p:nvSpPr>
        <p:spPr>
          <a:xfrm>
            <a:off x="1068284" y="1842052"/>
            <a:ext cx="1746034" cy="43617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EF9E4F6-AD14-CF8A-5FAD-60EE068CE57D}"/>
              </a:ext>
            </a:extLst>
          </p:cNvPr>
          <p:cNvSpPr/>
          <p:nvPr/>
        </p:nvSpPr>
        <p:spPr>
          <a:xfrm>
            <a:off x="5337400" y="4549477"/>
            <a:ext cx="2067093" cy="218240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Janusgraph</a:t>
            </a:r>
            <a:r>
              <a:rPr lang="en-US" dirty="0">
                <a:solidFill>
                  <a:schemeClr val="tx1"/>
                </a:solidFill>
              </a:rPr>
              <a:t> Database with Apache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Cassandra NoSQL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 Backend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40CB7-BF84-317D-3D79-38220C326B51}"/>
              </a:ext>
            </a:extLst>
          </p:cNvPr>
          <p:cNvSpPr/>
          <p:nvPr/>
        </p:nvSpPr>
        <p:spPr>
          <a:xfrm>
            <a:off x="5156463" y="1341669"/>
            <a:ext cx="2543505" cy="2564523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807C8-679C-7710-FE47-26905BBF91E4}"/>
              </a:ext>
            </a:extLst>
          </p:cNvPr>
          <p:cNvSpPr/>
          <p:nvPr/>
        </p:nvSpPr>
        <p:spPr>
          <a:xfrm>
            <a:off x="9835055" y="5147731"/>
            <a:ext cx="1518743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Client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C84A2-98F9-B8C1-F71F-FD6B85822F87}"/>
              </a:ext>
            </a:extLst>
          </p:cNvPr>
          <p:cNvSpPr/>
          <p:nvPr/>
        </p:nvSpPr>
        <p:spPr>
          <a:xfrm>
            <a:off x="9835055" y="1443088"/>
            <a:ext cx="1518743" cy="1430884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6A4560DC-C88E-6054-5423-FDDD7C698D0F}"/>
              </a:ext>
            </a:extLst>
          </p:cNvPr>
          <p:cNvSpPr/>
          <p:nvPr/>
        </p:nvSpPr>
        <p:spPr>
          <a:xfrm rot="20105744">
            <a:off x="2712879" y="3338674"/>
            <a:ext cx="2545026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EA7BE63-378A-B97C-BE74-B0CBC7781C5D}"/>
              </a:ext>
            </a:extLst>
          </p:cNvPr>
          <p:cNvSpPr/>
          <p:nvPr/>
        </p:nvSpPr>
        <p:spPr>
          <a:xfrm rot="16200000">
            <a:off x="5975729" y="3988470"/>
            <a:ext cx="719271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0AD9AD-D09E-59FC-8BB6-AD633060CE4D}"/>
              </a:ext>
            </a:extLst>
          </p:cNvPr>
          <p:cNvSpPr/>
          <p:nvPr/>
        </p:nvSpPr>
        <p:spPr>
          <a:xfrm rot="2796133">
            <a:off x="7212402" y="4509989"/>
            <a:ext cx="311349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83F5567-B3AF-830A-3E80-C26E27BDBCC3}"/>
              </a:ext>
            </a:extLst>
          </p:cNvPr>
          <p:cNvSpPr/>
          <p:nvPr/>
        </p:nvSpPr>
        <p:spPr>
          <a:xfrm>
            <a:off x="7719682" y="1847145"/>
            <a:ext cx="2115371" cy="4739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DF7-EBD8-DF67-62E2-B661B4A5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Framework for Composition Decisions and Policies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955A-AD30-6DC3-7528-94BD33613EEA}"/>
              </a:ext>
            </a:extLst>
          </p:cNvPr>
          <p:cNvSpPr/>
          <p:nvPr/>
        </p:nvSpPr>
        <p:spPr>
          <a:xfrm>
            <a:off x="5887734" y="2077278"/>
            <a:ext cx="2543505" cy="3975652"/>
          </a:xfrm>
          <a:prstGeom prst="rect">
            <a:avLst/>
          </a:prstGeom>
          <a:solidFill>
            <a:srgbClr val="CA6B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 Component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6A2D6-25B6-C3F2-1EDC-CED2A1B7C903}"/>
              </a:ext>
            </a:extLst>
          </p:cNvPr>
          <p:cNvSpPr/>
          <p:nvPr/>
        </p:nvSpPr>
        <p:spPr>
          <a:xfrm>
            <a:off x="1159270" y="3470111"/>
            <a:ext cx="1615281" cy="16518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Sunfish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5E6B5-D3BD-BD8E-A230-BD1EDB007131}"/>
              </a:ext>
            </a:extLst>
          </p:cNvPr>
          <p:cNvSpPr/>
          <p:nvPr/>
        </p:nvSpPr>
        <p:spPr>
          <a:xfrm>
            <a:off x="10482868" y="2077278"/>
            <a:ext cx="1518743" cy="3975652"/>
          </a:xfrm>
          <a:prstGeom prst="rect">
            <a:avLst/>
          </a:prstGeom>
          <a:solidFill>
            <a:srgbClr val="00C4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 to Composer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A4D0430C-9685-1BE5-2972-93C4CFBEF0D9}"/>
              </a:ext>
            </a:extLst>
          </p:cNvPr>
          <p:cNvSpPr/>
          <p:nvPr/>
        </p:nvSpPr>
        <p:spPr>
          <a:xfrm>
            <a:off x="8431239" y="3825740"/>
            <a:ext cx="2051629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98EC1-733F-FEB0-2410-572F75BB497B}"/>
              </a:ext>
            </a:extLst>
          </p:cNvPr>
          <p:cNvSpPr/>
          <p:nvPr/>
        </p:nvSpPr>
        <p:spPr>
          <a:xfrm>
            <a:off x="3574547" y="1679247"/>
            <a:ext cx="1518743" cy="14308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Plugins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D39C5657-CDB7-DAC7-8B1C-71B78D09CF51}"/>
              </a:ext>
            </a:extLst>
          </p:cNvPr>
          <p:cNvSpPr/>
          <p:nvPr/>
        </p:nvSpPr>
        <p:spPr>
          <a:xfrm rot="1396639">
            <a:off x="5043374" y="2438532"/>
            <a:ext cx="894277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9047D9A7-5D69-75B6-F557-47815B856655}"/>
              </a:ext>
            </a:extLst>
          </p:cNvPr>
          <p:cNvSpPr/>
          <p:nvPr/>
        </p:nvSpPr>
        <p:spPr>
          <a:xfrm>
            <a:off x="2812304" y="5167312"/>
            <a:ext cx="3077444" cy="47872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9C7FF123-FADE-E45B-E6CA-A5C07994047B}"/>
              </a:ext>
            </a:extLst>
          </p:cNvPr>
          <p:cNvSpPr/>
          <p:nvPr/>
        </p:nvSpPr>
        <p:spPr>
          <a:xfrm>
            <a:off x="3395554" y="3573304"/>
            <a:ext cx="1910943" cy="127483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Model 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C4977-D00A-62E3-432D-D3F7D4421338}"/>
              </a:ext>
            </a:extLst>
          </p:cNvPr>
          <p:cNvSpPr/>
          <p:nvPr/>
        </p:nvSpPr>
        <p:spPr>
          <a:xfrm>
            <a:off x="1186181" y="1079765"/>
            <a:ext cx="1615281" cy="2187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Log-based Input for training and updating ML model?  Federation or Reinforcement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2246F-829C-438C-B944-B1E92437948B}"/>
              </a:ext>
            </a:extLst>
          </p:cNvPr>
          <p:cNvSpPr/>
          <p:nvPr/>
        </p:nvSpPr>
        <p:spPr>
          <a:xfrm>
            <a:off x="1159270" y="5337488"/>
            <a:ext cx="1615281" cy="1430884"/>
          </a:xfrm>
          <a:prstGeom prst="rect">
            <a:avLst/>
          </a:prstGeom>
          <a:solidFill>
            <a:srgbClr val="DF4F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Queue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 type as an input</a:t>
            </a:r>
          </a:p>
        </p:txBody>
      </p:sp>
    </p:spTree>
    <p:extLst>
      <p:ext uri="{BB962C8B-B14F-4D97-AF65-F5344CB8AC3E}">
        <p14:creationId xmlns:p14="http://schemas.microsoft.com/office/powerpoint/2010/main" val="19267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552-71AD-EB2D-C5D3-63BCADE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4" y="356613"/>
            <a:ext cx="11779549" cy="7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Composability Example 1:  Run-Time Container Dynamic Provisioning</a:t>
            </a:r>
            <a:br>
              <a:rPr lang="en-US" sz="2800" dirty="0"/>
            </a:br>
            <a:r>
              <a:rPr lang="en-US" sz="2800" dirty="0"/>
              <a:t>Memory Resource Request over Aggregated Fabrics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0EA61E6-3FB2-1D92-C54F-25F6E9ABDF1E}"/>
              </a:ext>
            </a:extLst>
          </p:cNvPr>
          <p:cNvSpPr/>
          <p:nvPr/>
        </p:nvSpPr>
        <p:spPr>
          <a:xfrm>
            <a:off x="1597117" y="2791674"/>
            <a:ext cx="838281" cy="17117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Engine</a:t>
            </a:r>
            <a:endParaRPr lang="en-GB" sz="1000" dirty="0"/>
          </a:p>
        </p:txBody>
      </p:sp>
      <p:sp>
        <p:nvSpPr>
          <p:cNvPr id="5" name="Rounded Rectangle 151">
            <a:extLst>
              <a:ext uri="{FF2B5EF4-FFF2-40B4-BE49-F238E27FC236}">
                <a16:creationId xmlns:a16="http://schemas.microsoft.com/office/drawing/2014/main" id="{E76F0C7A-FE1F-857D-568A-A389C6AC9375}"/>
              </a:ext>
            </a:extLst>
          </p:cNvPr>
          <p:cNvSpPr/>
          <p:nvPr/>
        </p:nvSpPr>
        <p:spPr>
          <a:xfrm>
            <a:off x="297758" y="1160870"/>
            <a:ext cx="1106945" cy="153795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1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7C3C-056B-0F99-6EE6-A6CBBF4522EB}"/>
              </a:ext>
            </a:extLst>
          </p:cNvPr>
          <p:cNvSpPr txBox="1"/>
          <p:nvPr/>
        </p:nvSpPr>
        <p:spPr>
          <a:xfrm>
            <a:off x="305765" y="4296032"/>
            <a:ext cx="1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49B3F-4EE4-F55B-70A8-4FB4A3D7D3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2500" y="1816740"/>
            <a:ext cx="633758" cy="9749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F7E37-628A-EFA5-33FB-55AE5CBAE0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617" y="3621595"/>
            <a:ext cx="139500" cy="2596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D98B-4307-680D-2318-28971B78AC0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33041" y="4503449"/>
            <a:ext cx="683217" cy="1395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8BD4E2-872F-1B4D-581E-28DAF5A6560F}"/>
              </a:ext>
            </a:extLst>
          </p:cNvPr>
          <p:cNvSpPr/>
          <p:nvPr/>
        </p:nvSpPr>
        <p:spPr>
          <a:xfrm>
            <a:off x="444194" y="1233069"/>
            <a:ext cx="814072" cy="589299"/>
          </a:xfrm>
          <a:prstGeom prst="ellipse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6564BB19-B248-BEF9-239C-C2BEF4D162D1}"/>
              </a:ext>
            </a:extLst>
          </p:cNvPr>
          <p:cNvSpPr/>
          <p:nvPr/>
        </p:nvSpPr>
        <p:spPr>
          <a:xfrm>
            <a:off x="330860" y="2966182"/>
            <a:ext cx="1106945" cy="153795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2</a:t>
            </a:r>
            <a:endParaRPr lang="en-GB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0665D-385C-67BD-39B8-40719CFEE174}"/>
              </a:ext>
            </a:extLst>
          </p:cNvPr>
          <p:cNvSpPr/>
          <p:nvPr/>
        </p:nvSpPr>
        <p:spPr>
          <a:xfrm>
            <a:off x="477296" y="3038381"/>
            <a:ext cx="814072" cy="589299"/>
          </a:xfrm>
          <a:prstGeom prst="ellipse">
            <a:avLst/>
          </a:prstGeom>
          <a:pattFill prst="ltUpDiag">
            <a:fgClr>
              <a:srgbClr val="00ADD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4" name="Rounded Rectangle 151">
            <a:extLst>
              <a:ext uri="{FF2B5EF4-FFF2-40B4-BE49-F238E27FC236}">
                <a16:creationId xmlns:a16="http://schemas.microsoft.com/office/drawing/2014/main" id="{5CD6E32F-93F7-6AD7-4A66-E395B62F4FCE}"/>
              </a:ext>
            </a:extLst>
          </p:cNvPr>
          <p:cNvSpPr/>
          <p:nvPr/>
        </p:nvSpPr>
        <p:spPr>
          <a:xfrm>
            <a:off x="305765" y="5172488"/>
            <a:ext cx="1106945" cy="1537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N</a:t>
            </a:r>
            <a:endParaRPr lang="en-GB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670CFA-D19F-4FB1-EB77-8F0E48C99745}"/>
              </a:ext>
            </a:extLst>
          </p:cNvPr>
          <p:cNvSpPr/>
          <p:nvPr/>
        </p:nvSpPr>
        <p:spPr>
          <a:xfrm>
            <a:off x="452201" y="5244687"/>
            <a:ext cx="814072" cy="589299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EA30603C-46EE-48E6-5F59-8D98BD58BA7F}"/>
              </a:ext>
            </a:extLst>
          </p:cNvPr>
          <p:cNvSpPr/>
          <p:nvPr/>
        </p:nvSpPr>
        <p:spPr>
          <a:xfrm flipH="1">
            <a:off x="5307716" y="1988215"/>
            <a:ext cx="1589059" cy="35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2C7BC314-BFF5-9D39-BCE1-D0B9B48D3B10}"/>
              </a:ext>
            </a:extLst>
          </p:cNvPr>
          <p:cNvSpPr/>
          <p:nvPr/>
        </p:nvSpPr>
        <p:spPr>
          <a:xfrm rot="16200000" flipH="1">
            <a:off x="10601506" y="3524199"/>
            <a:ext cx="1768935" cy="41452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94726366-921B-6C1F-99EB-45322DC5ED73}"/>
              </a:ext>
            </a:extLst>
          </p:cNvPr>
          <p:cNvSpPr/>
          <p:nvPr/>
        </p:nvSpPr>
        <p:spPr>
          <a:xfrm flipH="1">
            <a:off x="9831791" y="3500471"/>
            <a:ext cx="754772" cy="491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E5595C24-2D59-6E80-183F-9E3FB7B66ECC}"/>
              </a:ext>
            </a:extLst>
          </p:cNvPr>
          <p:cNvSpPr/>
          <p:nvPr/>
        </p:nvSpPr>
        <p:spPr>
          <a:xfrm flipH="1">
            <a:off x="5518941" y="2291090"/>
            <a:ext cx="1196109" cy="37284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0">
            <a:extLst>
              <a:ext uri="{FF2B5EF4-FFF2-40B4-BE49-F238E27FC236}">
                <a16:creationId xmlns:a16="http://schemas.microsoft.com/office/drawing/2014/main" id="{23F321D3-5CFB-59BD-E79B-96E929990663}"/>
              </a:ext>
            </a:extLst>
          </p:cNvPr>
          <p:cNvSpPr/>
          <p:nvPr/>
        </p:nvSpPr>
        <p:spPr>
          <a:xfrm rot="16200000">
            <a:off x="3775588" y="3685206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D0A0AD-008B-1C78-EE91-FB9AEA1D9AE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V="1">
            <a:off x="6896775" y="3746047"/>
            <a:ext cx="2935016" cy="320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64">
            <a:extLst>
              <a:ext uri="{FF2B5EF4-FFF2-40B4-BE49-F238E27FC236}">
                <a16:creationId xmlns:a16="http://schemas.microsoft.com/office/drawing/2014/main" id="{3EADB0B8-E897-5661-9918-ED8075436664}"/>
              </a:ext>
            </a:extLst>
          </p:cNvPr>
          <p:cNvSpPr/>
          <p:nvPr/>
        </p:nvSpPr>
        <p:spPr>
          <a:xfrm>
            <a:off x="5723856" y="4839989"/>
            <a:ext cx="859203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9DA6B-8709-6225-F6E8-C5240F6BEE37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0654892" y="3731463"/>
            <a:ext cx="623819" cy="1458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stomShape 36">
            <a:extLst>
              <a:ext uri="{FF2B5EF4-FFF2-40B4-BE49-F238E27FC236}">
                <a16:creationId xmlns:a16="http://schemas.microsoft.com/office/drawing/2014/main" id="{6EB9352A-CF02-3DF7-50A2-DA73463812D9}"/>
              </a:ext>
            </a:extLst>
          </p:cNvPr>
          <p:cNvSpPr/>
          <p:nvPr/>
        </p:nvSpPr>
        <p:spPr>
          <a:xfrm flipH="1">
            <a:off x="5511320" y="2742182"/>
            <a:ext cx="1196109" cy="33441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stomShape 36">
            <a:extLst>
              <a:ext uri="{FF2B5EF4-FFF2-40B4-BE49-F238E27FC236}">
                <a16:creationId xmlns:a16="http://schemas.microsoft.com/office/drawing/2014/main" id="{471516D9-72AB-7B6D-65FB-E389AD4E3743}"/>
              </a:ext>
            </a:extLst>
          </p:cNvPr>
          <p:cNvSpPr/>
          <p:nvPr/>
        </p:nvSpPr>
        <p:spPr>
          <a:xfrm flipH="1">
            <a:off x="5493967" y="3851934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stomShape 36">
            <a:extLst>
              <a:ext uri="{FF2B5EF4-FFF2-40B4-BE49-F238E27FC236}">
                <a16:creationId xmlns:a16="http://schemas.microsoft.com/office/drawing/2014/main" id="{3C4D28EB-946A-5BBE-CE26-1E25DD235871}"/>
              </a:ext>
            </a:extLst>
          </p:cNvPr>
          <p:cNvSpPr/>
          <p:nvPr/>
        </p:nvSpPr>
        <p:spPr>
          <a:xfrm flipH="1">
            <a:off x="5501686" y="4129989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stomShape 36">
            <a:extLst>
              <a:ext uri="{FF2B5EF4-FFF2-40B4-BE49-F238E27FC236}">
                <a16:creationId xmlns:a16="http://schemas.microsoft.com/office/drawing/2014/main" id="{CACD69AF-54D2-7E51-AFC2-95F6063AD87F}"/>
              </a:ext>
            </a:extLst>
          </p:cNvPr>
          <p:cNvSpPr/>
          <p:nvPr/>
        </p:nvSpPr>
        <p:spPr>
          <a:xfrm flipH="1">
            <a:off x="5518942" y="4449246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stomShape 36">
            <a:extLst>
              <a:ext uri="{FF2B5EF4-FFF2-40B4-BE49-F238E27FC236}">
                <a16:creationId xmlns:a16="http://schemas.microsoft.com/office/drawing/2014/main" id="{72ED414F-F733-AE1F-BC52-1DE23C0F11B3}"/>
              </a:ext>
            </a:extLst>
          </p:cNvPr>
          <p:cNvSpPr/>
          <p:nvPr/>
        </p:nvSpPr>
        <p:spPr>
          <a:xfrm flipH="1">
            <a:off x="5497426" y="3118241"/>
            <a:ext cx="1196109" cy="3280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54" name="CustomShape 36">
            <a:extLst>
              <a:ext uri="{FF2B5EF4-FFF2-40B4-BE49-F238E27FC236}">
                <a16:creationId xmlns:a16="http://schemas.microsoft.com/office/drawing/2014/main" id="{5D9B3E49-C04F-9B9C-1A2C-311E75CF6B1C}"/>
              </a:ext>
            </a:extLst>
          </p:cNvPr>
          <p:cNvSpPr/>
          <p:nvPr/>
        </p:nvSpPr>
        <p:spPr>
          <a:xfrm flipH="1">
            <a:off x="5507245" y="3476438"/>
            <a:ext cx="1196109" cy="331023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B76491-A499-57AA-6672-83A676C46EBD}"/>
              </a:ext>
            </a:extLst>
          </p:cNvPr>
          <p:cNvCxnSpPr/>
          <p:nvPr/>
        </p:nvCxnSpPr>
        <p:spPr>
          <a:xfrm>
            <a:off x="1434072" y="1524000"/>
            <a:ext cx="875904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2171F-D203-2FE8-18A7-554F0C70AD9E}"/>
              </a:ext>
            </a:extLst>
          </p:cNvPr>
          <p:cNvCxnSpPr>
            <a:cxnSpLocks/>
          </p:cNvCxnSpPr>
          <p:nvPr/>
        </p:nvCxnSpPr>
        <p:spPr>
          <a:xfrm>
            <a:off x="10171765" y="1524000"/>
            <a:ext cx="1106945" cy="179439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1070DC-8E55-44A5-E75B-8BCB83CFAB39}"/>
              </a:ext>
            </a:extLst>
          </p:cNvPr>
          <p:cNvCxnSpPr>
            <a:cxnSpLocks/>
          </p:cNvCxnSpPr>
          <p:nvPr/>
        </p:nvCxnSpPr>
        <p:spPr>
          <a:xfrm flipV="1">
            <a:off x="1434072" y="6117771"/>
            <a:ext cx="8759041" cy="9832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25034-D5B3-60FF-4CB2-FB33A5D9A864}"/>
              </a:ext>
            </a:extLst>
          </p:cNvPr>
          <p:cNvCxnSpPr>
            <a:cxnSpLocks/>
          </p:cNvCxnSpPr>
          <p:nvPr/>
        </p:nvCxnSpPr>
        <p:spPr>
          <a:xfrm flipV="1">
            <a:off x="10150420" y="4410904"/>
            <a:ext cx="1128290" cy="169602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9D702E1-16FF-2C20-DE2A-08D60BA71C92}"/>
              </a:ext>
            </a:extLst>
          </p:cNvPr>
          <p:cNvSpPr/>
          <p:nvPr/>
        </p:nvSpPr>
        <p:spPr>
          <a:xfrm>
            <a:off x="9938174" y="5170376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2E965E-89C9-2948-A5CA-32674D201FFB}"/>
              </a:ext>
            </a:extLst>
          </p:cNvPr>
          <p:cNvSpPr/>
          <p:nvPr/>
        </p:nvSpPr>
        <p:spPr>
          <a:xfrm>
            <a:off x="8225061" y="517037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01E555-A155-C5AF-E0DA-D204BEFABB12}"/>
              </a:ext>
            </a:extLst>
          </p:cNvPr>
          <p:cNvSpPr/>
          <p:nvPr/>
        </p:nvSpPr>
        <p:spPr>
          <a:xfrm>
            <a:off x="9924124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5AEE74-234B-B7F1-1673-75006E94DC0D}"/>
              </a:ext>
            </a:extLst>
          </p:cNvPr>
          <p:cNvSpPr/>
          <p:nvPr/>
        </p:nvSpPr>
        <p:spPr>
          <a:xfrm>
            <a:off x="8230883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FAE9EC-AE10-79D7-ED71-CCBF930C88FB}"/>
              </a:ext>
            </a:extLst>
          </p:cNvPr>
          <p:cNvSpPr/>
          <p:nvPr/>
        </p:nvSpPr>
        <p:spPr>
          <a:xfrm>
            <a:off x="11656124" y="5164576"/>
            <a:ext cx="338727" cy="393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675F14-3E29-F707-7BD9-5A2597B76E0F}"/>
              </a:ext>
            </a:extLst>
          </p:cNvPr>
          <p:cNvSpPr/>
          <p:nvPr/>
        </p:nvSpPr>
        <p:spPr>
          <a:xfrm>
            <a:off x="11656124" y="5777535"/>
            <a:ext cx="338727" cy="393588"/>
          </a:xfrm>
          <a:prstGeom prst="rect">
            <a:avLst/>
          </a:prstGeom>
          <a:solidFill>
            <a:srgbClr val="A12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2DDCF7-48A5-28C4-B459-98EBBA331967}"/>
              </a:ext>
            </a:extLst>
          </p:cNvPr>
          <p:cNvSpPr/>
          <p:nvPr/>
        </p:nvSpPr>
        <p:spPr>
          <a:xfrm>
            <a:off x="10890911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A5E118-2B1B-CC36-16FD-FE09AE0B81FC}"/>
              </a:ext>
            </a:extLst>
          </p:cNvPr>
          <p:cNvSpPr/>
          <p:nvPr/>
        </p:nvSpPr>
        <p:spPr>
          <a:xfrm>
            <a:off x="10425028" y="6384694"/>
            <a:ext cx="338727" cy="39358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5CA22F-A212-8119-E41D-1384664DFA08}"/>
              </a:ext>
            </a:extLst>
          </p:cNvPr>
          <p:cNvSpPr/>
          <p:nvPr/>
        </p:nvSpPr>
        <p:spPr>
          <a:xfrm>
            <a:off x="9938174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CB540-4C4D-63B7-044E-6021299F67B4}"/>
              </a:ext>
            </a:extLst>
          </p:cNvPr>
          <p:cNvSpPr/>
          <p:nvPr/>
        </p:nvSpPr>
        <p:spPr>
          <a:xfrm>
            <a:off x="9218379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FFEEEA-C6CC-3279-94F0-220608214395}"/>
              </a:ext>
            </a:extLst>
          </p:cNvPr>
          <p:cNvSpPr/>
          <p:nvPr/>
        </p:nvSpPr>
        <p:spPr>
          <a:xfrm>
            <a:off x="8752496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51F9A4-5768-9DEB-21B2-040ED325D681}"/>
              </a:ext>
            </a:extLst>
          </p:cNvPr>
          <p:cNvSpPr/>
          <p:nvPr/>
        </p:nvSpPr>
        <p:spPr>
          <a:xfrm>
            <a:off x="8265642" y="6384694"/>
            <a:ext cx="338727" cy="393588"/>
          </a:xfrm>
          <a:prstGeom prst="rect">
            <a:avLst/>
          </a:prstGeom>
          <a:solidFill>
            <a:srgbClr val="A12F8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C9A8BC-FCBB-6411-9A39-01045E6A25D0}"/>
              </a:ext>
            </a:extLst>
          </p:cNvPr>
          <p:cNvSpPr/>
          <p:nvPr/>
        </p:nvSpPr>
        <p:spPr>
          <a:xfrm>
            <a:off x="7555709" y="5568003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9E60E-1639-B143-01E4-E74EB3E342D2}"/>
              </a:ext>
            </a:extLst>
          </p:cNvPr>
          <p:cNvSpPr/>
          <p:nvPr/>
        </p:nvSpPr>
        <p:spPr>
          <a:xfrm>
            <a:off x="7574977" y="6203815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8D894E-E173-5E95-5361-D64F353E5E5A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895329" y="4101036"/>
            <a:ext cx="2383381" cy="1069339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43BBE-5979-3A1E-22F4-996EE6D7E8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8895329" y="5558164"/>
            <a:ext cx="5822" cy="219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0F5228-3A53-3857-40EB-12DC579ADD6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435005" y="6214548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37D506-A1B5-064A-7B37-95AB52FFFDF0}"/>
              </a:ext>
            </a:extLst>
          </p:cNvPr>
          <p:cNvCxnSpPr>
            <a:cxnSpLocks/>
          </p:cNvCxnSpPr>
          <p:nvPr/>
        </p:nvCxnSpPr>
        <p:spPr>
          <a:xfrm>
            <a:off x="8921859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3B28B-9127-1630-C466-E8676E90160F}"/>
              </a:ext>
            </a:extLst>
          </p:cNvPr>
          <p:cNvCxnSpPr>
            <a:cxnSpLocks/>
          </p:cNvCxnSpPr>
          <p:nvPr/>
        </p:nvCxnSpPr>
        <p:spPr>
          <a:xfrm>
            <a:off x="9380982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5380CE-C5AF-72F3-60CB-71504AC6F847}"/>
              </a:ext>
            </a:extLst>
          </p:cNvPr>
          <p:cNvCxnSpPr>
            <a:cxnSpLocks/>
          </p:cNvCxnSpPr>
          <p:nvPr/>
        </p:nvCxnSpPr>
        <p:spPr>
          <a:xfrm>
            <a:off x="10107537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64989-6BEF-61A2-579C-2AF08B7B635C}"/>
              </a:ext>
            </a:extLst>
          </p:cNvPr>
          <p:cNvCxnSpPr>
            <a:cxnSpLocks/>
          </p:cNvCxnSpPr>
          <p:nvPr/>
        </p:nvCxnSpPr>
        <p:spPr>
          <a:xfrm>
            <a:off x="10612569" y="6205017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552A6-19BD-34E1-343C-F922CBE77EFB}"/>
              </a:ext>
            </a:extLst>
          </p:cNvPr>
          <p:cNvCxnSpPr>
            <a:cxnSpLocks/>
          </p:cNvCxnSpPr>
          <p:nvPr/>
        </p:nvCxnSpPr>
        <p:spPr>
          <a:xfrm>
            <a:off x="11072838" y="6204812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ABE73B-EEAD-3D8C-DAF7-A882CBC9597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1278710" y="5972728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6D873-8BDB-42DF-F7C7-97CFBBD5BB70}"/>
              </a:ext>
            </a:extLst>
          </p:cNvPr>
          <p:cNvCxnSpPr>
            <a:cxnSpLocks/>
          </p:cNvCxnSpPr>
          <p:nvPr/>
        </p:nvCxnSpPr>
        <p:spPr>
          <a:xfrm>
            <a:off x="11286432" y="5376603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26E185-0790-11D0-669C-89A87A979C6F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894436" y="5394276"/>
            <a:ext cx="322903" cy="3705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C00FCB-8226-FC99-8DD1-47AA8B78D22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878672" y="5971430"/>
            <a:ext cx="352211" cy="3886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767F5F-8166-E7CC-5DA5-3E9587E55F17}"/>
              </a:ext>
            </a:extLst>
          </p:cNvPr>
          <p:cNvCxnSpPr>
            <a:cxnSpLocks/>
          </p:cNvCxnSpPr>
          <p:nvPr/>
        </p:nvCxnSpPr>
        <p:spPr>
          <a:xfrm>
            <a:off x="9553357" y="5378441"/>
            <a:ext cx="370767" cy="592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B437B1-3E37-80EF-5983-4B045A3E1AA4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>
            <a:off x="9571419" y="5364271"/>
            <a:ext cx="366755" cy="607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DFD71A-61E5-E71A-E90E-3F64556F2DA5}"/>
              </a:ext>
            </a:extLst>
          </p:cNvPr>
          <p:cNvSpPr/>
          <p:nvPr/>
        </p:nvSpPr>
        <p:spPr>
          <a:xfrm>
            <a:off x="11645465" y="5179809"/>
            <a:ext cx="349386" cy="184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A5A4EC-6039-0945-BE5E-10A4FD85EB4B}"/>
              </a:ext>
            </a:extLst>
          </p:cNvPr>
          <p:cNvSpPr/>
          <p:nvPr/>
        </p:nvSpPr>
        <p:spPr>
          <a:xfrm>
            <a:off x="10490281" y="648084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C49253-D751-10F1-4E16-4CFC72941DE8}"/>
              </a:ext>
            </a:extLst>
          </p:cNvPr>
          <p:cNvSpPr/>
          <p:nvPr/>
        </p:nvSpPr>
        <p:spPr>
          <a:xfrm>
            <a:off x="10956367" y="6486340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591BC2-7789-7D79-8434-9F053FFC51D4}"/>
              </a:ext>
            </a:extLst>
          </p:cNvPr>
          <p:cNvSpPr/>
          <p:nvPr/>
        </p:nvSpPr>
        <p:spPr>
          <a:xfrm>
            <a:off x="9271271" y="6501374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BE2299-5599-E67F-0BD4-06381EA22C54}"/>
              </a:ext>
            </a:extLst>
          </p:cNvPr>
          <p:cNvSpPr/>
          <p:nvPr/>
        </p:nvSpPr>
        <p:spPr>
          <a:xfrm>
            <a:off x="8805249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FD65B6-804C-3C3F-F631-E240A7624C05}"/>
              </a:ext>
            </a:extLst>
          </p:cNvPr>
          <p:cNvSpPr/>
          <p:nvPr/>
        </p:nvSpPr>
        <p:spPr>
          <a:xfrm>
            <a:off x="8326177" y="650341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D87D1-7995-2CA6-FAE6-7F2B46292B1C}"/>
              </a:ext>
            </a:extLst>
          </p:cNvPr>
          <p:cNvSpPr/>
          <p:nvPr/>
        </p:nvSpPr>
        <p:spPr>
          <a:xfrm>
            <a:off x="7645731" y="628200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5F065-39A8-4177-E25B-356D19043285}"/>
              </a:ext>
            </a:extLst>
          </p:cNvPr>
          <p:cNvSpPr/>
          <p:nvPr/>
        </p:nvSpPr>
        <p:spPr>
          <a:xfrm>
            <a:off x="7613966" y="5665026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8D1FD-F478-2F20-281A-B61631E516D9}"/>
              </a:ext>
            </a:extLst>
          </p:cNvPr>
          <p:cNvSpPr/>
          <p:nvPr/>
        </p:nvSpPr>
        <p:spPr>
          <a:xfrm>
            <a:off x="11703687" y="5186821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19D1A0-9ED7-9F4E-0828-B0AD48EF9100}"/>
              </a:ext>
            </a:extLst>
          </p:cNvPr>
          <p:cNvSpPr/>
          <p:nvPr/>
        </p:nvSpPr>
        <p:spPr>
          <a:xfrm>
            <a:off x="11703134" y="539921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A2B69A-3528-FF26-815E-7176BBF484E8}"/>
              </a:ext>
            </a:extLst>
          </p:cNvPr>
          <p:cNvSpPr/>
          <p:nvPr/>
        </p:nvSpPr>
        <p:spPr>
          <a:xfrm>
            <a:off x="11703133" y="5889353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4297B2-0F50-FA6D-177D-303EEC3FB939}"/>
              </a:ext>
            </a:extLst>
          </p:cNvPr>
          <p:cNvSpPr/>
          <p:nvPr/>
        </p:nvSpPr>
        <p:spPr>
          <a:xfrm>
            <a:off x="9991095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A9BEE5-1D84-5339-4761-1B8B43641722}"/>
              </a:ext>
            </a:extLst>
          </p:cNvPr>
          <p:cNvCxnSpPr>
            <a:cxnSpLocks/>
          </p:cNvCxnSpPr>
          <p:nvPr/>
        </p:nvCxnSpPr>
        <p:spPr>
          <a:xfrm flipH="1">
            <a:off x="10594391" y="4168282"/>
            <a:ext cx="684319" cy="1002093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C12388-66C2-10DB-64CD-5438C17D1FC4}"/>
              </a:ext>
            </a:extLst>
          </p:cNvPr>
          <p:cNvSpPr txBox="1"/>
          <p:nvPr/>
        </p:nvSpPr>
        <p:spPr>
          <a:xfrm>
            <a:off x="7991989" y="4371387"/>
            <a:ext cx="1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Speed Fabric Links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A6A535-B75B-0C7C-5A5C-12EE1AA1A627}"/>
              </a:ext>
            </a:extLst>
          </p:cNvPr>
          <p:cNvSpPr txBox="1"/>
          <p:nvPr/>
        </p:nvSpPr>
        <p:spPr>
          <a:xfrm>
            <a:off x="7117618" y="3342486"/>
            <a:ext cx="275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Redfish/Swordfish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03F7D-80D3-6DAF-F1E4-12200F7BB013}"/>
              </a:ext>
            </a:extLst>
          </p:cNvPr>
          <p:cNvCxnSpPr>
            <a:cxnSpLocks/>
          </p:cNvCxnSpPr>
          <p:nvPr/>
        </p:nvCxnSpPr>
        <p:spPr>
          <a:xfrm>
            <a:off x="4189600" y="3720778"/>
            <a:ext cx="32255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29DD9-A61B-6F30-6427-2304FAAC5A08}"/>
              </a:ext>
            </a:extLst>
          </p:cNvPr>
          <p:cNvSpPr/>
          <p:nvPr/>
        </p:nvSpPr>
        <p:spPr>
          <a:xfrm rot="16200000">
            <a:off x="2474738" y="3641266"/>
            <a:ext cx="4400249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A4328-834F-A916-4490-02D8A466D7A8}"/>
              </a:ext>
            </a:extLst>
          </p:cNvPr>
          <p:cNvCxnSpPr>
            <a:cxnSpLocks/>
          </p:cNvCxnSpPr>
          <p:nvPr/>
        </p:nvCxnSpPr>
        <p:spPr>
          <a:xfrm flipV="1">
            <a:off x="4878259" y="3687032"/>
            <a:ext cx="235256" cy="114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2FE27-A5DE-FA7C-6A36-B421DA29E3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35398" y="3634578"/>
            <a:ext cx="346490" cy="129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FB9-1E3F-A6FB-F3A5-FA46EBB9F08C}"/>
              </a:ext>
            </a:extLst>
          </p:cNvPr>
          <p:cNvSpPr/>
          <p:nvPr/>
        </p:nvSpPr>
        <p:spPr>
          <a:xfrm>
            <a:off x="2833558" y="1133673"/>
            <a:ext cx="1545701" cy="5596475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04951-BE55-C87C-7EB4-780D7E0FEC1B}"/>
              </a:ext>
            </a:extLst>
          </p:cNvPr>
          <p:cNvSpPr/>
          <p:nvPr/>
        </p:nvSpPr>
        <p:spPr>
          <a:xfrm>
            <a:off x="2834841" y="1270742"/>
            <a:ext cx="1546563" cy="780163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660B1-6C37-FADD-0F2A-9B15CDCD36F3}"/>
              </a:ext>
            </a:extLst>
          </p:cNvPr>
          <p:cNvSpPr/>
          <p:nvPr/>
        </p:nvSpPr>
        <p:spPr>
          <a:xfrm>
            <a:off x="2868393" y="2147952"/>
            <a:ext cx="1491451" cy="301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E56AF4-85FC-6058-9772-06BB85BCEA6D}"/>
              </a:ext>
            </a:extLst>
          </p:cNvPr>
          <p:cNvSpPr/>
          <p:nvPr/>
        </p:nvSpPr>
        <p:spPr>
          <a:xfrm>
            <a:off x="2870417" y="4463242"/>
            <a:ext cx="1470957" cy="1020958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Composition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7F9E2-039D-FF4A-F7BD-2774857E107E}"/>
              </a:ext>
            </a:extLst>
          </p:cNvPr>
          <p:cNvSpPr/>
          <p:nvPr/>
        </p:nvSpPr>
        <p:spPr>
          <a:xfrm>
            <a:off x="2849709" y="2517424"/>
            <a:ext cx="1546562" cy="144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C7C54AD-046A-EB03-AAD5-BC22137A7320}"/>
              </a:ext>
            </a:extLst>
          </p:cNvPr>
          <p:cNvSpPr/>
          <p:nvPr/>
        </p:nvSpPr>
        <p:spPr>
          <a:xfrm>
            <a:off x="2988354" y="3400058"/>
            <a:ext cx="1230971" cy="53160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A087350-C8EA-3869-82D4-A081856F2A0C}"/>
              </a:ext>
            </a:extLst>
          </p:cNvPr>
          <p:cNvSpPr/>
          <p:nvPr/>
        </p:nvSpPr>
        <p:spPr>
          <a:xfrm>
            <a:off x="2924479" y="4912068"/>
            <a:ext cx="1357657" cy="52860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17C8-2801-194E-D44E-7A6B006FAF54}"/>
              </a:ext>
            </a:extLst>
          </p:cNvPr>
          <p:cNvSpPr/>
          <p:nvPr/>
        </p:nvSpPr>
        <p:spPr>
          <a:xfrm>
            <a:off x="2853360" y="5550106"/>
            <a:ext cx="1470957" cy="1020958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11AC26BC-DF59-10FB-FD50-A6C98C85A8F8}"/>
              </a:ext>
            </a:extLst>
          </p:cNvPr>
          <p:cNvSpPr/>
          <p:nvPr/>
        </p:nvSpPr>
        <p:spPr>
          <a:xfrm>
            <a:off x="2905890" y="5914234"/>
            <a:ext cx="1357657" cy="59620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9190-EA15-D2B2-A648-A9E67E3CE7AD}"/>
              </a:ext>
            </a:extLst>
          </p:cNvPr>
          <p:cNvSpPr/>
          <p:nvPr/>
        </p:nvSpPr>
        <p:spPr>
          <a:xfrm>
            <a:off x="2855157" y="4005492"/>
            <a:ext cx="1476131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64042" y="1652429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42382" y="2205203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1" y="3773821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807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77942" y="1645635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77942" y="2204121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67112" y="3758164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and Meet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51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23325</TotalTime>
  <Words>1510</Words>
  <Application>Microsoft Office PowerPoint</Application>
  <PresentationFormat>Widescreen</PresentationFormat>
  <Paragraphs>385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Composition/Resource Events/Policies Layer</vt:lpstr>
      <vt:lpstr>Reference Composer Framework Components</vt:lpstr>
      <vt:lpstr>Cassandra Database</vt:lpstr>
      <vt:lpstr>Janusgraph</vt:lpstr>
      <vt:lpstr>Resource Events Framework</vt:lpstr>
      <vt:lpstr>Reference Framework for Composition Decisions and Policies </vt:lpstr>
      <vt:lpstr>Composability Example 1:  Run-Time Container Dynamic Provisioning Memory Resource Request over Aggregated Fabrics</vt:lpstr>
      <vt:lpstr>Composition/Resource Events/Policies Layer Transactions</vt:lpstr>
      <vt:lpstr>Composition/Resource Events/Policies Layer Transactions</vt:lpstr>
      <vt:lpstr>PowerPoint Presentation</vt:lpstr>
      <vt:lpstr>PowerPoint Presentation</vt:lpstr>
      <vt:lpstr>PowerPoint Presentation</vt:lpstr>
      <vt:lpstr>Reference Framework for Composition Decisions and Policies </vt:lpstr>
      <vt:lpstr>Reference Framework for Composition Decisions and Policies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Aguilar, Michael J.</dc:creator>
  <cp:lastModifiedBy>Michael Aguilar</cp:lastModifiedBy>
  <cp:revision>32</cp:revision>
  <dcterms:created xsi:type="dcterms:W3CDTF">2023-07-21T15:11:38Z</dcterms:created>
  <dcterms:modified xsi:type="dcterms:W3CDTF">2023-09-24T20:22:09Z</dcterms:modified>
</cp:coreProperties>
</file>