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821" r:id="rId2"/>
    <p:sldId id="184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D20B-A370-51EA-CC96-020E3546A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D371E-40AA-9A24-5FD8-5FDCA23FB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8D40-0371-E6FE-80C6-3C67895B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1AB-B306-B745-8F1D-B1B0DEC3BB6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E9B72-55F2-FCD0-E1D6-2B8AD201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838C-3247-0929-605B-F661A943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D26-747D-B049-BAA4-A411A625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627F-8932-D2DB-F514-68846B9A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9C177-747A-1F0A-F528-A8F9F7FBC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35947-EFD6-2FFC-B82A-E1E0B82E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1AB-B306-B745-8F1D-B1B0DEC3BB6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CEAE-CA33-24EE-A488-D472E544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9999-65AD-086E-109C-4CF32F86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D26-747D-B049-BAA4-A411A625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382FA-D065-9F83-83D1-7383F981B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EF181-CB54-8657-C679-580DE30B2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605A-8101-30BD-A15E-C26427E4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1AB-B306-B745-8F1D-B1B0DEC3BB6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56D54-93A9-0C86-3F8F-0174EC87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E0F06-053A-737D-8782-6BB18564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D26-747D-B049-BAA4-A411A625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1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49CF-FD0E-3273-45CB-823DE103C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8E9FA-66C9-F95C-211A-808B2928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9333-1C13-FED0-A792-947967F8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1AB-B306-B745-8F1D-B1B0DEC3BB6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CFC8D-336E-7994-F7BC-1C1783C4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57A48-30BC-8830-75B1-AD6AFA63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D26-747D-B049-BAA4-A411A625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0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D8DC-D4DF-9C03-B153-3B8B159C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5AEA9-D88C-6F54-F85A-35320BAF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52E8A-3BCB-42CB-2A8D-0BBD9486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1AB-B306-B745-8F1D-B1B0DEC3BB6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55E73-EA49-CF58-ADB0-4B1439E6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2381-F845-D6DC-E25E-21F80511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D26-747D-B049-BAA4-A411A625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9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3BFC-1600-FB19-E56E-5326E707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993D-31D3-094B-9FBF-1D581CAB7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88E53-CE81-4C1F-A986-17F9084D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49812-CC17-DC8F-6A45-07B3A5E1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1AB-B306-B745-8F1D-B1B0DEC3BB6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BAAD2-DA9D-AC06-E8EC-794D6F17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EA867-5E70-ABB8-C94A-9959E294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D26-747D-B049-BAA4-A411A625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7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170C-DA5E-6005-8F6E-FE83CAC0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3AFE1-A1AC-9F02-247E-EAC19ECA3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03AED-9F83-5AD7-B105-9B9D6D7D8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1D7EB-0C0E-0AF6-CD46-C86A5D071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A6BEF-1813-D48E-4ED6-19370FBBD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6A183-A944-3FEB-2D5C-97AFC09F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1AB-B306-B745-8F1D-B1B0DEC3BB6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284C0-F345-486A-7A1E-8D34A435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C5EEA-42A4-8D12-40D0-B50A552B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D26-747D-B049-BAA4-A411A625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4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BDD5-C2F3-C80E-AA0C-C7E152DA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A5701-FD1D-4F80-4A78-270B1AD2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1AB-B306-B745-8F1D-B1B0DEC3BB6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D6EC5-C4BC-B279-D1E8-B2A6B6E6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4A266-8CB5-A29B-B62A-DACB2FC4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D26-747D-B049-BAA4-A411A625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8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F5F34-0EF1-93AF-BA01-DDE2319A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1AB-B306-B745-8F1D-B1B0DEC3BB6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CEDD1-92A6-988B-3A9F-93EDBEEE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C1C12-2A1E-2F8E-117F-F8431B9D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D26-747D-B049-BAA4-A411A625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7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25EA-F6B7-3224-3A17-3F96830BA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7A88-25DB-DE01-0B22-070D1D8D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70B57-0CB1-9770-D5D8-1E56C88D6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D8E02-E25A-8C18-1658-09FEF9E2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1AB-B306-B745-8F1D-B1B0DEC3BB6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F97A-6DAC-46D1-437E-819970EA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089DD-3145-091D-B263-264EC338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D26-747D-B049-BAA4-A411A625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FD0D-F66B-A23A-B559-E7B703D4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A4235-E139-89D2-A648-61A706BD1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4D2E0-0268-1877-1067-EEDABBB0E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F6C3C-8DDE-29D5-1B0A-10B813705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1AB-B306-B745-8F1D-B1B0DEC3BB6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4D4AB-557F-2EE6-17E1-50A5651A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2B65E-18A4-F270-AF27-4EFD9512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46D26-747D-B049-BAA4-A411A625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7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BE2D2-F934-25BE-C176-AB353C84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AD29C-0A2B-A179-7416-47514DEC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5C93-FA69-A532-2532-C86D9EF84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91AB-B306-B745-8F1D-B1B0DEC3BB65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7B0A4-2A71-C8FF-C1A8-6A67DFF86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EA74-3401-1D30-B08E-266B2CEB1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46D26-747D-B049-BAA4-A411A6257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2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1552-71AD-EB2D-C5D3-63BCADE7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64" y="356613"/>
            <a:ext cx="11779549" cy="7954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Composability Example 1:  Run-Time Container Dynamic Provisioning</a:t>
            </a:r>
            <a:br>
              <a:rPr lang="en-US" sz="2800" dirty="0"/>
            </a:br>
            <a:r>
              <a:rPr lang="en-US" sz="2800" dirty="0"/>
              <a:t>Memory Resource Request over Aggregated Fabrics</a:t>
            </a:r>
          </a:p>
        </p:txBody>
      </p:sp>
      <p:sp>
        <p:nvSpPr>
          <p:cNvPr id="4" name="Rounded Rectangle 151">
            <a:extLst>
              <a:ext uri="{FF2B5EF4-FFF2-40B4-BE49-F238E27FC236}">
                <a16:creationId xmlns:a16="http://schemas.microsoft.com/office/drawing/2014/main" id="{C0EA61E6-3FB2-1D92-C54F-25F6E9ABDF1E}"/>
              </a:ext>
            </a:extLst>
          </p:cNvPr>
          <p:cNvSpPr/>
          <p:nvPr/>
        </p:nvSpPr>
        <p:spPr>
          <a:xfrm>
            <a:off x="1597117" y="2791674"/>
            <a:ext cx="838281" cy="171177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Engine</a:t>
            </a:r>
            <a:endParaRPr lang="en-GB" sz="1000" dirty="0"/>
          </a:p>
        </p:txBody>
      </p:sp>
      <p:sp>
        <p:nvSpPr>
          <p:cNvPr id="5" name="Rounded Rectangle 151">
            <a:extLst>
              <a:ext uri="{FF2B5EF4-FFF2-40B4-BE49-F238E27FC236}">
                <a16:creationId xmlns:a16="http://schemas.microsoft.com/office/drawing/2014/main" id="{E76F0C7A-FE1F-857D-568A-A389C6AC9375}"/>
              </a:ext>
            </a:extLst>
          </p:cNvPr>
          <p:cNvSpPr/>
          <p:nvPr/>
        </p:nvSpPr>
        <p:spPr>
          <a:xfrm>
            <a:off x="297758" y="1160870"/>
            <a:ext cx="1106945" cy="1537954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1</a:t>
            </a:r>
            <a:endParaRPr lang="en-GB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37C3C-056B-0F99-6EE6-A6CBBF4522EB}"/>
              </a:ext>
            </a:extLst>
          </p:cNvPr>
          <p:cNvSpPr txBox="1"/>
          <p:nvPr/>
        </p:nvSpPr>
        <p:spPr>
          <a:xfrm>
            <a:off x="305765" y="4296032"/>
            <a:ext cx="109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B49B3F-4EE4-F55B-70A8-4FB4A3D7D3D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382500" y="1816740"/>
            <a:ext cx="633758" cy="974934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9F7E37-628A-EFA5-33FB-55AE5CBAE0D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57617" y="3621595"/>
            <a:ext cx="139500" cy="25967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47D98B-4307-680D-2318-28971B78AC0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333041" y="4503449"/>
            <a:ext cx="683217" cy="139545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38BD4E2-872F-1B4D-581E-28DAF5A6560F}"/>
              </a:ext>
            </a:extLst>
          </p:cNvPr>
          <p:cNvSpPr/>
          <p:nvPr/>
        </p:nvSpPr>
        <p:spPr>
          <a:xfrm>
            <a:off x="444194" y="1233069"/>
            <a:ext cx="814072" cy="589299"/>
          </a:xfrm>
          <a:prstGeom prst="ellipse">
            <a:avLst/>
          </a:prstGeom>
          <a:pattFill prst="ltUpDiag">
            <a:fgClr>
              <a:schemeClr val="accent3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CPU !</a:t>
            </a:r>
          </a:p>
        </p:txBody>
      </p:sp>
      <p:sp>
        <p:nvSpPr>
          <p:cNvPr id="22" name="Rounded Rectangle 151">
            <a:extLst>
              <a:ext uri="{FF2B5EF4-FFF2-40B4-BE49-F238E27FC236}">
                <a16:creationId xmlns:a16="http://schemas.microsoft.com/office/drawing/2014/main" id="{6564BB19-B248-BEF9-239C-C2BEF4D162D1}"/>
              </a:ext>
            </a:extLst>
          </p:cNvPr>
          <p:cNvSpPr/>
          <p:nvPr/>
        </p:nvSpPr>
        <p:spPr>
          <a:xfrm>
            <a:off x="330860" y="2966182"/>
            <a:ext cx="1106945" cy="153795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2</a:t>
            </a:r>
            <a:endParaRPr lang="en-GB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950665D-385C-67BD-39B8-40719CFEE174}"/>
              </a:ext>
            </a:extLst>
          </p:cNvPr>
          <p:cNvSpPr/>
          <p:nvPr/>
        </p:nvSpPr>
        <p:spPr>
          <a:xfrm>
            <a:off x="477296" y="3038381"/>
            <a:ext cx="814072" cy="589299"/>
          </a:xfrm>
          <a:prstGeom prst="ellipse">
            <a:avLst/>
          </a:prstGeom>
          <a:pattFill prst="ltUpDiag">
            <a:fgClr>
              <a:srgbClr val="00ADD9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CPU !</a:t>
            </a:r>
          </a:p>
        </p:txBody>
      </p:sp>
      <p:sp>
        <p:nvSpPr>
          <p:cNvPr id="24" name="Rounded Rectangle 151">
            <a:extLst>
              <a:ext uri="{FF2B5EF4-FFF2-40B4-BE49-F238E27FC236}">
                <a16:creationId xmlns:a16="http://schemas.microsoft.com/office/drawing/2014/main" id="{5CD6E32F-93F7-6AD7-4A66-E395B62F4FCE}"/>
              </a:ext>
            </a:extLst>
          </p:cNvPr>
          <p:cNvSpPr/>
          <p:nvPr/>
        </p:nvSpPr>
        <p:spPr>
          <a:xfrm>
            <a:off x="305765" y="5172488"/>
            <a:ext cx="1106945" cy="15379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Container N</a:t>
            </a:r>
            <a:endParaRPr lang="en-GB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670CFA-D19F-4FB1-EB77-8F0E48C99745}"/>
              </a:ext>
            </a:extLst>
          </p:cNvPr>
          <p:cNvSpPr/>
          <p:nvPr/>
        </p:nvSpPr>
        <p:spPr>
          <a:xfrm>
            <a:off x="452201" y="5244687"/>
            <a:ext cx="814072" cy="589299"/>
          </a:xfrm>
          <a:prstGeom prst="ellipse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CPU !</a:t>
            </a:r>
          </a:p>
        </p:txBody>
      </p:sp>
      <p:sp>
        <p:nvSpPr>
          <p:cNvPr id="32" name="CustomShape 19">
            <a:extLst>
              <a:ext uri="{FF2B5EF4-FFF2-40B4-BE49-F238E27FC236}">
                <a16:creationId xmlns:a16="http://schemas.microsoft.com/office/drawing/2014/main" id="{EA30603C-46EE-48E6-5F59-8D98BD58BA7F}"/>
              </a:ext>
            </a:extLst>
          </p:cNvPr>
          <p:cNvSpPr/>
          <p:nvPr/>
        </p:nvSpPr>
        <p:spPr>
          <a:xfrm flipH="1">
            <a:off x="5307716" y="1988215"/>
            <a:ext cx="1589059" cy="35797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Sunfish</a:t>
            </a:r>
            <a:r>
              <a:rPr lang="en-US" sz="10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</a:t>
            </a:r>
            <a:endParaRPr lang="en-IE" sz="10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ustomShape 21">
            <a:extLst>
              <a:ext uri="{FF2B5EF4-FFF2-40B4-BE49-F238E27FC236}">
                <a16:creationId xmlns:a16="http://schemas.microsoft.com/office/drawing/2014/main" id="{2C7BC314-BFF5-9D39-BCE1-D0B9B48D3B10}"/>
              </a:ext>
            </a:extLst>
          </p:cNvPr>
          <p:cNvSpPr/>
          <p:nvPr/>
        </p:nvSpPr>
        <p:spPr>
          <a:xfrm rot="16200000" flipH="1">
            <a:off x="10601506" y="3524199"/>
            <a:ext cx="1768935" cy="414526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 Manager</a:t>
            </a:r>
            <a:r>
              <a:rPr lang="en-US" sz="1000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stomShape 28">
            <a:extLst>
              <a:ext uri="{FF2B5EF4-FFF2-40B4-BE49-F238E27FC236}">
                <a16:creationId xmlns:a16="http://schemas.microsoft.com/office/drawing/2014/main" id="{94726366-921B-6C1F-99EB-45322DC5ED73}"/>
              </a:ext>
            </a:extLst>
          </p:cNvPr>
          <p:cNvSpPr/>
          <p:nvPr/>
        </p:nvSpPr>
        <p:spPr>
          <a:xfrm flipH="1">
            <a:off x="9831791" y="3500471"/>
            <a:ext cx="754772" cy="49115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0000"/>
              </a:gs>
              <a:gs pos="100000">
                <a:srgbClr val="00B050"/>
              </a:gs>
            </a:gsLst>
            <a:lin ang="0"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ustomShape 36">
            <a:extLst>
              <a:ext uri="{FF2B5EF4-FFF2-40B4-BE49-F238E27FC236}">
                <a16:creationId xmlns:a16="http://schemas.microsoft.com/office/drawing/2014/main" id="{E5595C24-2D59-6E80-183F-9E3FB7B66ECC}"/>
              </a:ext>
            </a:extLst>
          </p:cNvPr>
          <p:cNvSpPr/>
          <p:nvPr/>
        </p:nvSpPr>
        <p:spPr>
          <a:xfrm flipH="1">
            <a:off x="5518941" y="2291090"/>
            <a:ext cx="1196109" cy="372841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Inventory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stomShape 30">
            <a:extLst>
              <a:ext uri="{FF2B5EF4-FFF2-40B4-BE49-F238E27FC236}">
                <a16:creationId xmlns:a16="http://schemas.microsoft.com/office/drawing/2014/main" id="{23F321D3-5CFB-59BD-E79B-96E929990663}"/>
              </a:ext>
            </a:extLst>
          </p:cNvPr>
          <p:cNvSpPr/>
          <p:nvPr/>
        </p:nvSpPr>
        <p:spPr>
          <a:xfrm rot="16200000">
            <a:off x="3775588" y="3685206"/>
            <a:ext cx="2737110" cy="221239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D0A0AD-008B-1C78-EE91-FB9AEA1D9AE1}"/>
              </a:ext>
            </a:extLst>
          </p:cNvPr>
          <p:cNvCxnSpPr>
            <a:cxnSpLocks/>
            <a:stCxn id="32" idx="1"/>
            <a:endCxn id="35" idx="3"/>
          </p:cNvCxnSpPr>
          <p:nvPr/>
        </p:nvCxnSpPr>
        <p:spPr>
          <a:xfrm flipV="1">
            <a:off x="6896775" y="3746047"/>
            <a:ext cx="2935016" cy="3206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ylinder 64">
            <a:extLst>
              <a:ext uri="{FF2B5EF4-FFF2-40B4-BE49-F238E27FC236}">
                <a16:creationId xmlns:a16="http://schemas.microsoft.com/office/drawing/2014/main" id="{3EADB0B8-E897-5661-9918-ED8075436664}"/>
              </a:ext>
            </a:extLst>
          </p:cNvPr>
          <p:cNvSpPr/>
          <p:nvPr/>
        </p:nvSpPr>
        <p:spPr>
          <a:xfrm>
            <a:off x="5723856" y="4839989"/>
            <a:ext cx="859203" cy="6421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latin typeface="Arial"/>
                <a:cs typeface="Arial"/>
              </a:rPr>
              <a:t>Data Store</a:t>
            </a:r>
            <a:endParaRPr lang="en-IE" sz="900" dirty="0">
              <a:latin typeface="Arial"/>
              <a:cs typeface="Arial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49DA6B-8709-6225-F6E8-C5240F6BEE37}"/>
              </a:ext>
            </a:extLst>
          </p:cNvPr>
          <p:cNvCxnSpPr>
            <a:cxnSpLocks/>
            <a:endCxn id="33" idx="0"/>
          </p:cNvCxnSpPr>
          <p:nvPr/>
        </p:nvCxnSpPr>
        <p:spPr>
          <a:xfrm flipV="1">
            <a:off x="10654892" y="3731463"/>
            <a:ext cx="623819" cy="14584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CustomShape 36">
            <a:extLst>
              <a:ext uri="{FF2B5EF4-FFF2-40B4-BE49-F238E27FC236}">
                <a16:creationId xmlns:a16="http://schemas.microsoft.com/office/drawing/2014/main" id="{6EB9352A-CF02-3DF7-50A2-DA73463812D9}"/>
              </a:ext>
            </a:extLst>
          </p:cNvPr>
          <p:cNvSpPr/>
          <p:nvPr/>
        </p:nvSpPr>
        <p:spPr>
          <a:xfrm flipH="1">
            <a:off x="5511320" y="2742182"/>
            <a:ext cx="1196109" cy="33441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 tree management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ustomShape 36">
            <a:extLst>
              <a:ext uri="{FF2B5EF4-FFF2-40B4-BE49-F238E27FC236}">
                <a16:creationId xmlns:a16="http://schemas.microsoft.com/office/drawing/2014/main" id="{471516D9-72AB-7B6D-65FB-E389AD4E3743}"/>
              </a:ext>
            </a:extLst>
          </p:cNvPr>
          <p:cNvSpPr/>
          <p:nvPr/>
        </p:nvSpPr>
        <p:spPr>
          <a:xfrm flipH="1">
            <a:off x="5493967" y="3851934"/>
            <a:ext cx="1196109" cy="23494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ustomShape 36">
            <a:extLst>
              <a:ext uri="{FF2B5EF4-FFF2-40B4-BE49-F238E27FC236}">
                <a16:creationId xmlns:a16="http://schemas.microsoft.com/office/drawing/2014/main" id="{3C4D28EB-946A-5BBE-CE26-1E25DD235871}"/>
              </a:ext>
            </a:extLst>
          </p:cNvPr>
          <p:cNvSpPr/>
          <p:nvPr/>
        </p:nvSpPr>
        <p:spPr>
          <a:xfrm flipH="1">
            <a:off x="5501686" y="4129989"/>
            <a:ext cx="1196109" cy="23494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ustomShape 36">
            <a:extLst>
              <a:ext uri="{FF2B5EF4-FFF2-40B4-BE49-F238E27FC236}">
                <a16:creationId xmlns:a16="http://schemas.microsoft.com/office/drawing/2014/main" id="{CACD69AF-54D2-7E51-AFC2-95F6063AD87F}"/>
              </a:ext>
            </a:extLst>
          </p:cNvPr>
          <p:cNvSpPr/>
          <p:nvPr/>
        </p:nvSpPr>
        <p:spPr>
          <a:xfrm flipH="1">
            <a:off x="5518942" y="4449246"/>
            <a:ext cx="1196109" cy="23494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&amp; Logs</a:t>
            </a:r>
            <a:endParaRPr lang="en-IE" sz="1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ustomShape 36">
            <a:extLst>
              <a:ext uri="{FF2B5EF4-FFF2-40B4-BE49-F238E27FC236}">
                <a16:creationId xmlns:a16="http://schemas.microsoft.com/office/drawing/2014/main" id="{72ED414F-F733-AE1F-BC52-1DE23C0F11B3}"/>
              </a:ext>
            </a:extLst>
          </p:cNvPr>
          <p:cNvSpPr/>
          <p:nvPr/>
        </p:nvSpPr>
        <p:spPr>
          <a:xfrm flipH="1">
            <a:off x="5497426" y="3118241"/>
            <a:ext cx="1196109" cy="32802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z="900" spc="-1" dirty="0">
                <a:solidFill>
                  <a:srgbClr val="000000"/>
                </a:solidFill>
                <a:latin typeface="Arial"/>
                <a:cs typeface="Arial"/>
              </a:rPr>
              <a:t>Resource Configuration</a:t>
            </a:r>
            <a:endParaRPr lang="en-US" sz="900" dirty="0">
              <a:cs typeface="Calibri"/>
            </a:endParaRPr>
          </a:p>
        </p:txBody>
      </p:sp>
      <p:sp>
        <p:nvSpPr>
          <p:cNvPr id="54" name="CustomShape 36">
            <a:extLst>
              <a:ext uri="{FF2B5EF4-FFF2-40B4-BE49-F238E27FC236}">
                <a16:creationId xmlns:a16="http://schemas.microsoft.com/office/drawing/2014/main" id="{5D9B3E49-C04F-9B9C-1A2C-311E75CF6B1C}"/>
              </a:ext>
            </a:extLst>
          </p:cNvPr>
          <p:cNvSpPr/>
          <p:nvPr/>
        </p:nvSpPr>
        <p:spPr>
          <a:xfrm flipH="1">
            <a:off x="5507245" y="3476438"/>
            <a:ext cx="1196109" cy="331023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z="1000" spc="-1" dirty="0">
                <a:solidFill>
                  <a:srgbClr val="000000"/>
                </a:solidFill>
                <a:latin typeface="Arial"/>
                <a:cs typeface="Arial"/>
              </a:rPr>
              <a:t>Fabric Configuration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B76491-A499-57AA-6672-83A676C46EBD}"/>
              </a:ext>
            </a:extLst>
          </p:cNvPr>
          <p:cNvCxnSpPr/>
          <p:nvPr/>
        </p:nvCxnSpPr>
        <p:spPr>
          <a:xfrm>
            <a:off x="1434072" y="1524000"/>
            <a:ext cx="8759041" cy="0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A2171F-D203-2FE8-18A7-554F0C70AD9E}"/>
              </a:ext>
            </a:extLst>
          </p:cNvPr>
          <p:cNvCxnSpPr>
            <a:cxnSpLocks/>
          </p:cNvCxnSpPr>
          <p:nvPr/>
        </p:nvCxnSpPr>
        <p:spPr>
          <a:xfrm>
            <a:off x="10171765" y="1524000"/>
            <a:ext cx="1106945" cy="1794397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E1070DC-8E55-44A5-E75B-8BCB83CFAB39}"/>
              </a:ext>
            </a:extLst>
          </p:cNvPr>
          <p:cNvCxnSpPr>
            <a:cxnSpLocks/>
          </p:cNvCxnSpPr>
          <p:nvPr/>
        </p:nvCxnSpPr>
        <p:spPr>
          <a:xfrm flipV="1">
            <a:off x="1434072" y="6117771"/>
            <a:ext cx="8759041" cy="98327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4825034-D5B3-60FF-4CB2-FB33A5D9A864}"/>
              </a:ext>
            </a:extLst>
          </p:cNvPr>
          <p:cNvCxnSpPr>
            <a:cxnSpLocks/>
          </p:cNvCxnSpPr>
          <p:nvPr/>
        </p:nvCxnSpPr>
        <p:spPr>
          <a:xfrm flipV="1">
            <a:off x="10150420" y="4410904"/>
            <a:ext cx="1128290" cy="1696028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9D702E1-16FF-2C20-DE2A-08D60BA71C92}"/>
              </a:ext>
            </a:extLst>
          </p:cNvPr>
          <p:cNvSpPr/>
          <p:nvPr/>
        </p:nvSpPr>
        <p:spPr>
          <a:xfrm>
            <a:off x="9938174" y="5170376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2E965E-89C9-2948-A5CA-32674D201FFB}"/>
              </a:ext>
            </a:extLst>
          </p:cNvPr>
          <p:cNvSpPr/>
          <p:nvPr/>
        </p:nvSpPr>
        <p:spPr>
          <a:xfrm>
            <a:off x="8225061" y="5170375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401E555-A155-C5AF-E0DA-D204BEFABB12}"/>
              </a:ext>
            </a:extLst>
          </p:cNvPr>
          <p:cNvSpPr/>
          <p:nvPr/>
        </p:nvSpPr>
        <p:spPr>
          <a:xfrm>
            <a:off x="9924124" y="5777535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C5AEE74-234B-B7F1-1673-75006E94DC0D}"/>
              </a:ext>
            </a:extLst>
          </p:cNvPr>
          <p:cNvSpPr/>
          <p:nvPr/>
        </p:nvSpPr>
        <p:spPr>
          <a:xfrm>
            <a:off x="8230883" y="5777535"/>
            <a:ext cx="1340536" cy="387789"/>
          </a:xfrm>
          <a:prstGeom prst="rect">
            <a:avLst/>
          </a:prstGeom>
          <a:solidFill>
            <a:srgbClr val="A1A8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CXL Switch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AFAE9EC-AE10-79D7-ED71-CCBF930C88FB}"/>
              </a:ext>
            </a:extLst>
          </p:cNvPr>
          <p:cNvSpPr/>
          <p:nvPr/>
        </p:nvSpPr>
        <p:spPr>
          <a:xfrm>
            <a:off x="11656124" y="5164576"/>
            <a:ext cx="338727" cy="3935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A675F14-3E29-F707-7BD9-5A2597B76E0F}"/>
              </a:ext>
            </a:extLst>
          </p:cNvPr>
          <p:cNvSpPr/>
          <p:nvPr/>
        </p:nvSpPr>
        <p:spPr>
          <a:xfrm>
            <a:off x="11656124" y="5777535"/>
            <a:ext cx="338727" cy="393588"/>
          </a:xfrm>
          <a:prstGeom prst="rect">
            <a:avLst/>
          </a:prstGeom>
          <a:solidFill>
            <a:srgbClr val="A12F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2DDCF7-48A5-28C4-B459-98EBBA331967}"/>
              </a:ext>
            </a:extLst>
          </p:cNvPr>
          <p:cNvSpPr/>
          <p:nvPr/>
        </p:nvSpPr>
        <p:spPr>
          <a:xfrm>
            <a:off x="10890911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EA5E118-2B1B-CC36-16FD-FE09AE0B81FC}"/>
              </a:ext>
            </a:extLst>
          </p:cNvPr>
          <p:cNvSpPr/>
          <p:nvPr/>
        </p:nvSpPr>
        <p:spPr>
          <a:xfrm>
            <a:off x="10425028" y="6384694"/>
            <a:ext cx="338727" cy="393588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5CA22F-A212-8119-E41D-1384664DFA08}"/>
              </a:ext>
            </a:extLst>
          </p:cNvPr>
          <p:cNvSpPr/>
          <p:nvPr/>
        </p:nvSpPr>
        <p:spPr>
          <a:xfrm>
            <a:off x="9938174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E6CB540-4C4D-63B7-044E-6021299F67B4}"/>
              </a:ext>
            </a:extLst>
          </p:cNvPr>
          <p:cNvSpPr/>
          <p:nvPr/>
        </p:nvSpPr>
        <p:spPr>
          <a:xfrm>
            <a:off x="9218379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FFFEEEA-C6CC-3279-94F0-220608214395}"/>
              </a:ext>
            </a:extLst>
          </p:cNvPr>
          <p:cNvSpPr/>
          <p:nvPr/>
        </p:nvSpPr>
        <p:spPr>
          <a:xfrm>
            <a:off x="8752496" y="6384694"/>
            <a:ext cx="338727" cy="39358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D51F9A4-5768-9DEB-21B2-040ED325D681}"/>
              </a:ext>
            </a:extLst>
          </p:cNvPr>
          <p:cNvSpPr/>
          <p:nvPr/>
        </p:nvSpPr>
        <p:spPr>
          <a:xfrm>
            <a:off x="8265642" y="6384694"/>
            <a:ext cx="338727" cy="393588"/>
          </a:xfrm>
          <a:prstGeom prst="rect">
            <a:avLst/>
          </a:prstGeom>
          <a:solidFill>
            <a:srgbClr val="A12F8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C9A8BC-FCBB-6411-9A39-01045E6A25D0}"/>
              </a:ext>
            </a:extLst>
          </p:cNvPr>
          <p:cNvSpPr/>
          <p:nvPr/>
        </p:nvSpPr>
        <p:spPr>
          <a:xfrm>
            <a:off x="7555709" y="5568003"/>
            <a:ext cx="338727" cy="393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C9E60E-1639-B143-01E4-E74EB3E342D2}"/>
              </a:ext>
            </a:extLst>
          </p:cNvPr>
          <p:cNvSpPr/>
          <p:nvPr/>
        </p:nvSpPr>
        <p:spPr>
          <a:xfrm>
            <a:off x="7574977" y="6203815"/>
            <a:ext cx="338727" cy="3935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08D894E-E173-5E95-5361-D64F353E5E5A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895329" y="4101036"/>
            <a:ext cx="2383381" cy="1069339"/>
          </a:xfrm>
          <a:prstGeom prst="line">
            <a:avLst/>
          </a:prstGeom>
          <a:ln w="57150">
            <a:solidFill>
              <a:srgbClr val="FF3A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4243BBE-5979-3A1E-22F4-996EE6D7E8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>
            <a:off x="8895329" y="5558164"/>
            <a:ext cx="5822" cy="2193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B0F5228-3A53-3857-40EB-12DC579ADD6C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435005" y="6214548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C37D506-A1B5-064A-7B37-95AB52FFFDF0}"/>
              </a:ext>
            </a:extLst>
          </p:cNvPr>
          <p:cNvCxnSpPr>
            <a:cxnSpLocks/>
          </p:cNvCxnSpPr>
          <p:nvPr/>
        </p:nvCxnSpPr>
        <p:spPr>
          <a:xfrm>
            <a:off x="8921859" y="6189936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043B28B-9127-1630-C466-E8676E90160F}"/>
              </a:ext>
            </a:extLst>
          </p:cNvPr>
          <p:cNvCxnSpPr>
            <a:cxnSpLocks/>
          </p:cNvCxnSpPr>
          <p:nvPr/>
        </p:nvCxnSpPr>
        <p:spPr>
          <a:xfrm>
            <a:off x="9380982" y="6189936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B5380CE-C5AF-72F3-60CB-71504AC6F847}"/>
              </a:ext>
            </a:extLst>
          </p:cNvPr>
          <p:cNvCxnSpPr>
            <a:cxnSpLocks/>
          </p:cNvCxnSpPr>
          <p:nvPr/>
        </p:nvCxnSpPr>
        <p:spPr>
          <a:xfrm>
            <a:off x="10107537" y="6189936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3C64989-6BEF-61A2-579C-2AF08B7B635C}"/>
              </a:ext>
            </a:extLst>
          </p:cNvPr>
          <p:cNvCxnSpPr>
            <a:cxnSpLocks/>
          </p:cNvCxnSpPr>
          <p:nvPr/>
        </p:nvCxnSpPr>
        <p:spPr>
          <a:xfrm>
            <a:off x="10612569" y="6205017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2552A6-19BD-34E1-343C-F922CBE77EFB}"/>
              </a:ext>
            </a:extLst>
          </p:cNvPr>
          <p:cNvCxnSpPr>
            <a:cxnSpLocks/>
          </p:cNvCxnSpPr>
          <p:nvPr/>
        </p:nvCxnSpPr>
        <p:spPr>
          <a:xfrm>
            <a:off x="11072838" y="6204812"/>
            <a:ext cx="1" cy="1701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BABE73B-EEAD-3D8C-DAF7-A882CBC9597A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11278710" y="5972728"/>
            <a:ext cx="377414" cy="16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106D873-8BDB-42DF-F7C7-97CFBBD5BB70}"/>
              </a:ext>
            </a:extLst>
          </p:cNvPr>
          <p:cNvCxnSpPr>
            <a:cxnSpLocks/>
          </p:cNvCxnSpPr>
          <p:nvPr/>
        </p:nvCxnSpPr>
        <p:spPr>
          <a:xfrm>
            <a:off x="11286432" y="5376603"/>
            <a:ext cx="377414" cy="16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726E185-0790-11D0-669C-89A87A979C6F}"/>
              </a:ext>
            </a:extLst>
          </p:cNvPr>
          <p:cNvCxnSpPr>
            <a:cxnSpLocks/>
            <a:stCxn id="95" idx="3"/>
          </p:cNvCxnSpPr>
          <p:nvPr/>
        </p:nvCxnSpPr>
        <p:spPr>
          <a:xfrm flipV="1">
            <a:off x="7894436" y="5394276"/>
            <a:ext cx="322903" cy="3705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FC00FCB-8226-FC99-8DD1-47AA8B78D221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7878672" y="5971430"/>
            <a:ext cx="352211" cy="3886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0767F5F-8166-E7CC-5DA5-3E9587E55F17}"/>
              </a:ext>
            </a:extLst>
          </p:cNvPr>
          <p:cNvCxnSpPr>
            <a:cxnSpLocks/>
          </p:cNvCxnSpPr>
          <p:nvPr/>
        </p:nvCxnSpPr>
        <p:spPr>
          <a:xfrm>
            <a:off x="9553357" y="5378441"/>
            <a:ext cx="370767" cy="5929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EB437B1-3E37-80EF-5983-4B045A3E1AA4}"/>
              </a:ext>
            </a:extLst>
          </p:cNvPr>
          <p:cNvCxnSpPr>
            <a:cxnSpLocks/>
            <a:stCxn id="83" idx="1"/>
            <a:endCxn id="86" idx="3"/>
          </p:cNvCxnSpPr>
          <p:nvPr/>
        </p:nvCxnSpPr>
        <p:spPr>
          <a:xfrm flipH="1">
            <a:off x="9571419" y="5364271"/>
            <a:ext cx="366755" cy="6071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DDFD71A-61E5-E71A-E90E-3F64556F2DA5}"/>
              </a:ext>
            </a:extLst>
          </p:cNvPr>
          <p:cNvSpPr/>
          <p:nvPr/>
        </p:nvSpPr>
        <p:spPr>
          <a:xfrm>
            <a:off x="11645465" y="5179809"/>
            <a:ext cx="349386" cy="184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DA5A4EC-6039-0945-BE5E-10A4FD85EB4B}"/>
              </a:ext>
            </a:extLst>
          </p:cNvPr>
          <p:cNvSpPr/>
          <p:nvPr/>
        </p:nvSpPr>
        <p:spPr>
          <a:xfrm>
            <a:off x="10490281" y="6480840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FC49253-D751-10F1-4E16-4CFC72941DE8}"/>
              </a:ext>
            </a:extLst>
          </p:cNvPr>
          <p:cNvSpPr/>
          <p:nvPr/>
        </p:nvSpPr>
        <p:spPr>
          <a:xfrm>
            <a:off x="10956367" y="6486340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9591BC2-7789-7D79-8434-9F053FFC51D4}"/>
              </a:ext>
            </a:extLst>
          </p:cNvPr>
          <p:cNvSpPr/>
          <p:nvPr/>
        </p:nvSpPr>
        <p:spPr>
          <a:xfrm>
            <a:off x="9271271" y="6501374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2BE2299-5599-E67F-0BD4-06381EA22C54}"/>
              </a:ext>
            </a:extLst>
          </p:cNvPr>
          <p:cNvSpPr/>
          <p:nvPr/>
        </p:nvSpPr>
        <p:spPr>
          <a:xfrm>
            <a:off x="8805249" y="6498422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9FD65B6-804C-3C3F-F631-E240A7624C05}"/>
              </a:ext>
            </a:extLst>
          </p:cNvPr>
          <p:cNvSpPr/>
          <p:nvPr/>
        </p:nvSpPr>
        <p:spPr>
          <a:xfrm>
            <a:off x="8326177" y="6503410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D87D1-7995-2CA6-FAE6-7F2B46292B1C}"/>
              </a:ext>
            </a:extLst>
          </p:cNvPr>
          <p:cNvSpPr/>
          <p:nvPr/>
        </p:nvSpPr>
        <p:spPr>
          <a:xfrm>
            <a:off x="7645731" y="6282004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305F065-39A8-4177-E25B-356D19043285}"/>
              </a:ext>
            </a:extLst>
          </p:cNvPr>
          <p:cNvSpPr/>
          <p:nvPr/>
        </p:nvSpPr>
        <p:spPr>
          <a:xfrm>
            <a:off x="7613966" y="5665026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108D1FD-F478-2F20-281A-B61631E516D9}"/>
              </a:ext>
            </a:extLst>
          </p:cNvPr>
          <p:cNvSpPr/>
          <p:nvPr/>
        </p:nvSpPr>
        <p:spPr>
          <a:xfrm>
            <a:off x="11703687" y="5186821"/>
            <a:ext cx="232941" cy="156156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519D1A0-9ED7-9F4E-0828-B0AD48EF9100}"/>
              </a:ext>
            </a:extLst>
          </p:cNvPr>
          <p:cNvSpPr/>
          <p:nvPr/>
        </p:nvSpPr>
        <p:spPr>
          <a:xfrm>
            <a:off x="11703134" y="5399214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7A2B69A-3528-FF26-815E-7176BBF484E8}"/>
              </a:ext>
            </a:extLst>
          </p:cNvPr>
          <p:cNvSpPr/>
          <p:nvPr/>
        </p:nvSpPr>
        <p:spPr>
          <a:xfrm>
            <a:off x="11703133" y="5889353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C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4297B2-0F50-FA6D-177D-303EEC3FB939}"/>
              </a:ext>
            </a:extLst>
          </p:cNvPr>
          <p:cNvSpPr/>
          <p:nvPr/>
        </p:nvSpPr>
        <p:spPr>
          <a:xfrm>
            <a:off x="9991095" y="6498422"/>
            <a:ext cx="232941" cy="156156"/>
          </a:xfrm>
          <a:prstGeom prst="rect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1A9BEE5-1D84-5339-4761-1B8B43641722}"/>
              </a:ext>
            </a:extLst>
          </p:cNvPr>
          <p:cNvCxnSpPr>
            <a:cxnSpLocks/>
          </p:cNvCxnSpPr>
          <p:nvPr/>
        </p:nvCxnSpPr>
        <p:spPr>
          <a:xfrm flipH="1">
            <a:off x="10594391" y="4168282"/>
            <a:ext cx="684319" cy="1002093"/>
          </a:xfrm>
          <a:prstGeom prst="line">
            <a:avLst/>
          </a:prstGeom>
          <a:ln w="57150">
            <a:solidFill>
              <a:srgbClr val="FF3A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2C12388-66C2-10DB-64CD-5438C17D1FC4}"/>
              </a:ext>
            </a:extLst>
          </p:cNvPr>
          <p:cNvSpPr txBox="1"/>
          <p:nvPr/>
        </p:nvSpPr>
        <p:spPr>
          <a:xfrm>
            <a:off x="7991989" y="4371387"/>
            <a:ext cx="158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Speed Fabric Links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0A6A535-B75B-0C7C-5A5C-12EE1AA1A627}"/>
              </a:ext>
            </a:extLst>
          </p:cNvPr>
          <p:cNvSpPr txBox="1"/>
          <p:nvPr/>
        </p:nvSpPr>
        <p:spPr>
          <a:xfrm>
            <a:off x="7117618" y="3342486"/>
            <a:ext cx="275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Redfish/Swordfish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603F7D-80D3-6DAF-F1E4-12200F7BB013}"/>
              </a:ext>
            </a:extLst>
          </p:cNvPr>
          <p:cNvCxnSpPr>
            <a:cxnSpLocks/>
          </p:cNvCxnSpPr>
          <p:nvPr/>
        </p:nvCxnSpPr>
        <p:spPr>
          <a:xfrm>
            <a:off x="4189600" y="3720778"/>
            <a:ext cx="322557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4729DD9-A61B-6F30-6427-2304FAAC5A08}"/>
              </a:ext>
            </a:extLst>
          </p:cNvPr>
          <p:cNvSpPr/>
          <p:nvPr/>
        </p:nvSpPr>
        <p:spPr>
          <a:xfrm rot="16200000">
            <a:off x="2474738" y="3641266"/>
            <a:ext cx="4400249" cy="36236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6A4328-834F-A916-4490-02D8A466D7A8}"/>
              </a:ext>
            </a:extLst>
          </p:cNvPr>
          <p:cNvCxnSpPr>
            <a:cxnSpLocks/>
          </p:cNvCxnSpPr>
          <p:nvPr/>
        </p:nvCxnSpPr>
        <p:spPr>
          <a:xfrm flipV="1">
            <a:off x="4878259" y="3687032"/>
            <a:ext cx="235256" cy="1146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42FE27-A5DE-FA7C-6A36-B421DA29E35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435398" y="3634578"/>
            <a:ext cx="346490" cy="1298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A169FB9-1E3F-A6FB-F3A5-FA46EBB9F08C}"/>
              </a:ext>
            </a:extLst>
          </p:cNvPr>
          <p:cNvSpPr/>
          <p:nvPr/>
        </p:nvSpPr>
        <p:spPr>
          <a:xfrm>
            <a:off x="2833558" y="1133673"/>
            <a:ext cx="1545701" cy="5596475"/>
          </a:xfrm>
          <a:prstGeom prst="rect">
            <a:avLst/>
          </a:prstGeom>
          <a:solidFill>
            <a:srgbClr val="F49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D04951-BE55-C87C-7EB4-780D7E0FEC1B}"/>
              </a:ext>
            </a:extLst>
          </p:cNvPr>
          <p:cNvSpPr/>
          <p:nvPr/>
        </p:nvSpPr>
        <p:spPr>
          <a:xfrm>
            <a:off x="2834841" y="1270742"/>
            <a:ext cx="1546563" cy="780163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(e.g., Compute, FAM, Storage Fabric)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F660B1-6C37-FADD-0F2A-9B15CDCD36F3}"/>
              </a:ext>
            </a:extLst>
          </p:cNvPr>
          <p:cNvSpPr/>
          <p:nvPr/>
        </p:nvSpPr>
        <p:spPr>
          <a:xfrm>
            <a:off x="2860171" y="3994210"/>
            <a:ext cx="1491451" cy="3018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Events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E56AF4-85FC-6058-9772-06BB85BCEA6D}"/>
              </a:ext>
            </a:extLst>
          </p:cNvPr>
          <p:cNvSpPr/>
          <p:nvPr/>
        </p:nvSpPr>
        <p:spPr>
          <a:xfrm>
            <a:off x="2870417" y="4355645"/>
            <a:ext cx="1470957" cy="1020958"/>
          </a:xfrm>
          <a:prstGeom prst="rect">
            <a:avLst/>
          </a:prstGeom>
          <a:solidFill>
            <a:srgbClr val="FA52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Composition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Policies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97F9E2-039D-FF4A-F7BD-2774857E107E}"/>
              </a:ext>
            </a:extLst>
          </p:cNvPr>
          <p:cNvSpPr/>
          <p:nvPr/>
        </p:nvSpPr>
        <p:spPr>
          <a:xfrm>
            <a:off x="2849709" y="2517424"/>
            <a:ext cx="1546562" cy="14469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Resource Graph Representation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(e.g., Compute, FAM, Storage Fabric)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DC7C54AD-046A-EB03-AAD5-BC22137A7320}"/>
              </a:ext>
            </a:extLst>
          </p:cNvPr>
          <p:cNvSpPr/>
          <p:nvPr/>
        </p:nvSpPr>
        <p:spPr>
          <a:xfrm>
            <a:off x="2988354" y="3400058"/>
            <a:ext cx="1230971" cy="531605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0A087350-C8EA-3869-82D4-A081856F2A0C}"/>
              </a:ext>
            </a:extLst>
          </p:cNvPr>
          <p:cNvSpPr/>
          <p:nvPr/>
        </p:nvSpPr>
        <p:spPr>
          <a:xfrm>
            <a:off x="2939008" y="4805394"/>
            <a:ext cx="1357657" cy="528606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2117C8-2801-194E-D44E-7A6B006FAF54}"/>
              </a:ext>
            </a:extLst>
          </p:cNvPr>
          <p:cNvSpPr/>
          <p:nvPr/>
        </p:nvSpPr>
        <p:spPr>
          <a:xfrm>
            <a:off x="2853360" y="5461072"/>
            <a:ext cx="1470957" cy="1020958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Authorization Block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11AC26BC-DF59-10FB-FD50-A6C98C85A8F8}"/>
              </a:ext>
            </a:extLst>
          </p:cNvPr>
          <p:cNvSpPr/>
          <p:nvPr/>
        </p:nvSpPr>
        <p:spPr>
          <a:xfrm>
            <a:off x="2905890" y="5841959"/>
            <a:ext cx="1357657" cy="596201"/>
          </a:xfrm>
          <a:prstGeom prst="can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Graph Reference Database Entry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989190-EA15-D2B2-A648-A9E67E3CE7AD}"/>
              </a:ext>
            </a:extLst>
          </p:cNvPr>
          <p:cNvSpPr/>
          <p:nvPr/>
        </p:nvSpPr>
        <p:spPr>
          <a:xfrm>
            <a:off x="2865243" y="2094925"/>
            <a:ext cx="1476131" cy="405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0397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2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3A9F-E265-DA96-3821-66CB7BB5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3" y="79223"/>
            <a:ext cx="10988040" cy="89503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Composition/Resource Events/Policies Layer Transactions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88CAE0-62BA-2908-3991-1C9AA7473A6C}"/>
              </a:ext>
            </a:extLst>
          </p:cNvPr>
          <p:cNvSpPr/>
          <p:nvPr/>
        </p:nvSpPr>
        <p:spPr>
          <a:xfrm>
            <a:off x="75493" y="721108"/>
            <a:ext cx="4434840" cy="6040593"/>
          </a:xfrm>
          <a:prstGeom prst="rect">
            <a:avLst/>
          </a:prstGeom>
          <a:solidFill>
            <a:srgbClr val="F494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E401B-970C-28BD-5CDD-100C7BFE1399}"/>
              </a:ext>
            </a:extLst>
          </p:cNvPr>
          <p:cNvSpPr/>
          <p:nvPr/>
        </p:nvSpPr>
        <p:spPr>
          <a:xfrm>
            <a:off x="142382" y="773100"/>
            <a:ext cx="4191755" cy="774909"/>
          </a:xfrm>
          <a:prstGeom prst="rect">
            <a:avLst/>
          </a:prstGeom>
          <a:solidFill>
            <a:srgbClr val="F399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Control Operations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48FC1-B686-039C-9354-5BA0A7AEECCE}"/>
              </a:ext>
            </a:extLst>
          </p:cNvPr>
          <p:cNvSpPr/>
          <p:nvPr/>
        </p:nvSpPr>
        <p:spPr>
          <a:xfrm>
            <a:off x="142382" y="3766930"/>
            <a:ext cx="4170095" cy="4665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67B597-E2FB-CD98-2C0D-46E186B4B746}"/>
              </a:ext>
            </a:extLst>
          </p:cNvPr>
          <p:cNvSpPr/>
          <p:nvPr/>
        </p:nvSpPr>
        <p:spPr>
          <a:xfrm>
            <a:off x="167112" y="4297469"/>
            <a:ext cx="4170095" cy="1251561"/>
          </a:xfrm>
          <a:prstGeom prst="rect">
            <a:avLst/>
          </a:prstGeom>
          <a:solidFill>
            <a:srgbClr val="FA52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Composition Policies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1F9161-56EE-28DA-E879-FF9F260F2E45}"/>
              </a:ext>
            </a:extLst>
          </p:cNvPr>
          <p:cNvSpPr/>
          <p:nvPr/>
        </p:nvSpPr>
        <p:spPr>
          <a:xfrm rot="16200000">
            <a:off x="2717990" y="3597484"/>
            <a:ext cx="5558791" cy="362363"/>
          </a:xfrm>
          <a:prstGeom prst="rect">
            <a:avLst/>
          </a:prstGeom>
          <a:solidFill>
            <a:srgbClr val="C649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4" name="CustomShape 19">
            <a:extLst>
              <a:ext uri="{FF2B5EF4-FFF2-40B4-BE49-F238E27FC236}">
                <a16:creationId xmlns:a16="http://schemas.microsoft.com/office/drawing/2014/main" id="{39A5BCFF-7128-AAEE-ED81-FA91355B18DE}"/>
              </a:ext>
            </a:extLst>
          </p:cNvPr>
          <p:cNvSpPr/>
          <p:nvPr/>
        </p:nvSpPr>
        <p:spPr>
          <a:xfrm flipH="1">
            <a:off x="9022070" y="999284"/>
            <a:ext cx="3051629" cy="5558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Sunfish</a:t>
            </a:r>
            <a:r>
              <a:rPr lang="en-US" sz="2000" b="1" strike="noStrike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</a:t>
            </a:r>
            <a:endParaRPr lang="en-IE" sz="2000" b="1" strike="noStrike" spc="-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stomShape 36">
            <a:extLst>
              <a:ext uri="{FF2B5EF4-FFF2-40B4-BE49-F238E27FC236}">
                <a16:creationId xmlns:a16="http://schemas.microsoft.com/office/drawing/2014/main" id="{A7E3D497-2850-3E0D-6FBD-6D65E18F144F}"/>
              </a:ext>
            </a:extLst>
          </p:cNvPr>
          <p:cNvSpPr/>
          <p:nvPr/>
        </p:nvSpPr>
        <p:spPr>
          <a:xfrm flipH="1">
            <a:off x="9298448" y="1340645"/>
            <a:ext cx="2597885" cy="675507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Inventory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stomShape 30">
            <a:extLst>
              <a:ext uri="{FF2B5EF4-FFF2-40B4-BE49-F238E27FC236}">
                <a16:creationId xmlns:a16="http://schemas.microsoft.com/office/drawing/2014/main" id="{AB604D31-755E-371F-DF9C-643AFC0DDACA}"/>
              </a:ext>
            </a:extLst>
          </p:cNvPr>
          <p:cNvSpPr/>
          <p:nvPr/>
        </p:nvSpPr>
        <p:spPr>
          <a:xfrm rot="16200000">
            <a:off x="5271390" y="3576982"/>
            <a:ext cx="5558789" cy="362364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(RF/SF)</a:t>
            </a: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en-IE" sz="1100" b="1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ylinder 64">
            <a:extLst>
              <a:ext uri="{FF2B5EF4-FFF2-40B4-BE49-F238E27FC236}">
                <a16:creationId xmlns:a16="http://schemas.microsoft.com/office/drawing/2014/main" id="{7F7EF4E7-D96F-D269-64E0-AF8A7E2C52D7}"/>
              </a:ext>
            </a:extLst>
          </p:cNvPr>
          <p:cNvSpPr/>
          <p:nvPr/>
        </p:nvSpPr>
        <p:spPr>
          <a:xfrm>
            <a:off x="9348253" y="5836947"/>
            <a:ext cx="2443657" cy="64210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Redfish/Swordfish</a:t>
            </a:r>
            <a:endParaRPr lang="en-IE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CustomShape 36">
            <a:extLst>
              <a:ext uri="{FF2B5EF4-FFF2-40B4-BE49-F238E27FC236}">
                <a16:creationId xmlns:a16="http://schemas.microsoft.com/office/drawing/2014/main" id="{64003F22-AD01-BD40-2F64-2E41507B1B0C}"/>
              </a:ext>
            </a:extLst>
          </p:cNvPr>
          <p:cNvSpPr/>
          <p:nvPr/>
        </p:nvSpPr>
        <p:spPr>
          <a:xfrm flipH="1">
            <a:off x="9292134" y="2089942"/>
            <a:ext cx="2597885" cy="657721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Redfish/Swordfish</a:t>
            </a:r>
          </a:p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 </a:t>
            </a:r>
            <a:r>
              <a:rPr lang="en-US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anagement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stomShape 36">
            <a:extLst>
              <a:ext uri="{FF2B5EF4-FFF2-40B4-BE49-F238E27FC236}">
                <a16:creationId xmlns:a16="http://schemas.microsoft.com/office/drawing/2014/main" id="{088FB8CC-2CD4-6F81-A0EE-10DFF8B763BD}"/>
              </a:ext>
            </a:extLst>
          </p:cNvPr>
          <p:cNvSpPr/>
          <p:nvPr/>
        </p:nvSpPr>
        <p:spPr>
          <a:xfrm flipH="1">
            <a:off x="9298444" y="4279170"/>
            <a:ext cx="2588419" cy="476665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stomShape 36">
            <a:extLst>
              <a:ext uri="{FF2B5EF4-FFF2-40B4-BE49-F238E27FC236}">
                <a16:creationId xmlns:a16="http://schemas.microsoft.com/office/drawing/2014/main" id="{14DDB069-D3F0-C722-372E-EF13EC62345E}"/>
              </a:ext>
            </a:extLst>
          </p:cNvPr>
          <p:cNvSpPr/>
          <p:nvPr/>
        </p:nvSpPr>
        <p:spPr>
          <a:xfrm flipH="1">
            <a:off x="9298442" y="4863812"/>
            <a:ext cx="2588419" cy="393072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stomShape 36">
            <a:extLst>
              <a:ext uri="{FF2B5EF4-FFF2-40B4-BE49-F238E27FC236}">
                <a16:creationId xmlns:a16="http://schemas.microsoft.com/office/drawing/2014/main" id="{EA0C0AFE-25D1-9B63-1584-CDBB9A285E3B}"/>
              </a:ext>
            </a:extLst>
          </p:cNvPr>
          <p:cNvSpPr/>
          <p:nvPr/>
        </p:nvSpPr>
        <p:spPr>
          <a:xfrm flipH="1">
            <a:off x="9298444" y="5364861"/>
            <a:ext cx="2588416" cy="393072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 &amp; Logs</a:t>
            </a:r>
            <a:endParaRPr lang="en-IE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stomShape 36">
            <a:extLst>
              <a:ext uri="{FF2B5EF4-FFF2-40B4-BE49-F238E27FC236}">
                <a16:creationId xmlns:a16="http://schemas.microsoft.com/office/drawing/2014/main" id="{672BE760-A166-1ABE-3904-FBA8DEAADB1C}"/>
              </a:ext>
            </a:extLst>
          </p:cNvPr>
          <p:cNvSpPr/>
          <p:nvPr/>
        </p:nvSpPr>
        <p:spPr>
          <a:xfrm flipH="1">
            <a:off x="9301596" y="2829767"/>
            <a:ext cx="2588422" cy="55842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Resource Configuration</a:t>
            </a:r>
            <a:endParaRPr lang="en-US" dirty="0">
              <a:cs typeface="Calibri"/>
            </a:endParaRPr>
          </a:p>
        </p:txBody>
      </p:sp>
      <p:sp>
        <p:nvSpPr>
          <p:cNvPr id="20" name="CustomShape 36">
            <a:extLst>
              <a:ext uri="{FF2B5EF4-FFF2-40B4-BE49-F238E27FC236}">
                <a16:creationId xmlns:a16="http://schemas.microsoft.com/office/drawing/2014/main" id="{6B5A6BB1-7E05-7961-31FF-6C36B6F266E6}"/>
              </a:ext>
            </a:extLst>
          </p:cNvPr>
          <p:cNvSpPr/>
          <p:nvPr/>
        </p:nvSpPr>
        <p:spPr>
          <a:xfrm flipH="1">
            <a:off x="9301596" y="3493901"/>
            <a:ext cx="2588421" cy="675506"/>
          </a:xfrm>
          <a:prstGeom prst="rect">
            <a:avLst/>
          </a:prstGeom>
          <a:solidFill>
            <a:srgbClr val="FFFFFF"/>
          </a:solidFill>
          <a:ln w="648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no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Arial"/>
                <a:cs typeface="Arial"/>
              </a:rPr>
              <a:t>Fabric Configuration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E8AE4F-9C5D-B7B3-D330-82DB63D34E54}"/>
              </a:ext>
            </a:extLst>
          </p:cNvPr>
          <p:cNvCxnSpPr>
            <a:cxnSpLocks/>
          </p:cNvCxnSpPr>
          <p:nvPr/>
        </p:nvCxnSpPr>
        <p:spPr>
          <a:xfrm>
            <a:off x="8325320" y="2536664"/>
            <a:ext cx="619167" cy="0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132337-38CA-8FA3-DE24-C8553C9A3F22}"/>
              </a:ext>
            </a:extLst>
          </p:cNvPr>
          <p:cNvCxnSpPr>
            <a:cxnSpLocks/>
          </p:cNvCxnSpPr>
          <p:nvPr/>
        </p:nvCxnSpPr>
        <p:spPr>
          <a:xfrm flipV="1">
            <a:off x="5891796" y="2565637"/>
            <a:ext cx="1882140" cy="12881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47463D6-D487-0879-EB28-0D2E42A7BBCB}"/>
              </a:ext>
            </a:extLst>
          </p:cNvPr>
          <p:cNvCxnSpPr>
            <a:cxnSpLocks/>
          </p:cNvCxnSpPr>
          <p:nvPr/>
        </p:nvCxnSpPr>
        <p:spPr>
          <a:xfrm>
            <a:off x="4625915" y="2574004"/>
            <a:ext cx="619167" cy="0"/>
          </a:xfrm>
          <a:prstGeom prst="line">
            <a:avLst/>
          </a:prstGeom>
          <a:ln w="1238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BA500F-9E4D-E012-3AF5-198FBC8F713D}"/>
              </a:ext>
            </a:extLst>
          </p:cNvPr>
          <p:cNvCxnSpPr>
            <a:cxnSpLocks/>
          </p:cNvCxnSpPr>
          <p:nvPr/>
        </p:nvCxnSpPr>
        <p:spPr>
          <a:xfrm>
            <a:off x="8325320" y="5152001"/>
            <a:ext cx="619167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A161D4-A3C4-84AB-A75B-9C888EDE5C06}"/>
              </a:ext>
            </a:extLst>
          </p:cNvPr>
          <p:cNvCxnSpPr>
            <a:cxnSpLocks/>
          </p:cNvCxnSpPr>
          <p:nvPr/>
        </p:nvCxnSpPr>
        <p:spPr>
          <a:xfrm>
            <a:off x="5891796" y="5152001"/>
            <a:ext cx="1882140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9B63A2-4920-B73A-8670-4C394B1340E8}"/>
              </a:ext>
            </a:extLst>
          </p:cNvPr>
          <p:cNvCxnSpPr>
            <a:cxnSpLocks/>
          </p:cNvCxnSpPr>
          <p:nvPr/>
        </p:nvCxnSpPr>
        <p:spPr>
          <a:xfrm>
            <a:off x="4625914" y="5152001"/>
            <a:ext cx="619167" cy="0"/>
          </a:xfrm>
          <a:prstGeom prst="line">
            <a:avLst/>
          </a:prstGeom>
          <a:ln w="1238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54C39BE-FE25-5662-88DD-818610FAB020}"/>
              </a:ext>
            </a:extLst>
          </p:cNvPr>
          <p:cNvSpPr txBox="1"/>
          <p:nvPr/>
        </p:nvSpPr>
        <p:spPr>
          <a:xfrm>
            <a:off x="6371261" y="5390066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DC0396-EAD0-3D98-9D99-3F4AF0004BDF}"/>
              </a:ext>
            </a:extLst>
          </p:cNvPr>
          <p:cNvSpPr txBox="1"/>
          <p:nvPr/>
        </p:nvSpPr>
        <p:spPr>
          <a:xfrm>
            <a:off x="6105027" y="2922610"/>
            <a:ext cx="154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Transactions	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2158BA-8A03-DA1A-26A8-5F9073A69567}"/>
              </a:ext>
            </a:extLst>
          </p:cNvPr>
          <p:cNvCxnSpPr>
            <a:cxnSpLocks/>
          </p:cNvCxnSpPr>
          <p:nvPr/>
        </p:nvCxnSpPr>
        <p:spPr>
          <a:xfrm>
            <a:off x="8355213" y="3900644"/>
            <a:ext cx="619167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A6DEAB-F261-0EF4-C9C4-37A928BDC1E1}"/>
              </a:ext>
            </a:extLst>
          </p:cNvPr>
          <p:cNvCxnSpPr>
            <a:cxnSpLocks/>
          </p:cNvCxnSpPr>
          <p:nvPr/>
        </p:nvCxnSpPr>
        <p:spPr>
          <a:xfrm>
            <a:off x="5891796" y="3929617"/>
            <a:ext cx="1912033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C427B-9C4C-88BF-63CA-39AA87A8E9A2}"/>
              </a:ext>
            </a:extLst>
          </p:cNvPr>
          <p:cNvCxnSpPr>
            <a:cxnSpLocks/>
          </p:cNvCxnSpPr>
          <p:nvPr/>
        </p:nvCxnSpPr>
        <p:spPr>
          <a:xfrm>
            <a:off x="4625914" y="3970202"/>
            <a:ext cx="619167" cy="0"/>
          </a:xfrm>
          <a:prstGeom prst="line">
            <a:avLst/>
          </a:prstGeom>
          <a:ln w="12382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2D3936-40A2-AC4A-4F96-BA7D6637A0A3}"/>
              </a:ext>
            </a:extLst>
          </p:cNvPr>
          <p:cNvSpPr txBox="1"/>
          <p:nvPr/>
        </p:nvSpPr>
        <p:spPr>
          <a:xfrm>
            <a:off x="6418991" y="4136593"/>
            <a:ext cx="64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263E77-42E9-7584-5908-83F054F5AF07}"/>
              </a:ext>
            </a:extLst>
          </p:cNvPr>
          <p:cNvSpPr/>
          <p:nvPr/>
        </p:nvSpPr>
        <p:spPr>
          <a:xfrm>
            <a:off x="142382" y="2205203"/>
            <a:ext cx="4170095" cy="14372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Graph Representation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(e.g., Compute, FAM, Storage Fabric)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41680775-39AF-EF1C-1F4C-9EDB00D5DE04}"/>
              </a:ext>
            </a:extLst>
          </p:cNvPr>
          <p:cNvSpPr/>
          <p:nvPr/>
        </p:nvSpPr>
        <p:spPr>
          <a:xfrm>
            <a:off x="1249754" y="2932221"/>
            <a:ext cx="1988820" cy="674370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BC284-E20A-DE6A-AE32-C2282F9D477E}"/>
              </a:ext>
            </a:extLst>
          </p:cNvPr>
          <p:cNvSpPr/>
          <p:nvPr/>
        </p:nvSpPr>
        <p:spPr>
          <a:xfrm>
            <a:off x="177942" y="5598535"/>
            <a:ext cx="4191755" cy="1163166"/>
          </a:xfrm>
          <a:prstGeom prst="rect">
            <a:avLst/>
          </a:prstGeom>
          <a:solidFill>
            <a:srgbClr val="D46D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Authorization Block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2A410CB0-934E-5287-12FD-6E6F3FC72E1A}"/>
              </a:ext>
            </a:extLst>
          </p:cNvPr>
          <p:cNvSpPr/>
          <p:nvPr/>
        </p:nvSpPr>
        <p:spPr>
          <a:xfrm>
            <a:off x="1194447" y="4798791"/>
            <a:ext cx="1986831" cy="703271"/>
          </a:xfrm>
          <a:prstGeom prst="ca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C03A0902-F171-113E-B668-C527B640ACAB}"/>
              </a:ext>
            </a:extLst>
          </p:cNvPr>
          <p:cNvSpPr/>
          <p:nvPr/>
        </p:nvSpPr>
        <p:spPr>
          <a:xfrm>
            <a:off x="1194448" y="5933938"/>
            <a:ext cx="1986831" cy="703271"/>
          </a:xfrm>
          <a:prstGeom prst="can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 Reference Database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B7FBE-E84D-0613-741A-4B8947BF0907}"/>
              </a:ext>
            </a:extLst>
          </p:cNvPr>
          <p:cNvSpPr/>
          <p:nvPr/>
        </p:nvSpPr>
        <p:spPr>
          <a:xfrm>
            <a:off x="156281" y="1673900"/>
            <a:ext cx="4191755" cy="4054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Client Requirements</a:t>
            </a:r>
          </a:p>
        </p:txBody>
      </p:sp>
    </p:spTree>
    <p:extLst>
      <p:ext uri="{BB962C8B-B14F-4D97-AF65-F5344CB8AC3E}">
        <p14:creationId xmlns:p14="http://schemas.microsoft.com/office/powerpoint/2010/main" val="58073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222</Words>
  <Application>Microsoft Macintosh PowerPoint</Application>
  <PresentationFormat>Widescreen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Composability Example 1:  Run-Time Container Dynamic Provisioning Memory Resource Request over Aggregated Fabrics</vt:lpstr>
      <vt:lpstr>Composition/Resource Events/Policies Layer Transactions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Composability Example 1:  Run-Time Container Dynamic Provisioning Memory Resource Request over Aggregated Fabrics</dc:title>
  <dc:creator>Aguilar, Michael J.</dc:creator>
  <cp:lastModifiedBy>Aguilar, Michael J.</cp:lastModifiedBy>
  <cp:revision>1</cp:revision>
  <dcterms:created xsi:type="dcterms:W3CDTF">2023-09-13T16:41:11Z</dcterms:created>
  <dcterms:modified xsi:type="dcterms:W3CDTF">2023-09-13T16:42:40Z</dcterms:modified>
</cp:coreProperties>
</file>