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7" r:id="rId5"/>
    <p:sldId id="280" r:id="rId6"/>
    <p:sldId id="267" r:id="rId7"/>
    <p:sldId id="268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4F05-0C77-4B12-B61B-77FCC979B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4F4EC-60EC-4C0F-91AA-1E709C6FC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57A6-305E-4572-8AC8-17DB951F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62619-0169-47D5-8097-CD8B0FAB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8510-60AD-4405-9AEF-7D81098B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520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86C-186B-4209-A103-5026F15D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81B2E-F36D-47D2-92CB-53C79CD2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2BE3-DEE3-49C7-A696-F7FBF616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4219-7BCE-4560-921D-9E5158B5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F922-8433-4406-A7FE-DEAF1CEB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1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37376-A8BE-46B3-84B0-A92A76297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83B5-5F38-49E5-B1AE-1F7561E4B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405A-3828-4530-A179-081499C6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AA4C-45A8-4FEA-8D12-748328AD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D6F6-887F-417C-BE99-8AE64E01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99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6339-C8BF-4604-BC71-E7AF25DF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2F17-1EC1-452B-9247-5F76D5B1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AEC7-CAD5-48DA-B29F-2519361D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3311-3657-41EF-B86A-A1DE092D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A39B-5DD3-4DA5-87C7-6EE6D374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4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F0B8-94D9-4D42-889B-3172D789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8B9BE-C88B-41DF-98B7-FD0621BB1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D71B-C932-43E9-9DB4-893E1C29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1390-0367-439B-AE7C-755E9C5B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1044-2EAF-4896-970D-95E98474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57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6B0D-0B10-44E9-A934-737AEE83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1CEB-1197-454E-BD19-591ED2A35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27F8-D495-4BA4-B472-FFEF876C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B5463-2DBB-4A18-A4B9-00A4ECAE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76E32-465A-4AE2-A9C1-7793AE4B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0C153-68C8-48B5-9B93-A032704C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920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1DD9-B8EE-47CD-8E3C-85CD9449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7F80B-69FA-43BA-8AE7-30127587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A8983-9BFE-4A77-894D-6D0A3D7B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EB45D-8631-46FD-AC73-A7B0F492C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7E10D-815E-4D29-9EDD-83FD79CF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F3E75-73C3-4F0D-8D6D-7673E321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B0EB9-DFF4-40CA-8481-91206030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DE15-A210-409A-9C53-2E896862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06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3969-EA90-4109-B6F7-3B5E83B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2A4F8-DC2A-48CD-ABD2-F1887EC8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3E5E-8C36-4FA6-B47E-DE413EC7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DE56E-B5D5-4CE0-9DCD-13DC0F1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9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29215-88D9-4CD2-A120-6DF3DF89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97B22-F56D-404D-8ABE-8E0DE7D7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B22D-A550-456A-88CD-19D4CD7A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27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621F-FEFE-4319-97AF-2EB1A464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4CA8-3273-4803-B05F-2402AD4D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D42C-1F76-456D-AF48-0837B191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92A5-ABD0-41B2-BC33-AD257BB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7CE8F-2789-45CD-AFF7-54FC8BD4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72363-6A50-44D6-97C8-5299DD7B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4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E4F8-5ED4-4691-B0C0-1AF4E0A5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CDE49-1E67-4558-9D40-59305FE3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9CB03-B888-4B92-89E1-C62D9020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0CBF-158A-46F8-8E28-7E2A9254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98AEA-D618-499E-B7D2-9CA198BB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FD32-0F5C-45FD-A9A6-2722AA69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31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40287-1210-4576-BAB8-5A083A4C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ED61-2FE8-4940-8250-38D0DE5E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165E-8384-4D6C-950D-FBD91A9CF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42C3-2136-489C-B366-5E738408D426}" type="datetimeFigureOut">
              <a:rPr lang="en-IE" smtClean="0"/>
              <a:t>07/09/2022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6C6E-7EF3-4722-AEE3-EC708F143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8B0A-821B-40AA-8848-50F60B4D9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66D6-F996-46C5-B17A-7BCBA1ED2A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5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0153-4E04-400C-B0B6-892482FE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Composability in the OFMF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B64CC-6D38-4D39-A41F-0023004DB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>
                <a:cs typeface="Calibri"/>
              </a:rPr>
              <a:t>Christian Pinto, Michele </a:t>
            </a:r>
            <a:r>
              <a:rPr lang="en-IE" dirty="0" err="1">
                <a:cs typeface="Calibri"/>
              </a:rPr>
              <a:t>Gazzetti</a:t>
            </a:r>
            <a:r>
              <a:rPr lang="en-IE" dirty="0">
                <a:cs typeface="Calibri"/>
              </a:rPr>
              <a:t>, Atul Sandur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939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20">
            <a:extLst>
              <a:ext uri="{FF2B5EF4-FFF2-40B4-BE49-F238E27FC236}">
                <a16:creationId xmlns:a16="http://schemas.microsoft.com/office/drawing/2014/main" id="{2951F2C9-FC1E-4F0E-A2C3-16B0B55874B4}"/>
              </a:ext>
            </a:extLst>
          </p:cNvPr>
          <p:cNvSpPr/>
          <p:nvPr/>
        </p:nvSpPr>
        <p:spPr>
          <a:xfrm flipH="1">
            <a:off x="8730939" y="880966"/>
            <a:ext cx="12220" cy="593893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0">
            <a:extLst>
              <a:ext uri="{FF2B5EF4-FFF2-40B4-BE49-F238E27FC236}">
                <a16:creationId xmlns:a16="http://schemas.microsoft.com/office/drawing/2014/main" id="{A74892E2-21EA-457B-B1A4-020A712FDDBF}"/>
              </a:ext>
            </a:extLst>
          </p:cNvPr>
          <p:cNvSpPr/>
          <p:nvPr/>
        </p:nvSpPr>
        <p:spPr>
          <a:xfrm flipH="1">
            <a:off x="4262088" y="880966"/>
            <a:ext cx="6055" cy="593893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86EFB64-21CD-4BC4-9C36-D9F0F4AE033A}"/>
              </a:ext>
            </a:extLst>
          </p:cNvPr>
          <p:cNvSpPr/>
          <p:nvPr/>
        </p:nvSpPr>
        <p:spPr>
          <a:xfrm>
            <a:off x="3656300" y="1618925"/>
            <a:ext cx="1220545" cy="40501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sz="1100" dirty="0">
                <a:latin typeface="Arial" panose="020B0604020202020204" pitchFamily="34" charset="0"/>
                <a:cs typeface="Arial" panose="020B0604020202020204" pitchFamily="34" charset="0"/>
              </a:rPr>
              <a:t>Composability Layer</a:t>
            </a: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4AF45236-D22B-44AB-8C2A-A3C02D159AEC}"/>
              </a:ext>
            </a:extLst>
          </p:cNvPr>
          <p:cNvSpPr/>
          <p:nvPr/>
        </p:nvSpPr>
        <p:spPr>
          <a:xfrm flipV="1">
            <a:off x="1621083" y="3820355"/>
            <a:ext cx="1890414" cy="64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19">
            <a:extLst>
              <a:ext uri="{FF2B5EF4-FFF2-40B4-BE49-F238E27FC236}">
                <a16:creationId xmlns:a16="http://schemas.microsoft.com/office/drawing/2014/main" id="{FB71BD71-5218-4F8D-8F3A-254226B09507}"/>
              </a:ext>
            </a:extLst>
          </p:cNvPr>
          <p:cNvSpPr/>
          <p:nvPr/>
        </p:nvSpPr>
        <p:spPr>
          <a:xfrm flipH="1">
            <a:off x="5692170" y="2250589"/>
            <a:ext cx="1856160" cy="27793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OFM Services</a:t>
            </a:r>
            <a:endParaRPr lang="en-IE" sz="1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stomShape 21">
            <a:extLst>
              <a:ext uri="{FF2B5EF4-FFF2-40B4-BE49-F238E27FC236}">
                <a16:creationId xmlns:a16="http://schemas.microsoft.com/office/drawing/2014/main" id="{E811C8F7-F9DC-488C-AE12-D39442E266AC}"/>
              </a:ext>
            </a:extLst>
          </p:cNvPr>
          <p:cNvSpPr/>
          <p:nvPr/>
        </p:nvSpPr>
        <p:spPr>
          <a:xfrm rot="16200000" flipH="1">
            <a:off x="9139361" y="3305469"/>
            <a:ext cx="1931760" cy="484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 Manager</a:t>
            </a:r>
            <a:r>
              <a:rPr lang="en-US" sz="10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stomShape 27">
            <a:extLst>
              <a:ext uri="{FF2B5EF4-FFF2-40B4-BE49-F238E27FC236}">
                <a16:creationId xmlns:a16="http://schemas.microsoft.com/office/drawing/2014/main" id="{9BE902E6-8506-4A5E-B315-B7C4C035A54A}"/>
              </a:ext>
            </a:extLst>
          </p:cNvPr>
          <p:cNvSpPr/>
          <p:nvPr/>
        </p:nvSpPr>
        <p:spPr>
          <a:xfrm flipH="1">
            <a:off x="8371230" y="2815455"/>
            <a:ext cx="881640" cy="498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Gen-Z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stomShape 28">
            <a:extLst>
              <a:ext uri="{FF2B5EF4-FFF2-40B4-BE49-F238E27FC236}">
                <a16:creationId xmlns:a16="http://schemas.microsoft.com/office/drawing/2014/main" id="{12905CC3-4033-457F-88B5-B89F2DB78EB4}"/>
              </a:ext>
            </a:extLst>
          </p:cNvPr>
          <p:cNvSpPr/>
          <p:nvPr/>
        </p:nvSpPr>
        <p:spPr>
          <a:xfrm flipH="1">
            <a:off x="8361300" y="3500970"/>
            <a:ext cx="881640" cy="498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Slingshot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stomShape 29">
            <a:extLst>
              <a:ext uri="{FF2B5EF4-FFF2-40B4-BE49-F238E27FC236}">
                <a16:creationId xmlns:a16="http://schemas.microsoft.com/office/drawing/2014/main" id="{BB179506-E579-48FC-85A6-B93FAF320C0A}"/>
              </a:ext>
            </a:extLst>
          </p:cNvPr>
          <p:cNvSpPr/>
          <p:nvPr/>
        </p:nvSpPr>
        <p:spPr>
          <a:xfrm flipH="1">
            <a:off x="8352660" y="5057995"/>
            <a:ext cx="876240" cy="498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stomShape 33">
            <a:extLst>
              <a:ext uri="{FF2B5EF4-FFF2-40B4-BE49-F238E27FC236}">
                <a16:creationId xmlns:a16="http://schemas.microsoft.com/office/drawing/2014/main" id="{B24BB89B-DEA7-4F42-98F6-EE35D8C951B2}"/>
              </a:ext>
            </a:extLst>
          </p:cNvPr>
          <p:cNvSpPr/>
          <p:nvPr/>
        </p:nvSpPr>
        <p:spPr>
          <a:xfrm rot="16200000">
            <a:off x="693259" y="2400747"/>
            <a:ext cx="2085015" cy="38839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050" b="1" spc="-1">
                <a:latin typeface="Arial" panose="020B0604020202020204" pitchFamily="34" charset="0"/>
                <a:cs typeface="Arial" panose="020B0604020202020204" pitchFamily="34" charset="0"/>
              </a:rPr>
              <a:t>Application Domain</a:t>
            </a:r>
            <a:endParaRPr lang="en-IE" sz="1050" b="1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stomShape 34">
            <a:extLst>
              <a:ext uri="{FF2B5EF4-FFF2-40B4-BE49-F238E27FC236}">
                <a16:creationId xmlns:a16="http://schemas.microsoft.com/office/drawing/2014/main" id="{8B9F0583-283D-4FD3-925A-B829371A0E73}"/>
              </a:ext>
            </a:extLst>
          </p:cNvPr>
          <p:cNvSpPr/>
          <p:nvPr/>
        </p:nvSpPr>
        <p:spPr>
          <a:xfrm>
            <a:off x="3784520" y="1778122"/>
            <a:ext cx="981787" cy="48178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 Resources</a:t>
            </a: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en-IE" sz="10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stomShape 35">
            <a:extLst>
              <a:ext uri="{FF2B5EF4-FFF2-40B4-BE49-F238E27FC236}">
                <a16:creationId xmlns:a16="http://schemas.microsoft.com/office/drawing/2014/main" id="{9B0A9424-9138-4B46-9119-65492348E60F}"/>
              </a:ext>
            </a:extLst>
          </p:cNvPr>
          <p:cNvSpPr/>
          <p:nvPr/>
        </p:nvSpPr>
        <p:spPr>
          <a:xfrm flipH="1">
            <a:off x="1537982" y="873567"/>
            <a:ext cx="2650867" cy="3744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050" b="1" spc="-1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n-IE" sz="1050" b="1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stomShape 36">
            <a:extLst>
              <a:ext uri="{FF2B5EF4-FFF2-40B4-BE49-F238E27FC236}">
                <a16:creationId xmlns:a16="http://schemas.microsoft.com/office/drawing/2014/main" id="{9705FEFF-938A-4860-A62B-64115E3B2190}"/>
              </a:ext>
            </a:extLst>
          </p:cNvPr>
          <p:cNvSpPr/>
          <p:nvPr/>
        </p:nvSpPr>
        <p:spPr>
          <a:xfrm flipH="1">
            <a:off x="5877210" y="2459804"/>
            <a:ext cx="1397160" cy="238680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stomShape 37">
            <a:extLst>
              <a:ext uri="{FF2B5EF4-FFF2-40B4-BE49-F238E27FC236}">
                <a16:creationId xmlns:a16="http://schemas.microsoft.com/office/drawing/2014/main" id="{67400254-D7E6-4DA3-97F8-0453ADB97911}"/>
              </a:ext>
            </a:extLst>
          </p:cNvPr>
          <p:cNvSpPr/>
          <p:nvPr/>
        </p:nvSpPr>
        <p:spPr>
          <a:xfrm flipH="1">
            <a:off x="4350990" y="875235"/>
            <a:ext cx="4268654" cy="3744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050" b="1" spc="-1" dirty="0">
                <a:latin typeface="Arial" panose="020B0604020202020204" pitchFamily="34" charset="0"/>
                <a:cs typeface="Arial" panose="020B0604020202020204" pitchFamily="34" charset="0"/>
              </a:rPr>
              <a:t>Management Layer</a:t>
            </a:r>
            <a:endParaRPr lang="en-IE" sz="1050" b="1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ustomShape 38">
            <a:extLst>
              <a:ext uri="{FF2B5EF4-FFF2-40B4-BE49-F238E27FC236}">
                <a16:creationId xmlns:a16="http://schemas.microsoft.com/office/drawing/2014/main" id="{A10257AF-C9CB-4D6D-B2AC-BB6BF5DF930D}"/>
              </a:ext>
            </a:extLst>
          </p:cNvPr>
          <p:cNvSpPr/>
          <p:nvPr/>
        </p:nvSpPr>
        <p:spPr>
          <a:xfrm flipH="1">
            <a:off x="8867776" y="880965"/>
            <a:ext cx="1629764" cy="3744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050" b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Hardware Layer</a:t>
            </a:r>
          </a:p>
        </p:txBody>
      </p:sp>
      <p:sp>
        <p:nvSpPr>
          <p:cNvPr id="43" name="CustomShape 39">
            <a:extLst>
              <a:ext uri="{FF2B5EF4-FFF2-40B4-BE49-F238E27FC236}">
                <a16:creationId xmlns:a16="http://schemas.microsoft.com/office/drawing/2014/main" id="{5C97CF9E-F07E-406E-B3C4-B50E8F557783}"/>
              </a:ext>
            </a:extLst>
          </p:cNvPr>
          <p:cNvSpPr/>
          <p:nvPr/>
        </p:nvSpPr>
        <p:spPr>
          <a:xfrm>
            <a:off x="10478546" y="6201517"/>
            <a:ext cx="1226880" cy="41478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Redfish/Native</a:t>
            </a:r>
            <a:endParaRPr lang="en-IE" sz="1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en-IE" sz="1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ustomShape 40">
            <a:extLst>
              <a:ext uri="{FF2B5EF4-FFF2-40B4-BE49-F238E27FC236}">
                <a16:creationId xmlns:a16="http://schemas.microsoft.com/office/drawing/2014/main" id="{EF9959B8-501C-4DBE-994F-7C9D8A4ED971}"/>
              </a:ext>
            </a:extLst>
          </p:cNvPr>
          <p:cNvSpPr/>
          <p:nvPr/>
        </p:nvSpPr>
        <p:spPr>
          <a:xfrm flipH="1">
            <a:off x="8379300" y="2201835"/>
            <a:ext cx="881640" cy="498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CXL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stomShape 30">
            <a:extLst>
              <a:ext uri="{FF2B5EF4-FFF2-40B4-BE49-F238E27FC236}">
                <a16:creationId xmlns:a16="http://schemas.microsoft.com/office/drawing/2014/main" id="{A6DBE587-40D9-403E-8654-D68856E037D6}"/>
              </a:ext>
            </a:extLst>
          </p:cNvPr>
          <p:cNvSpPr/>
          <p:nvPr/>
        </p:nvSpPr>
        <p:spPr>
          <a:xfrm rot="16200000">
            <a:off x="4151353" y="3511686"/>
            <a:ext cx="2780621" cy="258427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E12F9B-BB49-4F35-AFB1-A641164F8F2B}"/>
              </a:ext>
            </a:extLst>
          </p:cNvPr>
          <p:cNvCxnSpPr>
            <a:cxnSpLocks/>
            <a:stCxn id="23" idx="1"/>
            <a:endCxn id="44" idx="3"/>
          </p:cNvCxnSpPr>
          <p:nvPr/>
        </p:nvCxnSpPr>
        <p:spPr>
          <a:xfrm flipV="1">
            <a:off x="7548330" y="2451315"/>
            <a:ext cx="830970" cy="118893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3C9697-7D0E-43AD-B0FC-FD986C51A1E4}"/>
              </a:ext>
            </a:extLst>
          </p:cNvPr>
          <p:cNvCxnSpPr>
            <a:cxnSpLocks/>
            <a:stCxn id="23" idx="1"/>
            <a:endCxn id="31" idx="3"/>
          </p:cNvCxnSpPr>
          <p:nvPr/>
        </p:nvCxnSpPr>
        <p:spPr>
          <a:xfrm flipV="1">
            <a:off x="7548330" y="3064935"/>
            <a:ext cx="822900" cy="57531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531D37-E283-45E1-AFB0-FAD03892CA11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>
            <a:off x="7548330" y="3640251"/>
            <a:ext cx="812970" cy="1101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43A68D-1026-43B9-B8F8-C72DA8E40DAE}"/>
              </a:ext>
            </a:extLst>
          </p:cNvPr>
          <p:cNvCxnSpPr>
            <a:cxnSpLocks/>
            <a:stCxn id="23" idx="1"/>
            <a:endCxn id="33" idx="3"/>
          </p:cNvCxnSpPr>
          <p:nvPr/>
        </p:nvCxnSpPr>
        <p:spPr>
          <a:xfrm>
            <a:off x="7548330" y="3640251"/>
            <a:ext cx="804330" cy="16672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ylinder 64">
            <a:extLst>
              <a:ext uri="{FF2B5EF4-FFF2-40B4-BE49-F238E27FC236}">
                <a16:creationId xmlns:a16="http://schemas.microsoft.com/office/drawing/2014/main" id="{4059FB9F-6173-410E-A617-AE44F3303C8E}"/>
              </a:ext>
            </a:extLst>
          </p:cNvPr>
          <p:cNvSpPr/>
          <p:nvPr/>
        </p:nvSpPr>
        <p:spPr>
          <a:xfrm>
            <a:off x="6344712" y="4437441"/>
            <a:ext cx="462156" cy="54974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latin typeface="Arial"/>
                <a:cs typeface="Arial"/>
              </a:rPr>
              <a:t>Data Store</a:t>
            </a:r>
            <a:endParaRPr lang="en-IE" sz="900">
              <a:latin typeface="Arial"/>
              <a:cs typeface="Arial"/>
            </a:endParaRPr>
          </a:p>
        </p:txBody>
      </p:sp>
      <p:sp>
        <p:nvSpPr>
          <p:cNvPr id="81" name="CustomShape 34">
            <a:extLst>
              <a:ext uri="{FF2B5EF4-FFF2-40B4-BE49-F238E27FC236}">
                <a16:creationId xmlns:a16="http://schemas.microsoft.com/office/drawing/2014/main" id="{5CE331F0-0AC6-43CA-925E-8C849E6C75B6}"/>
              </a:ext>
            </a:extLst>
          </p:cNvPr>
          <p:cNvSpPr/>
          <p:nvPr/>
        </p:nvSpPr>
        <p:spPr>
          <a:xfrm>
            <a:off x="3794487" y="2334671"/>
            <a:ext cx="981787" cy="48178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Policies</a:t>
            </a:r>
            <a:endParaRPr lang="en-IE" sz="10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CustomShape 34">
            <a:extLst>
              <a:ext uri="{FF2B5EF4-FFF2-40B4-BE49-F238E27FC236}">
                <a16:creationId xmlns:a16="http://schemas.microsoft.com/office/drawing/2014/main" id="{ED152A1B-75D9-4BC4-AB40-7EF6EEBB9291}"/>
              </a:ext>
            </a:extLst>
          </p:cNvPr>
          <p:cNvSpPr/>
          <p:nvPr/>
        </p:nvSpPr>
        <p:spPr>
          <a:xfrm>
            <a:off x="3794486" y="2854034"/>
            <a:ext cx="981787" cy="96634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algn="ctr">
              <a:lnSpc>
                <a:spcPct val="100000"/>
              </a:lnSpc>
            </a:pPr>
            <a:r>
              <a:rPr lang="en-US" sz="10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Compute, FAM, Storage, Fabric)</a:t>
            </a:r>
            <a:endParaRPr lang="en-IE" sz="10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625521-B2B3-437F-8665-09D7C0A21570}"/>
              </a:ext>
            </a:extLst>
          </p:cNvPr>
          <p:cNvCxnSpPr>
            <a:cxnSpLocks/>
            <a:stCxn id="80" idx="3"/>
            <a:endCxn id="34" idx="0"/>
          </p:cNvCxnSpPr>
          <p:nvPr/>
        </p:nvCxnSpPr>
        <p:spPr>
          <a:xfrm flipV="1">
            <a:off x="4876845" y="3640899"/>
            <a:ext cx="535605" cy="307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1316E1C-95F6-4016-AD60-5638E45C76D7}"/>
              </a:ext>
            </a:extLst>
          </p:cNvPr>
          <p:cNvCxnSpPr/>
          <p:nvPr/>
        </p:nvCxnSpPr>
        <p:spPr>
          <a:xfrm>
            <a:off x="11228270" y="5516037"/>
            <a:ext cx="60642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BAB5218-E07F-4A0C-B7D6-1A8E76B2F003}"/>
              </a:ext>
            </a:extLst>
          </p:cNvPr>
          <p:cNvCxnSpPr>
            <a:stCxn id="44" idx="1"/>
            <a:endCxn id="25" idx="1"/>
          </p:cNvCxnSpPr>
          <p:nvPr/>
        </p:nvCxnSpPr>
        <p:spPr>
          <a:xfrm>
            <a:off x="9260940" y="2451315"/>
            <a:ext cx="673110" cy="41327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12C95F-6D1F-4B25-A853-45411D1694BB}"/>
              </a:ext>
            </a:extLst>
          </p:cNvPr>
          <p:cNvCxnSpPr>
            <a:stCxn id="31" idx="1"/>
            <a:endCxn id="25" idx="0"/>
          </p:cNvCxnSpPr>
          <p:nvPr/>
        </p:nvCxnSpPr>
        <p:spPr>
          <a:xfrm>
            <a:off x="9252870" y="3064935"/>
            <a:ext cx="610271" cy="48263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308E78-AC94-4AB6-8832-E2512A7C7FCD}"/>
              </a:ext>
            </a:extLst>
          </p:cNvPr>
          <p:cNvCxnSpPr>
            <a:stCxn id="32" idx="1"/>
            <a:endCxn id="25" idx="7"/>
          </p:cNvCxnSpPr>
          <p:nvPr/>
        </p:nvCxnSpPr>
        <p:spPr>
          <a:xfrm>
            <a:off x="9242940" y="3750450"/>
            <a:ext cx="691110" cy="480099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A15D06D-70D2-416A-A770-432F67E1B24E}"/>
              </a:ext>
            </a:extLst>
          </p:cNvPr>
          <p:cNvCxnSpPr>
            <a:stCxn id="33" idx="1"/>
            <a:endCxn id="25" idx="6"/>
          </p:cNvCxnSpPr>
          <p:nvPr/>
        </p:nvCxnSpPr>
        <p:spPr>
          <a:xfrm flipV="1">
            <a:off x="9228900" y="4513449"/>
            <a:ext cx="876341" cy="79402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815566F-C368-407F-AA21-FD6711ECE0B8}"/>
              </a:ext>
            </a:extLst>
          </p:cNvPr>
          <p:cNvCxnSpPr/>
          <p:nvPr/>
        </p:nvCxnSpPr>
        <p:spPr>
          <a:xfrm>
            <a:off x="11228270" y="5868462"/>
            <a:ext cx="606424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5776BE0-90DF-4850-AECC-686C0ED1A249}"/>
              </a:ext>
            </a:extLst>
          </p:cNvPr>
          <p:cNvSpPr txBox="1"/>
          <p:nvPr/>
        </p:nvSpPr>
        <p:spPr>
          <a:xfrm>
            <a:off x="10486839" y="5377682"/>
            <a:ext cx="71000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E" sz="1000" dirty="0" err="1">
                <a:latin typeface="Arial" panose="020B0604020202020204" pitchFamily="34" charset="0"/>
                <a:cs typeface="Arial" panose="020B0604020202020204" pitchFamily="34" charset="0"/>
              </a:rPr>
              <a:t>RedFish</a:t>
            </a:r>
            <a:endParaRPr lang="en-I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3FA45AF-CFFF-4AFB-8002-CD560793D7FD}"/>
              </a:ext>
            </a:extLst>
          </p:cNvPr>
          <p:cNvSpPr txBox="1"/>
          <p:nvPr/>
        </p:nvSpPr>
        <p:spPr>
          <a:xfrm>
            <a:off x="10265864" y="5650384"/>
            <a:ext cx="9208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E" sz="1000" dirty="0" err="1">
                <a:latin typeface="Arial" panose="020B0604020202020204" pitchFamily="34" charset="0"/>
                <a:cs typeface="Arial" panose="020B0604020202020204" pitchFamily="34" charset="0"/>
              </a:rPr>
              <a:t>endor</a:t>
            </a:r>
            <a:r>
              <a:rPr lang="en-IE" sz="1000" dirty="0">
                <a:latin typeface="Arial" panose="020B0604020202020204" pitchFamily="34" charset="0"/>
                <a:cs typeface="Arial" panose="020B0604020202020204" pitchFamily="34" charset="0"/>
              </a:rPr>
              <a:t> Native API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101A5B-A278-4965-98E2-AA450AD1951F}"/>
              </a:ext>
            </a:extLst>
          </p:cNvPr>
          <p:cNvSpPr/>
          <p:nvPr/>
        </p:nvSpPr>
        <p:spPr>
          <a:xfrm>
            <a:off x="10225049" y="5308035"/>
            <a:ext cx="1746481" cy="138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stomShape 16">
            <a:extLst>
              <a:ext uri="{FF2B5EF4-FFF2-40B4-BE49-F238E27FC236}">
                <a16:creationId xmlns:a16="http://schemas.microsoft.com/office/drawing/2014/main" id="{2D6DC506-6D8E-48D6-8812-E5BB37B8493E}"/>
              </a:ext>
            </a:extLst>
          </p:cNvPr>
          <p:cNvSpPr/>
          <p:nvPr/>
        </p:nvSpPr>
        <p:spPr>
          <a:xfrm rot="16200000">
            <a:off x="553734" y="4953834"/>
            <a:ext cx="2331782" cy="38839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050" b="1" spc="-1" dirty="0">
                <a:latin typeface="Arial" panose="020B0604020202020204" pitchFamily="34" charset="0"/>
                <a:cs typeface="Arial" panose="020B0604020202020204" pitchFamily="34" charset="0"/>
              </a:rPr>
              <a:t>Administration Domain</a:t>
            </a:r>
            <a:endParaRPr lang="en-IE" sz="1050" b="1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9675D42D-4922-49B9-BB43-8E18B45FE964}"/>
              </a:ext>
            </a:extLst>
          </p:cNvPr>
          <p:cNvSpPr/>
          <p:nvPr/>
        </p:nvSpPr>
        <p:spPr>
          <a:xfrm>
            <a:off x="3955236" y="4438847"/>
            <a:ext cx="623520" cy="693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Store</a:t>
            </a:r>
            <a:endParaRPr lang="en-I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stomShape 36">
            <a:extLst>
              <a:ext uri="{FF2B5EF4-FFF2-40B4-BE49-F238E27FC236}">
                <a16:creationId xmlns:a16="http://schemas.microsoft.com/office/drawing/2014/main" id="{BC44A036-E3AE-410A-B7AF-EED291A0F1EA}"/>
              </a:ext>
            </a:extLst>
          </p:cNvPr>
          <p:cNvSpPr/>
          <p:nvPr/>
        </p:nvSpPr>
        <p:spPr>
          <a:xfrm flipH="1">
            <a:off x="5877210" y="2750903"/>
            <a:ext cx="1397160" cy="238680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tree management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525AC8-CDF5-4D8E-AF2C-A8969E5F8E92}"/>
              </a:ext>
            </a:extLst>
          </p:cNvPr>
          <p:cNvSpPr txBox="1"/>
          <p:nvPr/>
        </p:nvSpPr>
        <p:spPr>
          <a:xfrm>
            <a:off x="2214033" y="5659704"/>
            <a:ext cx="205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latin typeface="Arial" panose="020B0604020202020204" pitchFamily="34" charset="0"/>
                <a:cs typeface="Arial" panose="020B0604020202020204" pitchFamily="34" charset="0"/>
              </a:rPr>
              <a:t>Infra management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FEBF8-F8C2-4C19-8251-DBA75EB83733}"/>
              </a:ext>
            </a:extLst>
          </p:cNvPr>
          <p:cNvSpPr txBox="1"/>
          <p:nvPr/>
        </p:nvSpPr>
        <p:spPr>
          <a:xfrm>
            <a:off x="1987064" y="4059441"/>
            <a:ext cx="1918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E" sz="1400" dirty="0">
                <a:latin typeface="Arial" panose="020B0604020202020204" pitchFamily="34" charset="0"/>
                <a:cs typeface="Arial" panose="020B0604020202020204" pitchFamily="34" charset="0"/>
              </a:rPr>
              <a:t>Systems composition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E" sz="1400" dirty="0">
                <a:latin typeface="Arial" panose="020B0604020202020204" pitchFamily="34" charset="0"/>
                <a:cs typeface="Arial" panose="020B0604020202020204" pitchFamily="34" charset="0"/>
              </a:rPr>
              <a:t>Systems update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9A234A-4E1C-496E-A3B2-479CF8D76DD5}"/>
              </a:ext>
            </a:extLst>
          </p:cNvPr>
          <p:cNvSpPr txBox="1"/>
          <p:nvPr/>
        </p:nvSpPr>
        <p:spPr>
          <a:xfrm>
            <a:off x="2288558" y="1618925"/>
            <a:ext cx="1278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latin typeface="Arial" panose="020B0604020202020204" pitchFamily="34" charset="0"/>
                <a:cs typeface="Arial" panose="020B0604020202020204" pitchFamily="34" charset="0"/>
              </a:rPr>
              <a:t>App driven system </a:t>
            </a:r>
            <a:r>
              <a:rPr lang="en-IE" sz="1400" dirty="0" err="1">
                <a:latin typeface="Arial" panose="020B0604020202020204" pitchFamily="34" charset="0"/>
                <a:cs typeface="Arial" panose="020B0604020202020204" pitchFamily="34" charset="0"/>
              </a:rPr>
              <a:t>reconfig</a:t>
            </a:r>
            <a:endParaRPr lang="en-I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ustomShape 34">
            <a:extLst>
              <a:ext uri="{FF2B5EF4-FFF2-40B4-BE49-F238E27FC236}">
                <a16:creationId xmlns:a16="http://schemas.microsoft.com/office/drawing/2014/main" id="{D29BA3FF-7663-4634-A1E6-F4067B1D9C75}"/>
              </a:ext>
            </a:extLst>
          </p:cNvPr>
          <p:cNvSpPr/>
          <p:nvPr/>
        </p:nvSpPr>
        <p:spPr>
          <a:xfrm>
            <a:off x="3794485" y="3860459"/>
            <a:ext cx="981787" cy="48178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sz="10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ustomShape 36">
            <a:extLst>
              <a:ext uri="{FF2B5EF4-FFF2-40B4-BE49-F238E27FC236}">
                <a16:creationId xmlns:a16="http://schemas.microsoft.com/office/drawing/2014/main" id="{A4B9CC0C-28C1-497C-8C27-8A23D443E538}"/>
              </a:ext>
            </a:extLst>
          </p:cNvPr>
          <p:cNvSpPr/>
          <p:nvPr/>
        </p:nvSpPr>
        <p:spPr>
          <a:xfrm flipH="1">
            <a:off x="5872897" y="3577851"/>
            <a:ext cx="1397160" cy="238680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stomShape 36">
            <a:extLst>
              <a:ext uri="{FF2B5EF4-FFF2-40B4-BE49-F238E27FC236}">
                <a16:creationId xmlns:a16="http://schemas.microsoft.com/office/drawing/2014/main" id="{5B5191A5-13A7-40EC-BE07-91A3F4C09EE8}"/>
              </a:ext>
            </a:extLst>
          </p:cNvPr>
          <p:cNvSpPr/>
          <p:nvPr/>
        </p:nvSpPr>
        <p:spPr>
          <a:xfrm flipH="1">
            <a:off x="5877210" y="3866917"/>
            <a:ext cx="1397160" cy="238680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ustomShape 36">
            <a:extLst>
              <a:ext uri="{FF2B5EF4-FFF2-40B4-BE49-F238E27FC236}">
                <a16:creationId xmlns:a16="http://schemas.microsoft.com/office/drawing/2014/main" id="{45AF922E-30D2-4918-951A-E606F46B3DD5}"/>
              </a:ext>
            </a:extLst>
          </p:cNvPr>
          <p:cNvSpPr/>
          <p:nvPr/>
        </p:nvSpPr>
        <p:spPr>
          <a:xfrm flipH="1">
            <a:off x="5877210" y="4158016"/>
            <a:ext cx="1397160" cy="238680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81F914-6CEA-416A-BDB1-65FE1BBDBAA9}"/>
              </a:ext>
            </a:extLst>
          </p:cNvPr>
          <p:cNvSpPr txBox="1"/>
          <p:nvPr/>
        </p:nvSpPr>
        <p:spPr>
          <a:xfrm>
            <a:off x="6981496" y="6309265"/>
            <a:ext cx="920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5268C4-0509-485D-9386-7269864C709D}"/>
              </a:ext>
            </a:extLst>
          </p:cNvPr>
          <p:cNvCxnSpPr/>
          <p:nvPr/>
        </p:nvCxnSpPr>
        <p:spPr>
          <a:xfrm flipH="1">
            <a:off x="4188849" y="6619875"/>
            <a:ext cx="467892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2F14EB-7D06-4586-8C75-DBE82170DB83}"/>
              </a:ext>
            </a:extLst>
          </p:cNvPr>
          <p:cNvCxnSpPr>
            <a:cxnSpLocks/>
          </p:cNvCxnSpPr>
          <p:nvPr/>
        </p:nvCxnSpPr>
        <p:spPr>
          <a:xfrm flipV="1">
            <a:off x="6724650" y="5141391"/>
            <a:ext cx="0" cy="135540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5245C11-AC0C-4FAA-AFE8-8CD5852894D7}"/>
              </a:ext>
            </a:extLst>
          </p:cNvPr>
          <p:cNvCxnSpPr>
            <a:cxnSpLocks/>
          </p:cNvCxnSpPr>
          <p:nvPr/>
        </p:nvCxnSpPr>
        <p:spPr>
          <a:xfrm flipV="1">
            <a:off x="2288558" y="5169063"/>
            <a:ext cx="3264517" cy="1035248"/>
          </a:xfrm>
          <a:prstGeom prst="bentConnector3">
            <a:avLst>
              <a:gd name="adj1" fmla="val 9989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F94D57-A8D5-4C64-A81B-FB02CD63E4A7}"/>
              </a:ext>
            </a:extLst>
          </p:cNvPr>
          <p:cNvCxnSpPr>
            <a:cxnSpLocks/>
          </p:cNvCxnSpPr>
          <p:nvPr/>
        </p:nvCxnSpPr>
        <p:spPr>
          <a:xfrm>
            <a:off x="2288558" y="2620479"/>
            <a:ext cx="1222939" cy="447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C9942B-50FD-42C8-B976-F97BC553E024}"/>
              </a:ext>
            </a:extLst>
          </p:cNvPr>
          <p:cNvCxnSpPr>
            <a:cxnSpLocks/>
          </p:cNvCxnSpPr>
          <p:nvPr/>
        </p:nvCxnSpPr>
        <p:spPr>
          <a:xfrm>
            <a:off x="2288558" y="5175229"/>
            <a:ext cx="1220545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B6E3DDD8-1C43-4302-8918-D0552B85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5238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IE" sz="4000" dirty="0"/>
              <a:t>OFM Interfaces Diagram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01E415-BBD1-4377-B71A-A259AFED8028}"/>
              </a:ext>
            </a:extLst>
          </p:cNvPr>
          <p:cNvSpPr txBox="1"/>
          <p:nvPr/>
        </p:nvSpPr>
        <p:spPr>
          <a:xfrm rot="16200000">
            <a:off x="6107826" y="5771111"/>
            <a:ext cx="920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2" name="CustomShape 36">
            <a:extLst>
              <a:ext uri="{FF2B5EF4-FFF2-40B4-BE49-F238E27FC236}">
                <a16:creationId xmlns:a16="http://schemas.microsoft.com/office/drawing/2014/main" id="{3DAF00A8-B5C6-91AA-5949-B664E0D1B5A9}"/>
              </a:ext>
            </a:extLst>
          </p:cNvPr>
          <p:cNvSpPr/>
          <p:nvPr/>
        </p:nvSpPr>
        <p:spPr>
          <a:xfrm flipH="1">
            <a:off x="5877210" y="3028809"/>
            <a:ext cx="1397160" cy="238680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900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sz="900" dirty="0">
              <a:cs typeface="Calibri"/>
            </a:endParaRPr>
          </a:p>
        </p:txBody>
      </p:sp>
      <p:sp>
        <p:nvSpPr>
          <p:cNvPr id="4" name="CustomShape 36">
            <a:extLst>
              <a:ext uri="{FF2B5EF4-FFF2-40B4-BE49-F238E27FC236}">
                <a16:creationId xmlns:a16="http://schemas.microsoft.com/office/drawing/2014/main" id="{CEE98B6E-2198-245A-B968-810C07D5D8FD}"/>
              </a:ext>
            </a:extLst>
          </p:cNvPr>
          <p:cNvSpPr/>
          <p:nvPr/>
        </p:nvSpPr>
        <p:spPr>
          <a:xfrm flipH="1">
            <a:off x="5886174" y="3306715"/>
            <a:ext cx="1397160" cy="238680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1000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6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2483-905A-44F1-8444-73387673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5238"/>
            <a:ext cx="10515600" cy="1325563"/>
          </a:xfrm>
        </p:spPr>
        <p:txBody>
          <a:bodyPr anchor="t"/>
          <a:lstStyle/>
          <a:p>
            <a:r>
              <a:rPr lang="en-IE" dirty="0"/>
              <a:t>Composability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A1A52D-3B1D-4DC2-B5F2-3D3B0FAFCD90}"/>
              </a:ext>
            </a:extLst>
          </p:cNvPr>
          <p:cNvSpPr/>
          <p:nvPr/>
        </p:nvSpPr>
        <p:spPr>
          <a:xfrm rot="16200000">
            <a:off x="2171381" y="509383"/>
            <a:ext cx="1220545" cy="38869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sz="1200" dirty="0"/>
              <a:t>Composability Layer</a:t>
            </a:r>
          </a:p>
        </p:txBody>
      </p:sp>
      <p:sp>
        <p:nvSpPr>
          <p:cNvPr id="7" name="CustomShape 34">
            <a:extLst>
              <a:ext uri="{FF2B5EF4-FFF2-40B4-BE49-F238E27FC236}">
                <a16:creationId xmlns:a16="http://schemas.microsoft.com/office/drawing/2014/main" id="{09ECC020-BA76-453E-B684-7DF29DDC228E}"/>
              </a:ext>
            </a:extLst>
          </p:cNvPr>
          <p:cNvSpPr/>
          <p:nvPr/>
        </p:nvSpPr>
        <p:spPr>
          <a:xfrm>
            <a:off x="967944" y="1971061"/>
            <a:ext cx="981787" cy="48178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Fabric Resources</a:t>
            </a: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Monitoring</a:t>
            </a:r>
            <a:endParaRPr lang="en-IE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34">
            <a:extLst>
              <a:ext uri="{FF2B5EF4-FFF2-40B4-BE49-F238E27FC236}">
                <a16:creationId xmlns:a16="http://schemas.microsoft.com/office/drawing/2014/main" id="{EF0BE0C3-EA7B-475B-9A2F-8E061D0FFB7D}"/>
              </a:ext>
            </a:extLst>
          </p:cNvPr>
          <p:cNvSpPr/>
          <p:nvPr/>
        </p:nvSpPr>
        <p:spPr>
          <a:xfrm>
            <a:off x="959141" y="2504480"/>
            <a:ext cx="981787" cy="48178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Composition</a:t>
            </a: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Policies</a:t>
            </a:r>
            <a:endParaRPr lang="en-IE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34">
            <a:extLst>
              <a:ext uri="{FF2B5EF4-FFF2-40B4-BE49-F238E27FC236}">
                <a16:creationId xmlns:a16="http://schemas.microsoft.com/office/drawing/2014/main" id="{9C7F7CC6-131C-43BA-82A0-A1E4173FF6E8}"/>
              </a:ext>
            </a:extLst>
          </p:cNvPr>
          <p:cNvSpPr/>
          <p:nvPr/>
        </p:nvSpPr>
        <p:spPr>
          <a:xfrm>
            <a:off x="2049169" y="1971061"/>
            <a:ext cx="863153" cy="93577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Resource</a:t>
            </a: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Control</a:t>
            </a:r>
          </a:p>
          <a:p>
            <a:pPr algn="ctr">
              <a:lnSpc>
                <a:spcPct val="100000"/>
              </a:lnSpc>
            </a:pPr>
            <a:r>
              <a:rPr lang="en-US" sz="1000" spc="-1" dirty="0">
                <a:solidFill>
                  <a:schemeClr val="bg1"/>
                </a:solidFill>
                <a:latin typeface="Calibri"/>
              </a:rPr>
              <a:t>(e.g., Compute, FAM, Storage, Fabric)</a:t>
            </a:r>
            <a:endParaRPr lang="en-IE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7CFEDA6-E349-4BC5-8A6D-1B42B6AB7ACC}"/>
              </a:ext>
            </a:extLst>
          </p:cNvPr>
          <p:cNvSpPr/>
          <p:nvPr/>
        </p:nvSpPr>
        <p:spPr>
          <a:xfrm>
            <a:off x="3538704" y="2052194"/>
            <a:ext cx="623520" cy="693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Store</a:t>
            </a:r>
            <a:endParaRPr lang="en-IE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CF2D55-2A44-42B5-BF7F-EC4FE6D84A7A}"/>
              </a:ext>
            </a:extLst>
          </p:cNvPr>
          <p:cNvCxnSpPr>
            <a:cxnSpLocks/>
          </p:cNvCxnSpPr>
          <p:nvPr/>
        </p:nvCxnSpPr>
        <p:spPr>
          <a:xfrm flipH="1" flipV="1">
            <a:off x="930271" y="3035329"/>
            <a:ext cx="422279" cy="116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37D5A-8834-4083-B1B9-388B661A9E9C}"/>
              </a:ext>
            </a:extLst>
          </p:cNvPr>
          <p:cNvCxnSpPr>
            <a:cxnSpLocks/>
          </p:cNvCxnSpPr>
          <p:nvPr/>
        </p:nvCxnSpPr>
        <p:spPr>
          <a:xfrm flipV="1">
            <a:off x="1957034" y="3063109"/>
            <a:ext cx="2653066" cy="113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C57DB-4C16-4915-B508-E237AE247D59}"/>
              </a:ext>
            </a:extLst>
          </p:cNvPr>
          <p:cNvSpPr txBox="1"/>
          <p:nvPr/>
        </p:nvSpPr>
        <p:spPr>
          <a:xfrm>
            <a:off x="5685905" y="539900"/>
            <a:ext cx="58643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u="sng" dirty="0"/>
              <a:t>Main functionalities exposed to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Composition/Deletion of Computer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Dynamic update of Computer Systems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Application driven dynamic resources configuration and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Creation of shared memory region across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On-demand provisioning </a:t>
            </a:r>
            <a:r>
              <a:rPr lang="en-IE"/>
              <a:t>of accelerators</a:t>
            </a: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Virtual network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Management of client permissions/resource ownership</a:t>
            </a:r>
          </a:p>
          <a:p>
            <a:pPr lvl="1"/>
            <a:endParaRPr lang="en-IE" dirty="0"/>
          </a:p>
          <a:p>
            <a:r>
              <a:rPr lang="en-IE" u="sng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Data store: information on composable resources available, resources bookkeeping, composed/provisioned resources ownership,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Fabric Resources Monitoring: tracks current fabric state and updates local data store based on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Composition policies: select resources according to incoming requests constraints and fabric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Resource control: interacts with OFMF for manipulating </a:t>
            </a:r>
            <a:r>
              <a:rPr lang="en-IE" dirty="0" err="1"/>
              <a:t>RedFish</a:t>
            </a:r>
            <a:r>
              <a:rPr lang="en-IE" dirty="0"/>
              <a:t> tree to </a:t>
            </a:r>
            <a:r>
              <a:rPr lang="en-IE" dirty="0" err="1"/>
              <a:t>fulfill</a:t>
            </a:r>
            <a:r>
              <a:rPr lang="en-IE" dirty="0"/>
              <a:t> requests</a:t>
            </a:r>
          </a:p>
        </p:txBody>
      </p:sp>
      <p:sp>
        <p:nvSpPr>
          <p:cNvPr id="17" name="CustomShape 34">
            <a:extLst>
              <a:ext uri="{FF2B5EF4-FFF2-40B4-BE49-F238E27FC236}">
                <a16:creationId xmlns:a16="http://schemas.microsoft.com/office/drawing/2014/main" id="{7958207D-E890-425B-89FF-BE97745ABF91}"/>
              </a:ext>
            </a:extLst>
          </p:cNvPr>
          <p:cNvSpPr/>
          <p:nvPr/>
        </p:nvSpPr>
        <p:spPr>
          <a:xfrm rot="16200000">
            <a:off x="2793351" y="2167592"/>
            <a:ext cx="863153" cy="50975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chemeClr val="bg1"/>
                </a:solidFill>
                <a:latin typeface="Calibri"/>
              </a:rPr>
              <a:t>Events &amp; Logs</a:t>
            </a:r>
            <a:endParaRPr lang="en-IE" sz="105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F6973-63E1-4A24-BA23-FF6A411F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5" y="3768687"/>
            <a:ext cx="4723300" cy="31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8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14B2496-28AB-4A56-9BF7-438AB779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5" y="3768687"/>
            <a:ext cx="4723300" cy="31520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BC57DB-4C16-4915-B508-E237AE247D59}"/>
              </a:ext>
            </a:extLst>
          </p:cNvPr>
          <p:cNvSpPr txBox="1"/>
          <p:nvPr/>
        </p:nvSpPr>
        <p:spPr>
          <a:xfrm>
            <a:off x="6337300" y="778025"/>
            <a:ext cx="5124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This layer is composing computer systems and updating them at the </a:t>
            </a:r>
            <a:r>
              <a:rPr lang="en-IE" dirty="0" err="1"/>
              <a:t>ResourceBlock</a:t>
            </a:r>
            <a:r>
              <a:rPr lang="en-IE" dirty="0"/>
              <a:t> (RB)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RBs are the </a:t>
            </a:r>
            <a:r>
              <a:rPr lang="en-IE" dirty="0" err="1"/>
              <a:t>RedFish</a:t>
            </a:r>
            <a:r>
              <a:rPr lang="en-IE" dirty="0"/>
              <a:t> unit of Composability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RBs are part of the OFMF RF tree and are created by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Why: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E" dirty="0"/>
              <a:t>Only agents have enough information on the fabric for figuring out which components are part of a resource block.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E" dirty="0"/>
              <a:t>RBs are the containers of physical resources and are required from initialization time when no </a:t>
            </a:r>
            <a:r>
              <a:rPr lang="en-IE" dirty="0" err="1"/>
              <a:t>ComputerSystems</a:t>
            </a:r>
            <a:r>
              <a:rPr lang="en-IE" dirty="0"/>
              <a:t> are available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E7B9FD-3AC8-4239-B2FD-DFA91124E73F}"/>
              </a:ext>
            </a:extLst>
          </p:cNvPr>
          <p:cNvSpPr/>
          <p:nvPr/>
        </p:nvSpPr>
        <p:spPr>
          <a:xfrm rot="16200000">
            <a:off x="2171381" y="509383"/>
            <a:ext cx="1220545" cy="38869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sz="1200" dirty="0"/>
              <a:t>Composability Layer</a:t>
            </a:r>
          </a:p>
        </p:txBody>
      </p:sp>
      <p:sp>
        <p:nvSpPr>
          <p:cNvPr id="24" name="CustomShape 34">
            <a:extLst>
              <a:ext uri="{FF2B5EF4-FFF2-40B4-BE49-F238E27FC236}">
                <a16:creationId xmlns:a16="http://schemas.microsoft.com/office/drawing/2014/main" id="{F6B55BD2-1C34-4BCD-8D30-FA451D7916BD}"/>
              </a:ext>
            </a:extLst>
          </p:cNvPr>
          <p:cNvSpPr/>
          <p:nvPr/>
        </p:nvSpPr>
        <p:spPr>
          <a:xfrm>
            <a:off x="967944" y="1971061"/>
            <a:ext cx="981787" cy="48178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Fabric Resources</a:t>
            </a: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Monitoring</a:t>
            </a:r>
            <a:endParaRPr lang="en-IE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5" name="CustomShape 34">
            <a:extLst>
              <a:ext uri="{FF2B5EF4-FFF2-40B4-BE49-F238E27FC236}">
                <a16:creationId xmlns:a16="http://schemas.microsoft.com/office/drawing/2014/main" id="{8D05C145-28D9-461F-8633-9CF54B89AA68}"/>
              </a:ext>
            </a:extLst>
          </p:cNvPr>
          <p:cNvSpPr/>
          <p:nvPr/>
        </p:nvSpPr>
        <p:spPr>
          <a:xfrm>
            <a:off x="959141" y="2504480"/>
            <a:ext cx="981787" cy="48178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Composition</a:t>
            </a: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Policies</a:t>
            </a:r>
            <a:endParaRPr lang="en-IE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CustomShape 34">
            <a:extLst>
              <a:ext uri="{FF2B5EF4-FFF2-40B4-BE49-F238E27FC236}">
                <a16:creationId xmlns:a16="http://schemas.microsoft.com/office/drawing/2014/main" id="{8FA32DA0-A77A-45C2-A1EE-546717AE5269}"/>
              </a:ext>
            </a:extLst>
          </p:cNvPr>
          <p:cNvSpPr/>
          <p:nvPr/>
        </p:nvSpPr>
        <p:spPr>
          <a:xfrm>
            <a:off x="2049169" y="1971061"/>
            <a:ext cx="863153" cy="93577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Resource</a:t>
            </a: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Control</a:t>
            </a:r>
          </a:p>
          <a:p>
            <a:pPr algn="ctr">
              <a:lnSpc>
                <a:spcPct val="100000"/>
              </a:lnSpc>
            </a:pPr>
            <a:r>
              <a:rPr lang="en-US" sz="1000" spc="-1" dirty="0">
                <a:solidFill>
                  <a:schemeClr val="bg1"/>
                </a:solidFill>
                <a:latin typeface="Calibri"/>
              </a:rPr>
              <a:t>(e.g., Compute, FAM, Storage, Fabric)</a:t>
            </a:r>
            <a:endParaRPr lang="en-IE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FE78A6BD-C389-406C-98A2-7F7295F624CA}"/>
              </a:ext>
            </a:extLst>
          </p:cNvPr>
          <p:cNvSpPr/>
          <p:nvPr/>
        </p:nvSpPr>
        <p:spPr>
          <a:xfrm>
            <a:off x="3538704" y="2052194"/>
            <a:ext cx="623520" cy="693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Store</a:t>
            </a:r>
            <a:endParaRPr lang="en-IE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3D3F18-B49E-4D90-A396-39B70B6AF0BC}"/>
              </a:ext>
            </a:extLst>
          </p:cNvPr>
          <p:cNvCxnSpPr>
            <a:cxnSpLocks/>
          </p:cNvCxnSpPr>
          <p:nvPr/>
        </p:nvCxnSpPr>
        <p:spPr>
          <a:xfrm flipH="1" flipV="1">
            <a:off x="930271" y="3035329"/>
            <a:ext cx="422279" cy="116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B4C764-9EB7-499A-ACFC-15E070699A0B}"/>
              </a:ext>
            </a:extLst>
          </p:cNvPr>
          <p:cNvCxnSpPr>
            <a:cxnSpLocks/>
          </p:cNvCxnSpPr>
          <p:nvPr/>
        </p:nvCxnSpPr>
        <p:spPr>
          <a:xfrm flipV="1">
            <a:off x="1957034" y="3063109"/>
            <a:ext cx="2653066" cy="113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stomShape 34">
            <a:extLst>
              <a:ext uri="{FF2B5EF4-FFF2-40B4-BE49-F238E27FC236}">
                <a16:creationId xmlns:a16="http://schemas.microsoft.com/office/drawing/2014/main" id="{59CFED44-28FB-48F3-968B-E88FCD3861B1}"/>
              </a:ext>
            </a:extLst>
          </p:cNvPr>
          <p:cNvSpPr/>
          <p:nvPr/>
        </p:nvSpPr>
        <p:spPr>
          <a:xfrm rot="16200000">
            <a:off x="2793351" y="2167592"/>
            <a:ext cx="863153" cy="50975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chemeClr val="bg1"/>
                </a:solidFill>
                <a:latin typeface="Calibri"/>
              </a:rPr>
              <a:t>Events &amp; Logs</a:t>
            </a:r>
            <a:endParaRPr lang="en-IE" sz="105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B01D779-FD61-4FBB-9465-454131774A9D}"/>
              </a:ext>
            </a:extLst>
          </p:cNvPr>
          <p:cNvSpPr txBox="1">
            <a:spLocks/>
          </p:cNvSpPr>
          <p:nvPr/>
        </p:nvSpPr>
        <p:spPr>
          <a:xfrm>
            <a:off x="142875" y="35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/>
              <a:t>Composability Layer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957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ABA577-D5D3-4A89-B7A7-301F24C0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5" y="3768687"/>
            <a:ext cx="4723300" cy="3152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376259-EF67-407F-A06A-76E70B8F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61" y="1350143"/>
            <a:ext cx="1477008" cy="220585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8A0697-E5E1-450B-9F02-C5691369BB2C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543300"/>
            <a:ext cx="76200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EC39CA-3FF8-4EF8-9EC1-7609B8D04FB1}"/>
              </a:ext>
            </a:extLst>
          </p:cNvPr>
          <p:cNvCxnSpPr>
            <a:cxnSpLocks/>
          </p:cNvCxnSpPr>
          <p:nvPr/>
        </p:nvCxnSpPr>
        <p:spPr>
          <a:xfrm flipH="1" flipV="1">
            <a:off x="2964769" y="3556000"/>
            <a:ext cx="359456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34B64B-43C5-4838-9004-2230B1AEF57C}"/>
              </a:ext>
            </a:extLst>
          </p:cNvPr>
          <p:cNvSpPr txBox="1"/>
          <p:nvPr/>
        </p:nvSpPr>
        <p:spPr>
          <a:xfrm>
            <a:off x="6577968" y="601345"/>
            <a:ext cx="51247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Store: stores the RF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Fabrics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Chassis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/>
              <a:t>ResourceBlocks</a:t>
            </a:r>
            <a:r>
              <a:rPr lang="en-IE" dirty="0"/>
              <a:t> for composability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Any other redfish object needed for representing a complete infrastructure</a:t>
            </a:r>
          </a:p>
          <a:p>
            <a:r>
              <a:rPr lang="en-IE" dirty="0" err="1"/>
              <a:t>RedFish</a:t>
            </a:r>
            <a:r>
              <a:rPr lang="en-IE" dirty="0"/>
              <a:t> Tree management: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Actions for manipulating the RF tree in response to Client’s requests, including interacting with Agents whenever needed</a:t>
            </a:r>
          </a:p>
          <a:p>
            <a:r>
              <a:rPr lang="en-IE" dirty="0"/>
              <a:t>Events &amp;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PUB/SUB based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Forwarding Agent events to OFM Services and Clients</a:t>
            </a:r>
          </a:p>
          <a:p>
            <a:r>
              <a:rPr lang="en-IE" dirty="0"/>
              <a:t>Authentication and 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Verify Clients and Agents 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Restrict access to resources and services depending on 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1F612C-E205-437B-9F30-ADA7FE51E633}"/>
              </a:ext>
            </a:extLst>
          </p:cNvPr>
          <p:cNvSpPr txBox="1">
            <a:spLocks/>
          </p:cNvSpPr>
          <p:nvPr/>
        </p:nvSpPr>
        <p:spPr>
          <a:xfrm>
            <a:off x="142875" y="35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Open Fabric Manager</a:t>
            </a:r>
          </a:p>
        </p:txBody>
      </p:sp>
    </p:spTree>
    <p:extLst>
      <p:ext uri="{BB962C8B-B14F-4D97-AF65-F5344CB8AC3E}">
        <p14:creationId xmlns:p14="http://schemas.microsoft.com/office/powerpoint/2010/main" val="139817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36B241-C472-4FC0-8DB4-628FDFC9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5" y="3768687"/>
            <a:ext cx="4723300" cy="3152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376259-EF67-407F-A06A-76E70B8F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61" y="1350143"/>
            <a:ext cx="1477008" cy="220585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8A0697-E5E1-450B-9F02-C5691369BB2C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543300"/>
            <a:ext cx="76200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EC39CA-3FF8-4EF8-9EC1-7609B8D04FB1}"/>
              </a:ext>
            </a:extLst>
          </p:cNvPr>
          <p:cNvCxnSpPr>
            <a:cxnSpLocks/>
          </p:cNvCxnSpPr>
          <p:nvPr/>
        </p:nvCxnSpPr>
        <p:spPr>
          <a:xfrm flipH="1" flipV="1">
            <a:off x="2964769" y="3556000"/>
            <a:ext cx="359456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34B64B-43C5-4838-9004-2230B1AEF57C}"/>
              </a:ext>
            </a:extLst>
          </p:cNvPr>
          <p:cNvSpPr txBox="1"/>
          <p:nvPr/>
        </p:nvSpPr>
        <p:spPr>
          <a:xfrm>
            <a:off x="6577968" y="601345"/>
            <a:ext cx="5124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Events &amp; Logs: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Retrieves events from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This could result in changes to the RF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Forwards Events from agents to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1F612C-E205-437B-9F30-ADA7FE51E633}"/>
              </a:ext>
            </a:extLst>
          </p:cNvPr>
          <p:cNvSpPr txBox="1">
            <a:spLocks/>
          </p:cNvSpPr>
          <p:nvPr/>
        </p:nvSpPr>
        <p:spPr>
          <a:xfrm>
            <a:off x="142875" y="35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Open Fabric Manager</a:t>
            </a:r>
          </a:p>
        </p:txBody>
      </p:sp>
    </p:spTree>
    <p:extLst>
      <p:ext uri="{BB962C8B-B14F-4D97-AF65-F5344CB8AC3E}">
        <p14:creationId xmlns:p14="http://schemas.microsoft.com/office/powerpoint/2010/main" val="174647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00CBE17-1243-4D10-BDC0-43986C2E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5" y="3768687"/>
            <a:ext cx="4723300" cy="31520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0A04C0-3694-41C6-B0AB-E1B77C63365A}"/>
              </a:ext>
            </a:extLst>
          </p:cNvPr>
          <p:cNvSpPr/>
          <p:nvPr/>
        </p:nvSpPr>
        <p:spPr>
          <a:xfrm>
            <a:off x="1765301" y="1409701"/>
            <a:ext cx="1866900" cy="2082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ustomShape 30">
            <a:extLst>
              <a:ext uri="{FF2B5EF4-FFF2-40B4-BE49-F238E27FC236}">
                <a16:creationId xmlns:a16="http://schemas.microsoft.com/office/drawing/2014/main" id="{F08A36E4-661B-42F1-A048-6480844EB21A}"/>
              </a:ext>
            </a:extLst>
          </p:cNvPr>
          <p:cNvSpPr/>
          <p:nvPr/>
        </p:nvSpPr>
        <p:spPr>
          <a:xfrm rot="16200000">
            <a:off x="558803" y="2298703"/>
            <a:ext cx="2082799" cy="304796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Calibri"/>
              </a:rPr>
              <a:t>RESTful API (RF/SF)</a:t>
            </a:r>
            <a:endParaRPr lang="en-IE" sz="1100" b="1" strike="noStrike" spc="-1" dirty="0"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FB294-92E6-4AD2-9F4A-B57F3D50E56B}"/>
              </a:ext>
            </a:extLst>
          </p:cNvPr>
          <p:cNvSpPr/>
          <p:nvPr/>
        </p:nvSpPr>
        <p:spPr>
          <a:xfrm>
            <a:off x="2108201" y="1652589"/>
            <a:ext cx="12065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Events and Logs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CCF34-56C8-4F79-94EA-1C9F00FA1561}"/>
              </a:ext>
            </a:extLst>
          </p:cNvPr>
          <p:cNvSpPr/>
          <p:nvPr/>
        </p:nvSpPr>
        <p:spPr>
          <a:xfrm rot="16200000">
            <a:off x="2933702" y="2102645"/>
            <a:ext cx="2082799" cy="696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600" dirty="0"/>
              <a:t>Fabric Manager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FDF90-0469-49C4-92AE-0A2307CB8609}"/>
              </a:ext>
            </a:extLst>
          </p:cNvPr>
          <p:cNvSpPr/>
          <p:nvPr/>
        </p:nvSpPr>
        <p:spPr>
          <a:xfrm>
            <a:off x="2108201" y="2592389"/>
            <a:ext cx="12065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RF-FM/FM-RF</a:t>
            </a:r>
          </a:p>
          <a:p>
            <a:pPr algn="ctr"/>
            <a:r>
              <a:rPr lang="en-IE" sz="1400" dirty="0"/>
              <a:t>translation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BD2E-E0AC-48AB-B96B-6BBB0BC40934}"/>
              </a:ext>
            </a:extLst>
          </p:cNvPr>
          <p:cNvSpPr txBox="1"/>
          <p:nvPr/>
        </p:nvSpPr>
        <p:spPr>
          <a:xfrm>
            <a:off x="6541003" y="814845"/>
            <a:ext cx="51247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Fabric Manager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Interacts with FM via fabric specific APIs</a:t>
            </a:r>
          </a:p>
          <a:p>
            <a:endParaRPr lang="en-IE" dirty="0"/>
          </a:p>
          <a:p>
            <a:r>
              <a:rPr lang="en-IE" dirty="0"/>
              <a:t>RF-FM/FM-RF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Command, events and objects translation and forwarding  from RF to FM schema (and vice versa)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Expose fabric resources in RF model at initialization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Trigger events generation to notify changes in the fabric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RF objects annotation with fabric related metadata to support composability policies (e.g., resources latency, maximum bandwidth, TBD, etc.)</a:t>
            </a:r>
          </a:p>
          <a:p>
            <a:endParaRPr lang="en-IE" dirty="0"/>
          </a:p>
          <a:p>
            <a:r>
              <a:rPr lang="en-IE" dirty="0"/>
              <a:t>Events and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Forward events to OFM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Logs fabric changes history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2B816D-E4CB-4114-9619-44666A7714BD}"/>
              </a:ext>
            </a:extLst>
          </p:cNvPr>
          <p:cNvCxnSpPr>
            <a:cxnSpLocks/>
          </p:cNvCxnSpPr>
          <p:nvPr/>
        </p:nvCxnSpPr>
        <p:spPr>
          <a:xfrm flipH="1" flipV="1">
            <a:off x="1447804" y="3492501"/>
            <a:ext cx="2324096" cy="939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1DCAAF-D5A8-44D6-B558-FB6506B1B668}"/>
              </a:ext>
            </a:extLst>
          </p:cNvPr>
          <p:cNvCxnSpPr>
            <a:cxnSpLocks/>
          </p:cNvCxnSpPr>
          <p:nvPr/>
        </p:nvCxnSpPr>
        <p:spPr>
          <a:xfrm flipV="1">
            <a:off x="4248150" y="3492501"/>
            <a:ext cx="75408" cy="939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E2F31BA-35E0-4878-858A-C7E83844ACCC}"/>
              </a:ext>
            </a:extLst>
          </p:cNvPr>
          <p:cNvSpPr txBox="1">
            <a:spLocks/>
          </p:cNvSpPr>
          <p:nvPr/>
        </p:nvSpPr>
        <p:spPr>
          <a:xfrm>
            <a:off x="142875" y="35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Fabric Agent</a:t>
            </a:r>
          </a:p>
        </p:txBody>
      </p:sp>
    </p:spTree>
    <p:extLst>
      <p:ext uri="{BB962C8B-B14F-4D97-AF65-F5344CB8AC3E}">
        <p14:creationId xmlns:p14="http://schemas.microsoft.com/office/powerpoint/2010/main" val="376191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2483-905A-44F1-8444-73387673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5238"/>
            <a:ext cx="10515600" cy="1325563"/>
          </a:xfrm>
        </p:spPr>
        <p:txBody>
          <a:bodyPr anchor="t"/>
          <a:lstStyle/>
          <a:p>
            <a:r>
              <a:rPr lang="en-IE" dirty="0"/>
              <a:t>Composability</a:t>
            </a:r>
            <a:br>
              <a:rPr lang="en-IE" dirty="0"/>
            </a:br>
            <a:r>
              <a:rPr lang="en-IE" sz="2400" dirty="0"/>
              <a:t>Example System Bring UP</a:t>
            </a:r>
            <a:endParaRPr lang="en-IE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3A4C138-31D0-45F1-817C-C96A1C291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59" y="180975"/>
            <a:ext cx="60102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2483-905A-44F1-8444-73387673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5238"/>
            <a:ext cx="10515600" cy="1325563"/>
          </a:xfrm>
        </p:spPr>
        <p:txBody>
          <a:bodyPr anchor="t"/>
          <a:lstStyle/>
          <a:p>
            <a:r>
              <a:rPr lang="en-IE" dirty="0"/>
              <a:t>Composability</a:t>
            </a:r>
            <a:br>
              <a:rPr lang="en-IE" dirty="0"/>
            </a:br>
            <a:r>
              <a:rPr lang="en-IE" sz="2400" dirty="0"/>
              <a:t>Example System Composition</a:t>
            </a:r>
            <a:endParaRPr lang="en-IE" dirty="0"/>
          </a:p>
        </p:txBody>
      </p:sp>
      <p:pic>
        <p:nvPicPr>
          <p:cNvPr id="3" name="Picture 3" descr="comp_req.drawio.png">
            <a:extLst>
              <a:ext uri="{FF2B5EF4-FFF2-40B4-BE49-F238E27FC236}">
                <a16:creationId xmlns:a16="http://schemas.microsoft.com/office/drawing/2014/main" id="{947292AE-50F4-4063-8FB6-91B8BA8D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77" y="200249"/>
            <a:ext cx="5593975" cy="64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1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581</Words>
  <Application>Microsoft Macintosh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Composability in the OFMF</vt:lpstr>
      <vt:lpstr>OFM Interfaces Diagram</vt:lpstr>
      <vt:lpstr>Composability Layer</vt:lpstr>
      <vt:lpstr>PowerPoint Presentation</vt:lpstr>
      <vt:lpstr>PowerPoint Presentation</vt:lpstr>
      <vt:lpstr>PowerPoint Presentation</vt:lpstr>
      <vt:lpstr>PowerPoint Presentation</vt:lpstr>
      <vt:lpstr>Composability Example System Bring UP</vt:lpstr>
      <vt:lpstr>Composability Example System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Composability in the OFMF</dc:title>
  <dc:creator>Christian Pinto</dc:creator>
  <cp:lastModifiedBy>Aguilar, Michael J.</cp:lastModifiedBy>
  <cp:revision>194</cp:revision>
  <dcterms:created xsi:type="dcterms:W3CDTF">2022-08-24T22:18:48Z</dcterms:created>
  <dcterms:modified xsi:type="dcterms:W3CDTF">2022-09-07T22:06:23Z</dcterms:modified>
</cp:coreProperties>
</file>