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notesMasterIdLst>
    <p:notesMasterId r:id="rId17"/>
  </p:notesMasterIdLst>
  <p:sldIdLst>
    <p:sldId id="256" r:id="rId5"/>
    <p:sldId id="257" r:id="rId6"/>
    <p:sldId id="258" r:id="rId7"/>
    <p:sldId id="259" r:id="rId8"/>
    <p:sldId id="260" r:id="rId9"/>
    <p:sldId id="265" r:id="rId10"/>
    <p:sldId id="266" r:id="rId11"/>
    <p:sldId id="267" r:id="rId12"/>
    <p:sldId id="264" r:id="rId13"/>
    <p:sldId id="2142534047" r:id="rId14"/>
    <p:sldId id="263" r:id="rId15"/>
    <p:sldId id="262" r:id="rId16"/>
  </p:sldIdLst>
  <p:sldSz cx="182880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244" autoAdjust="0"/>
  </p:normalViewPr>
  <p:slideViewPr>
    <p:cSldViewPr snapToGrid="0">
      <p:cViewPr varScale="1">
        <p:scale>
          <a:sx n="49" d="100"/>
          <a:sy n="49" d="100"/>
        </p:scale>
        <p:origin x="2010" y="60"/>
      </p:cViewPr>
      <p:guideLst/>
    </p:cSldViewPr>
  </p:slideViewPr>
  <p:notesTextViewPr>
    <p:cViewPr>
      <p:scale>
        <a:sx n="1" d="1"/>
        <a:sy n="1" d="1"/>
      </p:scale>
      <p:origin x="0" y="-201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field, John (HPC/AI)" userId="a9eca340-23f2-4ce3-a64f-6c283da2053a" providerId="ADAL" clId="{1D84070E-EB49-4099-99FE-00EA7AD7A2D9}"/>
    <pc:docChg chg="custSel modSld">
      <pc:chgData name="Mayfield, John (HPC/AI)" userId="a9eca340-23f2-4ce3-a64f-6c283da2053a" providerId="ADAL" clId="{1D84070E-EB49-4099-99FE-00EA7AD7A2D9}" dt="2022-08-16T21:52:08.573" v="683" actId="20577"/>
      <pc:docMkLst>
        <pc:docMk/>
      </pc:docMkLst>
      <pc:sldChg chg="modNotesTx">
        <pc:chgData name="Mayfield, John (HPC/AI)" userId="a9eca340-23f2-4ce3-a64f-6c283da2053a" providerId="ADAL" clId="{1D84070E-EB49-4099-99FE-00EA7AD7A2D9}" dt="2022-08-12T14:41:07.315" v="529" actId="207"/>
        <pc:sldMkLst>
          <pc:docMk/>
          <pc:sldMk cId="3409471153" sldId="257"/>
        </pc:sldMkLst>
      </pc:sldChg>
      <pc:sldChg chg="modNotesTx">
        <pc:chgData name="Mayfield, John (HPC/AI)" userId="a9eca340-23f2-4ce3-a64f-6c283da2053a" providerId="ADAL" clId="{1D84070E-EB49-4099-99FE-00EA7AD7A2D9}" dt="2022-08-16T21:52:08.573" v="683" actId="20577"/>
        <pc:sldMkLst>
          <pc:docMk/>
          <pc:sldMk cId="1279534916"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4F259-01A9-42C8-A155-0CD2ED28B43B}" type="datetimeFigureOut">
              <a:rPr lang="en-US" smtClean="0"/>
              <a:t>8/16/2022</a:t>
            </a:fld>
            <a:endParaRPr lang="en-US"/>
          </a:p>
        </p:txBody>
      </p:sp>
      <p:sp>
        <p:nvSpPr>
          <p:cNvPr id="4" name="Slide Image Placeholder 3"/>
          <p:cNvSpPr>
            <a:spLocks noGrp="1" noRot="1" noChangeAspect="1"/>
          </p:cNvSpPr>
          <p:nvPr>
            <p:ph type="sldImg" idx="2"/>
          </p:nvPr>
        </p:nvSpPr>
        <p:spPr>
          <a:xfrm>
            <a:off x="623888" y="1143000"/>
            <a:ext cx="5610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09B2AD-DDE6-44D8-9AEA-DC6DC64CD694}" type="slidenum">
              <a:rPr lang="en-US" smtClean="0"/>
              <a:t>‹#›</a:t>
            </a:fld>
            <a:endParaRPr lang="en-US"/>
          </a:p>
        </p:txBody>
      </p:sp>
    </p:spTree>
    <p:extLst>
      <p:ext uri="{BB962C8B-B14F-4D97-AF65-F5344CB8AC3E}">
        <p14:creationId xmlns:p14="http://schemas.microsoft.com/office/powerpoint/2010/main" val="694990271"/>
      </p:ext>
    </p:extLst>
  </p:cSld>
  <p:clrMap bg1="lt1" tx1="dk1" bg2="lt2" tx2="dk2" accent1="accent1" accent2="accent2" accent3="accent3" accent4="accent4" accent5="accent5" accent6="accent6" hlink="hlink" folHlink="folHlink"/>
  <p:notesStyle>
    <a:lvl1pPr marL="0" algn="l" defTabSz="1447999" rtl="0" eaLnBrk="1" latinLnBrk="0" hangingPunct="1">
      <a:defRPr sz="1901" kern="1200">
        <a:solidFill>
          <a:schemeClr val="tx1"/>
        </a:solidFill>
        <a:latin typeface="+mn-lt"/>
        <a:ea typeface="+mn-ea"/>
        <a:cs typeface="+mn-cs"/>
      </a:defRPr>
    </a:lvl1pPr>
    <a:lvl2pPr marL="724000" algn="l" defTabSz="1447999" rtl="0" eaLnBrk="1" latinLnBrk="0" hangingPunct="1">
      <a:defRPr sz="1901" kern="1200">
        <a:solidFill>
          <a:schemeClr val="tx1"/>
        </a:solidFill>
        <a:latin typeface="+mn-lt"/>
        <a:ea typeface="+mn-ea"/>
        <a:cs typeface="+mn-cs"/>
      </a:defRPr>
    </a:lvl2pPr>
    <a:lvl3pPr marL="1447999" algn="l" defTabSz="1447999" rtl="0" eaLnBrk="1" latinLnBrk="0" hangingPunct="1">
      <a:defRPr sz="1901" kern="1200">
        <a:solidFill>
          <a:schemeClr val="tx1"/>
        </a:solidFill>
        <a:latin typeface="+mn-lt"/>
        <a:ea typeface="+mn-ea"/>
        <a:cs typeface="+mn-cs"/>
      </a:defRPr>
    </a:lvl3pPr>
    <a:lvl4pPr marL="2171998" algn="l" defTabSz="1447999" rtl="0" eaLnBrk="1" latinLnBrk="0" hangingPunct="1">
      <a:defRPr sz="1901" kern="1200">
        <a:solidFill>
          <a:schemeClr val="tx1"/>
        </a:solidFill>
        <a:latin typeface="+mn-lt"/>
        <a:ea typeface="+mn-ea"/>
        <a:cs typeface="+mn-cs"/>
      </a:defRPr>
    </a:lvl4pPr>
    <a:lvl5pPr marL="2895997" algn="l" defTabSz="1447999" rtl="0" eaLnBrk="1" latinLnBrk="0" hangingPunct="1">
      <a:defRPr sz="1901" kern="1200">
        <a:solidFill>
          <a:schemeClr val="tx1"/>
        </a:solidFill>
        <a:latin typeface="+mn-lt"/>
        <a:ea typeface="+mn-ea"/>
        <a:cs typeface="+mn-cs"/>
      </a:defRPr>
    </a:lvl5pPr>
    <a:lvl6pPr marL="3619997" algn="l" defTabSz="1447999" rtl="0" eaLnBrk="1" latinLnBrk="0" hangingPunct="1">
      <a:defRPr sz="1901" kern="1200">
        <a:solidFill>
          <a:schemeClr val="tx1"/>
        </a:solidFill>
        <a:latin typeface="+mn-lt"/>
        <a:ea typeface="+mn-ea"/>
        <a:cs typeface="+mn-cs"/>
      </a:defRPr>
    </a:lvl6pPr>
    <a:lvl7pPr marL="4343997" algn="l" defTabSz="1447999" rtl="0" eaLnBrk="1" latinLnBrk="0" hangingPunct="1">
      <a:defRPr sz="1901" kern="1200">
        <a:solidFill>
          <a:schemeClr val="tx1"/>
        </a:solidFill>
        <a:latin typeface="+mn-lt"/>
        <a:ea typeface="+mn-ea"/>
        <a:cs typeface="+mn-cs"/>
      </a:defRPr>
    </a:lvl7pPr>
    <a:lvl8pPr marL="5067996" algn="l" defTabSz="1447999" rtl="0" eaLnBrk="1" latinLnBrk="0" hangingPunct="1">
      <a:defRPr sz="1901" kern="1200">
        <a:solidFill>
          <a:schemeClr val="tx1"/>
        </a:solidFill>
        <a:latin typeface="+mn-lt"/>
        <a:ea typeface="+mn-ea"/>
        <a:cs typeface="+mn-cs"/>
      </a:defRPr>
    </a:lvl8pPr>
    <a:lvl9pPr marL="5791996" algn="l" defTabSz="1447999" rtl="0" eaLnBrk="1" latinLnBrk="0" hangingPunct="1">
      <a:defRPr sz="19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30000" dirty="0"/>
              <a:t>st</a:t>
            </a:r>
            <a:r>
              <a:rPr lang="en-US" dirty="0"/>
              <a:t> assumption:   FM is running external to any of the modules and the switch</a:t>
            </a:r>
          </a:p>
          <a:p>
            <a:endParaRPr lang="en-US" dirty="0"/>
          </a:p>
          <a:p>
            <a:r>
              <a:rPr lang="en-US" dirty="0"/>
              <a:t>1</a:t>
            </a:r>
            <a:r>
              <a:rPr lang="en-US" baseline="30000" dirty="0"/>
              <a:t>st</a:t>
            </a:r>
            <a:r>
              <a:rPr lang="en-US" dirty="0"/>
              <a:t> question</a:t>
            </a:r>
            <a:r>
              <a:rPr lang="en-US" baseline="0" dirty="0"/>
              <a:t> we have to answer:</a:t>
            </a:r>
          </a:p>
          <a:p>
            <a:endParaRPr lang="en-US" baseline="0" dirty="0"/>
          </a:p>
          <a:p>
            <a:r>
              <a:rPr lang="en-US" baseline="0" dirty="0"/>
              <a:t>How does the FM in charge of the switch recognize what is in module 1 and module 2?</a:t>
            </a:r>
          </a:p>
          <a:p>
            <a:endParaRPr lang="en-US" baseline="0" dirty="0"/>
          </a:p>
          <a:p>
            <a:r>
              <a:rPr lang="en-US" baseline="0" dirty="0"/>
              <a:t>   FM on an </a:t>
            </a:r>
            <a:r>
              <a:rPr lang="en-US" baseline="0" dirty="0" err="1"/>
              <a:t>mC</a:t>
            </a:r>
            <a:r>
              <a:rPr lang="en-US" baseline="0" dirty="0"/>
              <a:t> connected to the switch.   There is a local agent (BMC) on CM1 that can communicate with the FM.   Same on CM2.  </a:t>
            </a:r>
          </a:p>
          <a:p>
            <a:endParaRPr lang="en-US" baseline="0" dirty="0"/>
          </a:p>
          <a:p>
            <a:endParaRPr lang="en-US" baseline="0" dirty="0"/>
          </a:p>
          <a:p>
            <a:r>
              <a:rPr lang="en-US" baseline="0" dirty="0"/>
              <a:t>In-band, what does the FM know about these modules?  (assumption is that there is an agent on CM1 and CM2, not an inband FM.  )</a:t>
            </a:r>
          </a:p>
          <a:p>
            <a:endParaRPr lang="en-US" baseline="0" dirty="0"/>
          </a:p>
          <a:p>
            <a:r>
              <a:rPr lang="en-US" baseline="0" dirty="0"/>
              <a:t>OOB, how does the FM know which modules on the OOB fabric are the ones connected to the switch?</a:t>
            </a:r>
          </a:p>
          <a:p>
            <a:r>
              <a:rPr lang="en-US" baseline="0" dirty="0"/>
              <a:t>   Currently, the FM communicating with the agent running on CM1 would not have a way to verify CM1 is connected to the upstream port.  Could be a different CM2/3. </a:t>
            </a:r>
          </a:p>
          <a:p>
            <a:endParaRPr lang="en-US" baseline="0" dirty="0"/>
          </a:p>
          <a:p>
            <a:endParaRPr lang="en-US" baseline="0" dirty="0"/>
          </a:p>
          <a:p>
            <a:r>
              <a:rPr lang="en-US" baseline="0" dirty="0"/>
              <a:t>In addition, the assumption seems to be for CXL that module 1 and module 2 have a local manager that control the CPU and DRAM </a:t>
            </a:r>
            <a:r>
              <a:rPr lang="en-US" baseline="0" dirty="0" err="1"/>
              <a:t>mgmt</a:t>
            </a:r>
            <a:r>
              <a:rPr lang="en-US" baseline="0" dirty="0"/>
              <a:t> </a:t>
            </a:r>
          </a:p>
          <a:p>
            <a:r>
              <a:rPr lang="en-US" baseline="0" dirty="0"/>
              <a:t>    </a:t>
            </a:r>
            <a:r>
              <a:rPr lang="en-US" baseline="0" dirty="0">
                <a:solidFill>
                  <a:schemeClr val="accent2">
                    <a:lumMod val="75000"/>
                  </a:schemeClr>
                </a:solidFill>
              </a:rPr>
              <a:t>Yes, we have a Local Manager on CM1/CM2 for this model.  </a:t>
            </a:r>
          </a:p>
          <a:p>
            <a:r>
              <a:rPr lang="en-US" baseline="0" dirty="0"/>
              <a:t>   </a:t>
            </a:r>
          </a:p>
          <a:p>
            <a:endParaRPr lang="en-US" baseline="0" dirty="0"/>
          </a:p>
          <a:p>
            <a:r>
              <a:rPr lang="en-US" baseline="0" dirty="0"/>
              <a:t>Module 1 must have a local manager to inventory the Non-CXL components if they are to be reported to OFMF or FM.</a:t>
            </a:r>
          </a:p>
          <a:p>
            <a:r>
              <a:rPr lang="en-US" baseline="0" dirty="0"/>
              <a:t>Module 2 could get by without a local manager communicating to OFMF or FM as long as the DRAM is interfaced to fabric by a CXL device which the FM controls</a:t>
            </a:r>
            <a:endParaRPr lang="en-US" dirty="0"/>
          </a:p>
        </p:txBody>
      </p:sp>
      <p:sp>
        <p:nvSpPr>
          <p:cNvPr id="4" name="Slide Number Placeholder 3"/>
          <p:cNvSpPr>
            <a:spLocks noGrp="1"/>
          </p:cNvSpPr>
          <p:nvPr>
            <p:ph type="sldNum" sz="quarter" idx="10"/>
          </p:nvPr>
        </p:nvSpPr>
        <p:spPr/>
        <p:txBody>
          <a:bodyPr/>
          <a:lstStyle/>
          <a:p>
            <a:fld id="{7109B2AD-DDE6-44D8-9AEA-DC6DC64CD694}" type="slidenum">
              <a:rPr lang="en-US" smtClean="0"/>
              <a:t>2</a:t>
            </a:fld>
            <a:endParaRPr lang="en-US"/>
          </a:p>
        </p:txBody>
      </p:sp>
    </p:spTree>
    <p:extLst>
      <p:ext uri="{BB962C8B-B14F-4D97-AF65-F5344CB8AC3E}">
        <p14:creationId xmlns:p14="http://schemas.microsoft.com/office/powerpoint/2010/main" val="1737324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this is the view of the local manager of CM1... </a:t>
            </a:r>
          </a:p>
          <a:p>
            <a:r>
              <a:rPr lang="en-US" dirty="0"/>
              <a:t>And that the FM is NOT running on the CM1 host </a:t>
            </a:r>
          </a:p>
          <a:p>
            <a:endParaRPr lang="en-US" dirty="0"/>
          </a:p>
        </p:txBody>
      </p:sp>
      <p:sp>
        <p:nvSpPr>
          <p:cNvPr id="4" name="Slide Number Placeholder 3"/>
          <p:cNvSpPr>
            <a:spLocks noGrp="1"/>
          </p:cNvSpPr>
          <p:nvPr>
            <p:ph type="sldNum" sz="quarter" idx="10"/>
          </p:nvPr>
        </p:nvSpPr>
        <p:spPr/>
        <p:txBody>
          <a:bodyPr/>
          <a:lstStyle/>
          <a:p>
            <a:fld id="{7109B2AD-DDE6-44D8-9AEA-DC6DC64CD694}" type="slidenum">
              <a:rPr lang="en-US" smtClean="0"/>
              <a:t>4</a:t>
            </a:fld>
            <a:endParaRPr lang="en-US"/>
          </a:p>
        </p:txBody>
      </p:sp>
    </p:spTree>
    <p:extLst>
      <p:ext uri="{BB962C8B-B14F-4D97-AF65-F5344CB8AC3E}">
        <p14:creationId xmlns:p14="http://schemas.microsoft.com/office/powerpoint/2010/main" val="2871850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a:t>
            </a:r>
            <a:r>
              <a:rPr lang="en-US" baseline="0" dirty="0"/>
              <a:t> this is an SLD module in a chassis with a local chassis manager and this is the view the local manager would have.</a:t>
            </a:r>
          </a:p>
          <a:p>
            <a:endParaRPr lang="en-US" baseline="0" dirty="0"/>
          </a:p>
          <a:p>
            <a:r>
              <a:rPr lang="en-US" baseline="0" dirty="0"/>
              <a:t>Chunk1 should not exist before a resource manager creates it, because it is a logical concept, not a hardware one.</a:t>
            </a:r>
          </a:p>
          <a:p>
            <a:r>
              <a:rPr lang="en-US" baseline="0" dirty="0"/>
              <a:t>This is forward compatible with MLD’s and GFDs.</a:t>
            </a:r>
          </a:p>
          <a:p>
            <a:endParaRPr lang="en-US" baseline="0" dirty="0"/>
          </a:p>
          <a:p>
            <a:r>
              <a:rPr lang="en-US" baseline="0" dirty="0"/>
              <a:t>Don’t configure things before we have to or are asked to.</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109B2AD-DDE6-44D8-9AEA-DC6DC64CD694}" type="slidenum">
              <a:rPr lang="en-US" smtClean="0"/>
              <a:t>5</a:t>
            </a:fld>
            <a:endParaRPr lang="en-US"/>
          </a:p>
        </p:txBody>
      </p:sp>
    </p:spTree>
    <p:extLst>
      <p:ext uri="{BB962C8B-B14F-4D97-AF65-F5344CB8AC3E}">
        <p14:creationId xmlns:p14="http://schemas.microsoft.com/office/powerpoint/2010/main" val="1577540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view questions as SLD.</a:t>
            </a:r>
          </a:p>
          <a:p>
            <a:r>
              <a:rPr lang="en-US" dirty="0"/>
              <a:t>Chunks definitely are not assigned by local manager, because of the required association</a:t>
            </a:r>
            <a:r>
              <a:rPr lang="en-US" baseline="0" dirty="0"/>
              <a:t> with an LD, which the FM is responsible for.</a:t>
            </a:r>
            <a:endParaRPr lang="en-US" dirty="0"/>
          </a:p>
          <a:p>
            <a:endParaRPr lang="en-US" dirty="0"/>
          </a:p>
          <a:p>
            <a:endParaRPr lang="en-US" dirty="0"/>
          </a:p>
          <a:p>
            <a:r>
              <a:rPr lang="en-US" dirty="0"/>
              <a:t>If a CXL or Gen-Z memory device doesn’t use DIMMs for volatile</a:t>
            </a:r>
            <a:r>
              <a:rPr lang="en-US" baseline="0" dirty="0"/>
              <a:t> memory, Redfish should only have to extend the ‘memory’ definitions or the ‘DIMM’ definitions</a:t>
            </a:r>
          </a:p>
          <a:p>
            <a:r>
              <a:rPr lang="en-US" baseline="0" dirty="0"/>
              <a:t>If not a DIMM, then Redfish may have to extend the memory object to cover the CXL memory media.</a:t>
            </a:r>
          </a:p>
          <a:p>
            <a:endParaRPr lang="en-US" dirty="0"/>
          </a:p>
          <a:p>
            <a:endParaRPr lang="en-US" dirty="0"/>
          </a:p>
          <a:p>
            <a:r>
              <a:rPr lang="en-US" dirty="0"/>
              <a:t>Again, this is the global (OFMF)</a:t>
            </a:r>
            <a:r>
              <a:rPr lang="en-US" baseline="0" dirty="0"/>
              <a:t> view</a:t>
            </a:r>
          </a:p>
          <a:p>
            <a:endParaRPr lang="en-US" baseline="0" dirty="0"/>
          </a:p>
          <a:p>
            <a:r>
              <a:rPr lang="en-US" baseline="0" dirty="0"/>
              <a:t>LD ‘FF’ should be shown</a:t>
            </a:r>
          </a:p>
          <a:p>
            <a:endParaRPr lang="en-US" baseline="0" dirty="0"/>
          </a:p>
          <a:p>
            <a:r>
              <a:rPr lang="en-US" baseline="0" dirty="0"/>
              <a:t>Shared memory chunks eventually would have links to more than one LD</a:t>
            </a:r>
          </a:p>
          <a:p>
            <a:endParaRPr lang="en-US" baseline="0" dirty="0"/>
          </a:p>
          <a:p>
            <a:r>
              <a:rPr lang="en-US" baseline="0" dirty="0"/>
              <a:t>Problem:  memory chunk </a:t>
            </a:r>
            <a:r>
              <a:rPr lang="en-US" baseline="0" dirty="0" err="1"/>
              <a:t>AddressRangeOffset</a:t>
            </a:r>
            <a:r>
              <a:rPr lang="en-US" baseline="0" dirty="0"/>
              <a:t> is a single property, but for CXL MLD (and GFD?)  it is a host-relative value, not an absolute value.... </a:t>
            </a:r>
          </a:p>
          <a:p>
            <a:r>
              <a:rPr lang="en-US" baseline="0" dirty="0"/>
              <a:t>Issue:  how does an ‘extent’ (which we want to label as a ‘chunk’) get shared??</a:t>
            </a:r>
          </a:p>
          <a:p>
            <a:endParaRPr lang="en-US" baseline="0" dirty="0"/>
          </a:p>
          <a:p>
            <a:endParaRPr lang="en-US" baseline="0" dirty="0"/>
          </a:p>
          <a:p>
            <a:r>
              <a:rPr lang="en-US" baseline="0" dirty="0"/>
              <a:t>How to deal with GFAM?</a:t>
            </a:r>
          </a:p>
          <a:p>
            <a:r>
              <a:rPr lang="en-US" baseline="0" dirty="0"/>
              <a:t>How to deal with Dynamic Capacity Devices?</a:t>
            </a:r>
          </a:p>
          <a:p>
            <a:r>
              <a:rPr lang="en-US" baseline="0" dirty="0"/>
              <a:t>Dynamic extents?</a:t>
            </a:r>
          </a:p>
          <a:p>
            <a:endParaRPr lang="en-US" baseline="0" dirty="0"/>
          </a:p>
          <a:p>
            <a:r>
              <a:rPr lang="en-US" baseline="0" dirty="0"/>
              <a:t>  </a:t>
            </a:r>
          </a:p>
          <a:p>
            <a:endParaRPr lang="en-US" dirty="0"/>
          </a:p>
        </p:txBody>
      </p:sp>
      <p:sp>
        <p:nvSpPr>
          <p:cNvPr id="4" name="Slide Number Placeholder 3"/>
          <p:cNvSpPr>
            <a:spLocks noGrp="1"/>
          </p:cNvSpPr>
          <p:nvPr>
            <p:ph type="sldNum" sz="quarter" idx="10"/>
          </p:nvPr>
        </p:nvSpPr>
        <p:spPr/>
        <p:txBody>
          <a:bodyPr/>
          <a:lstStyle/>
          <a:p>
            <a:fld id="{7109B2AD-DDE6-44D8-9AEA-DC6DC64CD694}" type="slidenum">
              <a:rPr lang="en-US" smtClean="0"/>
              <a:t>6</a:t>
            </a:fld>
            <a:endParaRPr lang="en-US"/>
          </a:p>
        </p:txBody>
      </p:sp>
    </p:spTree>
    <p:extLst>
      <p:ext uri="{BB962C8B-B14F-4D97-AF65-F5344CB8AC3E}">
        <p14:creationId xmlns:p14="http://schemas.microsoft.com/office/powerpoint/2010/main" val="1769301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question</a:t>
            </a:r>
            <a:r>
              <a:rPr lang="en-US" u="sng" dirty="0"/>
              <a:t>:  is this view that of a global fabric management</a:t>
            </a:r>
            <a:r>
              <a:rPr lang="en-US" u="sng" baseline="0" dirty="0"/>
              <a:t> layer such as OFMF</a:t>
            </a:r>
            <a:r>
              <a:rPr lang="en-US" baseline="0" dirty="0"/>
              <a:t>, or is this the host-specific view of the host virtual hierarchy?    Yes, this is Global View of OFMF because there is no binding yet.  </a:t>
            </a:r>
          </a:p>
          <a:p>
            <a:endParaRPr lang="en-US" baseline="0" dirty="0"/>
          </a:p>
          <a:p>
            <a:r>
              <a:rPr lang="en-US" baseline="0" dirty="0"/>
              <a:t>Since this is before the binding, the host specific view would not have any detail beyond CM1.</a:t>
            </a:r>
            <a:endParaRPr lang="en-US" dirty="0"/>
          </a:p>
          <a:p>
            <a:endParaRPr lang="en-US" dirty="0"/>
          </a:p>
          <a:p>
            <a:endParaRPr lang="en-US" dirty="0"/>
          </a:p>
          <a:p>
            <a:r>
              <a:rPr lang="en-US" dirty="0"/>
              <a:t>Endpoints exist on the fabric as soon as the inventory shows destination or source ports.... IE, its a topology defined entity, not a logical entity</a:t>
            </a:r>
          </a:p>
          <a:p>
            <a:r>
              <a:rPr lang="en-US" dirty="0"/>
              <a:t>Fundamentally different purpose for PBR-ID vs GCID;</a:t>
            </a:r>
            <a:r>
              <a:rPr lang="en-US" baseline="0" dirty="0"/>
              <a:t>   PBR_ID is NOT a component ID, and a given component might have more than one PBR_ID.....   </a:t>
            </a:r>
          </a:p>
          <a:p>
            <a:endParaRPr lang="en-US" baseline="0" dirty="0"/>
          </a:p>
          <a:p>
            <a:r>
              <a:rPr lang="en-US" baseline="0" dirty="0"/>
              <a:t>LD_ID is not global identifier.</a:t>
            </a:r>
          </a:p>
          <a:p>
            <a:r>
              <a:rPr lang="en-US" baseline="0" dirty="0"/>
              <a:t>Gen-Z had the GCID.</a:t>
            </a:r>
          </a:p>
          <a:p>
            <a:r>
              <a:rPr lang="en-US" baseline="0" dirty="0"/>
              <a:t>What does CXL call itself?</a:t>
            </a:r>
          </a:p>
          <a:p>
            <a:r>
              <a:rPr lang="en-US" baseline="0" dirty="0"/>
              <a:t>Needs a unique instance name which the FM can assign to it.  Needs to be globally unique.  Needs to be assignable to the device so a new FM can relate the component to the global view.</a:t>
            </a:r>
          </a:p>
          <a:p>
            <a:endParaRPr lang="en-US" baseline="0" dirty="0"/>
          </a:p>
          <a:p>
            <a:r>
              <a:rPr lang="en-US" baseline="0" dirty="0"/>
              <a:t>What is the CXL device ID?</a:t>
            </a:r>
          </a:p>
          <a:p>
            <a:r>
              <a:rPr lang="en-US" baseline="0" dirty="0"/>
              <a:t>There will be a device SN + vendor device family and version identifier that == UUID eq.</a:t>
            </a:r>
          </a:p>
          <a:p>
            <a:r>
              <a:rPr lang="en-US" baseline="0" dirty="0"/>
              <a:t>How does the FM know this ID?  Can FM alter it?  And is it persistent with the device no matter what context the device boots into?  IE, does this ID travel with the device, always?</a:t>
            </a:r>
          </a:p>
          <a:p>
            <a:endParaRPr lang="en-US" baseline="0" dirty="0"/>
          </a:p>
          <a:p>
            <a:r>
              <a:rPr lang="en-US" baseline="0" dirty="0"/>
              <a:t>LSA contents are available to host, but how about the FM?  (OOB or in-band?)</a:t>
            </a:r>
          </a:p>
          <a:p>
            <a:endParaRPr lang="en-US" baseline="0" dirty="0"/>
          </a:p>
          <a:p>
            <a:r>
              <a:rPr lang="en-US" baseline="0" dirty="0"/>
              <a:t>IF FM is in-band manager, how are MLD’s handled?  BIOS would be able to see the FM LD (0xff LD_ID) before FM wakes up.  BIOS has to know what NOT to do.</a:t>
            </a:r>
          </a:p>
          <a:p>
            <a:endParaRPr lang="en-US" baseline="0" dirty="0"/>
          </a:p>
          <a:p>
            <a:r>
              <a:rPr lang="en-US" baseline="0" dirty="0"/>
              <a:t>Important NOTE:  this Redfish tree implies a solid association between CM1 CPUs, memory, memory domains and a fabric adapter.  It also implies a solid association between Chassis 1, a fabric adapter and the memory hosted by the fabric adapter and a PCIe/CXL bus.</a:t>
            </a:r>
          </a:p>
          <a:p>
            <a:endParaRPr lang="en-US" baseline="0" dirty="0"/>
          </a:p>
          <a:p>
            <a:r>
              <a:rPr lang="en-US" baseline="0" dirty="0"/>
              <a:t>There are problems lurking here, however....</a:t>
            </a:r>
          </a:p>
          <a:p>
            <a:pPr marL="457200" indent="-457200">
              <a:buAutoNum type="alphaLcParenR"/>
            </a:pPr>
            <a:r>
              <a:rPr lang="en-US" baseline="0" dirty="0"/>
              <a:t>The solid associations implied may not be true.  If CM1 had two fabric adapters attached, the FM has no way to tell they belong to the same host.  Nothing in the CXL spec (that I know of) enables the FM to learn which host is driving a given upstream link of a switch.</a:t>
            </a:r>
          </a:p>
          <a:p>
            <a:pPr marL="457200" indent="-457200">
              <a:buAutoNum type="alphaLcParenR"/>
            </a:pPr>
            <a:r>
              <a:rPr lang="en-US" baseline="0" dirty="0"/>
              <a:t>The same problem exists on the downstream ports of the leaf switches...  Each fabric adapter may be in its own enclosure, as may be any fabric switch.  This lack of FRU association is a problem for In-band management.  OOB managers may have an advantage per the definition of MCTP addressing hierarchies.  Unclear if the upstream ports respond to Switch FM generated MCTP packets.  </a:t>
            </a:r>
          </a:p>
          <a:p>
            <a:pPr marL="457200" indent="-457200">
              <a:buAutoNum type="alphaLcParenR"/>
            </a:pPr>
            <a:r>
              <a:rPr lang="en-US" baseline="0" dirty="0"/>
              <a:t>The FM in charge of a CXL fabric may or may not have access to any kind of description of CM1 beyond the fabric adapter that is attached to a switch which the FM manages.</a:t>
            </a:r>
          </a:p>
          <a:p>
            <a:pPr marL="457200" indent="-457200">
              <a:buAutoNum type="alphaLcParenR"/>
            </a:pPr>
            <a:r>
              <a:rPr lang="en-US" baseline="0" dirty="0"/>
              <a:t>If the FM is managing components out-of-band, it may have no access to CSRs of the CM1 system’s Fabric Adapter, as CM1 has a local manager.  Gen-Z declared how such local managers were to communicate with FM’s;  CXL has no such concept.  CXL defines how the local BIOS and/or OS reads details out of the hardware devices it finds mapped.  In CXL, if the FA is part of the host (IE, the root port), the FM has no ability to manage that logic.</a:t>
            </a:r>
          </a:p>
          <a:p>
            <a:pPr marL="457200" indent="-457200">
              <a:buAutoNum type="alphaLcParenR"/>
            </a:pPr>
            <a:r>
              <a:rPr lang="en-US" baseline="0" dirty="0"/>
              <a:t>All the same problems arise for a FAM chassis/drawer/appliance.  </a:t>
            </a:r>
          </a:p>
          <a:p>
            <a:pPr marL="457200" indent="-457200">
              <a:buAutoNum type="alphaLcParenR"/>
            </a:pPr>
            <a:r>
              <a:rPr lang="en-US" baseline="0" dirty="0"/>
              <a:t>In general, Gen-Z being in-band managed, had obvious gaps with what the FM can see and manage.  CXL, if managed OOB, needs to be explicit about how the FMs can contact or be contacted by the ‘local managers’ of the FRU entities (hosts, FAM drawers, switch enclosures, </a:t>
            </a:r>
            <a:r>
              <a:rPr lang="en-US" baseline="0" dirty="0" err="1"/>
              <a:t>etc</a:t>
            </a:r>
            <a:r>
              <a:rPr lang="en-US" baseline="0" dirty="0"/>
              <a:t>) so that plug and play is possible.  In band management meant that FMs and local managers HAD to use a Gen-Z architected mechanism to communicate.  CXL is currently in limbo....   </a:t>
            </a:r>
          </a:p>
          <a:p>
            <a:pPr marL="457200" indent="-457200">
              <a:buAutoNum type="alphaLcParenR"/>
            </a:pPr>
            <a:r>
              <a:rPr lang="en-US" baseline="0" dirty="0"/>
              <a:t>Anytime there is a physical link detected and mapped, the question of association with a physical location arises.  How does the FM know that FA 1 of CM1 is connected to what is labeled CM1 in the rack?</a:t>
            </a:r>
          </a:p>
          <a:p>
            <a:pPr marL="457200" indent="-457200">
              <a:buAutoNum type="alphaLcParenR"/>
            </a:pPr>
            <a:endParaRPr lang="en-US" baseline="0" dirty="0"/>
          </a:p>
          <a:p>
            <a:r>
              <a:rPr lang="en-US" dirty="0"/>
              <a:t>An</a:t>
            </a:r>
            <a:r>
              <a:rPr lang="en-US" baseline="0" dirty="0"/>
              <a:t> interpretation of this view:</a:t>
            </a:r>
          </a:p>
          <a:p>
            <a:pPr marL="457200" indent="-457200">
              <a:buAutoNum type="arabicParenR"/>
            </a:pPr>
            <a:r>
              <a:rPr lang="en-US" baseline="0" dirty="0"/>
              <a:t>This is a global view of the whole installation (IE, the OFMF view)</a:t>
            </a:r>
          </a:p>
          <a:p>
            <a:pPr marL="457200" indent="-457200">
              <a:buAutoNum type="arabicParenR"/>
            </a:pPr>
            <a:r>
              <a:rPr lang="en-US" baseline="0" dirty="0"/>
              <a:t>Each of the major FRUs (CM1, chassis1)</a:t>
            </a:r>
          </a:p>
          <a:p>
            <a:pPr marL="457200" indent="-457200">
              <a:buAutoNum type="arabicParenR"/>
            </a:pPr>
            <a:endParaRPr lang="en-US" dirty="0"/>
          </a:p>
          <a:p>
            <a:endParaRPr lang="en-US" dirty="0"/>
          </a:p>
        </p:txBody>
      </p:sp>
      <p:sp>
        <p:nvSpPr>
          <p:cNvPr id="4" name="Slide Number Placeholder 3"/>
          <p:cNvSpPr>
            <a:spLocks noGrp="1"/>
          </p:cNvSpPr>
          <p:nvPr>
            <p:ph type="sldNum" sz="quarter" idx="10"/>
          </p:nvPr>
        </p:nvSpPr>
        <p:spPr/>
        <p:txBody>
          <a:bodyPr/>
          <a:lstStyle/>
          <a:p>
            <a:fld id="{7109B2AD-DDE6-44D8-9AEA-DC6DC64CD694}" type="slidenum">
              <a:rPr lang="en-US" smtClean="0"/>
              <a:t>7</a:t>
            </a:fld>
            <a:endParaRPr lang="en-US"/>
          </a:p>
        </p:txBody>
      </p:sp>
    </p:spTree>
    <p:extLst>
      <p:ext uri="{BB962C8B-B14F-4D97-AF65-F5344CB8AC3E}">
        <p14:creationId xmlns:p14="http://schemas.microsoft.com/office/powerpoint/2010/main" val="2805497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23888" y="1143000"/>
            <a:ext cx="5610225" cy="3086100"/>
          </a:xfrm>
        </p:spPr>
      </p:sp>
      <p:sp>
        <p:nvSpPr>
          <p:cNvPr id="3" name="Notes Placeholder 2"/>
          <p:cNvSpPr>
            <a:spLocks noGrp="1"/>
          </p:cNvSpPr>
          <p:nvPr>
            <p:ph type="body" idx="1"/>
          </p:nvPr>
        </p:nvSpPr>
        <p:spPr/>
        <p:txBody>
          <a:bodyPr/>
          <a:lstStyle/>
          <a:p>
            <a:r>
              <a:rPr lang="en-US" dirty="0"/>
              <a:t>SLD: can have multiple PCIe functions. Can have CXL and Non-CXL functions.</a:t>
            </a:r>
          </a:p>
          <a:p>
            <a:r>
              <a:rPr lang="en-US" dirty="0"/>
              <a:t>MLD: </a:t>
            </a:r>
            <a:r>
              <a:rPr lang="en-US" dirty="0" err="1"/>
              <a:t>upto</a:t>
            </a:r>
            <a:r>
              <a:rPr lang="en-US" dirty="0"/>
              <a:t> 16 hosts.</a:t>
            </a:r>
          </a:p>
          <a:p>
            <a:r>
              <a:rPr lang="en-US" dirty="0"/>
              <a:t>FM: initial config to determine devices out there, produce bindings so when host boots, can find the devices, also does allocation/re-allocation of memory dynamically. Also unbinding/re-binding within MLD. </a:t>
            </a:r>
          </a:p>
        </p:txBody>
      </p:sp>
      <p:sp>
        <p:nvSpPr>
          <p:cNvPr id="4" name="Slide Number Placeholder 3"/>
          <p:cNvSpPr>
            <a:spLocks noGrp="1"/>
          </p:cNvSpPr>
          <p:nvPr>
            <p:ph type="sldNum" sz="quarter" idx="5"/>
          </p:nvPr>
        </p:nvSpPr>
        <p:spPr/>
        <p:txBody>
          <a:bodyPr/>
          <a:lstStyle/>
          <a:p>
            <a:fld id="{AA9677D7-4026-4E50-AD10-7367BDAD3015}" type="slidenum">
              <a:rPr lang="en-US" smtClean="0"/>
              <a:t>10</a:t>
            </a:fld>
            <a:endParaRPr lang="en-US"/>
          </a:p>
        </p:txBody>
      </p:sp>
    </p:spTree>
    <p:extLst>
      <p:ext uri="{BB962C8B-B14F-4D97-AF65-F5344CB8AC3E}">
        <p14:creationId xmlns:p14="http://schemas.microsoft.com/office/powerpoint/2010/main" val="2573605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46133"/>
            <a:ext cx="13716000" cy="3501813"/>
          </a:xfrm>
        </p:spPr>
        <p:txBody>
          <a:bodyPr anchor="b"/>
          <a:lstStyle>
            <a:lvl1pPr algn="ctr">
              <a:defRPr sz="8800"/>
            </a:lvl1pPr>
          </a:lstStyle>
          <a:p>
            <a:r>
              <a:rPr lang="en-US"/>
              <a:t>Click to edit Master title style</a:t>
            </a:r>
            <a:endParaRPr lang="en-US" dirty="0"/>
          </a:p>
        </p:txBody>
      </p:sp>
      <p:sp>
        <p:nvSpPr>
          <p:cNvPr id="3" name="Subtitle 2"/>
          <p:cNvSpPr>
            <a:spLocks noGrp="1"/>
          </p:cNvSpPr>
          <p:nvPr>
            <p:ph type="subTitle" idx="1"/>
          </p:nvPr>
        </p:nvSpPr>
        <p:spPr>
          <a:xfrm>
            <a:off x="2286000" y="5282989"/>
            <a:ext cx="13716000" cy="2428451"/>
          </a:xfrm>
        </p:spPr>
        <p:txBody>
          <a:bodyPr/>
          <a:lstStyle>
            <a:lvl1pPr marL="0" indent="0" algn="ctr">
              <a:buNone/>
              <a:defRPr sz="3520"/>
            </a:lvl1pPr>
            <a:lvl2pPr marL="670575" indent="0" algn="ctr">
              <a:buNone/>
              <a:defRPr sz="2933"/>
            </a:lvl2pPr>
            <a:lvl3pPr marL="1341150" indent="0" algn="ctr">
              <a:buNone/>
              <a:defRPr sz="2640"/>
            </a:lvl3pPr>
            <a:lvl4pPr marL="2011726" indent="0" algn="ctr">
              <a:buNone/>
              <a:defRPr sz="2347"/>
            </a:lvl4pPr>
            <a:lvl5pPr marL="2682301" indent="0" algn="ctr">
              <a:buNone/>
              <a:defRPr sz="2347"/>
            </a:lvl5pPr>
            <a:lvl6pPr marL="3352876" indent="0" algn="ctr">
              <a:buNone/>
              <a:defRPr sz="2347"/>
            </a:lvl6pPr>
            <a:lvl7pPr marL="4023451" indent="0" algn="ctr">
              <a:buNone/>
              <a:defRPr sz="2347"/>
            </a:lvl7pPr>
            <a:lvl8pPr marL="4694027" indent="0" algn="ctr">
              <a:buNone/>
              <a:defRPr sz="2347"/>
            </a:lvl8pPr>
            <a:lvl9pPr marL="5364602" indent="0" algn="ctr">
              <a:buNone/>
              <a:defRPr sz="234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3C65C3-E076-445F-801F-42F66886CDE8}" type="datetimeFigureOut">
              <a:rPr lang="en-US" smtClean="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AACA0-F1C4-4115-95FF-7313684B86D9}" type="slidenum">
              <a:rPr lang="en-US" smtClean="0"/>
              <a:t>‹#›</a:t>
            </a:fld>
            <a:endParaRPr lang="en-US"/>
          </a:p>
        </p:txBody>
      </p:sp>
    </p:spTree>
    <p:extLst>
      <p:ext uri="{BB962C8B-B14F-4D97-AF65-F5344CB8AC3E}">
        <p14:creationId xmlns:p14="http://schemas.microsoft.com/office/powerpoint/2010/main" val="1120740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C65C3-E076-445F-801F-42F66886CDE8}" type="datetimeFigureOut">
              <a:rPr lang="en-US" smtClean="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AACA0-F1C4-4115-95FF-7313684B86D9}" type="slidenum">
              <a:rPr lang="en-US" smtClean="0"/>
              <a:t>‹#›</a:t>
            </a:fld>
            <a:endParaRPr lang="en-US"/>
          </a:p>
        </p:txBody>
      </p:sp>
    </p:spTree>
    <p:extLst>
      <p:ext uri="{BB962C8B-B14F-4D97-AF65-F5344CB8AC3E}">
        <p14:creationId xmlns:p14="http://schemas.microsoft.com/office/powerpoint/2010/main" val="1610254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35517"/>
            <a:ext cx="3943350"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35517"/>
            <a:ext cx="11601450"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C65C3-E076-445F-801F-42F66886CDE8}" type="datetimeFigureOut">
              <a:rPr lang="en-US" smtClean="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AACA0-F1C4-4115-95FF-7313684B86D9}" type="slidenum">
              <a:rPr lang="en-US" smtClean="0"/>
              <a:t>‹#›</a:t>
            </a:fld>
            <a:endParaRPr lang="en-US"/>
          </a:p>
        </p:txBody>
      </p:sp>
    </p:spTree>
    <p:extLst>
      <p:ext uri="{BB962C8B-B14F-4D97-AF65-F5344CB8AC3E}">
        <p14:creationId xmlns:p14="http://schemas.microsoft.com/office/powerpoint/2010/main" val="423361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C65C3-E076-445F-801F-42F66886CDE8}" type="datetimeFigureOut">
              <a:rPr lang="en-US" smtClean="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AACA0-F1C4-4115-95FF-7313684B86D9}" type="slidenum">
              <a:rPr lang="en-US" smtClean="0"/>
              <a:t>‹#›</a:t>
            </a:fld>
            <a:endParaRPr lang="en-US"/>
          </a:p>
        </p:txBody>
      </p:sp>
    </p:spTree>
    <p:extLst>
      <p:ext uri="{BB962C8B-B14F-4D97-AF65-F5344CB8AC3E}">
        <p14:creationId xmlns:p14="http://schemas.microsoft.com/office/powerpoint/2010/main" val="937381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07617"/>
            <a:ext cx="15773400" cy="4184014"/>
          </a:xfrm>
        </p:spPr>
        <p:txBody>
          <a:bodyPr anchor="b"/>
          <a:lstStyle>
            <a:lvl1pPr>
              <a:defRPr sz="8800"/>
            </a:lvl1pPr>
          </a:lstStyle>
          <a:p>
            <a:r>
              <a:rPr lang="en-US"/>
              <a:t>Click to edit Master title style</a:t>
            </a:r>
            <a:endParaRPr lang="en-US" dirty="0"/>
          </a:p>
        </p:txBody>
      </p:sp>
      <p:sp>
        <p:nvSpPr>
          <p:cNvPr id="3" name="Text Placeholder 2"/>
          <p:cNvSpPr>
            <a:spLocks noGrp="1"/>
          </p:cNvSpPr>
          <p:nvPr>
            <p:ph type="body" idx="1"/>
          </p:nvPr>
        </p:nvSpPr>
        <p:spPr>
          <a:xfrm>
            <a:off x="1247775" y="6731213"/>
            <a:ext cx="15773400" cy="2200274"/>
          </a:xfrm>
        </p:spPr>
        <p:txBody>
          <a:bodyPr/>
          <a:lstStyle>
            <a:lvl1pPr marL="0" indent="0">
              <a:buNone/>
              <a:defRPr sz="3520">
                <a:solidFill>
                  <a:schemeClr val="tx1">
                    <a:tint val="75000"/>
                  </a:schemeClr>
                </a:solidFill>
              </a:defRPr>
            </a:lvl1pPr>
            <a:lvl2pPr marL="670575" indent="0">
              <a:buNone/>
              <a:defRPr sz="2933">
                <a:solidFill>
                  <a:schemeClr val="tx1">
                    <a:tint val="75000"/>
                  </a:schemeClr>
                </a:solidFill>
              </a:defRPr>
            </a:lvl2pPr>
            <a:lvl3pPr marL="1341150" indent="0">
              <a:buNone/>
              <a:defRPr sz="2640">
                <a:solidFill>
                  <a:schemeClr val="tx1">
                    <a:tint val="75000"/>
                  </a:schemeClr>
                </a:solidFill>
              </a:defRPr>
            </a:lvl3pPr>
            <a:lvl4pPr marL="2011726" indent="0">
              <a:buNone/>
              <a:defRPr sz="2347">
                <a:solidFill>
                  <a:schemeClr val="tx1">
                    <a:tint val="75000"/>
                  </a:schemeClr>
                </a:solidFill>
              </a:defRPr>
            </a:lvl4pPr>
            <a:lvl5pPr marL="2682301" indent="0">
              <a:buNone/>
              <a:defRPr sz="2347">
                <a:solidFill>
                  <a:schemeClr val="tx1">
                    <a:tint val="75000"/>
                  </a:schemeClr>
                </a:solidFill>
              </a:defRPr>
            </a:lvl5pPr>
            <a:lvl6pPr marL="3352876" indent="0">
              <a:buNone/>
              <a:defRPr sz="2347">
                <a:solidFill>
                  <a:schemeClr val="tx1">
                    <a:tint val="75000"/>
                  </a:schemeClr>
                </a:solidFill>
              </a:defRPr>
            </a:lvl6pPr>
            <a:lvl7pPr marL="4023451" indent="0">
              <a:buNone/>
              <a:defRPr sz="2347">
                <a:solidFill>
                  <a:schemeClr val="tx1">
                    <a:tint val="75000"/>
                  </a:schemeClr>
                </a:solidFill>
              </a:defRPr>
            </a:lvl7pPr>
            <a:lvl8pPr marL="4694027" indent="0">
              <a:buNone/>
              <a:defRPr sz="2347">
                <a:solidFill>
                  <a:schemeClr val="tx1">
                    <a:tint val="75000"/>
                  </a:schemeClr>
                </a:solidFill>
              </a:defRPr>
            </a:lvl8pPr>
            <a:lvl9pPr marL="5364602" indent="0">
              <a:buNone/>
              <a:defRPr sz="234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3C65C3-E076-445F-801F-42F66886CDE8}" type="datetimeFigureOut">
              <a:rPr lang="en-US" smtClean="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AACA0-F1C4-4115-95FF-7313684B86D9}" type="slidenum">
              <a:rPr lang="en-US" smtClean="0"/>
              <a:t>‹#›</a:t>
            </a:fld>
            <a:endParaRPr lang="en-US"/>
          </a:p>
        </p:txBody>
      </p:sp>
    </p:spTree>
    <p:extLst>
      <p:ext uri="{BB962C8B-B14F-4D97-AF65-F5344CB8AC3E}">
        <p14:creationId xmlns:p14="http://schemas.microsoft.com/office/powerpoint/2010/main" val="4065837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677584"/>
            <a:ext cx="777240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677584"/>
            <a:ext cx="777240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3C65C3-E076-445F-801F-42F66886CDE8}" type="datetimeFigureOut">
              <a:rPr lang="en-US" smtClean="0"/>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3AACA0-F1C4-4115-95FF-7313684B86D9}" type="slidenum">
              <a:rPr lang="en-US" smtClean="0"/>
              <a:t>‹#›</a:t>
            </a:fld>
            <a:endParaRPr lang="en-US"/>
          </a:p>
        </p:txBody>
      </p:sp>
    </p:spTree>
    <p:extLst>
      <p:ext uri="{BB962C8B-B14F-4D97-AF65-F5344CB8AC3E}">
        <p14:creationId xmlns:p14="http://schemas.microsoft.com/office/powerpoint/2010/main" val="490871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35517"/>
            <a:ext cx="15773400"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465706"/>
            <a:ext cx="7736681"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a:t>Click to edit Master text styles</a:t>
            </a:r>
          </a:p>
        </p:txBody>
      </p:sp>
      <p:sp>
        <p:nvSpPr>
          <p:cNvPr id="4" name="Content Placeholder 3"/>
          <p:cNvSpPr>
            <a:spLocks noGrp="1"/>
          </p:cNvSpPr>
          <p:nvPr>
            <p:ph sz="half" idx="2"/>
          </p:nvPr>
        </p:nvSpPr>
        <p:spPr>
          <a:xfrm>
            <a:off x="1259683" y="3674110"/>
            <a:ext cx="7736681"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465706"/>
            <a:ext cx="7774782"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a:t>Click to edit Master text styles</a:t>
            </a:r>
          </a:p>
        </p:txBody>
      </p:sp>
      <p:sp>
        <p:nvSpPr>
          <p:cNvPr id="6" name="Content Placeholder 5"/>
          <p:cNvSpPr>
            <a:spLocks noGrp="1"/>
          </p:cNvSpPr>
          <p:nvPr>
            <p:ph sz="quarter" idx="4"/>
          </p:nvPr>
        </p:nvSpPr>
        <p:spPr>
          <a:xfrm>
            <a:off x="9258300" y="3674110"/>
            <a:ext cx="77747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3C65C3-E076-445F-801F-42F66886CDE8}" type="datetimeFigureOut">
              <a:rPr lang="en-US" smtClean="0"/>
              <a:t>8/16/2022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3AACA0-F1C4-4115-95FF-7313684B86D9}" type="slidenum">
              <a:rPr lang="en-US" smtClean="0"/>
              <a:t>‹#›</a:t>
            </a:fld>
            <a:endParaRPr lang="en-US"/>
          </a:p>
        </p:txBody>
      </p:sp>
    </p:spTree>
    <p:extLst>
      <p:ext uri="{BB962C8B-B14F-4D97-AF65-F5344CB8AC3E}">
        <p14:creationId xmlns:p14="http://schemas.microsoft.com/office/powerpoint/2010/main" val="188850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3C65C3-E076-445F-801F-42F66886CDE8}" type="datetimeFigureOut">
              <a:rPr lang="en-US" smtClean="0"/>
              <a:t>8/16/2022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3AACA0-F1C4-4115-95FF-7313684B86D9}" type="slidenum">
              <a:rPr lang="en-US" smtClean="0"/>
              <a:t>‹#›</a:t>
            </a:fld>
            <a:endParaRPr lang="en-US"/>
          </a:p>
        </p:txBody>
      </p:sp>
    </p:spTree>
    <p:extLst>
      <p:ext uri="{BB962C8B-B14F-4D97-AF65-F5344CB8AC3E}">
        <p14:creationId xmlns:p14="http://schemas.microsoft.com/office/powerpoint/2010/main" val="420760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3C65C3-E076-445F-801F-42F66886CDE8}" type="datetimeFigureOut">
              <a:rPr lang="en-US" smtClean="0"/>
              <a:t>8/16/2022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3AACA0-F1C4-4115-95FF-7313684B86D9}" type="slidenum">
              <a:rPr lang="en-US" smtClean="0"/>
              <a:t>‹#›</a:t>
            </a:fld>
            <a:endParaRPr lang="en-US"/>
          </a:p>
        </p:txBody>
      </p:sp>
    </p:spTree>
    <p:extLst>
      <p:ext uri="{BB962C8B-B14F-4D97-AF65-F5344CB8AC3E}">
        <p14:creationId xmlns:p14="http://schemas.microsoft.com/office/powerpoint/2010/main" val="2943489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70560"/>
            <a:ext cx="5898356" cy="2346960"/>
          </a:xfrm>
        </p:spPr>
        <p:txBody>
          <a:bodyPr anchor="b"/>
          <a:lstStyle>
            <a:lvl1pPr>
              <a:defRPr sz="4693"/>
            </a:lvl1pPr>
          </a:lstStyle>
          <a:p>
            <a:r>
              <a:rPr lang="en-US"/>
              <a:t>Click to edit Master title style</a:t>
            </a:r>
            <a:endParaRPr lang="en-US" dirty="0"/>
          </a:p>
        </p:txBody>
      </p:sp>
      <p:sp>
        <p:nvSpPr>
          <p:cNvPr id="3" name="Content Placeholder 2"/>
          <p:cNvSpPr>
            <a:spLocks noGrp="1"/>
          </p:cNvSpPr>
          <p:nvPr>
            <p:ph idx="1"/>
          </p:nvPr>
        </p:nvSpPr>
        <p:spPr>
          <a:xfrm>
            <a:off x="7774782" y="1448224"/>
            <a:ext cx="9258300" cy="7147983"/>
          </a:xfrm>
        </p:spPr>
        <p:txBody>
          <a:bodyPr/>
          <a:lstStyle>
            <a:lvl1pPr>
              <a:defRPr sz="4693"/>
            </a:lvl1pPr>
            <a:lvl2pPr>
              <a:defRPr sz="4107"/>
            </a:lvl2pPr>
            <a:lvl3pPr>
              <a:defRPr sz="3520"/>
            </a:lvl3pPr>
            <a:lvl4pPr>
              <a:defRPr sz="2933"/>
            </a:lvl4pPr>
            <a:lvl5pPr>
              <a:defRPr sz="2933"/>
            </a:lvl5pPr>
            <a:lvl6pPr>
              <a:defRPr sz="2933"/>
            </a:lvl6pPr>
            <a:lvl7pPr>
              <a:defRPr sz="2933"/>
            </a:lvl7pPr>
            <a:lvl8pPr>
              <a:defRPr sz="2933"/>
            </a:lvl8pPr>
            <a:lvl9pPr>
              <a:defRPr sz="29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3017520"/>
            <a:ext cx="5898356"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a:t>Click to edit Master text styles</a:t>
            </a:r>
          </a:p>
        </p:txBody>
      </p:sp>
      <p:sp>
        <p:nvSpPr>
          <p:cNvPr id="5" name="Date Placeholder 4"/>
          <p:cNvSpPr>
            <a:spLocks noGrp="1"/>
          </p:cNvSpPr>
          <p:nvPr>
            <p:ph type="dt" sz="half" idx="10"/>
          </p:nvPr>
        </p:nvSpPr>
        <p:spPr/>
        <p:txBody>
          <a:bodyPr/>
          <a:lstStyle/>
          <a:p>
            <a:fld id="{183C65C3-E076-445F-801F-42F66886CDE8}" type="datetimeFigureOut">
              <a:rPr lang="en-US" smtClean="0"/>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3AACA0-F1C4-4115-95FF-7313684B86D9}" type="slidenum">
              <a:rPr lang="en-US" smtClean="0"/>
              <a:t>‹#›</a:t>
            </a:fld>
            <a:endParaRPr lang="en-US"/>
          </a:p>
        </p:txBody>
      </p:sp>
    </p:spTree>
    <p:extLst>
      <p:ext uri="{BB962C8B-B14F-4D97-AF65-F5344CB8AC3E}">
        <p14:creationId xmlns:p14="http://schemas.microsoft.com/office/powerpoint/2010/main" val="219673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70560"/>
            <a:ext cx="5898356" cy="2346960"/>
          </a:xfrm>
        </p:spPr>
        <p:txBody>
          <a:bodyPr anchor="b"/>
          <a:lstStyle>
            <a:lvl1pPr>
              <a:defRPr sz="4693"/>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448224"/>
            <a:ext cx="9258300" cy="7147983"/>
          </a:xfrm>
        </p:spPr>
        <p:txBody>
          <a:bodyPr anchor="t"/>
          <a:lstStyle>
            <a:lvl1pPr marL="0" indent="0">
              <a:buNone/>
              <a:defRPr sz="4693"/>
            </a:lvl1pPr>
            <a:lvl2pPr marL="670575" indent="0">
              <a:buNone/>
              <a:defRPr sz="4107"/>
            </a:lvl2pPr>
            <a:lvl3pPr marL="1341150" indent="0">
              <a:buNone/>
              <a:defRPr sz="3520"/>
            </a:lvl3pPr>
            <a:lvl4pPr marL="2011726" indent="0">
              <a:buNone/>
              <a:defRPr sz="2933"/>
            </a:lvl4pPr>
            <a:lvl5pPr marL="2682301" indent="0">
              <a:buNone/>
              <a:defRPr sz="2933"/>
            </a:lvl5pPr>
            <a:lvl6pPr marL="3352876" indent="0">
              <a:buNone/>
              <a:defRPr sz="2933"/>
            </a:lvl6pPr>
            <a:lvl7pPr marL="4023451" indent="0">
              <a:buNone/>
              <a:defRPr sz="2933"/>
            </a:lvl7pPr>
            <a:lvl8pPr marL="4694027" indent="0">
              <a:buNone/>
              <a:defRPr sz="2933"/>
            </a:lvl8pPr>
            <a:lvl9pPr marL="5364602" indent="0">
              <a:buNone/>
              <a:defRPr sz="2933"/>
            </a:lvl9pPr>
          </a:lstStyle>
          <a:p>
            <a:r>
              <a:rPr lang="en-US"/>
              <a:t>Click icon to add picture</a:t>
            </a:r>
            <a:endParaRPr lang="en-US" dirty="0"/>
          </a:p>
        </p:txBody>
      </p:sp>
      <p:sp>
        <p:nvSpPr>
          <p:cNvPr id="4" name="Text Placeholder 3"/>
          <p:cNvSpPr>
            <a:spLocks noGrp="1"/>
          </p:cNvSpPr>
          <p:nvPr>
            <p:ph type="body" sz="half" idx="2"/>
          </p:nvPr>
        </p:nvSpPr>
        <p:spPr>
          <a:xfrm>
            <a:off x="1259683" y="3017520"/>
            <a:ext cx="5898356"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a:t>Click to edit Master text styles</a:t>
            </a:r>
          </a:p>
        </p:txBody>
      </p:sp>
      <p:sp>
        <p:nvSpPr>
          <p:cNvPr id="5" name="Date Placeholder 4"/>
          <p:cNvSpPr>
            <a:spLocks noGrp="1"/>
          </p:cNvSpPr>
          <p:nvPr>
            <p:ph type="dt" sz="half" idx="10"/>
          </p:nvPr>
        </p:nvSpPr>
        <p:spPr/>
        <p:txBody>
          <a:bodyPr/>
          <a:lstStyle/>
          <a:p>
            <a:fld id="{183C65C3-E076-445F-801F-42F66886CDE8}" type="datetimeFigureOut">
              <a:rPr lang="en-US" smtClean="0"/>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3AACA0-F1C4-4115-95FF-7313684B86D9}" type="slidenum">
              <a:rPr lang="en-US" smtClean="0"/>
              <a:t>‹#›</a:t>
            </a:fld>
            <a:endParaRPr lang="en-US"/>
          </a:p>
        </p:txBody>
      </p:sp>
    </p:spTree>
    <p:extLst>
      <p:ext uri="{BB962C8B-B14F-4D97-AF65-F5344CB8AC3E}">
        <p14:creationId xmlns:p14="http://schemas.microsoft.com/office/powerpoint/2010/main" val="4201950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35517"/>
            <a:ext cx="15773400"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677584"/>
            <a:ext cx="15773400"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322647"/>
            <a:ext cx="4114800" cy="535517"/>
          </a:xfrm>
          <a:prstGeom prst="rect">
            <a:avLst/>
          </a:prstGeom>
        </p:spPr>
        <p:txBody>
          <a:bodyPr vert="horz" lIns="91440" tIns="45720" rIns="91440" bIns="45720" rtlCol="0" anchor="ctr"/>
          <a:lstStyle>
            <a:lvl1pPr algn="l">
              <a:defRPr sz="1760">
                <a:solidFill>
                  <a:schemeClr val="tx1">
                    <a:tint val="75000"/>
                  </a:schemeClr>
                </a:solidFill>
              </a:defRPr>
            </a:lvl1pPr>
          </a:lstStyle>
          <a:p>
            <a:fld id="{183C65C3-E076-445F-801F-42F66886CDE8}" type="datetimeFigureOut">
              <a:rPr lang="en-US" smtClean="0"/>
              <a:t>8/16/2022</a:t>
            </a:fld>
            <a:endParaRPr lang="en-US"/>
          </a:p>
        </p:txBody>
      </p:sp>
      <p:sp>
        <p:nvSpPr>
          <p:cNvPr id="5" name="Footer Placeholder 4"/>
          <p:cNvSpPr>
            <a:spLocks noGrp="1"/>
          </p:cNvSpPr>
          <p:nvPr>
            <p:ph type="ftr" sz="quarter" idx="3"/>
          </p:nvPr>
        </p:nvSpPr>
        <p:spPr>
          <a:xfrm>
            <a:off x="6057900" y="9322647"/>
            <a:ext cx="6172200" cy="535517"/>
          </a:xfrm>
          <a:prstGeom prst="rect">
            <a:avLst/>
          </a:prstGeom>
        </p:spPr>
        <p:txBody>
          <a:bodyPr vert="horz" lIns="91440" tIns="45720" rIns="91440" bIns="45720" rtlCol="0" anchor="ctr"/>
          <a:lstStyle>
            <a:lvl1pPr algn="ctr">
              <a:defRPr sz="1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9322647"/>
            <a:ext cx="4114800" cy="535517"/>
          </a:xfrm>
          <a:prstGeom prst="rect">
            <a:avLst/>
          </a:prstGeom>
        </p:spPr>
        <p:txBody>
          <a:bodyPr vert="horz" lIns="91440" tIns="45720" rIns="91440" bIns="45720" rtlCol="0" anchor="ctr"/>
          <a:lstStyle>
            <a:lvl1pPr algn="r">
              <a:defRPr sz="1760">
                <a:solidFill>
                  <a:schemeClr val="tx1">
                    <a:tint val="75000"/>
                  </a:schemeClr>
                </a:solidFill>
              </a:defRPr>
            </a:lvl1pPr>
          </a:lstStyle>
          <a:p>
            <a:fld id="{253AACA0-F1C4-4115-95FF-7313684B86D9}" type="slidenum">
              <a:rPr lang="en-US" smtClean="0"/>
              <a:t>‹#›</a:t>
            </a:fld>
            <a:endParaRPr lang="en-US"/>
          </a:p>
        </p:txBody>
      </p:sp>
    </p:spTree>
    <p:extLst>
      <p:ext uri="{BB962C8B-B14F-4D97-AF65-F5344CB8AC3E}">
        <p14:creationId xmlns:p14="http://schemas.microsoft.com/office/powerpoint/2010/main" val="327878466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1341150" rtl="0" eaLnBrk="1" latinLnBrk="0" hangingPunct="1">
        <a:lnSpc>
          <a:spcPct val="90000"/>
        </a:lnSpc>
        <a:spcBef>
          <a:spcPct val="0"/>
        </a:spcBef>
        <a:buNone/>
        <a:defRPr sz="6453" kern="1200">
          <a:solidFill>
            <a:schemeClr val="tx1"/>
          </a:solidFill>
          <a:latin typeface="+mj-lt"/>
          <a:ea typeface="+mj-ea"/>
          <a:cs typeface="+mj-cs"/>
        </a:defRPr>
      </a:lvl1pPr>
    </p:titleStyle>
    <p:bodyStyle>
      <a:lvl1pPr marL="335288" indent="-335288" algn="l" defTabSz="1341150" rtl="0" eaLnBrk="1" latinLnBrk="0" hangingPunct="1">
        <a:lnSpc>
          <a:spcPct val="90000"/>
        </a:lnSpc>
        <a:spcBef>
          <a:spcPts val="1467"/>
        </a:spcBef>
        <a:buFont typeface="Arial" panose="020B0604020202020204" pitchFamily="34" charset="0"/>
        <a:buChar char="•"/>
        <a:defRPr sz="4107" kern="1200">
          <a:solidFill>
            <a:schemeClr val="tx1"/>
          </a:solidFill>
          <a:latin typeface="+mn-lt"/>
          <a:ea typeface="+mn-ea"/>
          <a:cs typeface="+mn-cs"/>
        </a:defRPr>
      </a:lvl1pPr>
      <a:lvl2pPr marL="1005863" indent="-335288" algn="l" defTabSz="1341150" rtl="0" eaLnBrk="1" latinLnBrk="0" hangingPunct="1">
        <a:lnSpc>
          <a:spcPct val="90000"/>
        </a:lnSpc>
        <a:spcBef>
          <a:spcPts val="733"/>
        </a:spcBef>
        <a:buFont typeface="Arial" panose="020B0604020202020204" pitchFamily="34" charset="0"/>
        <a:buChar char="•"/>
        <a:defRPr sz="3520" kern="1200">
          <a:solidFill>
            <a:schemeClr val="tx1"/>
          </a:solidFill>
          <a:latin typeface="+mn-lt"/>
          <a:ea typeface="+mn-ea"/>
          <a:cs typeface="+mn-cs"/>
        </a:defRPr>
      </a:lvl2pPr>
      <a:lvl3pPr marL="1676438" indent="-335288" algn="l" defTabSz="1341150" rtl="0" eaLnBrk="1" latinLnBrk="0" hangingPunct="1">
        <a:lnSpc>
          <a:spcPct val="90000"/>
        </a:lnSpc>
        <a:spcBef>
          <a:spcPts val="733"/>
        </a:spcBef>
        <a:buFont typeface="Arial" panose="020B0604020202020204" pitchFamily="34" charset="0"/>
        <a:buChar char="•"/>
        <a:defRPr sz="2933" kern="1200">
          <a:solidFill>
            <a:schemeClr val="tx1"/>
          </a:solidFill>
          <a:latin typeface="+mn-lt"/>
          <a:ea typeface="+mn-ea"/>
          <a:cs typeface="+mn-cs"/>
        </a:defRPr>
      </a:lvl3pPr>
      <a:lvl4pPr marL="2347013"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4pPr>
      <a:lvl5pPr marL="301758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p:bodyStyle>
    <p:otherStyle>
      <a:defPPr>
        <a:defRPr lang="en-US"/>
      </a:defPPr>
      <a:lvl1pPr marL="0" algn="l" defTabSz="1341150" rtl="0" eaLnBrk="1" latinLnBrk="0" hangingPunct="1">
        <a:defRPr sz="2640" kern="1200">
          <a:solidFill>
            <a:schemeClr val="tx1"/>
          </a:solidFill>
          <a:latin typeface="+mn-lt"/>
          <a:ea typeface="+mn-ea"/>
          <a:cs typeface="+mn-cs"/>
        </a:defRPr>
      </a:lvl1pPr>
      <a:lvl2pPr marL="670575" algn="l" defTabSz="1341150" rtl="0" eaLnBrk="1" latinLnBrk="0" hangingPunct="1">
        <a:defRPr sz="2640" kern="1200">
          <a:solidFill>
            <a:schemeClr val="tx1"/>
          </a:solidFill>
          <a:latin typeface="+mn-lt"/>
          <a:ea typeface="+mn-ea"/>
          <a:cs typeface="+mn-cs"/>
        </a:defRPr>
      </a:lvl2pPr>
      <a:lvl3pPr marL="1341150" algn="l" defTabSz="1341150" rtl="0" eaLnBrk="1" latinLnBrk="0" hangingPunct="1">
        <a:defRPr sz="2640" kern="1200">
          <a:solidFill>
            <a:schemeClr val="tx1"/>
          </a:solidFill>
          <a:latin typeface="+mn-lt"/>
          <a:ea typeface="+mn-ea"/>
          <a:cs typeface="+mn-cs"/>
        </a:defRPr>
      </a:lvl3pPr>
      <a:lvl4pPr marL="2011726" algn="l" defTabSz="1341150" rtl="0" eaLnBrk="1" latinLnBrk="0" hangingPunct="1">
        <a:defRPr sz="2640" kern="1200">
          <a:solidFill>
            <a:schemeClr val="tx1"/>
          </a:solidFill>
          <a:latin typeface="+mn-lt"/>
          <a:ea typeface="+mn-ea"/>
          <a:cs typeface="+mn-cs"/>
        </a:defRPr>
      </a:lvl4pPr>
      <a:lvl5pPr marL="2682301" algn="l" defTabSz="1341150" rtl="0" eaLnBrk="1" latinLnBrk="0" hangingPunct="1">
        <a:defRPr sz="2640" kern="1200">
          <a:solidFill>
            <a:schemeClr val="tx1"/>
          </a:solidFill>
          <a:latin typeface="+mn-lt"/>
          <a:ea typeface="+mn-ea"/>
          <a:cs typeface="+mn-cs"/>
        </a:defRPr>
      </a:lvl5pPr>
      <a:lvl6pPr marL="3352876" algn="l" defTabSz="1341150" rtl="0" eaLnBrk="1" latinLnBrk="0" hangingPunct="1">
        <a:defRPr sz="2640" kern="1200">
          <a:solidFill>
            <a:schemeClr val="tx1"/>
          </a:solidFill>
          <a:latin typeface="+mn-lt"/>
          <a:ea typeface="+mn-ea"/>
          <a:cs typeface="+mn-cs"/>
        </a:defRPr>
      </a:lvl6pPr>
      <a:lvl7pPr marL="4023451" algn="l" defTabSz="1341150" rtl="0" eaLnBrk="1" latinLnBrk="0" hangingPunct="1">
        <a:defRPr sz="2640" kern="1200">
          <a:solidFill>
            <a:schemeClr val="tx1"/>
          </a:solidFill>
          <a:latin typeface="+mn-lt"/>
          <a:ea typeface="+mn-ea"/>
          <a:cs typeface="+mn-cs"/>
        </a:defRPr>
      </a:lvl7pPr>
      <a:lvl8pPr marL="4694027" algn="l" defTabSz="1341150" rtl="0" eaLnBrk="1" latinLnBrk="0" hangingPunct="1">
        <a:defRPr sz="2640" kern="1200">
          <a:solidFill>
            <a:schemeClr val="tx1"/>
          </a:solidFill>
          <a:latin typeface="+mn-lt"/>
          <a:ea typeface="+mn-ea"/>
          <a:cs typeface="+mn-cs"/>
        </a:defRPr>
      </a:lvl8pPr>
      <a:lvl9pPr marL="5364602" algn="l" defTabSz="1341150"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7D11-9D0E-96BB-171E-36A73B839EC7}"/>
              </a:ext>
            </a:extLst>
          </p:cNvPr>
          <p:cNvSpPr>
            <a:spLocks noGrp="1"/>
          </p:cNvSpPr>
          <p:nvPr>
            <p:ph type="ctrTitle"/>
          </p:nvPr>
        </p:nvSpPr>
        <p:spPr/>
        <p:txBody>
          <a:bodyPr/>
          <a:lstStyle/>
          <a:p>
            <a:r>
              <a:rPr lang="en-US" dirty="0"/>
              <a:t>Redfish modeling of CXL resources</a:t>
            </a:r>
          </a:p>
        </p:txBody>
      </p:sp>
      <p:sp>
        <p:nvSpPr>
          <p:cNvPr id="3" name="Subtitle 2">
            <a:extLst>
              <a:ext uri="{FF2B5EF4-FFF2-40B4-BE49-F238E27FC236}">
                <a16:creationId xmlns:a16="http://schemas.microsoft.com/office/drawing/2014/main" id="{02559845-0A6D-5266-FF84-6CDBF346A5F5}"/>
              </a:ext>
            </a:extLst>
          </p:cNvPr>
          <p:cNvSpPr>
            <a:spLocks noGrp="1"/>
          </p:cNvSpPr>
          <p:nvPr>
            <p:ph type="subTitle" idx="1"/>
          </p:nvPr>
        </p:nvSpPr>
        <p:spPr/>
        <p:txBody>
          <a:bodyPr/>
          <a:lstStyle/>
          <a:p>
            <a:r>
              <a:rPr lang="en-US" dirty="0"/>
              <a:t>- Christian, Michele, Atul</a:t>
            </a:r>
          </a:p>
        </p:txBody>
      </p:sp>
    </p:spTree>
    <p:extLst>
      <p:ext uri="{BB962C8B-B14F-4D97-AF65-F5344CB8AC3E}">
        <p14:creationId xmlns:p14="http://schemas.microsoft.com/office/powerpoint/2010/main" val="1786903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AB20-D3EE-4BDC-A8A6-7F7A0D65058E}"/>
              </a:ext>
            </a:extLst>
          </p:cNvPr>
          <p:cNvSpPr>
            <a:spLocks noGrp="1"/>
          </p:cNvSpPr>
          <p:nvPr>
            <p:ph type="title"/>
          </p:nvPr>
        </p:nvSpPr>
        <p:spPr>
          <a:xfrm>
            <a:off x="362764" y="-87883"/>
            <a:ext cx="17562472" cy="1341402"/>
          </a:xfrm>
        </p:spPr>
        <p:txBody>
          <a:bodyPr/>
          <a:lstStyle/>
          <a:p>
            <a:r>
              <a:rPr lang="en-US" dirty="0"/>
              <a:t>CXL 2.0 memory pooling</a:t>
            </a:r>
          </a:p>
        </p:txBody>
      </p:sp>
      <p:sp>
        <p:nvSpPr>
          <p:cNvPr id="4" name="Rectangle 3">
            <a:extLst>
              <a:ext uri="{FF2B5EF4-FFF2-40B4-BE49-F238E27FC236}">
                <a16:creationId xmlns:a16="http://schemas.microsoft.com/office/drawing/2014/main" id="{A89774AF-9D28-4EB6-88D8-B14F03089353}"/>
              </a:ext>
            </a:extLst>
          </p:cNvPr>
          <p:cNvSpPr/>
          <p:nvPr/>
        </p:nvSpPr>
        <p:spPr>
          <a:xfrm>
            <a:off x="2133192" y="2702742"/>
            <a:ext cx="1739815" cy="9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6" dirty="0"/>
              <a:t>Host1</a:t>
            </a:r>
          </a:p>
        </p:txBody>
      </p:sp>
      <p:sp>
        <p:nvSpPr>
          <p:cNvPr id="5" name="Rectangle 4">
            <a:extLst>
              <a:ext uri="{FF2B5EF4-FFF2-40B4-BE49-F238E27FC236}">
                <a16:creationId xmlns:a16="http://schemas.microsoft.com/office/drawing/2014/main" id="{3037747D-C039-419F-BBAB-87259CAEAC32}"/>
              </a:ext>
            </a:extLst>
          </p:cNvPr>
          <p:cNvSpPr/>
          <p:nvPr/>
        </p:nvSpPr>
        <p:spPr>
          <a:xfrm>
            <a:off x="5074769" y="2702742"/>
            <a:ext cx="1739815" cy="966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6" dirty="0"/>
              <a:t>Host2</a:t>
            </a:r>
          </a:p>
        </p:txBody>
      </p:sp>
      <p:sp>
        <p:nvSpPr>
          <p:cNvPr id="6" name="Rectangle 5">
            <a:extLst>
              <a:ext uri="{FF2B5EF4-FFF2-40B4-BE49-F238E27FC236}">
                <a16:creationId xmlns:a16="http://schemas.microsoft.com/office/drawing/2014/main" id="{1960DFC2-458F-454D-BE01-31FA87DC9FA0}"/>
              </a:ext>
            </a:extLst>
          </p:cNvPr>
          <p:cNvSpPr/>
          <p:nvPr/>
        </p:nvSpPr>
        <p:spPr>
          <a:xfrm>
            <a:off x="203284" y="4204660"/>
            <a:ext cx="8657195" cy="16490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6" dirty="0"/>
              <a:t>CXL Switch</a:t>
            </a:r>
          </a:p>
        </p:txBody>
      </p:sp>
      <p:sp>
        <p:nvSpPr>
          <p:cNvPr id="7" name="Rectangle 6">
            <a:extLst>
              <a:ext uri="{FF2B5EF4-FFF2-40B4-BE49-F238E27FC236}">
                <a16:creationId xmlns:a16="http://schemas.microsoft.com/office/drawing/2014/main" id="{FB13A030-B508-4FBE-B2F1-97A63C68A4DA}"/>
              </a:ext>
            </a:extLst>
          </p:cNvPr>
          <p:cNvSpPr/>
          <p:nvPr/>
        </p:nvSpPr>
        <p:spPr>
          <a:xfrm>
            <a:off x="918543" y="6239747"/>
            <a:ext cx="1659267" cy="2565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6" dirty="0"/>
          </a:p>
        </p:txBody>
      </p:sp>
      <p:sp>
        <p:nvSpPr>
          <p:cNvPr id="8" name="Rectangle 7">
            <a:extLst>
              <a:ext uri="{FF2B5EF4-FFF2-40B4-BE49-F238E27FC236}">
                <a16:creationId xmlns:a16="http://schemas.microsoft.com/office/drawing/2014/main" id="{1CBF5F22-FE14-4E1C-9494-6BD52F21AF34}"/>
              </a:ext>
            </a:extLst>
          </p:cNvPr>
          <p:cNvSpPr/>
          <p:nvPr/>
        </p:nvSpPr>
        <p:spPr>
          <a:xfrm>
            <a:off x="6218538" y="6239745"/>
            <a:ext cx="1659267" cy="2565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6" dirty="0"/>
          </a:p>
        </p:txBody>
      </p:sp>
      <p:sp>
        <p:nvSpPr>
          <p:cNvPr id="9" name="Rectangle 8">
            <a:extLst>
              <a:ext uri="{FF2B5EF4-FFF2-40B4-BE49-F238E27FC236}">
                <a16:creationId xmlns:a16="http://schemas.microsoft.com/office/drawing/2014/main" id="{EEF8E1CB-D15B-4022-9EB6-F253DFBFDE50}"/>
              </a:ext>
            </a:extLst>
          </p:cNvPr>
          <p:cNvSpPr/>
          <p:nvPr/>
        </p:nvSpPr>
        <p:spPr>
          <a:xfrm>
            <a:off x="11976040" y="2702741"/>
            <a:ext cx="1739815" cy="9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6" dirty="0"/>
              <a:t>Host1</a:t>
            </a:r>
          </a:p>
        </p:txBody>
      </p:sp>
      <p:sp>
        <p:nvSpPr>
          <p:cNvPr id="10" name="Rectangle 9">
            <a:extLst>
              <a:ext uri="{FF2B5EF4-FFF2-40B4-BE49-F238E27FC236}">
                <a16:creationId xmlns:a16="http://schemas.microsoft.com/office/drawing/2014/main" id="{1D9C87C8-F8A2-4D04-BF15-264C959B0F82}"/>
              </a:ext>
            </a:extLst>
          </p:cNvPr>
          <p:cNvSpPr/>
          <p:nvPr/>
        </p:nvSpPr>
        <p:spPr>
          <a:xfrm>
            <a:off x="14917617" y="2702741"/>
            <a:ext cx="1739815" cy="9665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6" dirty="0"/>
              <a:t>Host2</a:t>
            </a:r>
          </a:p>
        </p:txBody>
      </p:sp>
      <p:sp>
        <p:nvSpPr>
          <p:cNvPr id="11" name="Rectangle 10">
            <a:extLst>
              <a:ext uri="{FF2B5EF4-FFF2-40B4-BE49-F238E27FC236}">
                <a16:creationId xmlns:a16="http://schemas.microsoft.com/office/drawing/2014/main" id="{D2F1B905-B2DD-4483-BCBB-55515FC4190B}"/>
              </a:ext>
            </a:extLst>
          </p:cNvPr>
          <p:cNvSpPr/>
          <p:nvPr/>
        </p:nvSpPr>
        <p:spPr>
          <a:xfrm>
            <a:off x="10046132" y="4204657"/>
            <a:ext cx="8657195" cy="16490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6" dirty="0"/>
              <a:t>CXL Switch</a:t>
            </a:r>
          </a:p>
        </p:txBody>
      </p:sp>
      <p:sp>
        <p:nvSpPr>
          <p:cNvPr id="12" name="Rectangle 11">
            <a:extLst>
              <a:ext uri="{FF2B5EF4-FFF2-40B4-BE49-F238E27FC236}">
                <a16:creationId xmlns:a16="http://schemas.microsoft.com/office/drawing/2014/main" id="{DD841089-E7B2-47B2-90C2-88A6EC54D79A}"/>
              </a:ext>
            </a:extLst>
          </p:cNvPr>
          <p:cNvSpPr/>
          <p:nvPr/>
        </p:nvSpPr>
        <p:spPr>
          <a:xfrm>
            <a:off x="10761391" y="6239746"/>
            <a:ext cx="1659267" cy="9497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6" dirty="0"/>
          </a:p>
        </p:txBody>
      </p:sp>
      <p:sp>
        <p:nvSpPr>
          <p:cNvPr id="13" name="Rectangle 12">
            <a:extLst>
              <a:ext uri="{FF2B5EF4-FFF2-40B4-BE49-F238E27FC236}">
                <a16:creationId xmlns:a16="http://schemas.microsoft.com/office/drawing/2014/main" id="{EA62A124-E094-43EE-AB11-68EE2653BA0B}"/>
              </a:ext>
            </a:extLst>
          </p:cNvPr>
          <p:cNvSpPr/>
          <p:nvPr/>
        </p:nvSpPr>
        <p:spPr>
          <a:xfrm>
            <a:off x="16061386" y="6239744"/>
            <a:ext cx="1659267" cy="2565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6" dirty="0"/>
          </a:p>
        </p:txBody>
      </p:sp>
      <p:sp>
        <p:nvSpPr>
          <p:cNvPr id="3" name="TextBox 2">
            <a:extLst>
              <a:ext uri="{FF2B5EF4-FFF2-40B4-BE49-F238E27FC236}">
                <a16:creationId xmlns:a16="http://schemas.microsoft.com/office/drawing/2014/main" id="{E4C9DF76-38D5-4986-85C6-110803027A4E}"/>
              </a:ext>
            </a:extLst>
          </p:cNvPr>
          <p:cNvSpPr txBox="1"/>
          <p:nvPr/>
        </p:nvSpPr>
        <p:spPr>
          <a:xfrm>
            <a:off x="1034533" y="9101505"/>
            <a:ext cx="1620604" cy="568516"/>
          </a:xfrm>
          <a:prstGeom prst="rect">
            <a:avLst/>
          </a:prstGeom>
          <a:noFill/>
        </p:spPr>
        <p:txBody>
          <a:bodyPr wrap="square" rtlCol="0">
            <a:spAutoFit/>
          </a:bodyPr>
          <a:lstStyle/>
          <a:p>
            <a:r>
              <a:rPr lang="en-US" sz="3006" dirty="0"/>
              <a:t>FAM 1</a:t>
            </a:r>
          </a:p>
        </p:txBody>
      </p:sp>
      <p:sp>
        <p:nvSpPr>
          <p:cNvPr id="14" name="TextBox 13">
            <a:extLst>
              <a:ext uri="{FF2B5EF4-FFF2-40B4-BE49-F238E27FC236}">
                <a16:creationId xmlns:a16="http://schemas.microsoft.com/office/drawing/2014/main" id="{102E0174-4A63-4505-ABC8-5A75CCF88339}"/>
              </a:ext>
            </a:extLst>
          </p:cNvPr>
          <p:cNvSpPr txBox="1"/>
          <p:nvPr/>
        </p:nvSpPr>
        <p:spPr>
          <a:xfrm>
            <a:off x="6257202" y="9103270"/>
            <a:ext cx="1620604" cy="568516"/>
          </a:xfrm>
          <a:prstGeom prst="rect">
            <a:avLst/>
          </a:prstGeom>
          <a:noFill/>
        </p:spPr>
        <p:txBody>
          <a:bodyPr wrap="square" rtlCol="0">
            <a:spAutoFit/>
          </a:bodyPr>
          <a:lstStyle/>
          <a:p>
            <a:r>
              <a:rPr lang="en-US" sz="3006" dirty="0"/>
              <a:t>FAM 2</a:t>
            </a:r>
          </a:p>
        </p:txBody>
      </p:sp>
      <p:sp>
        <p:nvSpPr>
          <p:cNvPr id="15" name="Rectangle 14">
            <a:extLst>
              <a:ext uri="{FF2B5EF4-FFF2-40B4-BE49-F238E27FC236}">
                <a16:creationId xmlns:a16="http://schemas.microsoft.com/office/drawing/2014/main" id="{B139B425-29AC-4E15-85A0-645BE312702D}"/>
              </a:ext>
            </a:extLst>
          </p:cNvPr>
          <p:cNvSpPr/>
          <p:nvPr/>
        </p:nvSpPr>
        <p:spPr>
          <a:xfrm>
            <a:off x="10761391" y="7344123"/>
            <a:ext cx="1659267" cy="1460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6" dirty="0"/>
          </a:p>
        </p:txBody>
      </p:sp>
      <p:sp>
        <p:nvSpPr>
          <p:cNvPr id="16" name="TextBox 15">
            <a:extLst>
              <a:ext uri="{FF2B5EF4-FFF2-40B4-BE49-F238E27FC236}">
                <a16:creationId xmlns:a16="http://schemas.microsoft.com/office/drawing/2014/main" id="{847FC39A-155A-4C71-8471-97D8A982A582}"/>
              </a:ext>
            </a:extLst>
          </p:cNvPr>
          <p:cNvSpPr txBox="1"/>
          <p:nvPr/>
        </p:nvSpPr>
        <p:spPr>
          <a:xfrm>
            <a:off x="10996586" y="9104726"/>
            <a:ext cx="1620604" cy="568516"/>
          </a:xfrm>
          <a:prstGeom prst="rect">
            <a:avLst/>
          </a:prstGeom>
          <a:noFill/>
        </p:spPr>
        <p:txBody>
          <a:bodyPr wrap="square" rtlCol="0">
            <a:spAutoFit/>
          </a:bodyPr>
          <a:lstStyle/>
          <a:p>
            <a:r>
              <a:rPr lang="en-US" sz="3006" dirty="0"/>
              <a:t>FAM 1</a:t>
            </a:r>
          </a:p>
        </p:txBody>
      </p:sp>
      <p:sp>
        <p:nvSpPr>
          <p:cNvPr id="17" name="TextBox 16">
            <a:extLst>
              <a:ext uri="{FF2B5EF4-FFF2-40B4-BE49-F238E27FC236}">
                <a16:creationId xmlns:a16="http://schemas.microsoft.com/office/drawing/2014/main" id="{B09300BB-10D2-4C32-8D9D-60C8798F6997}"/>
              </a:ext>
            </a:extLst>
          </p:cNvPr>
          <p:cNvSpPr txBox="1"/>
          <p:nvPr/>
        </p:nvSpPr>
        <p:spPr>
          <a:xfrm>
            <a:off x="16219254" y="9101505"/>
            <a:ext cx="1620604" cy="568516"/>
          </a:xfrm>
          <a:prstGeom prst="rect">
            <a:avLst/>
          </a:prstGeom>
          <a:noFill/>
        </p:spPr>
        <p:txBody>
          <a:bodyPr wrap="square" rtlCol="0">
            <a:spAutoFit/>
          </a:bodyPr>
          <a:lstStyle/>
          <a:p>
            <a:r>
              <a:rPr lang="en-US" sz="3006" dirty="0"/>
              <a:t>FAM 2</a:t>
            </a:r>
          </a:p>
        </p:txBody>
      </p:sp>
      <p:sp>
        <p:nvSpPr>
          <p:cNvPr id="18" name="TextBox 17">
            <a:extLst>
              <a:ext uri="{FF2B5EF4-FFF2-40B4-BE49-F238E27FC236}">
                <a16:creationId xmlns:a16="http://schemas.microsoft.com/office/drawing/2014/main" id="{AE231E39-96A1-4734-823C-2F3E82A9BAAF}"/>
              </a:ext>
            </a:extLst>
          </p:cNvPr>
          <p:cNvSpPr txBox="1"/>
          <p:nvPr/>
        </p:nvSpPr>
        <p:spPr>
          <a:xfrm>
            <a:off x="1040833" y="1119286"/>
            <a:ext cx="6689491" cy="1253442"/>
          </a:xfrm>
          <a:prstGeom prst="rect">
            <a:avLst/>
          </a:prstGeom>
          <a:noFill/>
        </p:spPr>
        <p:txBody>
          <a:bodyPr wrap="square" rtlCol="0">
            <a:spAutoFit/>
          </a:bodyPr>
          <a:lstStyle/>
          <a:p>
            <a:pPr algn="ctr"/>
            <a:r>
              <a:rPr lang="en-US" sz="3675" b="1" u="sng" dirty="0"/>
              <a:t>Single logical device case </a:t>
            </a:r>
          </a:p>
          <a:p>
            <a:pPr algn="ctr"/>
            <a:r>
              <a:rPr lang="en-US" sz="3675" b="1" u="sng" dirty="0"/>
              <a:t>(color coding denotes binding)</a:t>
            </a:r>
          </a:p>
        </p:txBody>
      </p:sp>
      <p:sp>
        <p:nvSpPr>
          <p:cNvPr id="19" name="TextBox 18">
            <a:extLst>
              <a:ext uri="{FF2B5EF4-FFF2-40B4-BE49-F238E27FC236}">
                <a16:creationId xmlns:a16="http://schemas.microsoft.com/office/drawing/2014/main" id="{FC0CF25C-D681-4AF1-A97E-54BCF8EC9E3E}"/>
              </a:ext>
            </a:extLst>
          </p:cNvPr>
          <p:cNvSpPr txBox="1"/>
          <p:nvPr/>
        </p:nvSpPr>
        <p:spPr>
          <a:xfrm>
            <a:off x="11976039" y="1561199"/>
            <a:ext cx="5180784" cy="674020"/>
          </a:xfrm>
          <a:prstGeom prst="rect">
            <a:avLst/>
          </a:prstGeom>
          <a:noFill/>
        </p:spPr>
        <p:txBody>
          <a:bodyPr wrap="square" rtlCol="0">
            <a:spAutoFit/>
          </a:bodyPr>
          <a:lstStyle/>
          <a:p>
            <a:r>
              <a:rPr lang="en-US" sz="3675" b="1" u="sng" dirty="0"/>
              <a:t>Multi logical device case</a:t>
            </a:r>
          </a:p>
        </p:txBody>
      </p:sp>
      <p:cxnSp>
        <p:nvCxnSpPr>
          <p:cNvPr id="21" name="Straight Connector 20">
            <a:extLst>
              <a:ext uri="{FF2B5EF4-FFF2-40B4-BE49-F238E27FC236}">
                <a16:creationId xmlns:a16="http://schemas.microsoft.com/office/drawing/2014/main" id="{67C5EAE0-A9DD-43FE-8F4E-A34C02363515}"/>
              </a:ext>
            </a:extLst>
          </p:cNvPr>
          <p:cNvCxnSpPr/>
          <p:nvPr/>
        </p:nvCxnSpPr>
        <p:spPr>
          <a:xfrm>
            <a:off x="9402328" y="1764017"/>
            <a:ext cx="0" cy="8570394"/>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6F63453-215C-43BB-954F-FAEF986B461E}"/>
              </a:ext>
            </a:extLst>
          </p:cNvPr>
          <p:cNvSpPr/>
          <p:nvPr/>
        </p:nvSpPr>
        <p:spPr>
          <a:xfrm>
            <a:off x="2158389" y="2702742"/>
            <a:ext cx="1739815" cy="9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6" dirty="0"/>
              <a:t>Host1</a:t>
            </a:r>
          </a:p>
        </p:txBody>
      </p:sp>
      <p:sp>
        <p:nvSpPr>
          <p:cNvPr id="23" name="Rectangle 22">
            <a:extLst>
              <a:ext uri="{FF2B5EF4-FFF2-40B4-BE49-F238E27FC236}">
                <a16:creationId xmlns:a16="http://schemas.microsoft.com/office/drawing/2014/main" id="{35D864E3-75D2-4618-9D9D-019DC3A2A33A}"/>
              </a:ext>
            </a:extLst>
          </p:cNvPr>
          <p:cNvSpPr/>
          <p:nvPr/>
        </p:nvSpPr>
        <p:spPr>
          <a:xfrm>
            <a:off x="228480" y="4204660"/>
            <a:ext cx="8657195" cy="16490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6" dirty="0"/>
              <a:t>CXL Switch</a:t>
            </a:r>
          </a:p>
        </p:txBody>
      </p:sp>
      <p:sp>
        <p:nvSpPr>
          <p:cNvPr id="24" name="Rectangle 23">
            <a:extLst>
              <a:ext uri="{FF2B5EF4-FFF2-40B4-BE49-F238E27FC236}">
                <a16:creationId xmlns:a16="http://schemas.microsoft.com/office/drawing/2014/main" id="{EAAC098A-C522-464E-99BB-52E42B49EBD0}"/>
              </a:ext>
            </a:extLst>
          </p:cNvPr>
          <p:cNvSpPr/>
          <p:nvPr/>
        </p:nvSpPr>
        <p:spPr>
          <a:xfrm>
            <a:off x="6218538" y="6239744"/>
            <a:ext cx="1659267" cy="2565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6" dirty="0"/>
          </a:p>
        </p:txBody>
      </p:sp>
      <p:sp>
        <p:nvSpPr>
          <p:cNvPr id="25" name="Rectangle 24">
            <a:extLst>
              <a:ext uri="{FF2B5EF4-FFF2-40B4-BE49-F238E27FC236}">
                <a16:creationId xmlns:a16="http://schemas.microsoft.com/office/drawing/2014/main" id="{F859425E-4673-475E-8D21-852F26025B6A}"/>
              </a:ext>
            </a:extLst>
          </p:cNvPr>
          <p:cNvSpPr/>
          <p:nvPr/>
        </p:nvSpPr>
        <p:spPr>
          <a:xfrm>
            <a:off x="2158389" y="2702741"/>
            <a:ext cx="1739815" cy="9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6" dirty="0"/>
              <a:t>Host1</a:t>
            </a:r>
          </a:p>
        </p:txBody>
      </p:sp>
      <p:sp>
        <p:nvSpPr>
          <p:cNvPr id="26" name="Rectangle 25">
            <a:extLst>
              <a:ext uri="{FF2B5EF4-FFF2-40B4-BE49-F238E27FC236}">
                <a16:creationId xmlns:a16="http://schemas.microsoft.com/office/drawing/2014/main" id="{23DAD064-A7B2-4AB3-8E44-DDEF7331D948}"/>
              </a:ext>
            </a:extLst>
          </p:cNvPr>
          <p:cNvSpPr/>
          <p:nvPr/>
        </p:nvSpPr>
        <p:spPr>
          <a:xfrm>
            <a:off x="228480" y="4204657"/>
            <a:ext cx="8657195" cy="16490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6" dirty="0"/>
              <a:t>CXL Switch</a:t>
            </a:r>
          </a:p>
        </p:txBody>
      </p:sp>
    </p:spTree>
    <p:extLst>
      <p:ext uri="{BB962C8B-B14F-4D97-AF65-F5344CB8AC3E}">
        <p14:creationId xmlns:p14="http://schemas.microsoft.com/office/powerpoint/2010/main" val="2823116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B7D59-3D22-DC47-18ED-30E613DF0143}"/>
              </a:ext>
            </a:extLst>
          </p:cNvPr>
          <p:cNvSpPr>
            <a:spLocks noGrp="1"/>
          </p:cNvSpPr>
          <p:nvPr>
            <p:ph type="title"/>
          </p:nvPr>
        </p:nvSpPr>
        <p:spPr>
          <a:xfrm>
            <a:off x="4187375" y="2140832"/>
            <a:ext cx="9913257" cy="437297"/>
          </a:xfrm>
        </p:spPr>
        <p:txBody>
          <a:bodyPr>
            <a:normAutofit fontScale="90000"/>
          </a:bodyPr>
          <a:lstStyle/>
          <a:p>
            <a:r>
              <a:rPr lang="en-US" sz="3771" dirty="0">
                <a:latin typeface="Arial"/>
                <a:cs typeface="Arial"/>
              </a:rPr>
              <a:t>Type 3 SLD Memory Composable Module 2</a:t>
            </a:r>
            <a:endParaRPr lang="en-US" sz="3771" dirty="0"/>
          </a:p>
        </p:txBody>
      </p:sp>
      <p:sp>
        <p:nvSpPr>
          <p:cNvPr id="46" name="Oval 45">
            <a:extLst>
              <a:ext uri="{FF2B5EF4-FFF2-40B4-BE49-F238E27FC236}">
                <a16:creationId xmlns:a16="http://schemas.microsoft.com/office/drawing/2014/main" id="{2C6B57FF-EE25-8982-E7C8-C59A552480BE}"/>
              </a:ext>
            </a:extLst>
          </p:cNvPr>
          <p:cNvSpPr/>
          <p:nvPr/>
        </p:nvSpPr>
        <p:spPr>
          <a:xfrm>
            <a:off x="7014647" y="3340943"/>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Chassis</a:t>
            </a:r>
          </a:p>
        </p:txBody>
      </p:sp>
      <p:sp>
        <p:nvSpPr>
          <p:cNvPr id="47" name="Oval 46">
            <a:extLst>
              <a:ext uri="{FF2B5EF4-FFF2-40B4-BE49-F238E27FC236}">
                <a16:creationId xmlns:a16="http://schemas.microsoft.com/office/drawing/2014/main" id="{B5B765CC-9984-25BB-4ED0-EAF5A0FB8B36}"/>
              </a:ext>
            </a:extLst>
          </p:cNvPr>
          <p:cNvSpPr/>
          <p:nvPr/>
        </p:nvSpPr>
        <p:spPr>
          <a:xfrm>
            <a:off x="7254332" y="3943681"/>
            <a:ext cx="1397151" cy="5398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Chassis2</a:t>
            </a:r>
          </a:p>
        </p:txBody>
      </p:sp>
      <p:sp>
        <p:nvSpPr>
          <p:cNvPr id="50" name="Oval 49">
            <a:extLst>
              <a:ext uri="{FF2B5EF4-FFF2-40B4-BE49-F238E27FC236}">
                <a16:creationId xmlns:a16="http://schemas.microsoft.com/office/drawing/2014/main" id="{669FBB4F-C0D7-DDA3-76B7-62D43B80023C}"/>
              </a:ext>
            </a:extLst>
          </p:cNvPr>
          <p:cNvSpPr/>
          <p:nvPr/>
        </p:nvSpPr>
        <p:spPr>
          <a:xfrm>
            <a:off x="10708174" y="6092804"/>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p:txBody>
      </p:sp>
      <p:sp>
        <p:nvSpPr>
          <p:cNvPr id="51" name="Oval 50">
            <a:extLst>
              <a:ext uri="{FF2B5EF4-FFF2-40B4-BE49-F238E27FC236}">
                <a16:creationId xmlns:a16="http://schemas.microsoft.com/office/drawing/2014/main" id="{D04FCB6E-F689-F11C-6E25-662BC9D0432D}"/>
              </a:ext>
            </a:extLst>
          </p:cNvPr>
          <p:cNvSpPr/>
          <p:nvPr/>
        </p:nvSpPr>
        <p:spPr>
          <a:xfrm>
            <a:off x="11042227" y="6762801"/>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DIMM1</a:t>
            </a:r>
          </a:p>
        </p:txBody>
      </p:sp>
      <p:sp>
        <p:nvSpPr>
          <p:cNvPr id="53" name="Oval 52">
            <a:extLst>
              <a:ext uri="{FF2B5EF4-FFF2-40B4-BE49-F238E27FC236}">
                <a16:creationId xmlns:a16="http://schemas.microsoft.com/office/drawing/2014/main" id="{F8FDDB73-7A92-62A6-9F76-2572D33280EF}"/>
              </a:ext>
            </a:extLst>
          </p:cNvPr>
          <p:cNvSpPr/>
          <p:nvPr/>
        </p:nvSpPr>
        <p:spPr>
          <a:xfrm>
            <a:off x="5290983" y="5097760"/>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Fabric Adapters</a:t>
            </a:r>
          </a:p>
        </p:txBody>
      </p:sp>
      <p:sp>
        <p:nvSpPr>
          <p:cNvPr id="54" name="Oval 53">
            <a:extLst>
              <a:ext uri="{FF2B5EF4-FFF2-40B4-BE49-F238E27FC236}">
                <a16:creationId xmlns:a16="http://schemas.microsoft.com/office/drawing/2014/main" id="{DCB0E277-99E2-D8BF-525F-2662CBB820A1}"/>
              </a:ext>
            </a:extLst>
          </p:cNvPr>
          <p:cNvSpPr/>
          <p:nvPr/>
        </p:nvSpPr>
        <p:spPr>
          <a:xfrm>
            <a:off x="5641101" y="5799398"/>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55" name="Oval 54">
            <a:extLst>
              <a:ext uri="{FF2B5EF4-FFF2-40B4-BE49-F238E27FC236}">
                <a16:creationId xmlns:a16="http://schemas.microsoft.com/office/drawing/2014/main" id="{1595F400-763E-2E92-C820-B4F2CE7E2F82}"/>
              </a:ext>
            </a:extLst>
          </p:cNvPr>
          <p:cNvSpPr/>
          <p:nvPr/>
        </p:nvSpPr>
        <p:spPr>
          <a:xfrm>
            <a:off x="4473090" y="6762804"/>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Ports</a:t>
            </a:r>
          </a:p>
        </p:txBody>
      </p:sp>
      <p:sp>
        <p:nvSpPr>
          <p:cNvPr id="56" name="Oval 55">
            <a:extLst>
              <a:ext uri="{FF2B5EF4-FFF2-40B4-BE49-F238E27FC236}">
                <a16:creationId xmlns:a16="http://schemas.microsoft.com/office/drawing/2014/main" id="{9C8C6E8A-6F10-E7EC-A3AF-26F6A59B1174}"/>
              </a:ext>
            </a:extLst>
          </p:cNvPr>
          <p:cNvSpPr/>
          <p:nvPr/>
        </p:nvSpPr>
        <p:spPr>
          <a:xfrm>
            <a:off x="4815662" y="7393454"/>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a:solidFill>
                  <a:schemeClr val="tx1"/>
                </a:solidFill>
              </a:rPr>
              <a:t>1</a:t>
            </a:r>
            <a:endParaRPr lang="en-GB" sz="1783" dirty="0">
              <a:solidFill>
                <a:schemeClr val="tx1"/>
              </a:solidFill>
            </a:endParaRPr>
          </a:p>
        </p:txBody>
      </p:sp>
      <p:cxnSp>
        <p:nvCxnSpPr>
          <p:cNvPr id="57" name="Connector: Curved 56">
            <a:extLst>
              <a:ext uri="{FF2B5EF4-FFF2-40B4-BE49-F238E27FC236}">
                <a16:creationId xmlns:a16="http://schemas.microsoft.com/office/drawing/2014/main" id="{9BCCB509-553A-0306-525A-644F56A0234E}"/>
              </a:ext>
            </a:extLst>
          </p:cNvPr>
          <p:cNvCxnSpPr>
            <a:cxnSpLocks/>
            <a:stCxn id="54" idx="3"/>
            <a:endCxn id="55" idx="0"/>
          </p:cNvCxnSpPr>
          <p:nvPr/>
        </p:nvCxnSpPr>
        <p:spPr>
          <a:xfrm rot="5400000">
            <a:off x="5254727" y="6241931"/>
            <a:ext cx="601057" cy="440676"/>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58" name="Connector: Curved 57">
            <a:extLst>
              <a:ext uri="{FF2B5EF4-FFF2-40B4-BE49-F238E27FC236}">
                <a16:creationId xmlns:a16="http://schemas.microsoft.com/office/drawing/2014/main" id="{298A800E-0C9C-5B90-EE5F-16362D7B210B}"/>
              </a:ext>
            </a:extLst>
          </p:cNvPr>
          <p:cNvCxnSpPr>
            <a:cxnSpLocks/>
            <a:stCxn id="47" idx="3"/>
            <a:endCxn id="53" idx="0"/>
          </p:cNvCxnSpPr>
          <p:nvPr/>
        </p:nvCxnSpPr>
        <p:spPr>
          <a:xfrm rot="5400000">
            <a:off x="6459232" y="4098048"/>
            <a:ext cx="693288" cy="1306128"/>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sp>
        <p:nvSpPr>
          <p:cNvPr id="59" name="Oval 58">
            <a:extLst>
              <a:ext uri="{FF2B5EF4-FFF2-40B4-BE49-F238E27FC236}">
                <a16:creationId xmlns:a16="http://schemas.microsoft.com/office/drawing/2014/main" id="{99348480-39F2-203C-AF22-14335F4A7389}"/>
              </a:ext>
            </a:extLst>
          </p:cNvPr>
          <p:cNvSpPr/>
          <p:nvPr/>
        </p:nvSpPr>
        <p:spPr>
          <a:xfrm>
            <a:off x="7833921" y="4854602"/>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Memory Domains</a:t>
            </a:r>
          </a:p>
        </p:txBody>
      </p:sp>
      <p:sp>
        <p:nvSpPr>
          <p:cNvPr id="60" name="Oval 59">
            <a:extLst>
              <a:ext uri="{FF2B5EF4-FFF2-40B4-BE49-F238E27FC236}">
                <a16:creationId xmlns:a16="http://schemas.microsoft.com/office/drawing/2014/main" id="{7E45B52F-0678-A789-0A66-D3B5FB0C868A}"/>
              </a:ext>
            </a:extLst>
          </p:cNvPr>
          <p:cNvSpPr/>
          <p:nvPr/>
        </p:nvSpPr>
        <p:spPr>
          <a:xfrm>
            <a:off x="8341711" y="5544569"/>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61" name="Oval 60">
            <a:extLst>
              <a:ext uri="{FF2B5EF4-FFF2-40B4-BE49-F238E27FC236}">
                <a16:creationId xmlns:a16="http://schemas.microsoft.com/office/drawing/2014/main" id="{CAF1328D-DC2C-E568-05FA-01A9775D4504}"/>
              </a:ext>
            </a:extLst>
          </p:cNvPr>
          <p:cNvSpPr/>
          <p:nvPr/>
        </p:nvSpPr>
        <p:spPr>
          <a:xfrm>
            <a:off x="8240153" y="6490249"/>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 Chunks</a:t>
            </a:r>
          </a:p>
        </p:txBody>
      </p:sp>
      <p:sp>
        <p:nvSpPr>
          <p:cNvPr id="62" name="Oval 61">
            <a:extLst>
              <a:ext uri="{FF2B5EF4-FFF2-40B4-BE49-F238E27FC236}">
                <a16:creationId xmlns:a16="http://schemas.microsoft.com/office/drawing/2014/main" id="{EC266FBE-B596-AE52-7630-0A478A5A0052}"/>
              </a:ext>
            </a:extLst>
          </p:cNvPr>
          <p:cNvSpPr/>
          <p:nvPr/>
        </p:nvSpPr>
        <p:spPr>
          <a:xfrm>
            <a:off x="8842314" y="7193434"/>
            <a:ext cx="583289"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a:solidFill>
                  <a:schemeClr val="tx1"/>
                </a:solidFill>
              </a:rPr>
              <a:t>1</a:t>
            </a:r>
            <a:endParaRPr lang="en-GB" sz="1783" dirty="0">
              <a:solidFill>
                <a:schemeClr val="tx1"/>
              </a:solidFill>
            </a:endParaRPr>
          </a:p>
        </p:txBody>
      </p:sp>
      <p:cxnSp>
        <p:nvCxnSpPr>
          <p:cNvPr id="63" name="Connector: Curved 62">
            <a:extLst>
              <a:ext uri="{FF2B5EF4-FFF2-40B4-BE49-F238E27FC236}">
                <a16:creationId xmlns:a16="http://schemas.microsoft.com/office/drawing/2014/main" id="{3232A4BB-839F-35B2-3DC7-A7EC69DFDADB}"/>
              </a:ext>
            </a:extLst>
          </p:cNvPr>
          <p:cNvCxnSpPr>
            <a:cxnSpLocks/>
            <a:stCxn id="60" idx="4"/>
            <a:endCxn id="61" idx="0"/>
          </p:cNvCxnSpPr>
          <p:nvPr/>
        </p:nvCxnSpPr>
        <p:spPr>
          <a:xfrm rot="16200000" flipH="1">
            <a:off x="8690869" y="6079127"/>
            <a:ext cx="521159" cy="301075"/>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Connector: Curved 63">
            <a:extLst>
              <a:ext uri="{FF2B5EF4-FFF2-40B4-BE49-F238E27FC236}">
                <a16:creationId xmlns:a16="http://schemas.microsoft.com/office/drawing/2014/main" id="{CC88B2F3-3529-CCED-3409-27558A6BFB9E}"/>
              </a:ext>
            </a:extLst>
          </p:cNvPr>
          <p:cNvCxnSpPr>
            <a:stCxn id="60" idx="3"/>
            <a:endCxn id="54" idx="5"/>
          </p:cNvCxnSpPr>
          <p:nvPr/>
        </p:nvCxnSpPr>
        <p:spPr>
          <a:xfrm rot="5400000">
            <a:off x="7323193" y="5008730"/>
            <a:ext cx="254827" cy="2051209"/>
          </a:xfrm>
          <a:prstGeom prst="curvedConnector3">
            <a:avLst>
              <a:gd name="adj1" fmla="val 208966"/>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65" name="Oval 64">
            <a:extLst>
              <a:ext uri="{FF2B5EF4-FFF2-40B4-BE49-F238E27FC236}">
                <a16:creationId xmlns:a16="http://schemas.microsoft.com/office/drawing/2014/main" id="{EDE5057D-9135-579C-EA88-2F369BBF6A2E}"/>
              </a:ext>
            </a:extLst>
          </p:cNvPr>
          <p:cNvSpPr/>
          <p:nvPr/>
        </p:nvSpPr>
        <p:spPr>
          <a:xfrm>
            <a:off x="11376180" y="3488128"/>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66" name="Oval 65">
            <a:extLst>
              <a:ext uri="{FF2B5EF4-FFF2-40B4-BE49-F238E27FC236}">
                <a16:creationId xmlns:a16="http://schemas.microsoft.com/office/drawing/2014/main" id="{5327B49B-6614-9FE4-1747-D82F072A16FA}"/>
              </a:ext>
            </a:extLst>
          </p:cNvPr>
          <p:cNvSpPr/>
          <p:nvPr/>
        </p:nvSpPr>
        <p:spPr>
          <a:xfrm>
            <a:off x="11726299" y="4189765"/>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67" name="Oval 66">
            <a:extLst>
              <a:ext uri="{FF2B5EF4-FFF2-40B4-BE49-F238E27FC236}">
                <a16:creationId xmlns:a16="http://schemas.microsoft.com/office/drawing/2014/main" id="{E9FE2045-FC10-9D61-F984-DE13F2AC0C6F}"/>
              </a:ext>
            </a:extLst>
          </p:cNvPr>
          <p:cNvSpPr/>
          <p:nvPr/>
        </p:nvSpPr>
        <p:spPr>
          <a:xfrm>
            <a:off x="9999100" y="4496314"/>
            <a:ext cx="1225316" cy="746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386" dirty="0"/>
              <a:t>PCIe Functions</a:t>
            </a:r>
          </a:p>
        </p:txBody>
      </p:sp>
      <p:cxnSp>
        <p:nvCxnSpPr>
          <p:cNvPr id="69" name="Connector: Curved 68">
            <a:extLst>
              <a:ext uri="{FF2B5EF4-FFF2-40B4-BE49-F238E27FC236}">
                <a16:creationId xmlns:a16="http://schemas.microsoft.com/office/drawing/2014/main" id="{BBB0B420-F688-59D0-B4FF-761FCAB75D0C}"/>
              </a:ext>
            </a:extLst>
          </p:cNvPr>
          <p:cNvCxnSpPr>
            <a:cxnSpLocks/>
            <a:stCxn id="66" idx="3"/>
            <a:endCxn id="67" idx="0"/>
          </p:cNvCxnSpPr>
          <p:nvPr/>
        </p:nvCxnSpPr>
        <p:spPr>
          <a:xfrm rot="5400000" flipH="1">
            <a:off x="11208375" y="3899690"/>
            <a:ext cx="55798" cy="1249039"/>
          </a:xfrm>
          <a:prstGeom prst="curvedConnector5">
            <a:avLst>
              <a:gd name="adj1" fmla="val -386227"/>
              <a:gd name="adj2" fmla="val 30859"/>
              <a:gd name="adj3" fmla="val 486227"/>
            </a:avLst>
          </a:prstGeom>
          <a:ln w="19050">
            <a:tailEnd type="triangle"/>
          </a:ln>
        </p:spPr>
        <p:style>
          <a:lnRef idx="1">
            <a:schemeClr val="dk1"/>
          </a:lnRef>
          <a:fillRef idx="0">
            <a:schemeClr val="dk1"/>
          </a:fillRef>
          <a:effectRef idx="0">
            <a:schemeClr val="dk1"/>
          </a:effectRef>
          <a:fontRef idx="minor">
            <a:schemeClr val="tx1"/>
          </a:fontRef>
        </p:style>
      </p:cxnSp>
      <p:sp>
        <p:nvSpPr>
          <p:cNvPr id="70" name="Oval 69">
            <a:extLst>
              <a:ext uri="{FF2B5EF4-FFF2-40B4-BE49-F238E27FC236}">
                <a16:creationId xmlns:a16="http://schemas.microsoft.com/office/drawing/2014/main" id="{65A5BBDE-FEB8-A0A3-3C52-3C9DAA4981D5}"/>
              </a:ext>
            </a:extLst>
          </p:cNvPr>
          <p:cNvSpPr/>
          <p:nvPr/>
        </p:nvSpPr>
        <p:spPr>
          <a:xfrm>
            <a:off x="12356397" y="4812610"/>
            <a:ext cx="1619979" cy="823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584" dirty="0"/>
              <a:t>CXL Logical Devices</a:t>
            </a:r>
          </a:p>
        </p:txBody>
      </p:sp>
      <p:sp>
        <p:nvSpPr>
          <p:cNvPr id="71" name="Oval 70">
            <a:extLst>
              <a:ext uri="{FF2B5EF4-FFF2-40B4-BE49-F238E27FC236}">
                <a16:creationId xmlns:a16="http://schemas.microsoft.com/office/drawing/2014/main" id="{E63F71DD-AD03-2631-2F36-D7D9208621EF}"/>
              </a:ext>
            </a:extLst>
          </p:cNvPr>
          <p:cNvSpPr/>
          <p:nvPr/>
        </p:nvSpPr>
        <p:spPr>
          <a:xfrm>
            <a:off x="12954981" y="5469177"/>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72" name="Connector: Curved 71">
            <a:extLst>
              <a:ext uri="{FF2B5EF4-FFF2-40B4-BE49-F238E27FC236}">
                <a16:creationId xmlns:a16="http://schemas.microsoft.com/office/drawing/2014/main" id="{ED5CF823-DE36-8DBE-2C0C-5A1E3D1040DD}"/>
              </a:ext>
            </a:extLst>
          </p:cNvPr>
          <p:cNvCxnSpPr>
            <a:cxnSpLocks/>
            <a:stCxn id="66" idx="5"/>
            <a:endCxn id="70" idx="0"/>
          </p:cNvCxnSpPr>
          <p:nvPr/>
        </p:nvCxnSpPr>
        <p:spPr>
          <a:xfrm rot="16200000" flipH="1">
            <a:off x="12708038" y="4354268"/>
            <a:ext cx="260498" cy="656192"/>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73" name="Connector: Curved 72">
            <a:extLst>
              <a:ext uri="{FF2B5EF4-FFF2-40B4-BE49-F238E27FC236}">
                <a16:creationId xmlns:a16="http://schemas.microsoft.com/office/drawing/2014/main" id="{A366BDCD-5614-0E8A-44BE-40B52A444E9B}"/>
              </a:ext>
            </a:extLst>
          </p:cNvPr>
          <p:cNvCxnSpPr>
            <a:cxnSpLocks/>
            <a:stCxn id="47" idx="6"/>
            <a:endCxn id="101" idx="2"/>
          </p:cNvCxnSpPr>
          <p:nvPr/>
        </p:nvCxnSpPr>
        <p:spPr>
          <a:xfrm flipV="1">
            <a:off x="8651489" y="3943676"/>
            <a:ext cx="2724693" cy="269925"/>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74" name="Connector: Curved 73">
            <a:extLst>
              <a:ext uri="{FF2B5EF4-FFF2-40B4-BE49-F238E27FC236}">
                <a16:creationId xmlns:a16="http://schemas.microsoft.com/office/drawing/2014/main" id="{38F5BC02-8F0A-18EB-026D-6A2729684C42}"/>
              </a:ext>
            </a:extLst>
          </p:cNvPr>
          <p:cNvCxnSpPr>
            <a:cxnSpLocks/>
            <a:stCxn id="47" idx="4"/>
            <a:endCxn id="59" idx="1"/>
          </p:cNvCxnSpPr>
          <p:nvPr/>
        </p:nvCxnSpPr>
        <p:spPr>
          <a:xfrm rot="16200000" flipH="1">
            <a:off x="7768028" y="4668406"/>
            <a:ext cx="503200" cy="133435"/>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75" name="Connector: Curved 74">
            <a:extLst>
              <a:ext uri="{FF2B5EF4-FFF2-40B4-BE49-F238E27FC236}">
                <a16:creationId xmlns:a16="http://schemas.microsoft.com/office/drawing/2014/main" id="{5AFCEAB5-439B-843D-3818-95D051C9898A}"/>
              </a:ext>
            </a:extLst>
          </p:cNvPr>
          <p:cNvCxnSpPr>
            <a:cxnSpLocks/>
            <a:stCxn id="60" idx="6"/>
            <a:endCxn id="71" idx="3"/>
          </p:cNvCxnSpPr>
          <p:nvPr/>
        </p:nvCxnSpPr>
        <p:spPr>
          <a:xfrm flipV="1">
            <a:off x="9260103" y="5753899"/>
            <a:ext cx="3760778" cy="2926"/>
          </a:xfrm>
          <a:prstGeom prst="curvedConnector4">
            <a:avLst>
              <a:gd name="adj1" fmla="val 49124"/>
              <a:gd name="adj2" fmla="val -726469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6" name="Connector: Curved 75">
            <a:extLst>
              <a:ext uri="{FF2B5EF4-FFF2-40B4-BE49-F238E27FC236}">
                <a16:creationId xmlns:a16="http://schemas.microsoft.com/office/drawing/2014/main" id="{0E8BBB06-1D88-D514-7ADB-F13FED2C8EAB}"/>
              </a:ext>
            </a:extLst>
          </p:cNvPr>
          <p:cNvCxnSpPr>
            <a:cxnSpLocks/>
            <a:stCxn id="60" idx="6"/>
            <a:endCxn id="68" idx="4"/>
          </p:cNvCxnSpPr>
          <p:nvPr/>
        </p:nvCxnSpPr>
        <p:spPr>
          <a:xfrm flipV="1">
            <a:off x="9260102" y="5427240"/>
            <a:ext cx="1358832" cy="329585"/>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7" name="Connector: Curved 76">
            <a:extLst>
              <a:ext uri="{FF2B5EF4-FFF2-40B4-BE49-F238E27FC236}">
                <a16:creationId xmlns:a16="http://schemas.microsoft.com/office/drawing/2014/main" id="{C4B7AE86-8264-8305-6501-CA4ADA1CD3AC}"/>
              </a:ext>
            </a:extLst>
          </p:cNvPr>
          <p:cNvCxnSpPr>
            <a:cxnSpLocks/>
            <a:stCxn id="62" idx="5"/>
            <a:endCxn id="71" idx="4"/>
          </p:cNvCxnSpPr>
          <p:nvPr/>
        </p:nvCxnSpPr>
        <p:spPr>
          <a:xfrm rot="5400000" flipH="1" flipV="1">
            <a:off x="10383565" y="4759371"/>
            <a:ext cx="1753028" cy="3839798"/>
          </a:xfrm>
          <a:prstGeom prst="curvedConnector3">
            <a:avLst>
              <a:gd name="adj1" fmla="val -15840"/>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8" name="Connector: Curved 77">
            <a:extLst>
              <a:ext uri="{FF2B5EF4-FFF2-40B4-BE49-F238E27FC236}">
                <a16:creationId xmlns:a16="http://schemas.microsoft.com/office/drawing/2014/main" id="{3712BDCF-BBF9-444E-19B6-99C73A8A7AE5}"/>
              </a:ext>
            </a:extLst>
          </p:cNvPr>
          <p:cNvCxnSpPr>
            <a:cxnSpLocks/>
            <a:stCxn id="60" idx="6"/>
            <a:endCxn id="51" idx="2"/>
          </p:cNvCxnSpPr>
          <p:nvPr/>
        </p:nvCxnSpPr>
        <p:spPr>
          <a:xfrm>
            <a:off x="9260104" y="5756831"/>
            <a:ext cx="1782127" cy="1218232"/>
          </a:xfrm>
          <a:prstGeom prst="curvedConnector3">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5" name="Connector: Curved 67">
            <a:extLst>
              <a:ext uri="{FF2B5EF4-FFF2-40B4-BE49-F238E27FC236}">
                <a16:creationId xmlns:a16="http://schemas.microsoft.com/office/drawing/2014/main" id="{13114C10-3AAC-5531-3486-EFE4E2F6ECA3}"/>
              </a:ext>
            </a:extLst>
          </p:cNvPr>
          <p:cNvCxnSpPr>
            <a:cxnSpLocks/>
            <a:stCxn id="62" idx="5"/>
            <a:endCxn id="51" idx="4"/>
          </p:cNvCxnSpPr>
          <p:nvPr/>
        </p:nvCxnSpPr>
        <p:spPr>
          <a:xfrm rot="5400000" flipH="1" flipV="1">
            <a:off x="10261962" y="6265536"/>
            <a:ext cx="368463" cy="2212024"/>
          </a:xfrm>
          <a:prstGeom prst="curvedConnector3">
            <a:avLst>
              <a:gd name="adj1" fmla="val -18233"/>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97" name="Oval 96">
            <a:extLst>
              <a:ext uri="{FF2B5EF4-FFF2-40B4-BE49-F238E27FC236}">
                <a16:creationId xmlns:a16="http://schemas.microsoft.com/office/drawing/2014/main" id="{728A15C1-4203-F429-23F5-7B3446AFBCF2}"/>
              </a:ext>
            </a:extLst>
          </p:cNvPr>
          <p:cNvSpPr/>
          <p:nvPr/>
        </p:nvSpPr>
        <p:spPr>
          <a:xfrm>
            <a:off x="11376180" y="3492572"/>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98" name="Oval 97">
            <a:extLst>
              <a:ext uri="{FF2B5EF4-FFF2-40B4-BE49-F238E27FC236}">
                <a16:creationId xmlns:a16="http://schemas.microsoft.com/office/drawing/2014/main" id="{2409E1CE-5B04-58EC-19B0-2D564A49CD34}"/>
              </a:ext>
            </a:extLst>
          </p:cNvPr>
          <p:cNvSpPr/>
          <p:nvPr/>
        </p:nvSpPr>
        <p:spPr>
          <a:xfrm>
            <a:off x="11726299" y="4194210"/>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100" name="Oval 99">
            <a:extLst>
              <a:ext uri="{FF2B5EF4-FFF2-40B4-BE49-F238E27FC236}">
                <a16:creationId xmlns:a16="http://schemas.microsoft.com/office/drawing/2014/main" id="{18428A2D-D331-90AF-BF71-21115827C39D}"/>
              </a:ext>
            </a:extLst>
          </p:cNvPr>
          <p:cNvSpPr/>
          <p:nvPr/>
        </p:nvSpPr>
        <p:spPr>
          <a:xfrm>
            <a:off x="9999100" y="4496309"/>
            <a:ext cx="1225316" cy="746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386" dirty="0"/>
              <a:t>PCIe Functions</a:t>
            </a:r>
          </a:p>
        </p:txBody>
      </p:sp>
      <p:sp>
        <p:nvSpPr>
          <p:cNvPr id="101" name="Oval 100">
            <a:extLst>
              <a:ext uri="{FF2B5EF4-FFF2-40B4-BE49-F238E27FC236}">
                <a16:creationId xmlns:a16="http://schemas.microsoft.com/office/drawing/2014/main" id="{44E06ED3-2074-D516-F475-A606E603F296}"/>
              </a:ext>
            </a:extLst>
          </p:cNvPr>
          <p:cNvSpPr/>
          <p:nvPr/>
        </p:nvSpPr>
        <p:spPr>
          <a:xfrm>
            <a:off x="11376180" y="3492567"/>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102" name="Oval 101">
            <a:extLst>
              <a:ext uri="{FF2B5EF4-FFF2-40B4-BE49-F238E27FC236}">
                <a16:creationId xmlns:a16="http://schemas.microsoft.com/office/drawing/2014/main" id="{F20A3439-20AF-ADE9-274C-77330FA287F1}"/>
              </a:ext>
            </a:extLst>
          </p:cNvPr>
          <p:cNvSpPr/>
          <p:nvPr/>
        </p:nvSpPr>
        <p:spPr>
          <a:xfrm>
            <a:off x="11726299" y="4194205"/>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68" name="Oval 67">
            <a:extLst>
              <a:ext uri="{FF2B5EF4-FFF2-40B4-BE49-F238E27FC236}">
                <a16:creationId xmlns:a16="http://schemas.microsoft.com/office/drawing/2014/main" id="{2D2A4312-3D4D-4667-2476-6291ED5A1D7D}"/>
              </a:ext>
            </a:extLst>
          </p:cNvPr>
          <p:cNvSpPr/>
          <p:nvPr/>
        </p:nvSpPr>
        <p:spPr>
          <a:xfrm>
            <a:off x="10393936" y="5093666"/>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162" name="Connector: Curved 161">
            <a:extLst>
              <a:ext uri="{FF2B5EF4-FFF2-40B4-BE49-F238E27FC236}">
                <a16:creationId xmlns:a16="http://schemas.microsoft.com/office/drawing/2014/main" id="{E7C3B1D9-96D6-BEF1-421B-53C633240F29}"/>
              </a:ext>
            </a:extLst>
          </p:cNvPr>
          <p:cNvCxnSpPr>
            <a:cxnSpLocks/>
            <a:stCxn id="68" idx="5"/>
            <a:endCxn id="71" idx="3"/>
          </p:cNvCxnSpPr>
          <p:nvPr/>
        </p:nvCxnSpPr>
        <p:spPr>
          <a:xfrm rot="16200000" flipH="1">
            <a:off x="11711703" y="4444718"/>
            <a:ext cx="375511" cy="2242849"/>
          </a:xfrm>
          <a:prstGeom prst="curvedConnector3">
            <a:avLst>
              <a:gd name="adj1" fmla="val 170399"/>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64105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B7D59-3D22-DC47-18ED-30E613DF0143}"/>
              </a:ext>
            </a:extLst>
          </p:cNvPr>
          <p:cNvSpPr>
            <a:spLocks noGrp="1"/>
          </p:cNvSpPr>
          <p:nvPr>
            <p:ph type="title"/>
          </p:nvPr>
        </p:nvSpPr>
        <p:spPr>
          <a:xfrm>
            <a:off x="4187375" y="2140832"/>
            <a:ext cx="9913257" cy="437297"/>
          </a:xfrm>
        </p:spPr>
        <p:txBody>
          <a:bodyPr>
            <a:normAutofit fontScale="90000"/>
          </a:bodyPr>
          <a:lstStyle/>
          <a:p>
            <a:r>
              <a:rPr lang="en-US" sz="3771" dirty="0">
                <a:latin typeface="Arial"/>
                <a:cs typeface="Arial"/>
              </a:rPr>
              <a:t>Type 3 MLD Memory</a:t>
            </a:r>
            <a:endParaRPr lang="en-US" sz="3771" dirty="0"/>
          </a:p>
        </p:txBody>
      </p:sp>
      <p:sp>
        <p:nvSpPr>
          <p:cNvPr id="46" name="Oval 45">
            <a:extLst>
              <a:ext uri="{FF2B5EF4-FFF2-40B4-BE49-F238E27FC236}">
                <a16:creationId xmlns:a16="http://schemas.microsoft.com/office/drawing/2014/main" id="{2C6B57FF-EE25-8982-E7C8-C59A552480BE}"/>
              </a:ext>
            </a:extLst>
          </p:cNvPr>
          <p:cNvSpPr/>
          <p:nvPr/>
        </p:nvSpPr>
        <p:spPr>
          <a:xfrm>
            <a:off x="7573839" y="2722232"/>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Chassis</a:t>
            </a:r>
          </a:p>
        </p:txBody>
      </p:sp>
      <p:sp>
        <p:nvSpPr>
          <p:cNvPr id="47" name="Oval 46">
            <a:extLst>
              <a:ext uri="{FF2B5EF4-FFF2-40B4-BE49-F238E27FC236}">
                <a16:creationId xmlns:a16="http://schemas.microsoft.com/office/drawing/2014/main" id="{B5B765CC-9984-25BB-4ED0-EAF5A0FB8B36}"/>
              </a:ext>
            </a:extLst>
          </p:cNvPr>
          <p:cNvSpPr/>
          <p:nvPr/>
        </p:nvSpPr>
        <p:spPr>
          <a:xfrm>
            <a:off x="7813523" y="3324970"/>
            <a:ext cx="1397151" cy="5398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Chassis2</a:t>
            </a:r>
          </a:p>
        </p:txBody>
      </p:sp>
      <p:sp>
        <p:nvSpPr>
          <p:cNvPr id="50" name="Oval 49">
            <a:extLst>
              <a:ext uri="{FF2B5EF4-FFF2-40B4-BE49-F238E27FC236}">
                <a16:creationId xmlns:a16="http://schemas.microsoft.com/office/drawing/2014/main" id="{669FBB4F-C0D7-DDA3-76B7-62D43B80023C}"/>
              </a:ext>
            </a:extLst>
          </p:cNvPr>
          <p:cNvSpPr/>
          <p:nvPr/>
        </p:nvSpPr>
        <p:spPr>
          <a:xfrm>
            <a:off x="6580324" y="6567946"/>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p:txBody>
      </p:sp>
      <p:sp>
        <p:nvSpPr>
          <p:cNvPr id="51" name="Oval 50">
            <a:extLst>
              <a:ext uri="{FF2B5EF4-FFF2-40B4-BE49-F238E27FC236}">
                <a16:creationId xmlns:a16="http://schemas.microsoft.com/office/drawing/2014/main" id="{D04FCB6E-F689-F11C-6E25-662BC9D0432D}"/>
              </a:ext>
            </a:extLst>
          </p:cNvPr>
          <p:cNvSpPr/>
          <p:nvPr/>
        </p:nvSpPr>
        <p:spPr>
          <a:xfrm>
            <a:off x="6914377" y="7237944"/>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DIMM1</a:t>
            </a:r>
          </a:p>
        </p:txBody>
      </p:sp>
      <p:sp>
        <p:nvSpPr>
          <p:cNvPr id="53" name="Oval 52">
            <a:extLst>
              <a:ext uri="{FF2B5EF4-FFF2-40B4-BE49-F238E27FC236}">
                <a16:creationId xmlns:a16="http://schemas.microsoft.com/office/drawing/2014/main" id="{F8FDDB73-7A92-62A6-9F76-2572D33280EF}"/>
              </a:ext>
            </a:extLst>
          </p:cNvPr>
          <p:cNvSpPr/>
          <p:nvPr/>
        </p:nvSpPr>
        <p:spPr>
          <a:xfrm>
            <a:off x="5347202" y="4611884"/>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Fabric Adapters</a:t>
            </a:r>
          </a:p>
        </p:txBody>
      </p:sp>
      <p:sp>
        <p:nvSpPr>
          <p:cNvPr id="54" name="Oval 53">
            <a:extLst>
              <a:ext uri="{FF2B5EF4-FFF2-40B4-BE49-F238E27FC236}">
                <a16:creationId xmlns:a16="http://schemas.microsoft.com/office/drawing/2014/main" id="{DCB0E277-99E2-D8BF-525F-2662CBB820A1}"/>
              </a:ext>
            </a:extLst>
          </p:cNvPr>
          <p:cNvSpPr/>
          <p:nvPr/>
        </p:nvSpPr>
        <p:spPr>
          <a:xfrm>
            <a:off x="5697319" y="5313522"/>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55" name="Oval 54">
            <a:extLst>
              <a:ext uri="{FF2B5EF4-FFF2-40B4-BE49-F238E27FC236}">
                <a16:creationId xmlns:a16="http://schemas.microsoft.com/office/drawing/2014/main" id="{1595F400-763E-2E92-C820-B4F2CE7E2F82}"/>
              </a:ext>
            </a:extLst>
          </p:cNvPr>
          <p:cNvSpPr/>
          <p:nvPr/>
        </p:nvSpPr>
        <p:spPr>
          <a:xfrm>
            <a:off x="4424926" y="6411775"/>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Ports</a:t>
            </a:r>
          </a:p>
        </p:txBody>
      </p:sp>
      <p:sp>
        <p:nvSpPr>
          <p:cNvPr id="56" name="Oval 55">
            <a:extLst>
              <a:ext uri="{FF2B5EF4-FFF2-40B4-BE49-F238E27FC236}">
                <a16:creationId xmlns:a16="http://schemas.microsoft.com/office/drawing/2014/main" id="{9C8C6E8A-6F10-E7EC-A3AF-26F6A59B1174}"/>
              </a:ext>
            </a:extLst>
          </p:cNvPr>
          <p:cNvSpPr/>
          <p:nvPr/>
        </p:nvSpPr>
        <p:spPr>
          <a:xfrm>
            <a:off x="4767500" y="7042424"/>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a:solidFill>
                  <a:schemeClr val="tx1"/>
                </a:solidFill>
              </a:rPr>
              <a:t>1</a:t>
            </a:r>
            <a:endParaRPr lang="en-GB" sz="1783" dirty="0">
              <a:solidFill>
                <a:schemeClr val="tx1"/>
              </a:solidFill>
            </a:endParaRPr>
          </a:p>
        </p:txBody>
      </p:sp>
      <p:cxnSp>
        <p:nvCxnSpPr>
          <p:cNvPr id="57" name="Connector: Curved 56">
            <a:extLst>
              <a:ext uri="{FF2B5EF4-FFF2-40B4-BE49-F238E27FC236}">
                <a16:creationId xmlns:a16="http://schemas.microsoft.com/office/drawing/2014/main" id="{9BCCB509-553A-0306-525A-644F56A0234E}"/>
              </a:ext>
            </a:extLst>
          </p:cNvPr>
          <p:cNvCxnSpPr>
            <a:cxnSpLocks/>
            <a:stCxn id="54" idx="3"/>
            <a:endCxn id="55" idx="0"/>
          </p:cNvCxnSpPr>
          <p:nvPr/>
        </p:nvCxnSpPr>
        <p:spPr>
          <a:xfrm rot="5400000">
            <a:off x="5191337" y="5771294"/>
            <a:ext cx="735902" cy="545057"/>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58" name="Connector: Curved 57">
            <a:extLst>
              <a:ext uri="{FF2B5EF4-FFF2-40B4-BE49-F238E27FC236}">
                <a16:creationId xmlns:a16="http://schemas.microsoft.com/office/drawing/2014/main" id="{298A800E-0C9C-5B90-EE5F-16362D7B210B}"/>
              </a:ext>
            </a:extLst>
          </p:cNvPr>
          <p:cNvCxnSpPr>
            <a:cxnSpLocks/>
            <a:stCxn id="47" idx="3"/>
            <a:endCxn id="53" idx="0"/>
          </p:cNvCxnSpPr>
          <p:nvPr/>
        </p:nvCxnSpPr>
        <p:spPr>
          <a:xfrm rot="5400000">
            <a:off x="6700522" y="3294264"/>
            <a:ext cx="826125" cy="1809102"/>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sp>
        <p:nvSpPr>
          <p:cNvPr id="59" name="Oval 58">
            <a:extLst>
              <a:ext uri="{FF2B5EF4-FFF2-40B4-BE49-F238E27FC236}">
                <a16:creationId xmlns:a16="http://schemas.microsoft.com/office/drawing/2014/main" id="{99348480-39F2-203C-AF22-14335F4A7389}"/>
              </a:ext>
            </a:extLst>
          </p:cNvPr>
          <p:cNvSpPr/>
          <p:nvPr/>
        </p:nvSpPr>
        <p:spPr>
          <a:xfrm>
            <a:off x="7890139" y="4368728"/>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Memory Domains</a:t>
            </a:r>
          </a:p>
        </p:txBody>
      </p:sp>
      <p:sp>
        <p:nvSpPr>
          <p:cNvPr id="60" name="Oval 59">
            <a:extLst>
              <a:ext uri="{FF2B5EF4-FFF2-40B4-BE49-F238E27FC236}">
                <a16:creationId xmlns:a16="http://schemas.microsoft.com/office/drawing/2014/main" id="{7E45B52F-0678-A789-0A66-D3B5FB0C868A}"/>
              </a:ext>
            </a:extLst>
          </p:cNvPr>
          <p:cNvSpPr/>
          <p:nvPr/>
        </p:nvSpPr>
        <p:spPr>
          <a:xfrm>
            <a:off x="8397928" y="5058694"/>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61" name="Oval 60">
            <a:extLst>
              <a:ext uri="{FF2B5EF4-FFF2-40B4-BE49-F238E27FC236}">
                <a16:creationId xmlns:a16="http://schemas.microsoft.com/office/drawing/2014/main" id="{CAF1328D-DC2C-E568-05FA-01A9775D4504}"/>
              </a:ext>
            </a:extLst>
          </p:cNvPr>
          <p:cNvSpPr/>
          <p:nvPr/>
        </p:nvSpPr>
        <p:spPr>
          <a:xfrm>
            <a:off x="8695753" y="6446721"/>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 Chunks</a:t>
            </a:r>
          </a:p>
        </p:txBody>
      </p:sp>
      <p:sp>
        <p:nvSpPr>
          <p:cNvPr id="62" name="Oval 61">
            <a:extLst>
              <a:ext uri="{FF2B5EF4-FFF2-40B4-BE49-F238E27FC236}">
                <a16:creationId xmlns:a16="http://schemas.microsoft.com/office/drawing/2014/main" id="{EC266FBE-B596-AE52-7630-0A478A5A0052}"/>
              </a:ext>
            </a:extLst>
          </p:cNvPr>
          <p:cNvSpPr/>
          <p:nvPr/>
        </p:nvSpPr>
        <p:spPr>
          <a:xfrm>
            <a:off x="9297914" y="7149906"/>
            <a:ext cx="583289"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cxnSp>
        <p:nvCxnSpPr>
          <p:cNvPr id="63" name="Connector: Curved 62">
            <a:extLst>
              <a:ext uri="{FF2B5EF4-FFF2-40B4-BE49-F238E27FC236}">
                <a16:creationId xmlns:a16="http://schemas.microsoft.com/office/drawing/2014/main" id="{3232A4BB-839F-35B2-3DC7-A7EC69DFDADB}"/>
              </a:ext>
            </a:extLst>
          </p:cNvPr>
          <p:cNvCxnSpPr>
            <a:cxnSpLocks/>
            <a:stCxn id="60" idx="4"/>
            <a:endCxn id="61" idx="0"/>
          </p:cNvCxnSpPr>
          <p:nvPr/>
        </p:nvCxnSpPr>
        <p:spPr>
          <a:xfrm rot="16200000" flipH="1">
            <a:off x="8725601" y="5614732"/>
            <a:ext cx="963507" cy="700459"/>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Connector: Curved 63">
            <a:extLst>
              <a:ext uri="{FF2B5EF4-FFF2-40B4-BE49-F238E27FC236}">
                <a16:creationId xmlns:a16="http://schemas.microsoft.com/office/drawing/2014/main" id="{CC88B2F3-3529-CCED-3409-27558A6BFB9E}"/>
              </a:ext>
            </a:extLst>
          </p:cNvPr>
          <p:cNvCxnSpPr>
            <a:stCxn id="60" idx="3"/>
            <a:endCxn id="54" idx="5"/>
          </p:cNvCxnSpPr>
          <p:nvPr/>
        </p:nvCxnSpPr>
        <p:spPr>
          <a:xfrm rot="5400000">
            <a:off x="7379410" y="4522854"/>
            <a:ext cx="254827" cy="2051209"/>
          </a:xfrm>
          <a:prstGeom prst="curvedConnector3">
            <a:avLst>
              <a:gd name="adj1" fmla="val 208966"/>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65" name="Oval 64">
            <a:extLst>
              <a:ext uri="{FF2B5EF4-FFF2-40B4-BE49-F238E27FC236}">
                <a16:creationId xmlns:a16="http://schemas.microsoft.com/office/drawing/2014/main" id="{EDE5057D-9135-579C-EA88-2F369BBF6A2E}"/>
              </a:ext>
            </a:extLst>
          </p:cNvPr>
          <p:cNvSpPr/>
          <p:nvPr/>
        </p:nvSpPr>
        <p:spPr>
          <a:xfrm>
            <a:off x="10629712" y="3588572"/>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67" name="Oval 66">
            <a:extLst>
              <a:ext uri="{FF2B5EF4-FFF2-40B4-BE49-F238E27FC236}">
                <a16:creationId xmlns:a16="http://schemas.microsoft.com/office/drawing/2014/main" id="{E9FE2045-FC10-9D61-F984-DE13F2AC0C6F}"/>
              </a:ext>
            </a:extLst>
          </p:cNvPr>
          <p:cNvSpPr/>
          <p:nvPr/>
        </p:nvSpPr>
        <p:spPr>
          <a:xfrm>
            <a:off x="10613696" y="5043685"/>
            <a:ext cx="1225316" cy="746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386" dirty="0"/>
              <a:t>PCIe Functions</a:t>
            </a:r>
          </a:p>
        </p:txBody>
      </p:sp>
      <p:cxnSp>
        <p:nvCxnSpPr>
          <p:cNvPr id="69" name="Connector: Curved 68">
            <a:extLst>
              <a:ext uri="{FF2B5EF4-FFF2-40B4-BE49-F238E27FC236}">
                <a16:creationId xmlns:a16="http://schemas.microsoft.com/office/drawing/2014/main" id="{BBB0B420-F688-59D0-B4FF-761FCAB75D0C}"/>
              </a:ext>
            </a:extLst>
          </p:cNvPr>
          <p:cNvCxnSpPr>
            <a:cxnSpLocks/>
            <a:stCxn id="102" idx="4"/>
            <a:endCxn id="67" idx="0"/>
          </p:cNvCxnSpPr>
          <p:nvPr/>
        </p:nvCxnSpPr>
        <p:spPr>
          <a:xfrm rot="5400000">
            <a:off x="11170430" y="4775087"/>
            <a:ext cx="324519" cy="212675"/>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70" name="Oval 69">
            <a:extLst>
              <a:ext uri="{FF2B5EF4-FFF2-40B4-BE49-F238E27FC236}">
                <a16:creationId xmlns:a16="http://schemas.microsoft.com/office/drawing/2014/main" id="{65A5BBDE-FEB8-A0A3-3C52-3C9DAA4981D5}"/>
              </a:ext>
            </a:extLst>
          </p:cNvPr>
          <p:cNvSpPr/>
          <p:nvPr/>
        </p:nvSpPr>
        <p:spPr>
          <a:xfrm>
            <a:off x="12371878" y="5610667"/>
            <a:ext cx="1619979" cy="823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584" dirty="0"/>
              <a:t>CXL Logical Devices</a:t>
            </a:r>
          </a:p>
        </p:txBody>
      </p:sp>
      <p:sp>
        <p:nvSpPr>
          <p:cNvPr id="71" name="Oval 70">
            <a:extLst>
              <a:ext uri="{FF2B5EF4-FFF2-40B4-BE49-F238E27FC236}">
                <a16:creationId xmlns:a16="http://schemas.microsoft.com/office/drawing/2014/main" id="{E63F71DD-AD03-2631-2F36-D7D9208621EF}"/>
              </a:ext>
            </a:extLst>
          </p:cNvPr>
          <p:cNvSpPr/>
          <p:nvPr/>
        </p:nvSpPr>
        <p:spPr>
          <a:xfrm>
            <a:off x="13289956" y="6260322"/>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72" name="Connector: Curved 71">
            <a:extLst>
              <a:ext uri="{FF2B5EF4-FFF2-40B4-BE49-F238E27FC236}">
                <a16:creationId xmlns:a16="http://schemas.microsoft.com/office/drawing/2014/main" id="{ED5CF823-DE36-8DBE-2C0C-5A1E3D1040DD}"/>
              </a:ext>
            </a:extLst>
          </p:cNvPr>
          <p:cNvCxnSpPr>
            <a:cxnSpLocks/>
            <a:stCxn id="102" idx="4"/>
            <a:endCxn id="70" idx="0"/>
          </p:cNvCxnSpPr>
          <p:nvPr/>
        </p:nvCxnSpPr>
        <p:spPr>
          <a:xfrm rot="16200000" flipH="1">
            <a:off x="11864694" y="4293495"/>
            <a:ext cx="891501" cy="1742843"/>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73" name="Connector: Curved 72">
            <a:extLst>
              <a:ext uri="{FF2B5EF4-FFF2-40B4-BE49-F238E27FC236}">
                <a16:creationId xmlns:a16="http://schemas.microsoft.com/office/drawing/2014/main" id="{A366BDCD-5614-0E8A-44BE-40B52A444E9B}"/>
              </a:ext>
            </a:extLst>
          </p:cNvPr>
          <p:cNvCxnSpPr>
            <a:cxnSpLocks/>
            <a:stCxn id="47" idx="6"/>
            <a:endCxn id="101" idx="2"/>
          </p:cNvCxnSpPr>
          <p:nvPr/>
        </p:nvCxnSpPr>
        <p:spPr>
          <a:xfrm>
            <a:off x="9210677" y="3594896"/>
            <a:ext cx="1419033" cy="449232"/>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74" name="Connector: Curved 73">
            <a:extLst>
              <a:ext uri="{FF2B5EF4-FFF2-40B4-BE49-F238E27FC236}">
                <a16:creationId xmlns:a16="http://schemas.microsoft.com/office/drawing/2014/main" id="{38F5BC02-8F0A-18EB-026D-6A2729684C42}"/>
              </a:ext>
            </a:extLst>
          </p:cNvPr>
          <p:cNvCxnSpPr>
            <a:cxnSpLocks/>
            <a:stCxn id="47" idx="4"/>
            <a:endCxn id="59" idx="1"/>
          </p:cNvCxnSpPr>
          <p:nvPr/>
        </p:nvCxnSpPr>
        <p:spPr>
          <a:xfrm rot="5400000">
            <a:off x="8009311" y="3998061"/>
            <a:ext cx="636036" cy="369541"/>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75" name="Connector: Curved 74">
            <a:extLst>
              <a:ext uri="{FF2B5EF4-FFF2-40B4-BE49-F238E27FC236}">
                <a16:creationId xmlns:a16="http://schemas.microsoft.com/office/drawing/2014/main" id="{5AFCEAB5-439B-843D-3818-95D051C9898A}"/>
              </a:ext>
            </a:extLst>
          </p:cNvPr>
          <p:cNvCxnSpPr>
            <a:cxnSpLocks/>
            <a:stCxn id="60" idx="5"/>
            <a:endCxn id="71" idx="4"/>
          </p:cNvCxnSpPr>
          <p:nvPr/>
        </p:nvCxnSpPr>
        <p:spPr>
          <a:xfrm rot="16200000" flipH="1">
            <a:off x="10761958" y="3840901"/>
            <a:ext cx="1172858" cy="4333129"/>
          </a:xfrm>
          <a:prstGeom prst="curvedConnector3">
            <a:avLst>
              <a:gd name="adj1" fmla="val 118374"/>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6" name="Connector: Curved 75">
            <a:extLst>
              <a:ext uri="{FF2B5EF4-FFF2-40B4-BE49-F238E27FC236}">
                <a16:creationId xmlns:a16="http://schemas.microsoft.com/office/drawing/2014/main" id="{0E8BBB06-1D88-D514-7ADB-F13FED2C8EAB}"/>
              </a:ext>
            </a:extLst>
          </p:cNvPr>
          <p:cNvCxnSpPr>
            <a:cxnSpLocks/>
            <a:stCxn id="60" idx="6"/>
            <a:endCxn id="68" idx="4"/>
          </p:cNvCxnSpPr>
          <p:nvPr/>
        </p:nvCxnSpPr>
        <p:spPr>
          <a:xfrm>
            <a:off x="9316318" y="5270953"/>
            <a:ext cx="1917209" cy="703660"/>
          </a:xfrm>
          <a:prstGeom prst="curvedConnector4">
            <a:avLst>
              <a:gd name="adj1" fmla="val 44132"/>
              <a:gd name="adj2" fmla="val 130626"/>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7" name="Connector: Curved 76">
            <a:extLst>
              <a:ext uri="{FF2B5EF4-FFF2-40B4-BE49-F238E27FC236}">
                <a16:creationId xmlns:a16="http://schemas.microsoft.com/office/drawing/2014/main" id="{C4B7AE86-8264-8305-6501-CA4ADA1CD3AC}"/>
              </a:ext>
            </a:extLst>
          </p:cNvPr>
          <p:cNvCxnSpPr>
            <a:cxnSpLocks/>
            <a:stCxn id="62" idx="5"/>
            <a:endCxn id="71" idx="4"/>
          </p:cNvCxnSpPr>
          <p:nvPr/>
        </p:nvCxnSpPr>
        <p:spPr>
          <a:xfrm rot="5400000" flipH="1" flipV="1">
            <a:off x="11196194" y="5193491"/>
            <a:ext cx="918355" cy="3719172"/>
          </a:xfrm>
          <a:prstGeom prst="curvedConnector3">
            <a:avLst>
              <a:gd name="adj1" fmla="val -30236"/>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8" name="Connector: Curved 77">
            <a:extLst>
              <a:ext uri="{FF2B5EF4-FFF2-40B4-BE49-F238E27FC236}">
                <a16:creationId xmlns:a16="http://schemas.microsoft.com/office/drawing/2014/main" id="{3712BDCF-BBF9-444E-19B6-99C73A8A7AE5}"/>
              </a:ext>
            </a:extLst>
          </p:cNvPr>
          <p:cNvCxnSpPr>
            <a:cxnSpLocks/>
            <a:stCxn id="60" idx="4"/>
            <a:endCxn id="51" idx="6"/>
          </p:cNvCxnSpPr>
          <p:nvPr/>
        </p:nvCxnSpPr>
        <p:spPr>
          <a:xfrm rot="5400000">
            <a:off x="7412236" y="6005306"/>
            <a:ext cx="1966993" cy="922793"/>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5" name="Connector: Curved 67">
            <a:extLst>
              <a:ext uri="{FF2B5EF4-FFF2-40B4-BE49-F238E27FC236}">
                <a16:creationId xmlns:a16="http://schemas.microsoft.com/office/drawing/2014/main" id="{13114C10-3AAC-5531-3486-EFE4E2F6ECA3}"/>
              </a:ext>
            </a:extLst>
          </p:cNvPr>
          <p:cNvCxnSpPr>
            <a:cxnSpLocks/>
            <a:endCxn id="51" idx="4"/>
          </p:cNvCxnSpPr>
          <p:nvPr/>
        </p:nvCxnSpPr>
        <p:spPr>
          <a:xfrm rot="5400000">
            <a:off x="8316457" y="9193329"/>
            <a:ext cx="143316" cy="1927515"/>
          </a:xfrm>
          <a:prstGeom prst="curvedConnector3">
            <a:avLst>
              <a:gd name="adj1" fmla="val 25037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97" name="Oval 96">
            <a:extLst>
              <a:ext uri="{FF2B5EF4-FFF2-40B4-BE49-F238E27FC236}">
                <a16:creationId xmlns:a16="http://schemas.microsoft.com/office/drawing/2014/main" id="{728A15C1-4203-F429-23F5-7B3446AFBCF2}"/>
              </a:ext>
            </a:extLst>
          </p:cNvPr>
          <p:cNvSpPr/>
          <p:nvPr/>
        </p:nvSpPr>
        <p:spPr>
          <a:xfrm>
            <a:off x="10629712" y="3593017"/>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101" name="Oval 100">
            <a:extLst>
              <a:ext uri="{FF2B5EF4-FFF2-40B4-BE49-F238E27FC236}">
                <a16:creationId xmlns:a16="http://schemas.microsoft.com/office/drawing/2014/main" id="{44E06ED3-2074-D516-F475-A606E603F296}"/>
              </a:ext>
            </a:extLst>
          </p:cNvPr>
          <p:cNvSpPr/>
          <p:nvPr/>
        </p:nvSpPr>
        <p:spPr>
          <a:xfrm>
            <a:off x="10629712" y="3593012"/>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102" name="Oval 101">
            <a:extLst>
              <a:ext uri="{FF2B5EF4-FFF2-40B4-BE49-F238E27FC236}">
                <a16:creationId xmlns:a16="http://schemas.microsoft.com/office/drawing/2014/main" id="{F20A3439-20AF-ADE9-274C-77330FA287F1}"/>
              </a:ext>
            </a:extLst>
          </p:cNvPr>
          <p:cNvSpPr/>
          <p:nvPr/>
        </p:nvSpPr>
        <p:spPr>
          <a:xfrm>
            <a:off x="10979828" y="4294649"/>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68" name="Oval 67">
            <a:extLst>
              <a:ext uri="{FF2B5EF4-FFF2-40B4-BE49-F238E27FC236}">
                <a16:creationId xmlns:a16="http://schemas.microsoft.com/office/drawing/2014/main" id="{2D2A4312-3D4D-4667-2476-6291ED5A1D7D}"/>
              </a:ext>
            </a:extLst>
          </p:cNvPr>
          <p:cNvSpPr/>
          <p:nvPr/>
        </p:nvSpPr>
        <p:spPr>
          <a:xfrm>
            <a:off x="11008532" y="5641036"/>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162" name="Connector: Curved 161">
            <a:extLst>
              <a:ext uri="{FF2B5EF4-FFF2-40B4-BE49-F238E27FC236}">
                <a16:creationId xmlns:a16="http://schemas.microsoft.com/office/drawing/2014/main" id="{E7C3B1D9-96D6-BEF1-421B-53C633240F29}"/>
              </a:ext>
            </a:extLst>
          </p:cNvPr>
          <p:cNvCxnSpPr>
            <a:cxnSpLocks/>
            <a:stCxn id="68" idx="4"/>
            <a:endCxn id="71" idx="4"/>
          </p:cNvCxnSpPr>
          <p:nvPr/>
        </p:nvCxnSpPr>
        <p:spPr>
          <a:xfrm rot="16200000" flipH="1">
            <a:off x="12064603" y="5143543"/>
            <a:ext cx="619286" cy="2281423"/>
          </a:xfrm>
          <a:prstGeom prst="curvedConnector3">
            <a:avLst>
              <a:gd name="adj1" fmla="val 134799"/>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42" name="Oval 41">
            <a:extLst>
              <a:ext uri="{FF2B5EF4-FFF2-40B4-BE49-F238E27FC236}">
                <a16:creationId xmlns:a16="http://schemas.microsoft.com/office/drawing/2014/main" id="{169211C5-E2AF-6880-2649-E30518A4AABA}"/>
              </a:ext>
            </a:extLst>
          </p:cNvPr>
          <p:cNvSpPr/>
          <p:nvPr/>
        </p:nvSpPr>
        <p:spPr>
          <a:xfrm>
            <a:off x="11579251" y="5455796"/>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2</a:t>
            </a:r>
          </a:p>
        </p:txBody>
      </p:sp>
      <p:sp>
        <p:nvSpPr>
          <p:cNvPr id="43" name="Oval 42">
            <a:extLst>
              <a:ext uri="{FF2B5EF4-FFF2-40B4-BE49-F238E27FC236}">
                <a16:creationId xmlns:a16="http://schemas.microsoft.com/office/drawing/2014/main" id="{C1C5094E-78C0-A64A-19BB-2752E0E70158}"/>
              </a:ext>
            </a:extLst>
          </p:cNvPr>
          <p:cNvSpPr/>
          <p:nvPr/>
        </p:nvSpPr>
        <p:spPr>
          <a:xfrm>
            <a:off x="12755659" y="6204611"/>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2</a:t>
            </a:r>
          </a:p>
        </p:txBody>
      </p:sp>
      <p:cxnSp>
        <p:nvCxnSpPr>
          <p:cNvPr id="81" name="Connector: Curved 80">
            <a:extLst>
              <a:ext uri="{FF2B5EF4-FFF2-40B4-BE49-F238E27FC236}">
                <a16:creationId xmlns:a16="http://schemas.microsoft.com/office/drawing/2014/main" id="{A31C5CD6-39A7-25FE-42B6-FA5C0D28185A}"/>
              </a:ext>
            </a:extLst>
          </p:cNvPr>
          <p:cNvCxnSpPr>
            <a:cxnSpLocks/>
            <a:stCxn id="42" idx="4"/>
            <a:endCxn id="43" idx="3"/>
          </p:cNvCxnSpPr>
          <p:nvPr/>
        </p:nvCxnSpPr>
        <p:spPr>
          <a:xfrm rot="16200000" flipH="1">
            <a:off x="11962922" y="5630703"/>
            <a:ext cx="699966" cy="1017309"/>
          </a:xfrm>
          <a:prstGeom prst="curvedConnector3">
            <a:avLst>
              <a:gd name="adj1" fmla="val 137767"/>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6" name="Connector: Curved 85">
            <a:extLst>
              <a:ext uri="{FF2B5EF4-FFF2-40B4-BE49-F238E27FC236}">
                <a16:creationId xmlns:a16="http://schemas.microsoft.com/office/drawing/2014/main" id="{C67235EB-1EF4-C027-8642-3BEE3B834B76}"/>
              </a:ext>
            </a:extLst>
          </p:cNvPr>
          <p:cNvCxnSpPr>
            <a:cxnSpLocks/>
            <a:stCxn id="60" idx="6"/>
            <a:endCxn id="42" idx="4"/>
          </p:cNvCxnSpPr>
          <p:nvPr/>
        </p:nvCxnSpPr>
        <p:spPr>
          <a:xfrm>
            <a:off x="9316320" y="5270954"/>
            <a:ext cx="2487929" cy="518419"/>
          </a:xfrm>
          <a:prstGeom prst="curvedConnector4">
            <a:avLst>
              <a:gd name="adj1" fmla="val 45478"/>
              <a:gd name="adj2" fmla="val 141570"/>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9" name="Connector: Curved 88">
            <a:extLst>
              <a:ext uri="{FF2B5EF4-FFF2-40B4-BE49-F238E27FC236}">
                <a16:creationId xmlns:a16="http://schemas.microsoft.com/office/drawing/2014/main" id="{EB371FBC-48E3-F274-060D-AB25CCAF679F}"/>
              </a:ext>
            </a:extLst>
          </p:cNvPr>
          <p:cNvCxnSpPr>
            <a:cxnSpLocks/>
            <a:stCxn id="60" idx="5"/>
            <a:endCxn id="43" idx="3"/>
          </p:cNvCxnSpPr>
          <p:nvPr/>
        </p:nvCxnSpPr>
        <p:spPr>
          <a:xfrm rot="16200000" flipH="1">
            <a:off x="10467543" y="4135320"/>
            <a:ext cx="1068297" cy="3639735"/>
          </a:xfrm>
          <a:prstGeom prst="curvedConnector3">
            <a:avLst>
              <a:gd name="adj1" fmla="val 124746"/>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18" name="Oval 117">
            <a:extLst>
              <a:ext uri="{FF2B5EF4-FFF2-40B4-BE49-F238E27FC236}">
                <a16:creationId xmlns:a16="http://schemas.microsoft.com/office/drawing/2014/main" id="{4B15FBFD-8B9A-2449-5BC0-720B099BBD13}"/>
              </a:ext>
            </a:extLst>
          </p:cNvPr>
          <p:cNvSpPr/>
          <p:nvPr/>
        </p:nvSpPr>
        <p:spPr>
          <a:xfrm>
            <a:off x="9933234" y="6924432"/>
            <a:ext cx="583289"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2</a:t>
            </a:r>
          </a:p>
        </p:txBody>
      </p:sp>
      <p:cxnSp>
        <p:nvCxnSpPr>
          <p:cNvPr id="119" name="Connector: Curved 118">
            <a:extLst>
              <a:ext uri="{FF2B5EF4-FFF2-40B4-BE49-F238E27FC236}">
                <a16:creationId xmlns:a16="http://schemas.microsoft.com/office/drawing/2014/main" id="{0E383497-205F-A79D-4731-8E2592870475}"/>
              </a:ext>
            </a:extLst>
          </p:cNvPr>
          <p:cNvCxnSpPr>
            <a:cxnSpLocks/>
            <a:stCxn id="118" idx="5"/>
            <a:endCxn id="43" idx="3"/>
          </p:cNvCxnSpPr>
          <p:nvPr/>
        </p:nvCxnSpPr>
        <p:spPr>
          <a:xfrm rot="5400000" flipH="1" flipV="1">
            <a:off x="11227609" y="5692833"/>
            <a:ext cx="797440" cy="2390457"/>
          </a:xfrm>
          <a:prstGeom prst="curvedConnector3">
            <a:avLst>
              <a:gd name="adj1" fmla="val -3482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2" name="Connector: Curved 67">
            <a:extLst>
              <a:ext uri="{FF2B5EF4-FFF2-40B4-BE49-F238E27FC236}">
                <a16:creationId xmlns:a16="http://schemas.microsoft.com/office/drawing/2014/main" id="{C483F532-E6AE-97CA-1C9B-0FBAC482E385}"/>
              </a:ext>
            </a:extLst>
          </p:cNvPr>
          <p:cNvCxnSpPr>
            <a:cxnSpLocks/>
            <a:stCxn id="118" idx="5"/>
            <a:endCxn id="51" idx="4"/>
          </p:cNvCxnSpPr>
          <p:nvPr/>
        </p:nvCxnSpPr>
        <p:spPr>
          <a:xfrm rot="5400000">
            <a:off x="8739893" y="5971250"/>
            <a:ext cx="375682" cy="3006745"/>
          </a:xfrm>
          <a:prstGeom prst="curvedConnector3">
            <a:avLst>
              <a:gd name="adj1" fmla="val 208927"/>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15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CAB5-4C7C-9C3C-0870-83B694309D65}"/>
              </a:ext>
            </a:extLst>
          </p:cNvPr>
          <p:cNvSpPr>
            <a:spLocks noGrp="1"/>
          </p:cNvSpPr>
          <p:nvPr>
            <p:ph type="title"/>
          </p:nvPr>
        </p:nvSpPr>
        <p:spPr>
          <a:xfrm>
            <a:off x="1257300" y="535518"/>
            <a:ext cx="15773400" cy="1244490"/>
          </a:xfrm>
        </p:spPr>
        <p:txBody>
          <a:bodyPr>
            <a:normAutofit fontScale="90000"/>
          </a:bodyPr>
          <a:lstStyle/>
          <a:p>
            <a:r>
              <a:rPr lang="en-US" dirty="0"/>
              <a:t>Composable system example: physical resources</a:t>
            </a:r>
          </a:p>
        </p:txBody>
      </p:sp>
      <p:sp>
        <p:nvSpPr>
          <p:cNvPr id="3" name="Content Placeholder 2">
            <a:extLst>
              <a:ext uri="{FF2B5EF4-FFF2-40B4-BE49-F238E27FC236}">
                <a16:creationId xmlns:a16="http://schemas.microsoft.com/office/drawing/2014/main" id="{C253F878-D79D-F520-F545-A8B04DBC1BB8}"/>
              </a:ext>
            </a:extLst>
          </p:cNvPr>
          <p:cNvSpPr>
            <a:spLocks noGrp="1"/>
          </p:cNvSpPr>
          <p:nvPr>
            <p:ph idx="1"/>
          </p:nvPr>
        </p:nvSpPr>
        <p:spPr>
          <a:xfrm>
            <a:off x="595613" y="2018396"/>
            <a:ext cx="5626349" cy="6949020"/>
          </a:xfrm>
        </p:spPr>
        <p:txBody>
          <a:bodyPr>
            <a:normAutofit fontScale="92500" lnSpcReduction="20000"/>
          </a:bodyPr>
          <a:lstStyle/>
          <a:p>
            <a:pPr marL="0" indent="0">
              <a:buNone/>
            </a:pPr>
            <a:r>
              <a:rPr lang="en-IE" dirty="0"/>
              <a:t>Composable module 1</a:t>
            </a:r>
          </a:p>
          <a:p>
            <a:pPr marL="430993" indent="-430993"/>
            <a:r>
              <a:rPr lang="en-IE" dirty="0"/>
              <a:t>1 CPU Unit</a:t>
            </a:r>
          </a:p>
          <a:p>
            <a:pPr marL="430993" indent="-430993"/>
            <a:r>
              <a:rPr lang="en-IE" dirty="0"/>
              <a:t>1 DRAM Unit</a:t>
            </a:r>
          </a:p>
          <a:p>
            <a:pPr marL="430993" indent="-430993"/>
            <a:endParaRPr lang="en-IE" dirty="0"/>
          </a:p>
          <a:p>
            <a:pPr marL="0" indent="0">
              <a:buNone/>
            </a:pPr>
            <a:r>
              <a:rPr lang="en-IE" dirty="0"/>
              <a:t>Composable module 2</a:t>
            </a:r>
          </a:p>
          <a:p>
            <a:pPr marL="430993" indent="-430993"/>
            <a:r>
              <a:rPr lang="en-IE" dirty="0"/>
              <a:t>1 DRAM Unit</a:t>
            </a:r>
          </a:p>
          <a:p>
            <a:pPr marL="430993" indent="-430993"/>
            <a:r>
              <a:rPr lang="en-IE" dirty="0"/>
              <a:t>1 CXL Port</a:t>
            </a:r>
          </a:p>
          <a:p>
            <a:pPr marL="430993" indent="-430993"/>
            <a:r>
              <a:rPr lang="en-IE" dirty="0"/>
              <a:t>Models CXL Type-3 SLD</a:t>
            </a:r>
          </a:p>
          <a:p>
            <a:pPr marL="430993" indent="-430993"/>
            <a:endParaRPr lang="en-IE" dirty="0"/>
          </a:p>
          <a:p>
            <a:pPr marL="0" indent="0">
              <a:buNone/>
            </a:pPr>
            <a:r>
              <a:rPr lang="en-IE" dirty="0"/>
              <a:t>CXL Switch</a:t>
            </a:r>
          </a:p>
          <a:p>
            <a:pPr marL="430993" indent="-430993"/>
            <a:r>
              <a:rPr lang="en-IE" dirty="0"/>
              <a:t>2 Ports</a:t>
            </a:r>
          </a:p>
        </p:txBody>
      </p:sp>
      <p:sp>
        <p:nvSpPr>
          <p:cNvPr id="4" name="Rectangle 3">
            <a:extLst>
              <a:ext uri="{FF2B5EF4-FFF2-40B4-BE49-F238E27FC236}">
                <a16:creationId xmlns:a16="http://schemas.microsoft.com/office/drawing/2014/main" id="{DAF1AED0-9369-4F96-E36C-A8EA1EEF70DB}"/>
              </a:ext>
            </a:extLst>
          </p:cNvPr>
          <p:cNvSpPr/>
          <p:nvPr/>
        </p:nvSpPr>
        <p:spPr>
          <a:xfrm>
            <a:off x="8409790" y="2661324"/>
            <a:ext cx="2926604" cy="1670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E" sz="2262" dirty="0"/>
              <a:t>Composable Module 1</a:t>
            </a:r>
          </a:p>
        </p:txBody>
      </p:sp>
      <p:sp>
        <p:nvSpPr>
          <p:cNvPr id="5" name="Rectangle 4">
            <a:extLst>
              <a:ext uri="{FF2B5EF4-FFF2-40B4-BE49-F238E27FC236}">
                <a16:creationId xmlns:a16="http://schemas.microsoft.com/office/drawing/2014/main" id="{FAC6FF7A-3905-B88A-79FB-8ACE096F1897}"/>
              </a:ext>
            </a:extLst>
          </p:cNvPr>
          <p:cNvSpPr/>
          <p:nvPr/>
        </p:nvSpPr>
        <p:spPr>
          <a:xfrm>
            <a:off x="8972992" y="5070584"/>
            <a:ext cx="5254074" cy="746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262" dirty="0"/>
              <a:t>CXL Switch</a:t>
            </a:r>
          </a:p>
        </p:txBody>
      </p:sp>
      <p:sp>
        <p:nvSpPr>
          <p:cNvPr id="6" name="Rectangle 5">
            <a:extLst>
              <a:ext uri="{FF2B5EF4-FFF2-40B4-BE49-F238E27FC236}">
                <a16:creationId xmlns:a16="http://schemas.microsoft.com/office/drawing/2014/main" id="{BC787F8C-A8D7-AC9A-418A-22969DC56CB6}"/>
              </a:ext>
            </a:extLst>
          </p:cNvPr>
          <p:cNvSpPr/>
          <p:nvPr/>
        </p:nvSpPr>
        <p:spPr>
          <a:xfrm>
            <a:off x="11561658" y="2661324"/>
            <a:ext cx="2926603" cy="1670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E" sz="2262" dirty="0"/>
              <a:t>Composable Module 2</a:t>
            </a:r>
          </a:p>
        </p:txBody>
      </p:sp>
      <p:sp>
        <p:nvSpPr>
          <p:cNvPr id="7" name="Rectangle 6">
            <a:extLst>
              <a:ext uri="{FF2B5EF4-FFF2-40B4-BE49-F238E27FC236}">
                <a16:creationId xmlns:a16="http://schemas.microsoft.com/office/drawing/2014/main" id="{C96E8AAC-AB96-D319-C3E5-2F3175048729}"/>
              </a:ext>
            </a:extLst>
          </p:cNvPr>
          <p:cNvSpPr/>
          <p:nvPr/>
        </p:nvSpPr>
        <p:spPr>
          <a:xfrm>
            <a:off x="8972988" y="3197207"/>
            <a:ext cx="945357" cy="67007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697" dirty="0"/>
              <a:t>CPU</a:t>
            </a:r>
          </a:p>
        </p:txBody>
      </p:sp>
      <p:sp>
        <p:nvSpPr>
          <p:cNvPr id="8" name="Rectangle 7">
            <a:extLst>
              <a:ext uri="{FF2B5EF4-FFF2-40B4-BE49-F238E27FC236}">
                <a16:creationId xmlns:a16="http://schemas.microsoft.com/office/drawing/2014/main" id="{E3ECDC21-1220-E877-12C6-61CF36D38A41}"/>
              </a:ext>
            </a:extLst>
          </p:cNvPr>
          <p:cNvSpPr/>
          <p:nvPr/>
        </p:nvSpPr>
        <p:spPr>
          <a:xfrm>
            <a:off x="10198881" y="3197204"/>
            <a:ext cx="945357" cy="67557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697" dirty="0"/>
              <a:t>DRAM</a:t>
            </a:r>
          </a:p>
        </p:txBody>
      </p:sp>
      <p:sp>
        <p:nvSpPr>
          <p:cNvPr id="9" name="Rectangle 8">
            <a:extLst>
              <a:ext uri="{FF2B5EF4-FFF2-40B4-BE49-F238E27FC236}">
                <a16:creationId xmlns:a16="http://schemas.microsoft.com/office/drawing/2014/main" id="{2A1EE928-987F-1D3D-8A83-061AF1B80BE3}"/>
              </a:ext>
            </a:extLst>
          </p:cNvPr>
          <p:cNvSpPr/>
          <p:nvPr/>
        </p:nvSpPr>
        <p:spPr>
          <a:xfrm>
            <a:off x="12625070" y="3262295"/>
            <a:ext cx="954452" cy="67007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697" dirty="0"/>
              <a:t>DRAM</a:t>
            </a:r>
          </a:p>
        </p:txBody>
      </p:sp>
      <p:cxnSp>
        <p:nvCxnSpPr>
          <p:cNvPr id="10" name="Straight Connector 9">
            <a:extLst>
              <a:ext uri="{FF2B5EF4-FFF2-40B4-BE49-F238E27FC236}">
                <a16:creationId xmlns:a16="http://schemas.microsoft.com/office/drawing/2014/main" id="{CAC2F48A-B356-A7E6-E3DD-D48CB99B953B}"/>
              </a:ext>
            </a:extLst>
          </p:cNvPr>
          <p:cNvCxnSpPr>
            <a:cxnSpLocks/>
            <a:stCxn id="4" idx="2"/>
          </p:cNvCxnSpPr>
          <p:nvPr/>
        </p:nvCxnSpPr>
        <p:spPr>
          <a:xfrm>
            <a:off x="9873092" y="4331582"/>
            <a:ext cx="45256" cy="746781"/>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11" name="Straight Connector 10">
            <a:extLst>
              <a:ext uri="{FF2B5EF4-FFF2-40B4-BE49-F238E27FC236}">
                <a16:creationId xmlns:a16="http://schemas.microsoft.com/office/drawing/2014/main" id="{DB3844CB-C949-C5FB-EA40-A8A0AE3542D0}"/>
              </a:ext>
            </a:extLst>
          </p:cNvPr>
          <p:cNvCxnSpPr>
            <a:cxnSpLocks/>
          </p:cNvCxnSpPr>
          <p:nvPr/>
        </p:nvCxnSpPr>
        <p:spPr>
          <a:xfrm flipH="1">
            <a:off x="13102299" y="4360821"/>
            <a:ext cx="1" cy="752643"/>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12" name="TextBox 11">
            <a:extLst>
              <a:ext uri="{FF2B5EF4-FFF2-40B4-BE49-F238E27FC236}">
                <a16:creationId xmlns:a16="http://schemas.microsoft.com/office/drawing/2014/main" id="{872C6D74-2709-13F1-2E76-AC95A8536D6F}"/>
              </a:ext>
            </a:extLst>
          </p:cNvPr>
          <p:cNvSpPr txBox="1"/>
          <p:nvPr/>
        </p:nvSpPr>
        <p:spPr>
          <a:xfrm>
            <a:off x="8911798" y="4470023"/>
            <a:ext cx="1662293" cy="362172"/>
          </a:xfrm>
          <a:prstGeom prst="rect">
            <a:avLst/>
          </a:prstGeom>
          <a:noFill/>
        </p:spPr>
        <p:txBody>
          <a:bodyPr wrap="square" rtlCol="0">
            <a:spAutoFit/>
          </a:bodyPr>
          <a:lstStyle/>
          <a:p>
            <a:r>
              <a:rPr lang="en-US" sz="1697" dirty="0"/>
              <a:t>CXL link</a:t>
            </a:r>
          </a:p>
        </p:txBody>
      </p:sp>
      <p:sp>
        <p:nvSpPr>
          <p:cNvPr id="13" name="TextBox 12">
            <a:extLst>
              <a:ext uri="{FF2B5EF4-FFF2-40B4-BE49-F238E27FC236}">
                <a16:creationId xmlns:a16="http://schemas.microsoft.com/office/drawing/2014/main" id="{288AD3A9-C3C7-17E8-B84D-7E99A31CFEDF}"/>
              </a:ext>
            </a:extLst>
          </p:cNvPr>
          <p:cNvSpPr txBox="1"/>
          <p:nvPr/>
        </p:nvSpPr>
        <p:spPr>
          <a:xfrm>
            <a:off x="11756968" y="4423522"/>
            <a:ext cx="1662293" cy="362172"/>
          </a:xfrm>
          <a:prstGeom prst="rect">
            <a:avLst/>
          </a:prstGeom>
          <a:noFill/>
        </p:spPr>
        <p:txBody>
          <a:bodyPr wrap="square" rtlCol="0">
            <a:spAutoFit/>
          </a:bodyPr>
          <a:lstStyle/>
          <a:p>
            <a:r>
              <a:rPr lang="en-US" sz="1697" dirty="0"/>
              <a:t>CXL link</a:t>
            </a:r>
          </a:p>
        </p:txBody>
      </p:sp>
    </p:spTree>
    <p:extLst>
      <p:ext uri="{BB962C8B-B14F-4D97-AF65-F5344CB8AC3E}">
        <p14:creationId xmlns:p14="http://schemas.microsoft.com/office/powerpoint/2010/main" val="340947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047D167-266F-F3EF-04EE-F248F3878DAE}"/>
              </a:ext>
            </a:extLst>
          </p:cNvPr>
          <p:cNvSpPr/>
          <p:nvPr/>
        </p:nvSpPr>
        <p:spPr>
          <a:xfrm>
            <a:off x="8094723" y="3278524"/>
            <a:ext cx="6421583" cy="234392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97"/>
          </a:p>
        </p:txBody>
      </p:sp>
      <p:sp>
        <p:nvSpPr>
          <p:cNvPr id="2" name="Title 1">
            <a:extLst>
              <a:ext uri="{FF2B5EF4-FFF2-40B4-BE49-F238E27FC236}">
                <a16:creationId xmlns:a16="http://schemas.microsoft.com/office/drawing/2014/main" id="{9AD2DC1B-9466-9849-F670-D31D4AAFC552}"/>
              </a:ext>
            </a:extLst>
          </p:cNvPr>
          <p:cNvSpPr>
            <a:spLocks noGrp="1"/>
          </p:cNvSpPr>
          <p:nvPr>
            <p:ph type="title"/>
          </p:nvPr>
        </p:nvSpPr>
        <p:spPr>
          <a:xfrm>
            <a:off x="1257300" y="535517"/>
            <a:ext cx="15773400" cy="2039746"/>
          </a:xfrm>
        </p:spPr>
        <p:txBody>
          <a:bodyPr/>
          <a:lstStyle/>
          <a:p>
            <a:r>
              <a:rPr lang="en-US" dirty="0"/>
              <a:t>Composable system example: composed system</a:t>
            </a:r>
          </a:p>
        </p:txBody>
      </p:sp>
      <p:sp>
        <p:nvSpPr>
          <p:cNvPr id="3" name="Content Placeholder 2">
            <a:extLst>
              <a:ext uri="{FF2B5EF4-FFF2-40B4-BE49-F238E27FC236}">
                <a16:creationId xmlns:a16="http://schemas.microsoft.com/office/drawing/2014/main" id="{8F59EB50-EF88-7A30-2100-C989E30FF866}"/>
              </a:ext>
            </a:extLst>
          </p:cNvPr>
          <p:cNvSpPr>
            <a:spLocks noGrp="1"/>
          </p:cNvSpPr>
          <p:nvPr>
            <p:ph idx="1"/>
          </p:nvPr>
        </p:nvSpPr>
        <p:spPr/>
        <p:txBody>
          <a:bodyPr>
            <a:normAutofit fontScale="62500" lnSpcReduction="20000"/>
          </a:bodyPr>
          <a:lstStyle/>
          <a:p>
            <a:pPr marL="0" indent="0">
              <a:buNone/>
            </a:pPr>
            <a:r>
              <a:rPr lang="en-IE" dirty="0"/>
              <a:t>Composable module 1</a:t>
            </a:r>
          </a:p>
          <a:p>
            <a:pPr marL="430993" indent="-430993"/>
            <a:r>
              <a:rPr lang="en-IE" dirty="0"/>
              <a:t>1 CPU Unit</a:t>
            </a:r>
          </a:p>
          <a:p>
            <a:pPr marL="430993" indent="-430993"/>
            <a:r>
              <a:rPr lang="en-IE" dirty="0"/>
              <a:t>1 DRAM Unit</a:t>
            </a:r>
          </a:p>
          <a:p>
            <a:pPr marL="0" indent="0">
              <a:buNone/>
            </a:pPr>
            <a:r>
              <a:rPr lang="en-IE" dirty="0"/>
              <a:t>Composable module 2</a:t>
            </a:r>
          </a:p>
          <a:p>
            <a:pPr marL="430993" indent="-430993"/>
            <a:r>
              <a:rPr lang="en-IE" dirty="0"/>
              <a:t>1 DRAM Unit</a:t>
            </a:r>
          </a:p>
          <a:p>
            <a:pPr marL="430993" indent="-430993"/>
            <a:r>
              <a:rPr lang="en-IE" dirty="0"/>
              <a:t>1 CXL Port</a:t>
            </a:r>
          </a:p>
          <a:p>
            <a:pPr marL="430993" indent="-430993"/>
            <a:r>
              <a:rPr lang="en-IE" dirty="0"/>
              <a:t>Models CXL Type-3 SLD</a:t>
            </a:r>
          </a:p>
          <a:p>
            <a:pPr marL="0" indent="0">
              <a:buNone/>
            </a:pPr>
            <a:r>
              <a:rPr lang="en-IE" dirty="0"/>
              <a:t>CXL Switch</a:t>
            </a:r>
          </a:p>
          <a:p>
            <a:pPr marL="430993" indent="-430993"/>
            <a:r>
              <a:rPr lang="en-IE" dirty="0"/>
              <a:t>2 Ports</a:t>
            </a:r>
          </a:p>
          <a:p>
            <a:pPr marL="0" indent="0">
              <a:buNone/>
            </a:pPr>
            <a:r>
              <a:rPr lang="en-IE" dirty="0"/>
              <a:t>Composed System S1</a:t>
            </a:r>
          </a:p>
          <a:p>
            <a:pPr marL="430993" indent="-430993"/>
            <a:r>
              <a:rPr lang="en-IE" dirty="0"/>
              <a:t>1 CPU</a:t>
            </a:r>
          </a:p>
          <a:p>
            <a:pPr marL="430993" indent="-430993"/>
            <a:r>
              <a:rPr lang="en-IE" dirty="0"/>
              <a:t>1 Local DRAM</a:t>
            </a:r>
          </a:p>
          <a:p>
            <a:pPr marL="430993" indent="-430993"/>
            <a:r>
              <a:rPr lang="en-IE" dirty="0"/>
              <a:t>1 Remote DRAM</a:t>
            </a:r>
          </a:p>
          <a:p>
            <a:endParaRPr lang="en-US" dirty="0"/>
          </a:p>
        </p:txBody>
      </p:sp>
      <p:sp>
        <p:nvSpPr>
          <p:cNvPr id="6" name="Rectangle 5">
            <a:extLst>
              <a:ext uri="{FF2B5EF4-FFF2-40B4-BE49-F238E27FC236}">
                <a16:creationId xmlns:a16="http://schemas.microsoft.com/office/drawing/2014/main" id="{B2035EEA-7CA7-A24A-4596-9BF71E98F6F5}"/>
              </a:ext>
            </a:extLst>
          </p:cNvPr>
          <p:cNvSpPr/>
          <p:nvPr/>
        </p:nvSpPr>
        <p:spPr>
          <a:xfrm>
            <a:off x="8282321" y="3720893"/>
            <a:ext cx="2892440" cy="1670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E" sz="2262" dirty="0"/>
              <a:t>Composable Module 1</a:t>
            </a:r>
          </a:p>
        </p:txBody>
      </p:sp>
      <p:sp>
        <p:nvSpPr>
          <p:cNvPr id="7" name="Rectangle 6">
            <a:extLst>
              <a:ext uri="{FF2B5EF4-FFF2-40B4-BE49-F238E27FC236}">
                <a16:creationId xmlns:a16="http://schemas.microsoft.com/office/drawing/2014/main" id="{64A29F26-2957-46EC-8E27-11816A4378FB}"/>
              </a:ext>
            </a:extLst>
          </p:cNvPr>
          <p:cNvSpPr/>
          <p:nvPr/>
        </p:nvSpPr>
        <p:spPr>
          <a:xfrm>
            <a:off x="8637121" y="6130153"/>
            <a:ext cx="5428315" cy="746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262" dirty="0"/>
              <a:t>CXL Switch</a:t>
            </a:r>
          </a:p>
        </p:txBody>
      </p:sp>
      <p:sp>
        <p:nvSpPr>
          <p:cNvPr id="8" name="Rectangle 7">
            <a:extLst>
              <a:ext uri="{FF2B5EF4-FFF2-40B4-BE49-F238E27FC236}">
                <a16:creationId xmlns:a16="http://schemas.microsoft.com/office/drawing/2014/main" id="{D0408B1A-9E82-D055-4C23-20A18FA019A0}"/>
              </a:ext>
            </a:extLst>
          </p:cNvPr>
          <p:cNvSpPr/>
          <p:nvPr/>
        </p:nvSpPr>
        <p:spPr>
          <a:xfrm>
            <a:off x="11400029" y="3720893"/>
            <a:ext cx="2926603" cy="1670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E" sz="2262" dirty="0"/>
              <a:t>Composable Module 2</a:t>
            </a:r>
          </a:p>
        </p:txBody>
      </p:sp>
      <p:sp>
        <p:nvSpPr>
          <p:cNvPr id="9" name="Rectangle 8">
            <a:extLst>
              <a:ext uri="{FF2B5EF4-FFF2-40B4-BE49-F238E27FC236}">
                <a16:creationId xmlns:a16="http://schemas.microsoft.com/office/drawing/2014/main" id="{9483B1E9-6987-F401-BF06-E8DC3640F00D}"/>
              </a:ext>
            </a:extLst>
          </p:cNvPr>
          <p:cNvSpPr/>
          <p:nvPr/>
        </p:nvSpPr>
        <p:spPr>
          <a:xfrm>
            <a:off x="8783180" y="4256775"/>
            <a:ext cx="945357" cy="67007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697" dirty="0"/>
              <a:t>CPU</a:t>
            </a:r>
          </a:p>
        </p:txBody>
      </p:sp>
      <p:sp>
        <p:nvSpPr>
          <p:cNvPr id="10" name="Rectangle 9">
            <a:extLst>
              <a:ext uri="{FF2B5EF4-FFF2-40B4-BE49-F238E27FC236}">
                <a16:creationId xmlns:a16="http://schemas.microsoft.com/office/drawing/2014/main" id="{7ACF8651-9AFB-B32F-280F-94D3861A53ED}"/>
              </a:ext>
            </a:extLst>
          </p:cNvPr>
          <p:cNvSpPr/>
          <p:nvPr/>
        </p:nvSpPr>
        <p:spPr>
          <a:xfrm>
            <a:off x="10037251" y="4256774"/>
            <a:ext cx="945357" cy="67557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697" dirty="0"/>
              <a:t>DRAM</a:t>
            </a:r>
          </a:p>
        </p:txBody>
      </p:sp>
      <p:sp>
        <p:nvSpPr>
          <p:cNvPr id="11" name="Rectangle 10">
            <a:extLst>
              <a:ext uri="{FF2B5EF4-FFF2-40B4-BE49-F238E27FC236}">
                <a16:creationId xmlns:a16="http://schemas.microsoft.com/office/drawing/2014/main" id="{6EFBFE47-E1C0-C348-8585-4AC30FBC20E5}"/>
              </a:ext>
            </a:extLst>
          </p:cNvPr>
          <p:cNvSpPr/>
          <p:nvPr/>
        </p:nvSpPr>
        <p:spPr>
          <a:xfrm>
            <a:off x="12463441" y="4321866"/>
            <a:ext cx="954452" cy="67007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sz="1697" dirty="0"/>
              <a:t>DRAM</a:t>
            </a:r>
          </a:p>
        </p:txBody>
      </p:sp>
      <p:cxnSp>
        <p:nvCxnSpPr>
          <p:cNvPr id="12" name="Straight Connector 11">
            <a:extLst>
              <a:ext uri="{FF2B5EF4-FFF2-40B4-BE49-F238E27FC236}">
                <a16:creationId xmlns:a16="http://schemas.microsoft.com/office/drawing/2014/main" id="{333A1431-7B48-6555-6A41-06C0A9F079E3}"/>
              </a:ext>
            </a:extLst>
          </p:cNvPr>
          <p:cNvCxnSpPr>
            <a:cxnSpLocks/>
            <a:stCxn id="6" idx="2"/>
          </p:cNvCxnSpPr>
          <p:nvPr/>
        </p:nvCxnSpPr>
        <p:spPr>
          <a:xfrm>
            <a:off x="9728538" y="5391153"/>
            <a:ext cx="0" cy="917065"/>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6E508D0F-352D-13E8-FC77-46A85C4206AD}"/>
              </a:ext>
            </a:extLst>
          </p:cNvPr>
          <p:cNvCxnSpPr>
            <a:cxnSpLocks/>
          </p:cNvCxnSpPr>
          <p:nvPr/>
        </p:nvCxnSpPr>
        <p:spPr>
          <a:xfrm>
            <a:off x="12940664" y="5420387"/>
            <a:ext cx="17144" cy="917066"/>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14" name="TextBox 13">
            <a:extLst>
              <a:ext uri="{FF2B5EF4-FFF2-40B4-BE49-F238E27FC236}">
                <a16:creationId xmlns:a16="http://schemas.microsoft.com/office/drawing/2014/main" id="{43A2740F-38BB-B60F-74EE-932CF704FC3A}"/>
              </a:ext>
            </a:extLst>
          </p:cNvPr>
          <p:cNvSpPr txBox="1"/>
          <p:nvPr/>
        </p:nvSpPr>
        <p:spPr>
          <a:xfrm>
            <a:off x="8930768" y="5724771"/>
            <a:ext cx="1662293" cy="362172"/>
          </a:xfrm>
          <a:prstGeom prst="rect">
            <a:avLst/>
          </a:prstGeom>
          <a:noFill/>
        </p:spPr>
        <p:txBody>
          <a:bodyPr wrap="square" rtlCol="0">
            <a:spAutoFit/>
          </a:bodyPr>
          <a:lstStyle/>
          <a:p>
            <a:r>
              <a:rPr lang="en-US" sz="1697" dirty="0"/>
              <a:t>CXL link</a:t>
            </a:r>
          </a:p>
        </p:txBody>
      </p:sp>
      <p:sp>
        <p:nvSpPr>
          <p:cNvPr id="15" name="TextBox 14">
            <a:extLst>
              <a:ext uri="{FF2B5EF4-FFF2-40B4-BE49-F238E27FC236}">
                <a16:creationId xmlns:a16="http://schemas.microsoft.com/office/drawing/2014/main" id="{3A94C174-F45E-653F-69C3-BC8D6EB68EA7}"/>
              </a:ext>
            </a:extLst>
          </p:cNvPr>
          <p:cNvSpPr txBox="1"/>
          <p:nvPr/>
        </p:nvSpPr>
        <p:spPr>
          <a:xfrm>
            <a:off x="12032180" y="5658939"/>
            <a:ext cx="1662293" cy="362172"/>
          </a:xfrm>
          <a:prstGeom prst="rect">
            <a:avLst/>
          </a:prstGeom>
          <a:noFill/>
        </p:spPr>
        <p:txBody>
          <a:bodyPr wrap="square" rtlCol="0">
            <a:spAutoFit/>
          </a:bodyPr>
          <a:lstStyle/>
          <a:p>
            <a:r>
              <a:rPr lang="en-US" sz="1697" dirty="0"/>
              <a:t>CXL link</a:t>
            </a:r>
          </a:p>
        </p:txBody>
      </p:sp>
      <p:sp>
        <p:nvSpPr>
          <p:cNvPr id="17" name="TextBox 16">
            <a:extLst>
              <a:ext uri="{FF2B5EF4-FFF2-40B4-BE49-F238E27FC236}">
                <a16:creationId xmlns:a16="http://schemas.microsoft.com/office/drawing/2014/main" id="{01CB71AE-B827-7727-53B2-E38A5CA5136F}"/>
              </a:ext>
            </a:extLst>
          </p:cNvPr>
          <p:cNvSpPr txBox="1"/>
          <p:nvPr/>
        </p:nvSpPr>
        <p:spPr>
          <a:xfrm>
            <a:off x="9425138" y="3314754"/>
            <a:ext cx="3532671" cy="421756"/>
          </a:xfrm>
          <a:prstGeom prst="rect">
            <a:avLst/>
          </a:prstGeom>
          <a:noFill/>
        </p:spPr>
        <p:txBody>
          <a:bodyPr wrap="square" rtlCol="0">
            <a:spAutoFit/>
          </a:bodyPr>
          <a:lstStyle/>
          <a:p>
            <a:pPr algn="ctr"/>
            <a:r>
              <a:rPr lang="en-US" sz="2075" dirty="0"/>
              <a:t>Composed System S1</a:t>
            </a:r>
          </a:p>
        </p:txBody>
      </p:sp>
      <p:cxnSp>
        <p:nvCxnSpPr>
          <p:cNvPr id="18" name="Straight Connector 17">
            <a:extLst>
              <a:ext uri="{FF2B5EF4-FFF2-40B4-BE49-F238E27FC236}">
                <a16:creationId xmlns:a16="http://schemas.microsoft.com/office/drawing/2014/main" id="{51E030A6-E54E-910A-B264-40F36803B540}"/>
              </a:ext>
            </a:extLst>
          </p:cNvPr>
          <p:cNvCxnSpPr>
            <a:cxnSpLocks/>
          </p:cNvCxnSpPr>
          <p:nvPr/>
        </p:nvCxnSpPr>
        <p:spPr>
          <a:xfrm>
            <a:off x="9728544" y="6308218"/>
            <a:ext cx="3229271" cy="23973"/>
          </a:xfrm>
          <a:prstGeom prst="line">
            <a:avLst/>
          </a:prstGeom>
          <a:ln w="5715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843993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5F78-7F6C-CE6E-D93F-712C4A20E965}"/>
              </a:ext>
            </a:extLst>
          </p:cNvPr>
          <p:cNvSpPr>
            <a:spLocks noGrp="1"/>
          </p:cNvSpPr>
          <p:nvPr>
            <p:ph type="title"/>
          </p:nvPr>
        </p:nvSpPr>
        <p:spPr/>
        <p:txBody>
          <a:bodyPr>
            <a:normAutofit/>
          </a:bodyPr>
          <a:lstStyle/>
          <a:p>
            <a:r>
              <a:rPr lang="en-US" sz="5399" dirty="0"/>
              <a:t>Composable module 1</a:t>
            </a:r>
          </a:p>
        </p:txBody>
      </p:sp>
      <p:sp>
        <p:nvSpPr>
          <p:cNvPr id="41" name="Oval 40">
            <a:extLst>
              <a:ext uri="{FF2B5EF4-FFF2-40B4-BE49-F238E27FC236}">
                <a16:creationId xmlns:a16="http://schemas.microsoft.com/office/drawing/2014/main" id="{9CF80B6C-7CF8-916F-8464-CB859A09E115}"/>
              </a:ext>
            </a:extLst>
          </p:cNvPr>
          <p:cNvSpPr/>
          <p:nvPr/>
        </p:nvSpPr>
        <p:spPr>
          <a:xfrm>
            <a:off x="11383084" y="3343793"/>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Chassis</a:t>
            </a:r>
          </a:p>
        </p:txBody>
      </p:sp>
      <p:sp>
        <p:nvSpPr>
          <p:cNvPr id="42" name="Oval 41">
            <a:extLst>
              <a:ext uri="{FF2B5EF4-FFF2-40B4-BE49-F238E27FC236}">
                <a16:creationId xmlns:a16="http://schemas.microsoft.com/office/drawing/2014/main" id="{86B23C1A-4BD7-C290-E188-2E4112328616}"/>
              </a:ext>
            </a:extLst>
          </p:cNvPr>
          <p:cNvSpPr/>
          <p:nvPr/>
        </p:nvSpPr>
        <p:spPr>
          <a:xfrm>
            <a:off x="11471568" y="3955984"/>
            <a:ext cx="1617569"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Chassis1</a:t>
            </a:r>
          </a:p>
        </p:txBody>
      </p:sp>
      <p:cxnSp>
        <p:nvCxnSpPr>
          <p:cNvPr id="43" name="Connector: Curved 42">
            <a:extLst>
              <a:ext uri="{FF2B5EF4-FFF2-40B4-BE49-F238E27FC236}">
                <a16:creationId xmlns:a16="http://schemas.microsoft.com/office/drawing/2014/main" id="{B0769E2A-E50E-15C0-441C-9B3944CAD1CB}"/>
              </a:ext>
            </a:extLst>
          </p:cNvPr>
          <p:cNvCxnSpPr>
            <a:cxnSpLocks/>
            <a:stCxn id="42" idx="2"/>
            <a:endCxn id="56" idx="6"/>
          </p:cNvCxnSpPr>
          <p:nvPr/>
        </p:nvCxnSpPr>
        <p:spPr>
          <a:xfrm rot="10800000" flipV="1">
            <a:off x="8321566" y="4168241"/>
            <a:ext cx="3150004" cy="175694"/>
          </a:xfrm>
          <a:prstGeom prst="curvedConnector3">
            <a:avLst>
              <a:gd name="adj1" fmla="val 50000"/>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44" name="Oval 43">
            <a:extLst>
              <a:ext uri="{FF2B5EF4-FFF2-40B4-BE49-F238E27FC236}">
                <a16:creationId xmlns:a16="http://schemas.microsoft.com/office/drawing/2014/main" id="{F6B550B1-6730-246E-042E-0116ED9C4C5A}"/>
              </a:ext>
            </a:extLst>
          </p:cNvPr>
          <p:cNvSpPr/>
          <p:nvPr/>
        </p:nvSpPr>
        <p:spPr>
          <a:xfrm>
            <a:off x="4555004" y="4837532"/>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Processors</a:t>
            </a:r>
          </a:p>
        </p:txBody>
      </p:sp>
      <p:sp>
        <p:nvSpPr>
          <p:cNvPr id="45" name="Oval 44">
            <a:extLst>
              <a:ext uri="{FF2B5EF4-FFF2-40B4-BE49-F238E27FC236}">
                <a16:creationId xmlns:a16="http://schemas.microsoft.com/office/drawing/2014/main" id="{71BAF7FD-9CBA-5C06-C835-7515B9CECDB6}"/>
              </a:ext>
            </a:extLst>
          </p:cNvPr>
          <p:cNvSpPr/>
          <p:nvPr/>
        </p:nvSpPr>
        <p:spPr>
          <a:xfrm>
            <a:off x="10588999" y="4974379"/>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p:txBody>
      </p:sp>
      <p:sp>
        <p:nvSpPr>
          <p:cNvPr id="46" name="Oval 45">
            <a:extLst>
              <a:ext uri="{FF2B5EF4-FFF2-40B4-BE49-F238E27FC236}">
                <a16:creationId xmlns:a16="http://schemas.microsoft.com/office/drawing/2014/main" id="{B436E649-3573-C5E7-58A7-D9F998DC7802}"/>
              </a:ext>
            </a:extLst>
          </p:cNvPr>
          <p:cNvSpPr/>
          <p:nvPr/>
        </p:nvSpPr>
        <p:spPr>
          <a:xfrm>
            <a:off x="4943276" y="5498775"/>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CPU1</a:t>
            </a:r>
          </a:p>
        </p:txBody>
      </p:sp>
      <p:sp>
        <p:nvSpPr>
          <p:cNvPr id="47" name="Oval 46">
            <a:extLst>
              <a:ext uri="{FF2B5EF4-FFF2-40B4-BE49-F238E27FC236}">
                <a16:creationId xmlns:a16="http://schemas.microsoft.com/office/drawing/2014/main" id="{0AFC1FBF-4B68-BC60-879D-281D59EE25FE}"/>
              </a:ext>
            </a:extLst>
          </p:cNvPr>
          <p:cNvSpPr/>
          <p:nvPr/>
        </p:nvSpPr>
        <p:spPr>
          <a:xfrm>
            <a:off x="10895573" y="5635622"/>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DIMM1</a:t>
            </a:r>
          </a:p>
        </p:txBody>
      </p:sp>
      <p:cxnSp>
        <p:nvCxnSpPr>
          <p:cNvPr id="48" name="Connector: Curved 47">
            <a:extLst>
              <a:ext uri="{FF2B5EF4-FFF2-40B4-BE49-F238E27FC236}">
                <a16:creationId xmlns:a16="http://schemas.microsoft.com/office/drawing/2014/main" id="{F652C081-8D0C-60F7-DDA6-107DFD30EFF2}"/>
              </a:ext>
            </a:extLst>
          </p:cNvPr>
          <p:cNvCxnSpPr>
            <a:cxnSpLocks/>
            <a:stCxn id="56" idx="4"/>
            <a:endCxn id="45" idx="0"/>
          </p:cNvCxnSpPr>
          <p:nvPr/>
        </p:nvCxnSpPr>
        <p:spPr>
          <a:xfrm rot="16200000" flipH="1">
            <a:off x="9399703" y="2923249"/>
            <a:ext cx="418181" cy="3684073"/>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49" name="Connector: Curved 48">
            <a:extLst>
              <a:ext uri="{FF2B5EF4-FFF2-40B4-BE49-F238E27FC236}">
                <a16:creationId xmlns:a16="http://schemas.microsoft.com/office/drawing/2014/main" id="{12EF6885-598A-5107-6AAE-1F400A9F8993}"/>
              </a:ext>
            </a:extLst>
          </p:cNvPr>
          <p:cNvCxnSpPr>
            <a:cxnSpLocks/>
            <a:stCxn id="56" idx="3"/>
            <a:endCxn id="44" idx="0"/>
          </p:cNvCxnSpPr>
          <p:nvPr/>
        </p:nvCxnSpPr>
        <p:spPr>
          <a:xfrm rot="5400000">
            <a:off x="6223895" y="3686970"/>
            <a:ext cx="343503" cy="1957616"/>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50" name="Oval 49">
            <a:extLst>
              <a:ext uri="{FF2B5EF4-FFF2-40B4-BE49-F238E27FC236}">
                <a16:creationId xmlns:a16="http://schemas.microsoft.com/office/drawing/2014/main" id="{7401B3FC-0FCA-4D98-9265-A26EA930B6B3}"/>
              </a:ext>
            </a:extLst>
          </p:cNvPr>
          <p:cNvSpPr/>
          <p:nvPr/>
        </p:nvSpPr>
        <p:spPr>
          <a:xfrm>
            <a:off x="6644928" y="6899760"/>
            <a:ext cx="1582456"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Ports</a:t>
            </a:r>
          </a:p>
        </p:txBody>
      </p:sp>
      <p:sp>
        <p:nvSpPr>
          <p:cNvPr id="51" name="Oval 50">
            <a:extLst>
              <a:ext uri="{FF2B5EF4-FFF2-40B4-BE49-F238E27FC236}">
                <a16:creationId xmlns:a16="http://schemas.microsoft.com/office/drawing/2014/main" id="{CB9B0741-0A48-FFBF-1599-B6685F035587}"/>
              </a:ext>
            </a:extLst>
          </p:cNvPr>
          <p:cNvSpPr/>
          <p:nvPr/>
        </p:nvSpPr>
        <p:spPr>
          <a:xfrm>
            <a:off x="6951507" y="7561000"/>
            <a:ext cx="936395"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52" name="Connector: Curved 51">
            <a:extLst>
              <a:ext uri="{FF2B5EF4-FFF2-40B4-BE49-F238E27FC236}">
                <a16:creationId xmlns:a16="http://schemas.microsoft.com/office/drawing/2014/main" id="{8C085F84-D888-F12F-94DF-5444BC8113EB}"/>
              </a:ext>
            </a:extLst>
          </p:cNvPr>
          <p:cNvCxnSpPr>
            <a:cxnSpLocks/>
            <a:stCxn id="59" idx="4"/>
            <a:endCxn id="50" idx="0"/>
          </p:cNvCxnSpPr>
          <p:nvPr/>
        </p:nvCxnSpPr>
        <p:spPr>
          <a:xfrm rot="16200000" flipH="1">
            <a:off x="7170539" y="6634144"/>
            <a:ext cx="507377" cy="23856"/>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53" name="Oval 52">
            <a:extLst>
              <a:ext uri="{FF2B5EF4-FFF2-40B4-BE49-F238E27FC236}">
                <a16:creationId xmlns:a16="http://schemas.microsoft.com/office/drawing/2014/main" id="{270EC6AE-839C-73BC-A8D9-C1276C7FB50E}"/>
              </a:ext>
            </a:extLst>
          </p:cNvPr>
          <p:cNvSpPr/>
          <p:nvPr/>
        </p:nvSpPr>
        <p:spPr>
          <a:xfrm>
            <a:off x="8906987" y="1903417"/>
            <a:ext cx="1144885"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Root</a:t>
            </a:r>
          </a:p>
        </p:txBody>
      </p:sp>
      <p:cxnSp>
        <p:nvCxnSpPr>
          <p:cNvPr id="54" name="Connector: Curved 53">
            <a:extLst>
              <a:ext uri="{FF2B5EF4-FFF2-40B4-BE49-F238E27FC236}">
                <a16:creationId xmlns:a16="http://schemas.microsoft.com/office/drawing/2014/main" id="{EAB39A29-4393-72B1-9024-B2596BE7C8DF}"/>
              </a:ext>
            </a:extLst>
          </p:cNvPr>
          <p:cNvCxnSpPr>
            <a:cxnSpLocks/>
            <a:stCxn id="53" idx="4"/>
            <a:endCxn id="41" idx="0"/>
          </p:cNvCxnSpPr>
          <p:nvPr/>
        </p:nvCxnSpPr>
        <p:spPr>
          <a:xfrm rot="16200000" flipH="1">
            <a:off x="10354247" y="1453117"/>
            <a:ext cx="1015856" cy="2765488"/>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55" name="Oval 54">
            <a:extLst>
              <a:ext uri="{FF2B5EF4-FFF2-40B4-BE49-F238E27FC236}">
                <a16:creationId xmlns:a16="http://schemas.microsoft.com/office/drawing/2014/main" id="{52BD32CB-3993-3A92-2DF1-CA4E77AF646E}"/>
              </a:ext>
            </a:extLst>
          </p:cNvPr>
          <p:cNvSpPr/>
          <p:nvPr/>
        </p:nvSpPr>
        <p:spPr>
          <a:xfrm>
            <a:off x="6904925" y="3529746"/>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Systems</a:t>
            </a:r>
          </a:p>
        </p:txBody>
      </p:sp>
      <p:sp>
        <p:nvSpPr>
          <p:cNvPr id="56" name="Oval 55">
            <a:extLst>
              <a:ext uri="{FF2B5EF4-FFF2-40B4-BE49-F238E27FC236}">
                <a16:creationId xmlns:a16="http://schemas.microsoft.com/office/drawing/2014/main" id="{9D2D7052-1B0F-84DE-6F36-9F45677117A0}"/>
              </a:ext>
            </a:extLst>
          </p:cNvPr>
          <p:cNvSpPr/>
          <p:nvPr/>
        </p:nvSpPr>
        <p:spPr>
          <a:xfrm>
            <a:off x="7211958" y="4131679"/>
            <a:ext cx="1109607"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CM1</a:t>
            </a:r>
          </a:p>
        </p:txBody>
      </p:sp>
      <p:cxnSp>
        <p:nvCxnSpPr>
          <p:cNvPr id="57" name="Connector: Curved 56">
            <a:extLst>
              <a:ext uri="{FF2B5EF4-FFF2-40B4-BE49-F238E27FC236}">
                <a16:creationId xmlns:a16="http://schemas.microsoft.com/office/drawing/2014/main" id="{CDFB23AD-F414-CD6A-1028-DCB7C22E7BD0}"/>
              </a:ext>
            </a:extLst>
          </p:cNvPr>
          <p:cNvCxnSpPr>
            <a:cxnSpLocks/>
            <a:stCxn id="53" idx="4"/>
            <a:endCxn id="55" idx="0"/>
          </p:cNvCxnSpPr>
          <p:nvPr/>
        </p:nvCxnSpPr>
        <p:spPr>
          <a:xfrm rot="5400000">
            <a:off x="8022190" y="2072502"/>
            <a:ext cx="1201808" cy="1712671"/>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58" name="Oval 57">
            <a:extLst>
              <a:ext uri="{FF2B5EF4-FFF2-40B4-BE49-F238E27FC236}">
                <a16:creationId xmlns:a16="http://schemas.microsoft.com/office/drawing/2014/main" id="{9612C813-5FBF-1125-5C50-F5E6273CD5F6}"/>
              </a:ext>
            </a:extLst>
          </p:cNvPr>
          <p:cNvSpPr/>
          <p:nvPr/>
        </p:nvSpPr>
        <p:spPr>
          <a:xfrm>
            <a:off x="6579715" y="5314477"/>
            <a:ext cx="1608306" cy="82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Fabric adapter</a:t>
            </a:r>
          </a:p>
        </p:txBody>
      </p:sp>
      <p:sp>
        <p:nvSpPr>
          <p:cNvPr id="59" name="Oval 58">
            <a:extLst>
              <a:ext uri="{FF2B5EF4-FFF2-40B4-BE49-F238E27FC236}">
                <a16:creationId xmlns:a16="http://schemas.microsoft.com/office/drawing/2014/main" id="{B110A393-1F93-3F38-A491-9B269D6D1D81}"/>
              </a:ext>
            </a:extLst>
          </p:cNvPr>
          <p:cNvSpPr/>
          <p:nvPr/>
        </p:nvSpPr>
        <p:spPr>
          <a:xfrm>
            <a:off x="6879438" y="6003263"/>
            <a:ext cx="1065725" cy="389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Adapter1</a:t>
            </a:r>
          </a:p>
        </p:txBody>
      </p:sp>
      <p:cxnSp>
        <p:nvCxnSpPr>
          <p:cNvPr id="60" name="Connector: Curved 59">
            <a:extLst>
              <a:ext uri="{FF2B5EF4-FFF2-40B4-BE49-F238E27FC236}">
                <a16:creationId xmlns:a16="http://schemas.microsoft.com/office/drawing/2014/main" id="{C4B72959-068D-B225-4AB1-D3C27757A278}"/>
              </a:ext>
            </a:extLst>
          </p:cNvPr>
          <p:cNvCxnSpPr>
            <a:cxnSpLocks/>
            <a:stCxn id="56" idx="4"/>
            <a:endCxn id="58" idx="0"/>
          </p:cNvCxnSpPr>
          <p:nvPr/>
        </p:nvCxnSpPr>
        <p:spPr>
          <a:xfrm rot="5400000">
            <a:off x="7196175" y="4743892"/>
            <a:ext cx="758281" cy="382887"/>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61" name="Oval 60">
            <a:extLst>
              <a:ext uri="{FF2B5EF4-FFF2-40B4-BE49-F238E27FC236}">
                <a16:creationId xmlns:a16="http://schemas.microsoft.com/office/drawing/2014/main" id="{6111D41D-52C9-4734-B00E-C8F4FA1C9EC8}"/>
              </a:ext>
            </a:extLst>
          </p:cNvPr>
          <p:cNvSpPr/>
          <p:nvPr/>
        </p:nvSpPr>
        <p:spPr>
          <a:xfrm>
            <a:off x="8360253" y="5183057"/>
            <a:ext cx="1411558" cy="82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MemoryDomains</a:t>
            </a:r>
          </a:p>
        </p:txBody>
      </p:sp>
      <p:sp>
        <p:nvSpPr>
          <p:cNvPr id="62" name="Oval 61">
            <a:extLst>
              <a:ext uri="{FF2B5EF4-FFF2-40B4-BE49-F238E27FC236}">
                <a16:creationId xmlns:a16="http://schemas.microsoft.com/office/drawing/2014/main" id="{343FB3A3-3BE0-D44E-619A-3E09E80CBABF}"/>
              </a:ext>
            </a:extLst>
          </p:cNvPr>
          <p:cNvSpPr/>
          <p:nvPr/>
        </p:nvSpPr>
        <p:spPr>
          <a:xfrm>
            <a:off x="8388249" y="5899084"/>
            <a:ext cx="1252518" cy="389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Domain1</a:t>
            </a:r>
          </a:p>
        </p:txBody>
      </p:sp>
      <p:cxnSp>
        <p:nvCxnSpPr>
          <p:cNvPr id="63" name="Connector: Curved 62">
            <a:extLst>
              <a:ext uri="{FF2B5EF4-FFF2-40B4-BE49-F238E27FC236}">
                <a16:creationId xmlns:a16="http://schemas.microsoft.com/office/drawing/2014/main" id="{01DC5868-646C-8308-BA0B-FEA8F66D82DC}"/>
              </a:ext>
            </a:extLst>
          </p:cNvPr>
          <p:cNvCxnSpPr>
            <a:cxnSpLocks/>
            <a:stCxn id="56" idx="4"/>
            <a:endCxn id="61" idx="0"/>
          </p:cNvCxnSpPr>
          <p:nvPr/>
        </p:nvCxnSpPr>
        <p:spPr>
          <a:xfrm rot="16200000" flipH="1">
            <a:off x="8102962" y="4219990"/>
            <a:ext cx="626861" cy="1299271"/>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64" name="Oval 63">
            <a:extLst>
              <a:ext uri="{FF2B5EF4-FFF2-40B4-BE49-F238E27FC236}">
                <a16:creationId xmlns:a16="http://schemas.microsoft.com/office/drawing/2014/main" id="{CD99289E-1BE8-0E79-CA62-4E236C919526}"/>
              </a:ext>
            </a:extLst>
          </p:cNvPr>
          <p:cNvSpPr/>
          <p:nvPr/>
        </p:nvSpPr>
        <p:spPr>
          <a:xfrm>
            <a:off x="9238568" y="6812458"/>
            <a:ext cx="1411558" cy="82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a:p>
            <a:pPr algn="ctr"/>
            <a:r>
              <a:rPr lang="en-GB" sz="1584" dirty="0"/>
              <a:t>Chunk</a:t>
            </a:r>
          </a:p>
        </p:txBody>
      </p:sp>
      <p:sp>
        <p:nvSpPr>
          <p:cNvPr id="65" name="Oval 64">
            <a:extLst>
              <a:ext uri="{FF2B5EF4-FFF2-40B4-BE49-F238E27FC236}">
                <a16:creationId xmlns:a16="http://schemas.microsoft.com/office/drawing/2014/main" id="{C79D345C-4E11-5457-68BE-B506BF8A0538}"/>
              </a:ext>
            </a:extLst>
          </p:cNvPr>
          <p:cNvSpPr/>
          <p:nvPr/>
        </p:nvSpPr>
        <p:spPr>
          <a:xfrm>
            <a:off x="9336481" y="7524934"/>
            <a:ext cx="1252518" cy="389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Chunk1</a:t>
            </a:r>
          </a:p>
        </p:txBody>
      </p:sp>
      <p:cxnSp>
        <p:nvCxnSpPr>
          <p:cNvPr id="66" name="Connector: Curved 65">
            <a:extLst>
              <a:ext uri="{FF2B5EF4-FFF2-40B4-BE49-F238E27FC236}">
                <a16:creationId xmlns:a16="http://schemas.microsoft.com/office/drawing/2014/main" id="{DFBCDE17-3557-07DF-302B-2C70E12647F2}"/>
              </a:ext>
            </a:extLst>
          </p:cNvPr>
          <p:cNvCxnSpPr>
            <a:cxnSpLocks/>
            <a:stCxn id="62" idx="4"/>
            <a:endCxn id="64" idx="0"/>
          </p:cNvCxnSpPr>
          <p:nvPr/>
        </p:nvCxnSpPr>
        <p:spPr>
          <a:xfrm rot="16200000" flipH="1">
            <a:off x="9217301" y="6085410"/>
            <a:ext cx="524256" cy="929836"/>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Connector: Curved 66">
            <a:extLst>
              <a:ext uri="{FF2B5EF4-FFF2-40B4-BE49-F238E27FC236}">
                <a16:creationId xmlns:a16="http://schemas.microsoft.com/office/drawing/2014/main" id="{9BCDAF66-E2DD-8811-95D5-6FD2CE27045D}"/>
              </a:ext>
            </a:extLst>
          </p:cNvPr>
          <p:cNvCxnSpPr>
            <a:cxnSpLocks/>
            <a:stCxn id="47" idx="4"/>
            <a:endCxn id="65" idx="6"/>
          </p:cNvCxnSpPr>
          <p:nvPr/>
        </p:nvCxnSpPr>
        <p:spPr>
          <a:xfrm rot="5400000">
            <a:off x="10167597" y="6481541"/>
            <a:ext cx="1659353" cy="816554"/>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8" name="Connector: Curved 67">
            <a:extLst>
              <a:ext uri="{FF2B5EF4-FFF2-40B4-BE49-F238E27FC236}">
                <a16:creationId xmlns:a16="http://schemas.microsoft.com/office/drawing/2014/main" id="{B4672313-899B-9E66-8E10-047B09982E8A}"/>
              </a:ext>
            </a:extLst>
          </p:cNvPr>
          <p:cNvCxnSpPr>
            <a:cxnSpLocks/>
            <a:stCxn id="47" idx="2"/>
            <a:endCxn id="62" idx="6"/>
          </p:cNvCxnSpPr>
          <p:nvPr/>
        </p:nvCxnSpPr>
        <p:spPr>
          <a:xfrm rot="10800000" flipV="1">
            <a:off x="9640763" y="5847879"/>
            <a:ext cx="1254809" cy="245761"/>
          </a:xfrm>
          <a:prstGeom prst="curvedConnector3">
            <a:avLst>
              <a:gd name="adj1" fmla="val 50000"/>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25544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B7D59-3D22-DC47-18ED-30E613DF0143}"/>
              </a:ext>
            </a:extLst>
          </p:cNvPr>
          <p:cNvSpPr>
            <a:spLocks noGrp="1"/>
          </p:cNvSpPr>
          <p:nvPr>
            <p:ph type="title"/>
          </p:nvPr>
        </p:nvSpPr>
        <p:spPr>
          <a:xfrm>
            <a:off x="764043" y="608027"/>
            <a:ext cx="12980577" cy="1091662"/>
          </a:xfrm>
        </p:spPr>
        <p:txBody>
          <a:bodyPr>
            <a:noAutofit/>
          </a:bodyPr>
          <a:lstStyle/>
          <a:p>
            <a:r>
              <a:rPr lang="en-US" sz="5399" dirty="0">
                <a:latin typeface="Calibri Light (Headings)"/>
                <a:cs typeface="Arial"/>
              </a:rPr>
              <a:t>Type 3 SLD Memory Composable Module 2</a:t>
            </a:r>
            <a:endParaRPr lang="en-US" sz="5399" dirty="0">
              <a:latin typeface="Calibri Light (Headings)"/>
            </a:endParaRPr>
          </a:p>
        </p:txBody>
      </p:sp>
      <p:sp>
        <p:nvSpPr>
          <p:cNvPr id="46" name="Oval 45">
            <a:extLst>
              <a:ext uri="{FF2B5EF4-FFF2-40B4-BE49-F238E27FC236}">
                <a16:creationId xmlns:a16="http://schemas.microsoft.com/office/drawing/2014/main" id="{2C6B57FF-EE25-8982-E7C8-C59A552480BE}"/>
              </a:ext>
            </a:extLst>
          </p:cNvPr>
          <p:cNvSpPr/>
          <p:nvPr/>
        </p:nvSpPr>
        <p:spPr>
          <a:xfrm>
            <a:off x="7014647" y="3340943"/>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Chassis</a:t>
            </a:r>
          </a:p>
        </p:txBody>
      </p:sp>
      <p:sp>
        <p:nvSpPr>
          <p:cNvPr id="47" name="Oval 46">
            <a:extLst>
              <a:ext uri="{FF2B5EF4-FFF2-40B4-BE49-F238E27FC236}">
                <a16:creationId xmlns:a16="http://schemas.microsoft.com/office/drawing/2014/main" id="{B5B765CC-9984-25BB-4ED0-EAF5A0FB8B36}"/>
              </a:ext>
            </a:extLst>
          </p:cNvPr>
          <p:cNvSpPr/>
          <p:nvPr/>
        </p:nvSpPr>
        <p:spPr>
          <a:xfrm>
            <a:off x="7254332" y="3943681"/>
            <a:ext cx="1397151" cy="5398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Chassis2</a:t>
            </a:r>
          </a:p>
        </p:txBody>
      </p:sp>
      <p:sp>
        <p:nvSpPr>
          <p:cNvPr id="50" name="Oval 49">
            <a:extLst>
              <a:ext uri="{FF2B5EF4-FFF2-40B4-BE49-F238E27FC236}">
                <a16:creationId xmlns:a16="http://schemas.microsoft.com/office/drawing/2014/main" id="{669FBB4F-C0D7-DDA3-76B7-62D43B80023C}"/>
              </a:ext>
            </a:extLst>
          </p:cNvPr>
          <p:cNvSpPr/>
          <p:nvPr/>
        </p:nvSpPr>
        <p:spPr>
          <a:xfrm>
            <a:off x="9797378" y="6353086"/>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p:txBody>
      </p:sp>
      <p:sp>
        <p:nvSpPr>
          <p:cNvPr id="51" name="Oval 50">
            <a:extLst>
              <a:ext uri="{FF2B5EF4-FFF2-40B4-BE49-F238E27FC236}">
                <a16:creationId xmlns:a16="http://schemas.microsoft.com/office/drawing/2014/main" id="{D04FCB6E-F689-F11C-6E25-662BC9D0432D}"/>
              </a:ext>
            </a:extLst>
          </p:cNvPr>
          <p:cNvSpPr/>
          <p:nvPr/>
        </p:nvSpPr>
        <p:spPr>
          <a:xfrm>
            <a:off x="10131430" y="7023082"/>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DIMM1</a:t>
            </a:r>
          </a:p>
        </p:txBody>
      </p:sp>
      <p:sp>
        <p:nvSpPr>
          <p:cNvPr id="53" name="Oval 52">
            <a:extLst>
              <a:ext uri="{FF2B5EF4-FFF2-40B4-BE49-F238E27FC236}">
                <a16:creationId xmlns:a16="http://schemas.microsoft.com/office/drawing/2014/main" id="{F8FDDB73-7A92-62A6-9F76-2572D33280EF}"/>
              </a:ext>
            </a:extLst>
          </p:cNvPr>
          <p:cNvSpPr/>
          <p:nvPr/>
        </p:nvSpPr>
        <p:spPr>
          <a:xfrm>
            <a:off x="5290983" y="5097760"/>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Fabric Adapters</a:t>
            </a:r>
          </a:p>
        </p:txBody>
      </p:sp>
      <p:sp>
        <p:nvSpPr>
          <p:cNvPr id="54" name="Oval 53">
            <a:extLst>
              <a:ext uri="{FF2B5EF4-FFF2-40B4-BE49-F238E27FC236}">
                <a16:creationId xmlns:a16="http://schemas.microsoft.com/office/drawing/2014/main" id="{DCB0E277-99E2-D8BF-525F-2662CBB820A1}"/>
              </a:ext>
            </a:extLst>
          </p:cNvPr>
          <p:cNvSpPr/>
          <p:nvPr/>
        </p:nvSpPr>
        <p:spPr>
          <a:xfrm>
            <a:off x="5641101" y="5799398"/>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55" name="Oval 54">
            <a:extLst>
              <a:ext uri="{FF2B5EF4-FFF2-40B4-BE49-F238E27FC236}">
                <a16:creationId xmlns:a16="http://schemas.microsoft.com/office/drawing/2014/main" id="{1595F400-763E-2E92-C820-B4F2CE7E2F82}"/>
              </a:ext>
            </a:extLst>
          </p:cNvPr>
          <p:cNvSpPr/>
          <p:nvPr/>
        </p:nvSpPr>
        <p:spPr>
          <a:xfrm>
            <a:off x="4473090" y="6762804"/>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Ports</a:t>
            </a:r>
          </a:p>
        </p:txBody>
      </p:sp>
      <p:sp>
        <p:nvSpPr>
          <p:cNvPr id="56" name="Oval 55">
            <a:extLst>
              <a:ext uri="{FF2B5EF4-FFF2-40B4-BE49-F238E27FC236}">
                <a16:creationId xmlns:a16="http://schemas.microsoft.com/office/drawing/2014/main" id="{9C8C6E8A-6F10-E7EC-A3AF-26F6A59B1174}"/>
              </a:ext>
            </a:extLst>
          </p:cNvPr>
          <p:cNvSpPr/>
          <p:nvPr/>
        </p:nvSpPr>
        <p:spPr>
          <a:xfrm>
            <a:off x="4815662" y="7393454"/>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a:solidFill>
                  <a:schemeClr val="tx1"/>
                </a:solidFill>
              </a:rPr>
              <a:t>1</a:t>
            </a:r>
            <a:endParaRPr lang="en-GB" sz="1783" dirty="0">
              <a:solidFill>
                <a:schemeClr val="tx1"/>
              </a:solidFill>
            </a:endParaRPr>
          </a:p>
        </p:txBody>
      </p:sp>
      <p:cxnSp>
        <p:nvCxnSpPr>
          <p:cNvPr id="57" name="Connector: Curved 56">
            <a:extLst>
              <a:ext uri="{FF2B5EF4-FFF2-40B4-BE49-F238E27FC236}">
                <a16:creationId xmlns:a16="http://schemas.microsoft.com/office/drawing/2014/main" id="{9BCCB509-553A-0306-525A-644F56A0234E}"/>
              </a:ext>
            </a:extLst>
          </p:cNvPr>
          <p:cNvCxnSpPr>
            <a:cxnSpLocks/>
            <a:stCxn id="54" idx="3"/>
            <a:endCxn id="55" idx="0"/>
          </p:cNvCxnSpPr>
          <p:nvPr/>
        </p:nvCxnSpPr>
        <p:spPr>
          <a:xfrm rot="5400000">
            <a:off x="5254727" y="6241931"/>
            <a:ext cx="601057" cy="440676"/>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58" name="Connector: Curved 57">
            <a:extLst>
              <a:ext uri="{FF2B5EF4-FFF2-40B4-BE49-F238E27FC236}">
                <a16:creationId xmlns:a16="http://schemas.microsoft.com/office/drawing/2014/main" id="{298A800E-0C9C-5B90-EE5F-16362D7B210B}"/>
              </a:ext>
            </a:extLst>
          </p:cNvPr>
          <p:cNvCxnSpPr>
            <a:cxnSpLocks/>
            <a:stCxn id="47" idx="3"/>
            <a:endCxn id="53" idx="0"/>
          </p:cNvCxnSpPr>
          <p:nvPr/>
        </p:nvCxnSpPr>
        <p:spPr>
          <a:xfrm rot="5400000">
            <a:off x="6459232" y="4098048"/>
            <a:ext cx="693288" cy="1306128"/>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sp>
        <p:nvSpPr>
          <p:cNvPr id="59" name="Oval 58">
            <a:extLst>
              <a:ext uri="{FF2B5EF4-FFF2-40B4-BE49-F238E27FC236}">
                <a16:creationId xmlns:a16="http://schemas.microsoft.com/office/drawing/2014/main" id="{99348480-39F2-203C-AF22-14335F4A7389}"/>
              </a:ext>
            </a:extLst>
          </p:cNvPr>
          <p:cNvSpPr/>
          <p:nvPr/>
        </p:nvSpPr>
        <p:spPr>
          <a:xfrm>
            <a:off x="7099880" y="5288458"/>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Memory Domains</a:t>
            </a:r>
          </a:p>
        </p:txBody>
      </p:sp>
      <p:sp>
        <p:nvSpPr>
          <p:cNvPr id="60" name="Oval 59">
            <a:extLst>
              <a:ext uri="{FF2B5EF4-FFF2-40B4-BE49-F238E27FC236}">
                <a16:creationId xmlns:a16="http://schemas.microsoft.com/office/drawing/2014/main" id="{7E45B52F-0678-A789-0A66-D3B5FB0C868A}"/>
              </a:ext>
            </a:extLst>
          </p:cNvPr>
          <p:cNvSpPr/>
          <p:nvPr/>
        </p:nvSpPr>
        <p:spPr>
          <a:xfrm>
            <a:off x="7607669" y="5978425"/>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61" name="Oval 60">
            <a:extLst>
              <a:ext uri="{FF2B5EF4-FFF2-40B4-BE49-F238E27FC236}">
                <a16:creationId xmlns:a16="http://schemas.microsoft.com/office/drawing/2014/main" id="{CAF1328D-DC2C-E568-05FA-01A9775D4504}"/>
              </a:ext>
            </a:extLst>
          </p:cNvPr>
          <p:cNvSpPr/>
          <p:nvPr/>
        </p:nvSpPr>
        <p:spPr>
          <a:xfrm>
            <a:off x="7506113" y="6924104"/>
            <a:ext cx="1317168" cy="542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 Chunks</a:t>
            </a:r>
          </a:p>
        </p:txBody>
      </p:sp>
      <p:cxnSp>
        <p:nvCxnSpPr>
          <p:cNvPr id="63" name="Connector: Curved 62">
            <a:extLst>
              <a:ext uri="{FF2B5EF4-FFF2-40B4-BE49-F238E27FC236}">
                <a16:creationId xmlns:a16="http://schemas.microsoft.com/office/drawing/2014/main" id="{3232A4BB-839F-35B2-3DC7-A7EC69DFDADB}"/>
              </a:ext>
            </a:extLst>
          </p:cNvPr>
          <p:cNvCxnSpPr>
            <a:cxnSpLocks/>
            <a:stCxn id="60" idx="4"/>
            <a:endCxn id="61" idx="0"/>
          </p:cNvCxnSpPr>
          <p:nvPr/>
        </p:nvCxnSpPr>
        <p:spPr>
          <a:xfrm rot="16200000" flipH="1">
            <a:off x="7855204" y="6614609"/>
            <a:ext cx="521159" cy="97828"/>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Connector: Curved 63">
            <a:extLst>
              <a:ext uri="{FF2B5EF4-FFF2-40B4-BE49-F238E27FC236}">
                <a16:creationId xmlns:a16="http://schemas.microsoft.com/office/drawing/2014/main" id="{CC88B2F3-3529-CCED-3409-27558A6BFB9E}"/>
              </a:ext>
            </a:extLst>
          </p:cNvPr>
          <p:cNvCxnSpPr>
            <a:stCxn id="60" idx="3"/>
            <a:endCxn id="54" idx="5"/>
          </p:cNvCxnSpPr>
          <p:nvPr/>
        </p:nvCxnSpPr>
        <p:spPr>
          <a:xfrm rot="5400000" flipH="1">
            <a:off x="6994067" y="5592672"/>
            <a:ext cx="179027" cy="1317167"/>
          </a:xfrm>
          <a:prstGeom prst="curvedConnector3">
            <a:avLst>
              <a:gd name="adj1" fmla="val -15510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65" name="Oval 64">
            <a:extLst>
              <a:ext uri="{FF2B5EF4-FFF2-40B4-BE49-F238E27FC236}">
                <a16:creationId xmlns:a16="http://schemas.microsoft.com/office/drawing/2014/main" id="{EDE5057D-9135-579C-EA88-2F369BBF6A2E}"/>
              </a:ext>
            </a:extLst>
          </p:cNvPr>
          <p:cNvSpPr/>
          <p:nvPr/>
        </p:nvSpPr>
        <p:spPr>
          <a:xfrm>
            <a:off x="11376180" y="3488128"/>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66" name="Oval 65">
            <a:extLst>
              <a:ext uri="{FF2B5EF4-FFF2-40B4-BE49-F238E27FC236}">
                <a16:creationId xmlns:a16="http://schemas.microsoft.com/office/drawing/2014/main" id="{5327B49B-6614-9FE4-1747-D82F072A16FA}"/>
              </a:ext>
            </a:extLst>
          </p:cNvPr>
          <p:cNvSpPr/>
          <p:nvPr/>
        </p:nvSpPr>
        <p:spPr>
          <a:xfrm>
            <a:off x="11726299" y="4189765"/>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67" name="Oval 66">
            <a:extLst>
              <a:ext uri="{FF2B5EF4-FFF2-40B4-BE49-F238E27FC236}">
                <a16:creationId xmlns:a16="http://schemas.microsoft.com/office/drawing/2014/main" id="{E9FE2045-FC10-9D61-F984-DE13F2AC0C6F}"/>
              </a:ext>
            </a:extLst>
          </p:cNvPr>
          <p:cNvSpPr/>
          <p:nvPr/>
        </p:nvSpPr>
        <p:spPr>
          <a:xfrm>
            <a:off x="9999100" y="4496314"/>
            <a:ext cx="1225316" cy="746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386" dirty="0"/>
              <a:t>PCIe Functions</a:t>
            </a:r>
          </a:p>
        </p:txBody>
      </p:sp>
      <p:cxnSp>
        <p:nvCxnSpPr>
          <p:cNvPr id="69" name="Connector: Curved 68">
            <a:extLst>
              <a:ext uri="{FF2B5EF4-FFF2-40B4-BE49-F238E27FC236}">
                <a16:creationId xmlns:a16="http://schemas.microsoft.com/office/drawing/2014/main" id="{BBB0B420-F688-59D0-B4FF-761FCAB75D0C}"/>
              </a:ext>
            </a:extLst>
          </p:cNvPr>
          <p:cNvCxnSpPr>
            <a:cxnSpLocks/>
            <a:stCxn id="66" idx="3"/>
            <a:endCxn id="67" idx="0"/>
          </p:cNvCxnSpPr>
          <p:nvPr/>
        </p:nvCxnSpPr>
        <p:spPr>
          <a:xfrm rot="5400000" flipH="1">
            <a:off x="11208375" y="3899690"/>
            <a:ext cx="55798" cy="1249039"/>
          </a:xfrm>
          <a:prstGeom prst="curvedConnector5">
            <a:avLst>
              <a:gd name="adj1" fmla="val -386227"/>
              <a:gd name="adj2" fmla="val 30859"/>
              <a:gd name="adj3" fmla="val 486227"/>
            </a:avLst>
          </a:prstGeom>
          <a:ln w="19050">
            <a:tailEnd type="triangle"/>
          </a:ln>
        </p:spPr>
        <p:style>
          <a:lnRef idx="1">
            <a:schemeClr val="dk1"/>
          </a:lnRef>
          <a:fillRef idx="0">
            <a:schemeClr val="dk1"/>
          </a:fillRef>
          <a:effectRef idx="0">
            <a:schemeClr val="dk1"/>
          </a:effectRef>
          <a:fontRef idx="minor">
            <a:schemeClr val="tx1"/>
          </a:fontRef>
        </p:style>
      </p:cxnSp>
      <p:sp>
        <p:nvSpPr>
          <p:cNvPr id="70" name="Oval 69">
            <a:extLst>
              <a:ext uri="{FF2B5EF4-FFF2-40B4-BE49-F238E27FC236}">
                <a16:creationId xmlns:a16="http://schemas.microsoft.com/office/drawing/2014/main" id="{65A5BBDE-FEB8-A0A3-3C52-3C9DAA4981D5}"/>
              </a:ext>
            </a:extLst>
          </p:cNvPr>
          <p:cNvSpPr/>
          <p:nvPr/>
        </p:nvSpPr>
        <p:spPr>
          <a:xfrm>
            <a:off x="12356397" y="4812610"/>
            <a:ext cx="1619979" cy="823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584" dirty="0"/>
              <a:t>CXL Logical Devices</a:t>
            </a:r>
          </a:p>
        </p:txBody>
      </p:sp>
      <p:sp>
        <p:nvSpPr>
          <p:cNvPr id="71" name="Oval 70">
            <a:extLst>
              <a:ext uri="{FF2B5EF4-FFF2-40B4-BE49-F238E27FC236}">
                <a16:creationId xmlns:a16="http://schemas.microsoft.com/office/drawing/2014/main" id="{E63F71DD-AD03-2631-2F36-D7D9208621EF}"/>
              </a:ext>
            </a:extLst>
          </p:cNvPr>
          <p:cNvSpPr/>
          <p:nvPr/>
        </p:nvSpPr>
        <p:spPr>
          <a:xfrm>
            <a:off x="12954981" y="5469177"/>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72" name="Connector: Curved 71">
            <a:extLst>
              <a:ext uri="{FF2B5EF4-FFF2-40B4-BE49-F238E27FC236}">
                <a16:creationId xmlns:a16="http://schemas.microsoft.com/office/drawing/2014/main" id="{ED5CF823-DE36-8DBE-2C0C-5A1E3D1040DD}"/>
              </a:ext>
            </a:extLst>
          </p:cNvPr>
          <p:cNvCxnSpPr>
            <a:cxnSpLocks/>
            <a:stCxn id="66" idx="5"/>
            <a:endCxn id="70" idx="0"/>
          </p:cNvCxnSpPr>
          <p:nvPr/>
        </p:nvCxnSpPr>
        <p:spPr>
          <a:xfrm rot="16200000" flipH="1">
            <a:off x="12708038" y="4354268"/>
            <a:ext cx="260498" cy="656192"/>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73" name="Connector: Curved 72">
            <a:extLst>
              <a:ext uri="{FF2B5EF4-FFF2-40B4-BE49-F238E27FC236}">
                <a16:creationId xmlns:a16="http://schemas.microsoft.com/office/drawing/2014/main" id="{A366BDCD-5614-0E8A-44BE-40B52A444E9B}"/>
              </a:ext>
            </a:extLst>
          </p:cNvPr>
          <p:cNvCxnSpPr>
            <a:cxnSpLocks/>
            <a:stCxn id="47" idx="6"/>
            <a:endCxn id="101" idx="2"/>
          </p:cNvCxnSpPr>
          <p:nvPr/>
        </p:nvCxnSpPr>
        <p:spPr>
          <a:xfrm flipV="1">
            <a:off x="8651489" y="3943676"/>
            <a:ext cx="2724693" cy="269925"/>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74" name="Connector: Curved 73">
            <a:extLst>
              <a:ext uri="{FF2B5EF4-FFF2-40B4-BE49-F238E27FC236}">
                <a16:creationId xmlns:a16="http://schemas.microsoft.com/office/drawing/2014/main" id="{38F5BC02-8F0A-18EB-026D-6A2729684C42}"/>
              </a:ext>
            </a:extLst>
          </p:cNvPr>
          <p:cNvCxnSpPr>
            <a:cxnSpLocks/>
            <a:stCxn id="47" idx="4"/>
            <a:endCxn id="59" idx="0"/>
          </p:cNvCxnSpPr>
          <p:nvPr/>
        </p:nvCxnSpPr>
        <p:spPr>
          <a:xfrm rot="16200000" flipH="1">
            <a:off x="7554848" y="4881594"/>
            <a:ext cx="804927" cy="8800"/>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75" name="Connector: Curved 74">
            <a:extLst>
              <a:ext uri="{FF2B5EF4-FFF2-40B4-BE49-F238E27FC236}">
                <a16:creationId xmlns:a16="http://schemas.microsoft.com/office/drawing/2014/main" id="{5AFCEAB5-439B-843D-3818-95D051C9898A}"/>
              </a:ext>
            </a:extLst>
          </p:cNvPr>
          <p:cNvCxnSpPr>
            <a:cxnSpLocks/>
            <a:stCxn id="60" idx="6"/>
            <a:endCxn id="71" idx="3"/>
          </p:cNvCxnSpPr>
          <p:nvPr/>
        </p:nvCxnSpPr>
        <p:spPr>
          <a:xfrm flipV="1">
            <a:off x="8526063" y="5753903"/>
            <a:ext cx="4494819" cy="436782"/>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6" name="Connector: Curved 75">
            <a:extLst>
              <a:ext uri="{FF2B5EF4-FFF2-40B4-BE49-F238E27FC236}">
                <a16:creationId xmlns:a16="http://schemas.microsoft.com/office/drawing/2014/main" id="{0E8BBB06-1D88-D514-7ADB-F13FED2C8EAB}"/>
              </a:ext>
            </a:extLst>
          </p:cNvPr>
          <p:cNvCxnSpPr>
            <a:cxnSpLocks/>
            <a:stCxn id="60" idx="6"/>
            <a:endCxn id="68" idx="4"/>
          </p:cNvCxnSpPr>
          <p:nvPr/>
        </p:nvCxnSpPr>
        <p:spPr>
          <a:xfrm flipV="1">
            <a:off x="8526062" y="5427243"/>
            <a:ext cx="2092874" cy="763441"/>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8" name="Connector: Curved 77">
            <a:extLst>
              <a:ext uri="{FF2B5EF4-FFF2-40B4-BE49-F238E27FC236}">
                <a16:creationId xmlns:a16="http://schemas.microsoft.com/office/drawing/2014/main" id="{3712BDCF-BBF9-444E-19B6-99C73A8A7AE5}"/>
              </a:ext>
            </a:extLst>
          </p:cNvPr>
          <p:cNvCxnSpPr>
            <a:cxnSpLocks/>
            <a:stCxn id="60" idx="6"/>
            <a:endCxn id="51" idx="2"/>
          </p:cNvCxnSpPr>
          <p:nvPr/>
        </p:nvCxnSpPr>
        <p:spPr>
          <a:xfrm>
            <a:off x="8526063" y="6190682"/>
            <a:ext cx="1605373" cy="1044657"/>
          </a:xfrm>
          <a:prstGeom prst="curvedConnector3">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97" name="Oval 96">
            <a:extLst>
              <a:ext uri="{FF2B5EF4-FFF2-40B4-BE49-F238E27FC236}">
                <a16:creationId xmlns:a16="http://schemas.microsoft.com/office/drawing/2014/main" id="{728A15C1-4203-F429-23F5-7B3446AFBCF2}"/>
              </a:ext>
            </a:extLst>
          </p:cNvPr>
          <p:cNvSpPr/>
          <p:nvPr/>
        </p:nvSpPr>
        <p:spPr>
          <a:xfrm>
            <a:off x="11376180" y="3492572"/>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98" name="Oval 97">
            <a:extLst>
              <a:ext uri="{FF2B5EF4-FFF2-40B4-BE49-F238E27FC236}">
                <a16:creationId xmlns:a16="http://schemas.microsoft.com/office/drawing/2014/main" id="{2409E1CE-5B04-58EC-19B0-2D564A49CD34}"/>
              </a:ext>
            </a:extLst>
          </p:cNvPr>
          <p:cNvSpPr/>
          <p:nvPr/>
        </p:nvSpPr>
        <p:spPr>
          <a:xfrm>
            <a:off x="11726299" y="4194210"/>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100" name="Oval 99">
            <a:extLst>
              <a:ext uri="{FF2B5EF4-FFF2-40B4-BE49-F238E27FC236}">
                <a16:creationId xmlns:a16="http://schemas.microsoft.com/office/drawing/2014/main" id="{18428A2D-D331-90AF-BF71-21115827C39D}"/>
              </a:ext>
            </a:extLst>
          </p:cNvPr>
          <p:cNvSpPr/>
          <p:nvPr/>
        </p:nvSpPr>
        <p:spPr>
          <a:xfrm>
            <a:off x="9999100" y="4496309"/>
            <a:ext cx="1225316" cy="746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386" dirty="0"/>
              <a:t>PCIe Functions</a:t>
            </a:r>
          </a:p>
        </p:txBody>
      </p:sp>
      <p:sp>
        <p:nvSpPr>
          <p:cNvPr id="101" name="Oval 100">
            <a:extLst>
              <a:ext uri="{FF2B5EF4-FFF2-40B4-BE49-F238E27FC236}">
                <a16:creationId xmlns:a16="http://schemas.microsoft.com/office/drawing/2014/main" id="{44E06ED3-2074-D516-F475-A606E603F296}"/>
              </a:ext>
            </a:extLst>
          </p:cNvPr>
          <p:cNvSpPr/>
          <p:nvPr/>
        </p:nvSpPr>
        <p:spPr>
          <a:xfrm>
            <a:off x="11376180" y="3492567"/>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102" name="Oval 101">
            <a:extLst>
              <a:ext uri="{FF2B5EF4-FFF2-40B4-BE49-F238E27FC236}">
                <a16:creationId xmlns:a16="http://schemas.microsoft.com/office/drawing/2014/main" id="{F20A3439-20AF-ADE9-274C-77330FA287F1}"/>
              </a:ext>
            </a:extLst>
          </p:cNvPr>
          <p:cNvSpPr/>
          <p:nvPr/>
        </p:nvSpPr>
        <p:spPr>
          <a:xfrm>
            <a:off x="11726299" y="4194205"/>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68" name="Oval 67">
            <a:extLst>
              <a:ext uri="{FF2B5EF4-FFF2-40B4-BE49-F238E27FC236}">
                <a16:creationId xmlns:a16="http://schemas.microsoft.com/office/drawing/2014/main" id="{2D2A4312-3D4D-4667-2476-6291ED5A1D7D}"/>
              </a:ext>
            </a:extLst>
          </p:cNvPr>
          <p:cNvSpPr/>
          <p:nvPr/>
        </p:nvSpPr>
        <p:spPr>
          <a:xfrm>
            <a:off x="10393936" y="5093666"/>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162" name="Connector: Curved 161">
            <a:extLst>
              <a:ext uri="{FF2B5EF4-FFF2-40B4-BE49-F238E27FC236}">
                <a16:creationId xmlns:a16="http://schemas.microsoft.com/office/drawing/2014/main" id="{E7C3B1D9-96D6-BEF1-421B-53C633240F29}"/>
              </a:ext>
            </a:extLst>
          </p:cNvPr>
          <p:cNvCxnSpPr>
            <a:cxnSpLocks/>
            <a:stCxn id="68" idx="5"/>
            <a:endCxn id="71" idx="3"/>
          </p:cNvCxnSpPr>
          <p:nvPr/>
        </p:nvCxnSpPr>
        <p:spPr>
          <a:xfrm rot="16200000" flipH="1">
            <a:off x="11711703" y="4444718"/>
            <a:ext cx="375511" cy="2242849"/>
          </a:xfrm>
          <a:prstGeom prst="curvedConnector3">
            <a:avLst>
              <a:gd name="adj1" fmla="val 170399"/>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76" name="Connector: Curved 175">
            <a:extLst>
              <a:ext uri="{FF2B5EF4-FFF2-40B4-BE49-F238E27FC236}">
                <a16:creationId xmlns:a16="http://schemas.microsoft.com/office/drawing/2014/main" id="{B27E9EE5-3D2E-EC4B-356D-0A5F0DC42218}"/>
              </a:ext>
            </a:extLst>
          </p:cNvPr>
          <p:cNvCxnSpPr>
            <a:cxnSpLocks/>
            <a:stCxn id="47" idx="4"/>
            <a:endCxn id="50" idx="0"/>
          </p:cNvCxnSpPr>
          <p:nvPr/>
        </p:nvCxnSpPr>
        <p:spPr>
          <a:xfrm rot="16200000" flipH="1">
            <a:off x="8371280" y="4065157"/>
            <a:ext cx="1869553" cy="2706298"/>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02" name="Oval 201">
            <a:extLst>
              <a:ext uri="{FF2B5EF4-FFF2-40B4-BE49-F238E27FC236}">
                <a16:creationId xmlns:a16="http://schemas.microsoft.com/office/drawing/2014/main" id="{2791DBC0-2F3F-961B-2288-E9A6E3AD8D01}"/>
              </a:ext>
            </a:extLst>
          </p:cNvPr>
          <p:cNvSpPr/>
          <p:nvPr/>
        </p:nvSpPr>
        <p:spPr>
          <a:xfrm>
            <a:off x="7631531" y="7381841"/>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96" dirty="0">
                <a:solidFill>
                  <a:schemeClr val="tx1"/>
                </a:solidFill>
              </a:rPr>
              <a:t>Chunk1</a:t>
            </a:r>
          </a:p>
        </p:txBody>
      </p:sp>
      <p:cxnSp>
        <p:nvCxnSpPr>
          <p:cNvPr id="203" name="Connector: Curved 202">
            <a:extLst>
              <a:ext uri="{FF2B5EF4-FFF2-40B4-BE49-F238E27FC236}">
                <a16:creationId xmlns:a16="http://schemas.microsoft.com/office/drawing/2014/main" id="{51D99C81-909A-9ACB-B804-3535C993959D}"/>
              </a:ext>
            </a:extLst>
          </p:cNvPr>
          <p:cNvCxnSpPr>
            <a:cxnSpLocks/>
            <a:stCxn id="202" idx="6"/>
            <a:endCxn id="51" idx="2"/>
          </p:cNvCxnSpPr>
          <p:nvPr/>
        </p:nvCxnSpPr>
        <p:spPr>
          <a:xfrm flipV="1">
            <a:off x="8651486" y="7235341"/>
            <a:ext cx="1479947" cy="358759"/>
          </a:xfrm>
          <a:prstGeom prst="curvedConnector3">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06" name="Connector: Curved 205">
            <a:extLst>
              <a:ext uri="{FF2B5EF4-FFF2-40B4-BE49-F238E27FC236}">
                <a16:creationId xmlns:a16="http://schemas.microsoft.com/office/drawing/2014/main" id="{13346A37-B47C-4DA7-5D35-D28CFA754CE5}"/>
              </a:ext>
            </a:extLst>
          </p:cNvPr>
          <p:cNvCxnSpPr>
            <a:cxnSpLocks/>
            <a:stCxn id="202" idx="5"/>
            <a:endCxn id="71" idx="4"/>
          </p:cNvCxnSpPr>
          <p:nvPr/>
        </p:nvCxnSpPr>
        <p:spPr>
          <a:xfrm rot="5400000" flipH="1" flipV="1">
            <a:off x="9870331" y="4434542"/>
            <a:ext cx="1941437" cy="4677864"/>
          </a:xfrm>
          <a:prstGeom prst="curvedConnector3">
            <a:avLst>
              <a:gd name="adj1" fmla="val 833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211" name="TextBox 210">
            <a:extLst>
              <a:ext uri="{FF2B5EF4-FFF2-40B4-BE49-F238E27FC236}">
                <a16:creationId xmlns:a16="http://schemas.microsoft.com/office/drawing/2014/main" id="{BE0D1A44-F696-C1CE-7CD1-63B4EE9B7FDC}"/>
              </a:ext>
            </a:extLst>
          </p:cNvPr>
          <p:cNvSpPr txBox="1"/>
          <p:nvPr/>
        </p:nvSpPr>
        <p:spPr>
          <a:xfrm>
            <a:off x="12510192" y="8008492"/>
            <a:ext cx="3916376" cy="707262"/>
          </a:xfrm>
          <a:prstGeom prst="rect">
            <a:avLst/>
          </a:prstGeom>
          <a:noFill/>
        </p:spPr>
        <p:txBody>
          <a:bodyPr wrap="square" rtlCol="0">
            <a:spAutoFit/>
          </a:bodyPr>
          <a:lstStyle/>
          <a:p>
            <a:r>
              <a:rPr lang="en-US" sz="1943" dirty="0"/>
              <a:t>Should Chunk1 object exist before binding to host is done? </a:t>
            </a:r>
          </a:p>
        </p:txBody>
      </p:sp>
    </p:spTree>
    <p:extLst>
      <p:ext uri="{BB962C8B-B14F-4D97-AF65-F5344CB8AC3E}">
        <p14:creationId xmlns:p14="http://schemas.microsoft.com/office/powerpoint/2010/main" val="2447100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a:extLst>
              <a:ext uri="{FF2B5EF4-FFF2-40B4-BE49-F238E27FC236}">
                <a16:creationId xmlns:a16="http://schemas.microsoft.com/office/drawing/2014/main" id="{2C6B57FF-EE25-8982-E7C8-C59A552480BE}"/>
              </a:ext>
            </a:extLst>
          </p:cNvPr>
          <p:cNvSpPr/>
          <p:nvPr/>
        </p:nvSpPr>
        <p:spPr>
          <a:xfrm>
            <a:off x="7573839" y="2722232"/>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Chassis</a:t>
            </a:r>
          </a:p>
        </p:txBody>
      </p:sp>
      <p:sp>
        <p:nvSpPr>
          <p:cNvPr id="47" name="Oval 46">
            <a:extLst>
              <a:ext uri="{FF2B5EF4-FFF2-40B4-BE49-F238E27FC236}">
                <a16:creationId xmlns:a16="http://schemas.microsoft.com/office/drawing/2014/main" id="{B5B765CC-9984-25BB-4ED0-EAF5A0FB8B36}"/>
              </a:ext>
            </a:extLst>
          </p:cNvPr>
          <p:cNvSpPr/>
          <p:nvPr/>
        </p:nvSpPr>
        <p:spPr>
          <a:xfrm>
            <a:off x="7813523" y="3324970"/>
            <a:ext cx="1397151" cy="5398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Chassis2</a:t>
            </a:r>
          </a:p>
        </p:txBody>
      </p:sp>
      <p:sp>
        <p:nvSpPr>
          <p:cNvPr id="50" name="Oval 49">
            <a:extLst>
              <a:ext uri="{FF2B5EF4-FFF2-40B4-BE49-F238E27FC236}">
                <a16:creationId xmlns:a16="http://schemas.microsoft.com/office/drawing/2014/main" id="{669FBB4F-C0D7-DDA3-76B7-62D43B80023C}"/>
              </a:ext>
            </a:extLst>
          </p:cNvPr>
          <p:cNvSpPr/>
          <p:nvPr/>
        </p:nvSpPr>
        <p:spPr>
          <a:xfrm>
            <a:off x="9901135" y="7391693"/>
            <a:ext cx="1384931" cy="6569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p:txBody>
      </p:sp>
      <p:sp>
        <p:nvSpPr>
          <p:cNvPr id="51" name="Oval 50">
            <a:extLst>
              <a:ext uri="{FF2B5EF4-FFF2-40B4-BE49-F238E27FC236}">
                <a16:creationId xmlns:a16="http://schemas.microsoft.com/office/drawing/2014/main" id="{D04FCB6E-F689-F11C-6E25-662BC9D0432D}"/>
              </a:ext>
            </a:extLst>
          </p:cNvPr>
          <p:cNvSpPr/>
          <p:nvPr/>
        </p:nvSpPr>
        <p:spPr>
          <a:xfrm>
            <a:off x="10230908" y="7972814"/>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DIMM1</a:t>
            </a:r>
          </a:p>
        </p:txBody>
      </p:sp>
      <p:sp>
        <p:nvSpPr>
          <p:cNvPr id="53" name="Oval 52">
            <a:extLst>
              <a:ext uri="{FF2B5EF4-FFF2-40B4-BE49-F238E27FC236}">
                <a16:creationId xmlns:a16="http://schemas.microsoft.com/office/drawing/2014/main" id="{F8FDDB73-7A92-62A6-9F76-2572D33280EF}"/>
              </a:ext>
            </a:extLst>
          </p:cNvPr>
          <p:cNvSpPr/>
          <p:nvPr/>
        </p:nvSpPr>
        <p:spPr>
          <a:xfrm>
            <a:off x="5347202" y="4611884"/>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Fabric Adapters</a:t>
            </a:r>
          </a:p>
        </p:txBody>
      </p:sp>
      <p:sp>
        <p:nvSpPr>
          <p:cNvPr id="54" name="Oval 53">
            <a:extLst>
              <a:ext uri="{FF2B5EF4-FFF2-40B4-BE49-F238E27FC236}">
                <a16:creationId xmlns:a16="http://schemas.microsoft.com/office/drawing/2014/main" id="{DCB0E277-99E2-D8BF-525F-2662CBB820A1}"/>
              </a:ext>
            </a:extLst>
          </p:cNvPr>
          <p:cNvSpPr/>
          <p:nvPr/>
        </p:nvSpPr>
        <p:spPr>
          <a:xfrm>
            <a:off x="5697319" y="5313522"/>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55" name="Oval 54">
            <a:extLst>
              <a:ext uri="{FF2B5EF4-FFF2-40B4-BE49-F238E27FC236}">
                <a16:creationId xmlns:a16="http://schemas.microsoft.com/office/drawing/2014/main" id="{1595F400-763E-2E92-C820-B4F2CE7E2F82}"/>
              </a:ext>
            </a:extLst>
          </p:cNvPr>
          <p:cNvSpPr/>
          <p:nvPr/>
        </p:nvSpPr>
        <p:spPr>
          <a:xfrm>
            <a:off x="4424926" y="6411775"/>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Ports</a:t>
            </a:r>
          </a:p>
        </p:txBody>
      </p:sp>
      <p:sp>
        <p:nvSpPr>
          <p:cNvPr id="56" name="Oval 55">
            <a:extLst>
              <a:ext uri="{FF2B5EF4-FFF2-40B4-BE49-F238E27FC236}">
                <a16:creationId xmlns:a16="http://schemas.microsoft.com/office/drawing/2014/main" id="{9C8C6E8A-6F10-E7EC-A3AF-26F6A59B1174}"/>
              </a:ext>
            </a:extLst>
          </p:cNvPr>
          <p:cNvSpPr/>
          <p:nvPr/>
        </p:nvSpPr>
        <p:spPr>
          <a:xfrm>
            <a:off x="4767500" y="7042424"/>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a:solidFill>
                  <a:schemeClr val="tx1"/>
                </a:solidFill>
              </a:rPr>
              <a:t>1</a:t>
            </a:r>
            <a:endParaRPr lang="en-GB" sz="1783" dirty="0">
              <a:solidFill>
                <a:schemeClr val="tx1"/>
              </a:solidFill>
            </a:endParaRPr>
          </a:p>
        </p:txBody>
      </p:sp>
      <p:cxnSp>
        <p:nvCxnSpPr>
          <p:cNvPr id="57" name="Connector: Curved 56">
            <a:extLst>
              <a:ext uri="{FF2B5EF4-FFF2-40B4-BE49-F238E27FC236}">
                <a16:creationId xmlns:a16="http://schemas.microsoft.com/office/drawing/2014/main" id="{9BCCB509-553A-0306-525A-644F56A0234E}"/>
              </a:ext>
            </a:extLst>
          </p:cNvPr>
          <p:cNvCxnSpPr>
            <a:cxnSpLocks/>
            <a:stCxn id="54" idx="3"/>
            <a:endCxn id="55" idx="0"/>
          </p:cNvCxnSpPr>
          <p:nvPr/>
        </p:nvCxnSpPr>
        <p:spPr>
          <a:xfrm rot="5400000">
            <a:off x="5191337" y="5771294"/>
            <a:ext cx="735902" cy="545057"/>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58" name="Connector: Curved 57">
            <a:extLst>
              <a:ext uri="{FF2B5EF4-FFF2-40B4-BE49-F238E27FC236}">
                <a16:creationId xmlns:a16="http://schemas.microsoft.com/office/drawing/2014/main" id="{298A800E-0C9C-5B90-EE5F-16362D7B210B}"/>
              </a:ext>
            </a:extLst>
          </p:cNvPr>
          <p:cNvCxnSpPr>
            <a:cxnSpLocks/>
            <a:stCxn id="47" idx="3"/>
            <a:endCxn id="53" idx="0"/>
          </p:cNvCxnSpPr>
          <p:nvPr/>
        </p:nvCxnSpPr>
        <p:spPr>
          <a:xfrm rot="5400000">
            <a:off x="6700522" y="3294264"/>
            <a:ext cx="826125" cy="1809102"/>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sp>
        <p:nvSpPr>
          <p:cNvPr id="59" name="Oval 58">
            <a:extLst>
              <a:ext uri="{FF2B5EF4-FFF2-40B4-BE49-F238E27FC236}">
                <a16:creationId xmlns:a16="http://schemas.microsoft.com/office/drawing/2014/main" id="{99348480-39F2-203C-AF22-14335F4A7389}"/>
              </a:ext>
            </a:extLst>
          </p:cNvPr>
          <p:cNvSpPr/>
          <p:nvPr/>
        </p:nvSpPr>
        <p:spPr>
          <a:xfrm>
            <a:off x="7890139" y="4368728"/>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Memory Domains</a:t>
            </a:r>
          </a:p>
        </p:txBody>
      </p:sp>
      <p:sp>
        <p:nvSpPr>
          <p:cNvPr id="60" name="Oval 59">
            <a:extLst>
              <a:ext uri="{FF2B5EF4-FFF2-40B4-BE49-F238E27FC236}">
                <a16:creationId xmlns:a16="http://schemas.microsoft.com/office/drawing/2014/main" id="{7E45B52F-0678-A789-0A66-D3B5FB0C868A}"/>
              </a:ext>
            </a:extLst>
          </p:cNvPr>
          <p:cNvSpPr/>
          <p:nvPr/>
        </p:nvSpPr>
        <p:spPr>
          <a:xfrm>
            <a:off x="8397928" y="5058694"/>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cxnSp>
        <p:nvCxnSpPr>
          <p:cNvPr id="63" name="Connector: Curved 62">
            <a:extLst>
              <a:ext uri="{FF2B5EF4-FFF2-40B4-BE49-F238E27FC236}">
                <a16:creationId xmlns:a16="http://schemas.microsoft.com/office/drawing/2014/main" id="{3232A4BB-839F-35B2-3DC7-A7EC69DFDADB}"/>
              </a:ext>
            </a:extLst>
          </p:cNvPr>
          <p:cNvCxnSpPr>
            <a:cxnSpLocks/>
            <a:stCxn id="60" idx="4"/>
            <a:endCxn id="83" idx="0"/>
          </p:cNvCxnSpPr>
          <p:nvPr/>
        </p:nvCxnSpPr>
        <p:spPr>
          <a:xfrm rot="5400000">
            <a:off x="7218420" y="6523226"/>
            <a:ext cx="2678720" cy="598691"/>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Connector: Curved 63">
            <a:extLst>
              <a:ext uri="{FF2B5EF4-FFF2-40B4-BE49-F238E27FC236}">
                <a16:creationId xmlns:a16="http://schemas.microsoft.com/office/drawing/2014/main" id="{CC88B2F3-3529-CCED-3409-27558A6BFB9E}"/>
              </a:ext>
            </a:extLst>
          </p:cNvPr>
          <p:cNvCxnSpPr>
            <a:stCxn id="60" idx="3"/>
            <a:endCxn id="54" idx="5"/>
          </p:cNvCxnSpPr>
          <p:nvPr/>
        </p:nvCxnSpPr>
        <p:spPr>
          <a:xfrm rot="5400000">
            <a:off x="7379410" y="4522854"/>
            <a:ext cx="254827" cy="2051209"/>
          </a:xfrm>
          <a:prstGeom prst="curvedConnector3">
            <a:avLst>
              <a:gd name="adj1" fmla="val 208966"/>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65" name="Oval 64">
            <a:extLst>
              <a:ext uri="{FF2B5EF4-FFF2-40B4-BE49-F238E27FC236}">
                <a16:creationId xmlns:a16="http://schemas.microsoft.com/office/drawing/2014/main" id="{EDE5057D-9135-579C-EA88-2F369BBF6A2E}"/>
              </a:ext>
            </a:extLst>
          </p:cNvPr>
          <p:cNvSpPr/>
          <p:nvPr/>
        </p:nvSpPr>
        <p:spPr>
          <a:xfrm>
            <a:off x="12375104" y="3566295"/>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67" name="Oval 66">
            <a:extLst>
              <a:ext uri="{FF2B5EF4-FFF2-40B4-BE49-F238E27FC236}">
                <a16:creationId xmlns:a16="http://schemas.microsoft.com/office/drawing/2014/main" id="{E9FE2045-FC10-9D61-F984-DE13F2AC0C6F}"/>
              </a:ext>
            </a:extLst>
          </p:cNvPr>
          <p:cNvSpPr/>
          <p:nvPr/>
        </p:nvSpPr>
        <p:spPr>
          <a:xfrm>
            <a:off x="12359089" y="5021408"/>
            <a:ext cx="1225316" cy="746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386" dirty="0"/>
              <a:t>PCIe Functions</a:t>
            </a:r>
          </a:p>
        </p:txBody>
      </p:sp>
      <p:cxnSp>
        <p:nvCxnSpPr>
          <p:cNvPr id="69" name="Connector: Curved 68">
            <a:extLst>
              <a:ext uri="{FF2B5EF4-FFF2-40B4-BE49-F238E27FC236}">
                <a16:creationId xmlns:a16="http://schemas.microsoft.com/office/drawing/2014/main" id="{BBB0B420-F688-59D0-B4FF-761FCAB75D0C}"/>
              </a:ext>
            </a:extLst>
          </p:cNvPr>
          <p:cNvCxnSpPr>
            <a:cxnSpLocks/>
            <a:stCxn id="102" idx="4"/>
            <a:endCxn id="67" idx="0"/>
          </p:cNvCxnSpPr>
          <p:nvPr/>
        </p:nvCxnSpPr>
        <p:spPr>
          <a:xfrm rot="5400000">
            <a:off x="12915824" y="4752809"/>
            <a:ext cx="324519" cy="212675"/>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70" name="Oval 69">
            <a:extLst>
              <a:ext uri="{FF2B5EF4-FFF2-40B4-BE49-F238E27FC236}">
                <a16:creationId xmlns:a16="http://schemas.microsoft.com/office/drawing/2014/main" id="{65A5BBDE-FEB8-A0A3-3C52-3C9DAA4981D5}"/>
              </a:ext>
            </a:extLst>
          </p:cNvPr>
          <p:cNvSpPr/>
          <p:nvPr/>
        </p:nvSpPr>
        <p:spPr>
          <a:xfrm>
            <a:off x="13756963" y="5977818"/>
            <a:ext cx="1619979" cy="823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584" dirty="0"/>
              <a:t>CXL Logical Devices</a:t>
            </a:r>
          </a:p>
        </p:txBody>
      </p:sp>
      <p:sp>
        <p:nvSpPr>
          <p:cNvPr id="71" name="Oval 70">
            <a:extLst>
              <a:ext uri="{FF2B5EF4-FFF2-40B4-BE49-F238E27FC236}">
                <a16:creationId xmlns:a16="http://schemas.microsoft.com/office/drawing/2014/main" id="{E63F71DD-AD03-2631-2F36-D7D9208621EF}"/>
              </a:ext>
            </a:extLst>
          </p:cNvPr>
          <p:cNvSpPr/>
          <p:nvPr/>
        </p:nvSpPr>
        <p:spPr>
          <a:xfrm>
            <a:off x="14675043" y="6627472"/>
            <a:ext cx="661867" cy="3335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72" name="Connector: Curved 71">
            <a:extLst>
              <a:ext uri="{FF2B5EF4-FFF2-40B4-BE49-F238E27FC236}">
                <a16:creationId xmlns:a16="http://schemas.microsoft.com/office/drawing/2014/main" id="{ED5CF823-DE36-8DBE-2C0C-5A1E3D1040DD}"/>
              </a:ext>
            </a:extLst>
          </p:cNvPr>
          <p:cNvCxnSpPr>
            <a:cxnSpLocks/>
            <a:stCxn id="102" idx="5"/>
            <a:endCxn id="70" idx="0"/>
          </p:cNvCxnSpPr>
          <p:nvPr/>
        </p:nvCxnSpPr>
        <p:spPr>
          <a:xfrm rot="16200000" flipH="1">
            <a:off x="13366483" y="4777351"/>
            <a:ext cx="1343099" cy="1057835"/>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73" name="Connector: Curved 72">
            <a:extLst>
              <a:ext uri="{FF2B5EF4-FFF2-40B4-BE49-F238E27FC236}">
                <a16:creationId xmlns:a16="http://schemas.microsoft.com/office/drawing/2014/main" id="{A366BDCD-5614-0E8A-44BE-40B52A444E9B}"/>
              </a:ext>
            </a:extLst>
          </p:cNvPr>
          <p:cNvCxnSpPr>
            <a:cxnSpLocks/>
            <a:stCxn id="47" idx="6"/>
            <a:endCxn id="101" idx="2"/>
          </p:cNvCxnSpPr>
          <p:nvPr/>
        </p:nvCxnSpPr>
        <p:spPr>
          <a:xfrm>
            <a:off x="9210675" y="3594891"/>
            <a:ext cx="3164429" cy="426955"/>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74" name="Connector: Curved 73">
            <a:extLst>
              <a:ext uri="{FF2B5EF4-FFF2-40B4-BE49-F238E27FC236}">
                <a16:creationId xmlns:a16="http://schemas.microsoft.com/office/drawing/2014/main" id="{38F5BC02-8F0A-18EB-026D-6A2729684C42}"/>
              </a:ext>
            </a:extLst>
          </p:cNvPr>
          <p:cNvCxnSpPr>
            <a:cxnSpLocks/>
            <a:stCxn id="47" idx="5"/>
            <a:endCxn id="50" idx="0"/>
          </p:cNvCxnSpPr>
          <p:nvPr/>
        </p:nvCxnSpPr>
        <p:spPr>
          <a:xfrm rot="16200000" flipH="1">
            <a:off x="7996868" y="4794959"/>
            <a:ext cx="3605934" cy="1587533"/>
          </a:xfrm>
          <a:prstGeom prst="curvedConnector3">
            <a:avLst>
              <a:gd name="adj1" fmla="val 15912"/>
            </a:avLst>
          </a:prstGeom>
          <a:ln w="19050">
            <a:tailEnd type="triangle"/>
          </a:ln>
        </p:spPr>
        <p:style>
          <a:lnRef idx="1">
            <a:schemeClr val="dk1"/>
          </a:lnRef>
          <a:fillRef idx="0">
            <a:schemeClr val="dk1"/>
          </a:fillRef>
          <a:effectRef idx="0">
            <a:schemeClr val="dk1"/>
          </a:effectRef>
          <a:fontRef idx="minor">
            <a:schemeClr val="tx1"/>
          </a:fontRef>
        </p:style>
      </p:cxnSp>
      <p:cxnSp>
        <p:nvCxnSpPr>
          <p:cNvPr id="76" name="Connector: Curved 75">
            <a:extLst>
              <a:ext uri="{FF2B5EF4-FFF2-40B4-BE49-F238E27FC236}">
                <a16:creationId xmlns:a16="http://schemas.microsoft.com/office/drawing/2014/main" id="{0E8BBB06-1D88-D514-7ADB-F13FED2C8EAB}"/>
              </a:ext>
            </a:extLst>
          </p:cNvPr>
          <p:cNvCxnSpPr>
            <a:cxnSpLocks/>
            <a:stCxn id="60" idx="6"/>
            <a:endCxn id="68" idx="4"/>
          </p:cNvCxnSpPr>
          <p:nvPr/>
        </p:nvCxnSpPr>
        <p:spPr>
          <a:xfrm>
            <a:off x="9316321" y="5270953"/>
            <a:ext cx="3662602" cy="681382"/>
          </a:xfrm>
          <a:prstGeom prst="curvedConnector4">
            <a:avLst>
              <a:gd name="adj1" fmla="val 46928"/>
              <a:gd name="adj2" fmla="val 136229"/>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8" name="Connector: Curved 77">
            <a:extLst>
              <a:ext uri="{FF2B5EF4-FFF2-40B4-BE49-F238E27FC236}">
                <a16:creationId xmlns:a16="http://schemas.microsoft.com/office/drawing/2014/main" id="{3712BDCF-BBF9-444E-19B6-99C73A8A7AE5}"/>
              </a:ext>
            </a:extLst>
          </p:cNvPr>
          <p:cNvCxnSpPr>
            <a:cxnSpLocks/>
            <a:stCxn id="60" idx="4"/>
            <a:endCxn id="51" idx="2"/>
          </p:cNvCxnSpPr>
          <p:nvPr/>
        </p:nvCxnSpPr>
        <p:spPr>
          <a:xfrm rot="16200000" flipH="1">
            <a:off x="8193086" y="6147251"/>
            <a:ext cx="2701861" cy="1373783"/>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97" name="Oval 96">
            <a:extLst>
              <a:ext uri="{FF2B5EF4-FFF2-40B4-BE49-F238E27FC236}">
                <a16:creationId xmlns:a16="http://schemas.microsoft.com/office/drawing/2014/main" id="{728A15C1-4203-F429-23F5-7B3446AFBCF2}"/>
              </a:ext>
            </a:extLst>
          </p:cNvPr>
          <p:cNvSpPr/>
          <p:nvPr/>
        </p:nvSpPr>
        <p:spPr>
          <a:xfrm>
            <a:off x="12375104" y="3570739"/>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101" name="Oval 100">
            <a:extLst>
              <a:ext uri="{FF2B5EF4-FFF2-40B4-BE49-F238E27FC236}">
                <a16:creationId xmlns:a16="http://schemas.microsoft.com/office/drawing/2014/main" id="{44E06ED3-2074-D516-F475-A606E603F296}"/>
              </a:ext>
            </a:extLst>
          </p:cNvPr>
          <p:cNvSpPr/>
          <p:nvPr/>
        </p:nvSpPr>
        <p:spPr>
          <a:xfrm>
            <a:off x="12375104" y="3570734"/>
            <a:ext cx="1723663" cy="902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102" name="Oval 101">
            <a:extLst>
              <a:ext uri="{FF2B5EF4-FFF2-40B4-BE49-F238E27FC236}">
                <a16:creationId xmlns:a16="http://schemas.microsoft.com/office/drawing/2014/main" id="{F20A3439-20AF-ADE9-274C-77330FA287F1}"/>
              </a:ext>
            </a:extLst>
          </p:cNvPr>
          <p:cNvSpPr/>
          <p:nvPr/>
        </p:nvSpPr>
        <p:spPr>
          <a:xfrm>
            <a:off x="12725222" y="4272373"/>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68" name="Oval 67">
            <a:extLst>
              <a:ext uri="{FF2B5EF4-FFF2-40B4-BE49-F238E27FC236}">
                <a16:creationId xmlns:a16="http://schemas.microsoft.com/office/drawing/2014/main" id="{2D2A4312-3D4D-4667-2476-6291ED5A1D7D}"/>
              </a:ext>
            </a:extLst>
          </p:cNvPr>
          <p:cNvSpPr/>
          <p:nvPr/>
        </p:nvSpPr>
        <p:spPr>
          <a:xfrm>
            <a:off x="12753925" y="5618758"/>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162" name="Connector: Curved 161">
            <a:extLst>
              <a:ext uri="{FF2B5EF4-FFF2-40B4-BE49-F238E27FC236}">
                <a16:creationId xmlns:a16="http://schemas.microsoft.com/office/drawing/2014/main" id="{E7C3B1D9-96D6-BEF1-421B-53C633240F29}"/>
              </a:ext>
            </a:extLst>
          </p:cNvPr>
          <p:cNvCxnSpPr>
            <a:cxnSpLocks/>
            <a:stCxn id="68" idx="4"/>
            <a:endCxn id="71" idx="4"/>
          </p:cNvCxnSpPr>
          <p:nvPr/>
        </p:nvCxnSpPr>
        <p:spPr>
          <a:xfrm rot="16200000" flipH="1">
            <a:off x="13488091" y="5443168"/>
            <a:ext cx="1008713" cy="2027051"/>
          </a:xfrm>
          <a:prstGeom prst="curvedConnector3">
            <a:avLst>
              <a:gd name="adj1" fmla="val 12447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42" name="Oval 41">
            <a:extLst>
              <a:ext uri="{FF2B5EF4-FFF2-40B4-BE49-F238E27FC236}">
                <a16:creationId xmlns:a16="http://schemas.microsoft.com/office/drawing/2014/main" id="{169211C5-E2AF-6880-2649-E30518A4AABA}"/>
              </a:ext>
            </a:extLst>
          </p:cNvPr>
          <p:cNvSpPr/>
          <p:nvPr/>
        </p:nvSpPr>
        <p:spPr>
          <a:xfrm>
            <a:off x="12269772" y="5520776"/>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2</a:t>
            </a:r>
          </a:p>
        </p:txBody>
      </p:sp>
      <p:sp>
        <p:nvSpPr>
          <p:cNvPr id="43" name="Oval 42">
            <a:extLst>
              <a:ext uri="{FF2B5EF4-FFF2-40B4-BE49-F238E27FC236}">
                <a16:creationId xmlns:a16="http://schemas.microsoft.com/office/drawing/2014/main" id="{C1C5094E-78C0-A64A-19BB-2752E0E70158}"/>
              </a:ext>
            </a:extLst>
          </p:cNvPr>
          <p:cNvSpPr/>
          <p:nvPr/>
        </p:nvSpPr>
        <p:spPr>
          <a:xfrm>
            <a:off x="13992440" y="6571763"/>
            <a:ext cx="598301" cy="4147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2</a:t>
            </a:r>
          </a:p>
        </p:txBody>
      </p:sp>
      <p:cxnSp>
        <p:nvCxnSpPr>
          <p:cNvPr id="81" name="Connector: Curved 80">
            <a:extLst>
              <a:ext uri="{FF2B5EF4-FFF2-40B4-BE49-F238E27FC236}">
                <a16:creationId xmlns:a16="http://schemas.microsoft.com/office/drawing/2014/main" id="{A31C5CD6-39A7-25FE-42B6-FA5C0D28185A}"/>
              </a:ext>
            </a:extLst>
          </p:cNvPr>
          <p:cNvCxnSpPr>
            <a:cxnSpLocks/>
            <a:stCxn id="42" idx="4"/>
            <a:endCxn id="43" idx="2"/>
          </p:cNvCxnSpPr>
          <p:nvPr/>
        </p:nvCxnSpPr>
        <p:spPr>
          <a:xfrm rot="16200000" flipH="1">
            <a:off x="12781207" y="5567915"/>
            <a:ext cx="924795" cy="1497669"/>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6" name="Connector: Curved 85">
            <a:extLst>
              <a:ext uri="{FF2B5EF4-FFF2-40B4-BE49-F238E27FC236}">
                <a16:creationId xmlns:a16="http://schemas.microsoft.com/office/drawing/2014/main" id="{C67235EB-1EF4-C027-8642-3BEE3B834B76}"/>
              </a:ext>
            </a:extLst>
          </p:cNvPr>
          <p:cNvCxnSpPr>
            <a:cxnSpLocks/>
            <a:stCxn id="60" idx="6"/>
            <a:endCxn id="42" idx="4"/>
          </p:cNvCxnSpPr>
          <p:nvPr/>
        </p:nvCxnSpPr>
        <p:spPr>
          <a:xfrm>
            <a:off x="9316322" y="5270953"/>
            <a:ext cx="3178448" cy="583399"/>
          </a:xfrm>
          <a:prstGeom prst="curvedConnector4">
            <a:avLst>
              <a:gd name="adj1" fmla="val 46461"/>
              <a:gd name="adj2" fmla="val 142314"/>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6" name="Connector: Curved 65">
            <a:extLst>
              <a:ext uri="{FF2B5EF4-FFF2-40B4-BE49-F238E27FC236}">
                <a16:creationId xmlns:a16="http://schemas.microsoft.com/office/drawing/2014/main" id="{FCEAC9EA-2CA1-F02C-5E99-F076D3AA9AEB}"/>
              </a:ext>
            </a:extLst>
          </p:cNvPr>
          <p:cNvCxnSpPr>
            <a:cxnSpLocks/>
            <a:stCxn id="60" idx="5"/>
            <a:endCxn id="43" idx="3"/>
          </p:cNvCxnSpPr>
          <p:nvPr/>
        </p:nvCxnSpPr>
        <p:spPr>
          <a:xfrm rot="16200000" flipH="1">
            <a:off x="10878573" y="3724301"/>
            <a:ext cx="1504745" cy="4898232"/>
          </a:xfrm>
          <a:prstGeom prst="curvedConnector3">
            <a:avLst>
              <a:gd name="adj1" fmla="val 12044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9" name="Connector: Curved 78">
            <a:extLst>
              <a:ext uri="{FF2B5EF4-FFF2-40B4-BE49-F238E27FC236}">
                <a16:creationId xmlns:a16="http://schemas.microsoft.com/office/drawing/2014/main" id="{ADE454B9-D9F9-0781-9D3A-AC46619EB5BC}"/>
              </a:ext>
            </a:extLst>
          </p:cNvPr>
          <p:cNvCxnSpPr>
            <a:cxnSpLocks/>
            <a:stCxn id="60" idx="5"/>
            <a:endCxn id="71" idx="4"/>
          </p:cNvCxnSpPr>
          <p:nvPr/>
        </p:nvCxnSpPr>
        <p:spPr>
          <a:xfrm rot="16200000" flipH="1">
            <a:off x="11323901" y="3278972"/>
            <a:ext cx="1540005" cy="5824147"/>
          </a:xfrm>
          <a:prstGeom prst="curvedConnector3">
            <a:avLst>
              <a:gd name="adj1" fmla="val 116030"/>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0" name="Connector: Curved 79">
            <a:extLst>
              <a:ext uri="{FF2B5EF4-FFF2-40B4-BE49-F238E27FC236}">
                <a16:creationId xmlns:a16="http://schemas.microsoft.com/office/drawing/2014/main" id="{7019C39D-9D36-BA9F-45E1-FD25FB411D40}"/>
              </a:ext>
            </a:extLst>
          </p:cNvPr>
          <p:cNvCxnSpPr>
            <a:cxnSpLocks/>
            <a:stCxn id="47" idx="4"/>
            <a:endCxn id="59" idx="0"/>
          </p:cNvCxnSpPr>
          <p:nvPr/>
        </p:nvCxnSpPr>
        <p:spPr>
          <a:xfrm rot="16200000" flipH="1">
            <a:off x="8380086" y="3996835"/>
            <a:ext cx="503907" cy="239867"/>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sp>
        <p:nvSpPr>
          <p:cNvPr id="82" name="Title 1">
            <a:extLst>
              <a:ext uri="{FF2B5EF4-FFF2-40B4-BE49-F238E27FC236}">
                <a16:creationId xmlns:a16="http://schemas.microsoft.com/office/drawing/2014/main" id="{76A1BAC3-62F5-A604-C86D-5667E8EA1524}"/>
              </a:ext>
            </a:extLst>
          </p:cNvPr>
          <p:cNvSpPr txBox="1">
            <a:spLocks/>
          </p:cNvSpPr>
          <p:nvPr/>
        </p:nvSpPr>
        <p:spPr>
          <a:xfrm>
            <a:off x="821302" y="581786"/>
            <a:ext cx="16282475" cy="1091662"/>
          </a:xfrm>
          <a:prstGeom prst="rect">
            <a:avLst/>
          </a:prstGeom>
        </p:spPr>
        <p:txBody>
          <a:bodyPr vert="horz" lIns="98743" tIns="49372" rIns="98743" bIns="49372" rtlCol="0" anchor="ctr">
            <a:noAutofit/>
          </a:bodyPr>
          <a:lstStyle>
            <a:lvl1pPr algn="l" defTabSz="1680027" rtl="0" eaLnBrk="1" latinLnBrk="0" hangingPunct="1">
              <a:lnSpc>
                <a:spcPct val="90000"/>
              </a:lnSpc>
              <a:spcBef>
                <a:spcPct val="0"/>
              </a:spcBef>
              <a:buNone/>
              <a:defRPr sz="8084" kern="1200">
                <a:solidFill>
                  <a:schemeClr val="tx1"/>
                </a:solidFill>
                <a:latin typeface="+mj-lt"/>
                <a:ea typeface="+mj-ea"/>
                <a:cs typeface="+mj-cs"/>
              </a:defRPr>
            </a:lvl1pPr>
          </a:lstStyle>
          <a:p>
            <a:r>
              <a:rPr lang="en-US" sz="5399" dirty="0">
                <a:latin typeface="Calibri Light (Headings)"/>
                <a:cs typeface="Arial"/>
              </a:rPr>
              <a:t>Potential extension of Type 3 SLD to Type 3 MLD memory</a:t>
            </a:r>
            <a:endParaRPr lang="en-US" sz="5399" dirty="0">
              <a:latin typeface="Calibri Light (Headings)"/>
            </a:endParaRPr>
          </a:p>
        </p:txBody>
      </p:sp>
      <p:sp>
        <p:nvSpPr>
          <p:cNvPr id="83" name="Oval 82">
            <a:extLst>
              <a:ext uri="{FF2B5EF4-FFF2-40B4-BE49-F238E27FC236}">
                <a16:creationId xmlns:a16="http://schemas.microsoft.com/office/drawing/2014/main" id="{32E39E03-D990-84ED-45D3-8BBF45C37976}"/>
              </a:ext>
            </a:extLst>
          </p:cNvPr>
          <p:cNvSpPr/>
          <p:nvPr/>
        </p:nvSpPr>
        <p:spPr>
          <a:xfrm>
            <a:off x="7468094" y="8161933"/>
            <a:ext cx="1580683" cy="641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 Chunks</a:t>
            </a:r>
          </a:p>
        </p:txBody>
      </p:sp>
      <p:sp>
        <p:nvSpPr>
          <p:cNvPr id="84" name="Oval 83">
            <a:extLst>
              <a:ext uri="{FF2B5EF4-FFF2-40B4-BE49-F238E27FC236}">
                <a16:creationId xmlns:a16="http://schemas.microsoft.com/office/drawing/2014/main" id="{9AC1FB41-07DB-83F2-00A6-D1B6184C25BF}"/>
              </a:ext>
            </a:extLst>
          </p:cNvPr>
          <p:cNvSpPr/>
          <p:nvPr/>
        </p:nvSpPr>
        <p:spPr>
          <a:xfrm>
            <a:off x="7311591" y="8690357"/>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96" dirty="0">
                <a:solidFill>
                  <a:schemeClr val="tx1"/>
                </a:solidFill>
              </a:rPr>
              <a:t>Chunk1</a:t>
            </a:r>
          </a:p>
        </p:txBody>
      </p:sp>
      <p:sp>
        <p:nvSpPr>
          <p:cNvPr id="87" name="Oval 86">
            <a:extLst>
              <a:ext uri="{FF2B5EF4-FFF2-40B4-BE49-F238E27FC236}">
                <a16:creationId xmlns:a16="http://schemas.microsoft.com/office/drawing/2014/main" id="{380325F5-32B3-2F65-651E-3CA668CF35E8}"/>
              </a:ext>
            </a:extLst>
          </p:cNvPr>
          <p:cNvSpPr/>
          <p:nvPr/>
        </p:nvSpPr>
        <p:spPr>
          <a:xfrm>
            <a:off x="8512099" y="8629411"/>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96" dirty="0">
                <a:solidFill>
                  <a:schemeClr val="tx1"/>
                </a:solidFill>
              </a:rPr>
              <a:t>Chunk2</a:t>
            </a:r>
          </a:p>
        </p:txBody>
      </p:sp>
      <p:cxnSp>
        <p:nvCxnSpPr>
          <p:cNvPr id="88" name="Connector: Curved 87">
            <a:extLst>
              <a:ext uri="{FF2B5EF4-FFF2-40B4-BE49-F238E27FC236}">
                <a16:creationId xmlns:a16="http://schemas.microsoft.com/office/drawing/2014/main" id="{6391B410-D4C1-55FA-B135-02C47E9ECBE3}"/>
              </a:ext>
            </a:extLst>
          </p:cNvPr>
          <p:cNvCxnSpPr>
            <a:cxnSpLocks/>
            <a:stCxn id="84" idx="4"/>
            <a:endCxn id="51" idx="4"/>
          </p:cNvCxnSpPr>
          <p:nvPr/>
        </p:nvCxnSpPr>
        <p:spPr>
          <a:xfrm rot="5400000" flipH="1" flipV="1">
            <a:off x="8922455" y="7296447"/>
            <a:ext cx="717543" cy="2919317"/>
          </a:xfrm>
          <a:prstGeom prst="curvedConnector3">
            <a:avLst>
              <a:gd name="adj1" fmla="val -34403"/>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90" name="Connector: Curved 89">
            <a:extLst>
              <a:ext uri="{FF2B5EF4-FFF2-40B4-BE49-F238E27FC236}">
                <a16:creationId xmlns:a16="http://schemas.microsoft.com/office/drawing/2014/main" id="{E3F9E214-2278-723E-C49A-2CC5DC33221F}"/>
              </a:ext>
            </a:extLst>
          </p:cNvPr>
          <p:cNvCxnSpPr>
            <a:cxnSpLocks/>
            <a:stCxn id="87" idx="4"/>
            <a:endCxn id="51" idx="4"/>
          </p:cNvCxnSpPr>
          <p:nvPr/>
        </p:nvCxnSpPr>
        <p:spPr>
          <a:xfrm rot="5400000" flipH="1" flipV="1">
            <a:off x="9553183" y="7866228"/>
            <a:ext cx="656598" cy="1718809"/>
          </a:xfrm>
          <a:prstGeom prst="curvedConnector3">
            <a:avLst>
              <a:gd name="adj1" fmla="val -37596"/>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4" name="Connector: Curved 123">
            <a:extLst>
              <a:ext uri="{FF2B5EF4-FFF2-40B4-BE49-F238E27FC236}">
                <a16:creationId xmlns:a16="http://schemas.microsoft.com/office/drawing/2014/main" id="{379A0ADE-4B1C-9CF4-C8BA-58B597F86C28}"/>
              </a:ext>
            </a:extLst>
          </p:cNvPr>
          <p:cNvCxnSpPr>
            <a:cxnSpLocks/>
            <a:stCxn id="87" idx="6"/>
            <a:endCxn id="43" idx="3"/>
          </p:cNvCxnSpPr>
          <p:nvPr/>
        </p:nvCxnSpPr>
        <p:spPr>
          <a:xfrm flipV="1">
            <a:off x="9532053" y="6925791"/>
            <a:ext cx="4548008" cy="1915882"/>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9" name="Connector: Curved 128">
            <a:extLst>
              <a:ext uri="{FF2B5EF4-FFF2-40B4-BE49-F238E27FC236}">
                <a16:creationId xmlns:a16="http://schemas.microsoft.com/office/drawing/2014/main" id="{18F6CAEC-B3BF-BAF0-FFB6-53097F7CD90E}"/>
              </a:ext>
            </a:extLst>
          </p:cNvPr>
          <p:cNvCxnSpPr>
            <a:cxnSpLocks/>
          </p:cNvCxnSpPr>
          <p:nvPr/>
        </p:nvCxnSpPr>
        <p:spPr>
          <a:xfrm rot="5400000" flipH="1" flipV="1">
            <a:off x="10283893" y="4498725"/>
            <a:ext cx="2153824" cy="7078472"/>
          </a:xfrm>
          <a:prstGeom prst="curvedConnector3">
            <a:avLst>
              <a:gd name="adj1" fmla="val -29053"/>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a16="http://schemas.microsoft.com/office/drawing/2014/main" id="{E63F71DD-AD03-2631-2F36-D7D9208621EF}"/>
              </a:ext>
            </a:extLst>
          </p:cNvPr>
          <p:cNvSpPr/>
          <p:nvPr/>
        </p:nvSpPr>
        <p:spPr>
          <a:xfrm>
            <a:off x="15132023" y="6293894"/>
            <a:ext cx="661867" cy="3335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FF</a:t>
            </a:r>
          </a:p>
        </p:txBody>
      </p:sp>
      <p:sp>
        <p:nvSpPr>
          <p:cNvPr id="49" name="Oval 48"/>
          <p:cNvSpPr/>
          <p:nvPr/>
        </p:nvSpPr>
        <p:spPr>
          <a:xfrm>
            <a:off x="15001896" y="6153111"/>
            <a:ext cx="1059392" cy="655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0134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05D3F-A733-2018-80AF-CFD777B227BE}"/>
              </a:ext>
            </a:extLst>
          </p:cNvPr>
          <p:cNvSpPr>
            <a:spLocks noGrp="1"/>
          </p:cNvSpPr>
          <p:nvPr>
            <p:ph type="title"/>
          </p:nvPr>
        </p:nvSpPr>
        <p:spPr>
          <a:xfrm>
            <a:off x="771417" y="669297"/>
            <a:ext cx="16527232" cy="730896"/>
          </a:xfrm>
        </p:spPr>
        <p:txBody>
          <a:bodyPr>
            <a:noAutofit/>
          </a:bodyPr>
          <a:lstStyle/>
          <a:p>
            <a:r>
              <a:rPr lang="en-US" sz="5399" dirty="0"/>
              <a:t>Time T0 : no binding yet, between Composable Module 1 and Composable Module 2</a:t>
            </a:r>
          </a:p>
        </p:txBody>
      </p:sp>
      <p:sp>
        <p:nvSpPr>
          <p:cNvPr id="4" name="Oval 3">
            <a:extLst>
              <a:ext uri="{FF2B5EF4-FFF2-40B4-BE49-F238E27FC236}">
                <a16:creationId xmlns:a16="http://schemas.microsoft.com/office/drawing/2014/main" id="{FC1784BE-A0B9-30BA-9C32-10D7378CCCB8}"/>
              </a:ext>
            </a:extLst>
          </p:cNvPr>
          <p:cNvSpPr/>
          <p:nvPr/>
        </p:nvSpPr>
        <p:spPr>
          <a:xfrm>
            <a:off x="9680667" y="3646565"/>
            <a:ext cx="1462345"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Chassis</a:t>
            </a:r>
          </a:p>
        </p:txBody>
      </p:sp>
      <p:sp>
        <p:nvSpPr>
          <p:cNvPr id="5" name="Oval 4">
            <a:extLst>
              <a:ext uri="{FF2B5EF4-FFF2-40B4-BE49-F238E27FC236}">
                <a16:creationId xmlns:a16="http://schemas.microsoft.com/office/drawing/2014/main" id="{A1D37227-35A8-91E6-2574-9162CC4F31FA}"/>
              </a:ext>
            </a:extLst>
          </p:cNvPr>
          <p:cNvSpPr/>
          <p:nvPr/>
        </p:nvSpPr>
        <p:spPr>
          <a:xfrm>
            <a:off x="9520437" y="4108424"/>
            <a:ext cx="1533531" cy="463817"/>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Chassis1</a:t>
            </a:r>
          </a:p>
        </p:txBody>
      </p:sp>
      <p:cxnSp>
        <p:nvCxnSpPr>
          <p:cNvPr id="6" name="Connector: Curved 5">
            <a:extLst>
              <a:ext uri="{FF2B5EF4-FFF2-40B4-BE49-F238E27FC236}">
                <a16:creationId xmlns:a16="http://schemas.microsoft.com/office/drawing/2014/main" id="{F377A58A-B504-0453-BBD3-F7B3D0C15CA6}"/>
              </a:ext>
            </a:extLst>
          </p:cNvPr>
          <p:cNvCxnSpPr>
            <a:cxnSpLocks/>
            <a:stCxn id="5" idx="2"/>
            <a:endCxn id="19" idx="6"/>
          </p:cNvCxnSpPr>
          <p:nvPr/>
        </p:nvCxnSpPr>
        <p:spPr>
          <a:xfrm rot="10800000">
            <a:off x="3812341" y="4320683"/>
            <a:ext cx="5708097" cy="19650"/>
          </a:xfrm>
          <a:prstGeom prst="curvedConnector3">
            <a:avLst>
              <a:gd name="adj1" fmla="val 50000"/>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3EEFFF30-63FA-A55E-A3A6-975E5690C2E5}"/>
              </a:ext>
            </a:extLst>
          </p:cNvPr>
          <p:cNvSpPr/>
          <p:nvPr/>
        </p:nvSpPr>
        <p:spPr>
          <a:xfrm>
            <a:off x="184182" y="4827036"/>
            <a:ext cx="1549798" cy="6157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Processors</a:t>
            </a:r>
          </a:p>
        </p:txBody>
      </p:sp>
      <p:sp>
        <p:nvSpPr>
          <p:cNvPr id="8" name="Oval 7">
            <a:extLst>
              <a:ext uri="{FF2B5EF4-FFF2-40B4-BE49-F238E27FC236}">
                <a16:creationId xmlns:a16="http://schemas.microsoft.com/office/drawing/2014/main" id="{3988DEC0-4BD9-0445-3A1A-0194C86C8A80}"/>
              </a:ext>
            </a:extLst>
          </p:cNvPr>
          <p:cNvSpPr/>
          <p:nvPr/>
        </p:nvSpPr>
        <p:spPr>
          <a:xfrm>
            <a:off x="3504409" y="5471416"/>
            <a:ext cx="1326529" cy="498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p:txBody>
      </p:sp>
      <p:sp>
        <p:nvSpPr>
          <p:cNvPr id="9" name="Oval 8">
            <a:extLst>
              <a:ext uri="{FF2B5EF4-FFF2-40B4-BE49-F238E27FC236}">
                <a16:creationId xmlns:a16="http://schemas.microsoft.com/office/drawing/2014/main" id="{DA9C489F-470A-B9BD-F70A-40480B42C1BE}"/>
              </a:ext>
            </a:extLst>
          </p:cNvPr>
          <p:cNvSpPr/>
          <p:nvPr/>
        </p:nvSpPr>
        <p:spPr>
          <a:xfrm>
            <a:off x="531898" y="5363361"/>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CPU1</a:t>
            </a:r>
          </a:p>
        </p:txBody>
      </p:sp>
      <p:sp>
        <p:nvSpPr>
          <p:cNvPr id="10" name="Oval 9">
            <a:extLst>
              <a:ext uri="{FF2B5EF4-FFF2-40B4-BE49-F238E27FC236}">
                <a16:creationId xmlns:a16="http://schemas.microsoft.com/office/drawing/2014/main" id="{A44CC5B9-947F-4642-728C-2FAB4FF73A0C}"/>
              </a:ext>
            </a:extLst>
          </p:cNvPr>
          <p:cNvSpPr/>
          <p:nvPr/>
        </p:nvSpPr>
        <p:spPr>
          <a:xfrm>
            <a:off x="3688799" y="5857475"/>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DIMM1</a:t>
            </a:r>
          </a:p>
        </p:txBody>
      </p:sp>
      <p:cxnSp>
        <p:nvCxnSpPr>
          <p:cNvPr id="11" name="Connector: Curved 10">
            <a:extLst>
              <a:ext uri="{FF2B5EF4-FFF2-40B4-BE49-F238E27FC236}">
                <a16:creationId xmlns:a16="http://schemas.microsoft.com/office/drawing/2014/main" id="{E8E539DE-5522-F4B0-E6DF-E7642C2AE0A2}"/>
              </a:ext>
            </a:extLst>
          </p:cNvPr>
          <p:cNvCxnSpPr>
            <a:cxnSpLocks/>
            <a:stCxn id="19" idx="4"/>
            <a:endCxn id="8" idx="0"/>
          </p:cNvCxnSpPr>
          <p:nvPr/>
        </p:nvCxnSpPr>
        <p:spPr>
          <a:xfrm rot="16200000" flipH="1">
            <a:off x="3243362" y="4547104"/>
            <a:ext cx="938478" cy="910145"/>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Connector: Curved 11">
            <a:extLst>
              <a:ext uri="{FF2B5EF4-FFF2-40B4-BE49-F238E27FC236}">
                <a16:creationId xmlns:a16="http://schemas.microsoft.com/office/drawing/2014/main" id="{ABEC16E7-4855-5913-4B62-4E2683805BF8}"/>
              </a:ext>
            </a:extLst>
          </p:cNvPr>
          <p:cNvCxnSpPr>
            <a:cxnSpLocks/>
            <a:stCxn id="19" idx="3"/>
            <a:endCxn id="7" idx="0"/>
          </p:cNvCxnSpPr>
          <p:nvPr/>
        </p:nvCxnSpPr>
        <p:spPr>
          <a:xfrm rot="5400000">
            <a:off x="1734025" y="3695832"/>
            <a:ext cx="356263" cy="1906148"/>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075DDC69-17D4-D1A5-367D-44EC2850889A}"/>
              </a:ext>
            </a:extLst>
          </p:cNvPr>
          <p:cNvSpPr/>
          <p:nvPr/>
        </p:nvSpPr>
        <p:spPr>
          <a:xfrm>
            <a:off x="4981230" y="6964292"/>
            <a:ext cx="1065725" cy="539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Ports</a:t>
            </a:r>
          </a:p>
        </p:txBody>
      </p:sp>
      <p:sp>
        <p:nvSpPr>
          <p:cNvPr id="14" name="Oval 13">
            <a:extLst>
              <a:ext uri="{FF2B5EF4-FFF2-40B4-BE49-F238E27FC236}">
                <a16:creationId xmlns:a16="http://schemas.microsoft.com/office/drawing/2014/main" id="{A9008756-AEA7-0EAA-AF39-4671BD6524AB}"/>
              </a:ext>
            </a:extLst>
          </p:cNvPr>
          <p:cNvSpPr/>
          <p:nvPr/>
        </p:nvSpPr>
        <p:spPr>
          <a:xfrm>
            <a:off x="5077346" y="7353298"/>
            <a:ext cx="936395"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15" name="Connector: Curved 14">
            <a:extLst>
              <a:ext uri="{FF2B5EF4-FFF2-40B4-BE49-F238E27FC236}">
                <a16:creationId xmlns:a16="http://schemas.microsoft.com/office/drawing/2014/main" id="{12247581-E0BF-63D9-4339-795149E65193}"/>
              </a:ext>
            </a:extLst>
          </p:cNvPr>
          <p:cNvCxnSpPr>
            <a:cxnSpLocks/>
            <a:stCxn id="22" idx="4"/>
            <a:endCxn id="13" idx="0"/>
          </p:cNvCxnSpPr>
          <p:nvPr/>
        </p:nvCxnSpPr>
        <p:spPr>
          <a:xfrm rot="5400000">
            <a:off x="5136314" y="6562464"/>
            <a:ext cx="779618" cy="24045"/>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8D531B46-E554-DFBD-B57F-F0B9F9DD12FB}"/>
              </a:ext>
            </a:extLst>
          </p:cNvPr>
          <p:cNvSpPr/>
          <p:nvPr/>
        </p:nvSpPr>
        <p:spPr>
          <a:xfrm>
            <a:off x="7637715" y="1874925"/>
            <a:ext cx="1144885"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Root</a:t>
            </a:r>
          </a:p>
        </p:txBody>
      </p:sp>
      <p:cxnSp>
        <p:nvCxnSpPr>
          <p:cNvPr id="17" name="Connector: Curved 16">
            <a:extLst>
              <a:ext uri="{FF2B5EF4-FFF2-40B4-BE49-F238E27FC236}">
                <a16:creationId xmlns:a16="http://schemas.microsoft.com/office/drawing/2014/main" id="{C8C6530C-37E7-7BD2-B691-3AAF25649097}"/>
              </a:ext>
            </a:extLst>
          </p:cNvPr>
          <p:cNvCxnSpPr>
            <a:cxnSpLocks/>
            <a:stCxn id="16" idx="4"/>
            <a:endCxn id="4" idx="0"/>
          </p:cNvCxnSpPr>
          <p:nvPr/>
        </p:nvCxnSpPr>
        <p:spPr>
          <a:xfrm rot="16200000" flipH="1">
            <a:off x="8637434" y="1872165"/>
            <a:ext cx="1347123" cy="2201682"/>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62357FFE-E682-9C65-5452-ACDBB7190FBA}"/>
              </a:ext>
            </a:extLst>
          </p:cNvPr>
          <p:cNvSpPr/>
          <p:nvPr/>
        </p:nvSpPr>
        <p:spPr>
          <a:xfrm>
            <a:off x="2657748" y="3752028"/>
            <a:ext cx="1350833" cy="483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Systems</a:t>
            </a:r>
          </a:p>
        </p:txBody>
      </p:sp>
      <p:sp>
        <p:nvSpPr>
          <p:cNvPr id="19" name="Oval 18">
            <a:extLst>
              <a:ext uri="{FF2B5EF4-FFF2-40B4-BE49-F238E27FC236}">
                <a16:creationId xmlns:a16="http://schemas.microsoft.com/office/drawing/2014/main" id="{0B04B3D8-D5D4-30AB-E6C6-800FBC1685BA}"/>
              </a:ext>
            </a:extLst>
          </p:cNvPr>
          <p:cNvSpPr/>
          <p:nvPr/>
        </p:nvSpPr>
        <p:spPr>
          <a:xfrm>
            <a:off x="2702733" y="4108424"/>
            <a:ext cx="1109607"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CM1</a:t>
            </a:r>
          </a:p>
        </p:txBody>
      </p:sp>
      <p:cxnSp>
        <p:nvCxnSpPr>
          <p:cNvPr id="20" name="Connector: Curved 19">
            <a:extLst>
              <a:ext uri="{FF2B5EF4-FFF2-40B4-BE49-F238E27FC236}">
                <a16:creationId xmlns:a16="http://schemas.microsoft.com/office/drawing/2014/main" id="{84FBC11F-7A60-50FC-80DA-664A7AFC27E0}"/>
              </a:ext>
            </a:extLst>
          </p:cNvPr>
          <p:cNvCxnSpPr>
            <a:cxnSpLocks/>
            <a:stCxn id="16" idx="4"/>
            <a:endCxn id="18" idx="0"/>
          </p:cNvCxnSpPr>
          <p:nvPr/>
        </p:nvCxnSpPr>
        <p:spPr>
          <a:xfrm rot="5400000">
            <a:off x="5045369" y="587239"/>
            <a:ext cx="1452586" cy="4876993"/>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2D3072AC-59A2-EF26-4A7A-1693B9A1F88D}"/>
              </a:ext>
            </a:extLst>
          </p:cNvPr>
          <p:cNvSpPr/>
          <p:nvPr/>
        </p:nvSpPr>
        <p:spPr>
          <a:xfrm>
            <a:off x="4902318" y="5303938"/>
            <a:ext cx="1308187" cy="58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Fabric adapter</a:t>
            </a:r>
          </a:p>
        </p:txBody>
      </p:sp>
      <p:sp>
        <p:nvSpPr>
          <p:cNvPr id="22" name="Oval 21">
            <a:extLst>
              <a:ext uri="{FF2B5EF4-FFF2-40B4-BE49-F238E27FC236}">
                <a16:creationId xmlns:a16="http://schemas.microsoft.com/office/drawing/2014/main" id="{29711EA7-61E3-D9D6-F4DD-409CF7032FA3}"/>
              </a:ext>
            </a:extLst>
          </p:cNvPr>
          <p:cNvSpPr/>
          <p:nvPr/>
        </p:nvSpPr>
        <p:spPr>
          <a:xfrm>
            <a:off x="5005276" y="5795561"/>
            <a:ext cx="1065725" cy="389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Adapter1</a:t>
            </a:r>
          </a:p>
        </p:txBody>
      </p:sp>
      <p:cxnSp>
        <p:nvCxnSpPr>
          <p:cNvPr id="23" name="Connector: Curved 22">
            <a:extLst>
              <a:ext uri="{FF2B5EF4-FFF2-40B4-BE49-F238E27FC236}">
                <a16:creationId xmlns:a16="http://schemas.microsoft.com/office/drawing/2014/main" id="{ABC03CF8-4735-15A7-E5EA-B81E9456C3C5}"/>
              </a:ext>
            </a:extLst>
          </p:cNvPr>
          <p:cNvCxnSpPr>
            <a:cxnSpLocks/>
            <a:stCxn id="19" idx="5"/>
            <a:endCxn id="21" idx="0"/>
          </p:cNvCxnSpPr>
          <p:nvPr/>
        </p:nvCxnSpPr>
        <p:spPr>
          <a:xfrm rot="16200000" flipH="1">
            <a:off x="4186547" y="3934064"/>
            <a:ext cx="833166" cy="1906578"/>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00F41C80-59B7-65B0-6A0C-CD91D698328C}"/>
              </a:ext>
            </a:extLst>
          </p:cNvPr>
          <p:cNvSpPr/>
          <p:nvPr/>
        </p:nvSpPr>
        <p:spPr>
          <a:xfrm>
            <a:off x="1747811" y="5363364"/>
            <a:ext cx="1433363" cy="6064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MemoryDomains</a:t>
            </a:r>
          </a:p>
        </p:txBody>
      </p:sp>
      <p:sp>
        <p:nvSpPr>
          <p:cNvPr id="25" name="Oval 24">
            <a:extLst>
              <a:ext uri="{FF2B5EF4-FFF2-40B4-BE49-F238E27FC236}">
                <a16:creationId xmlns:a16="http://schemas.microsoft.com/office/drawing/2014/main" id="{30133E52-3C5C-0805-03A5-07918FC694CA}"/>
              </a:ext>
            </a:extLst>
          </p:cNvPr>
          <p:cNvSpPr/>
          <p:nvPr/>
        </p:nvSpPr>
        <p:spPr>
          <a:xfrm>
            <a:off x="1832109" y="5898158"/>
            <a:ext cx="1252518" cy="389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Domain1</a:t>
            </a:r>
          </a:p>
        </p:txBody>
      </p:sp>
      <p:cxnSp>
        <p:nvCxnSpPr>
          <p:cNvPr id="26" name="Connector: Curved 25">
            <a:extLst>
              <a:ext uri="{FF2B5EF4-FFF2-40B4-BE49-F238E27FC236}">
                <a16:creationId xmlns:a16="http://schemas.microsoft.com/office/drawing/2014/main" id="{18D9FF53-00A9-78F8-5E42-426C900191C3}"/>
              </a:ext>
            </a:extLst>
          </p:cNvPr>
          <p:cNvCxnSpPr>
            <a:cxnSpLocks/>
            <a:stCxn id="19" idx="4"/>
            <a:endCxn id="24" idx="0"/>
          </p:cNvCxnSpPr>
          <p:nvPr/>
        </p:nvCxnSpPr>
        <p:spPr>
          <a:xfrm rot="5400000">
            <a:off x="2445803" y="4551634"/>
            <a:ext cx="830420" cy="793041"/>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8E733B2C-3DF1-D961-6278-06F15373EABA}"/>
              </a:ext>
            </a:extLst>
          </p:cNvPr>
          <p:cNvSpPr/>
          <p:nvPr/>
        </p:nvSpPr>
        <p:spPr>
          <a:xfrm>
            <a:off x="2682423" y="7112412"/>
            <a:ext cx="1350434" cy="5261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a:p>
            <a:pPr algn="ctr"/>
            <a:r>
              <a:rPr lang="en-GB" sz="1584" dirty="0"/>
              <a:t>Chunk</a:t>
            </a:r>
          </a:p>
        </p:txBody>
      </p:sp>
      <p:sp>
        <p:nvSpPr>
          <p:cNvPr id="28" name="Oval 27">
            <a:extLst>
              <a:ext uri="{FF2B5EF4-FFF2-40B4-BE49-F238E27FC236}">
                <a16:creationId xmlns:a16="http://schemas.microsoft.com/office/drawing/2014/main" id="{9F1CA479-A2CA-5304-469A-9D43E9C698E1}"/>
              </a:ext>
            </a:extLst>
          </p:cNvPr>
          <p:cNvSpPr/>
          <p:nvPr/>
        </p:nvSpPr>
        <p:spPr>
          <a:xfrm>
            <a:off x="2786063" y="7595474"/>
            <a:ext cx="1252518" cy="389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Chunk1</a:t>
            </a:r>
          </a:p>
        </p:txBody>
      </p:sp>
      <p:cxnSp>
        <p:nvCxnSpPr>
          <p:cNvPr id="29" name="Connector: Curved 28">
            <a:extLst>
              <a:ext uri="{FF2B5EF4-FFF2-40B4-BE49-F238E27FC236}">
                <a16:creationId xmlns:a16="http://schemas.microsoft.com/office/drawing/2014/main" id="{9DE42341-029A-A17C-726B-DBC5250482B3}"/>
              </a:ext>
            </a:extLst>
          </p:cNvPr>
          <p:cNvCxnSpPr>
            <a:cxnSpLocks/>
            <a:stCxn id="25" idx="4"/>
            <a:endCxn id="27" idx="0"/>
          </p:cNvCxnSpPr>
          <p:nvPr/>
        </p:nvCxnSpPr>
        <p:spPr>
          <a:xfrm rot="16200000" flipH="1">
            <a:off x="2495440" y="6250201"/>
            <a:ext cx="825137" cy="899275"/>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Connector: Curved 29">
            <a:extLst>
              <a:ext uri="{FF2B5EF4-FFF2-40B4-BE49-F238E27FC236}">
                <a16:creationId xmlns:a16="http://schemas.microsoft.com/office/drawing/2014/main" id="{F3617BD3-B451-2919-220D-99A4E2A8A9FF}"/>
              </a:ext>
            </a:extLst>
          </p:cNvPr>
          <p:cNvCxnSpPr>
            <a:cxnSpLocks/>
            <a:stCxn id="10" idx="4"/>
            <a:endCxn id="28" idx="6"/>
          </p:cNvCxnSpPr>
          <p:nvPr/>
        </p:nvCxnSpPr>
        <p:spPr>
          <a:xfrm rot="5400000">
            <a:off x="3364660" y="6955910"/>
            <a:ext cx="1508041" cy="160196"/>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1" name="Connector: Curved 30">
            <a:extLst>
              <a:ext uri="{FF2B5EF4-FFF2-40B4-BE49-F238E27FC236}">
                <a16:creationId xmlns:a16="http://schemas.microsoft.com/office/drawing/2014/main" id="{6D758FE1-2DFB-4D6A-C48E-83DEC455A99E}"/>
              </a:ext>
            </a:extLst>
          </p:cNvPr>
          <p:cNvCxnSpPr>
            <a:cxnSpLocks/>
            <a:stCxn id="10" idx="2"/>
            <a:endCxn id="25" idx="6"/>
          </p:cNvCxnSpPr>
          <p:nvPr/>
        </p:nvCxnSpPr>
        <p:spPr>
          <a:xfrm rot="10800000" flipV="1">
            <a:off x="3084624" y="6069734"/>
            <a:ext cx="604176" cy="22983"/>
          </a:xfrm>
          <a:prstGeom prst="curvedConnector3">
            <a:avLst>
              <a:gd name="adj1" fmla="val 50000"/>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a16="http://schemas.microsoft.com/office/drawing/2014/main" id="{8C2DE170-7730-AE5A-FC27-09035A560E44}"/>
              </a:ext>
            </a:extLst>
          </p:cNvPr>
          <p:cNvSpPr/>
          <p:nvPr/>
        </p:nvSpPr>
        <p:spPr>
          <a:xfrm>
            <a:off x="7909085" y="4598616"/>
            <a:ext cx="1350833"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Fabrics</a:t>
            </a:r>
          </a:p>
        </p:txBody>
      </p:sp>
      <p:sp>
        <p:nvSpPr>
          <p:cNvPr id="82" name="Oval 81">
            <a:extLst>
              <a:ext uri="{FF2B5EF4-FFF2-40B4-BE49-F238E27FC236}">
                <a16:creationId xmlns:a16="http://schemas.microsoft.com/office/drawing/2014/main" id="{49423B4D-0BC7-62CF-7FCB-46B5C7AC06E1}"/>
              </a:ext>
            </a:extLst>
          </p:cNvPr>
          <p:cNvSpPr/>
          <p:nvPr/>
        </p:nvSpPr>
        <p:spPr>
          <a:xfrm>
            <a:off x="7931555" y="5060477"/>
            <a:ext cx="1350833" cy="349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CXL</a:t>
            </a:r>
          </a:p>
        </p:txBody>
      </p:sp>
      <p:cxnSp>
        <p:nvCxnSpPr>
          <p:cNvPr id="83" name="Connector: Curved 82">
            <a:extLst>
              <a:ext uri="{FF2B5EF4-FFF2-40B4-BE49-F238E27FC236}">
                <a16:creationId xmlns:a16="http://schemas.microsoft.com/office/drawing/2014/main" id="{07CFBCC9-C1D3-6C8D-F6AE-FD3A9A352987}"/>
              </a:ext>
            </a:extLst>
          </p:cNvPr>
          <p:cNvCxnSpPr>
            <a:cxnSpLocks/>
            <a:stCxn id="16" idx="4"/>
            <a:endCxn id="81" idx="0"/>
          </p:cNvCxnSpPr>
          <p:nvPr/>
        </p:nvCxnSpPr>
        <p:spPr>
          <a:xfrm rot="16200000" flipH="1">
            <a:off x="7247742" y="3261859"/>
            <a:ext cx="2299174" cy="374343"/>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86" name="Oval 85">
            <a:extLst>
              <a:ext uri="{FF2B5EF4-FFF2-40B4-BE49-F238E27FC236}">
                <a16:creationId xmlns:a16="http://schemas.microsoft.com/office/drawing/2014/main" id="{4DEFD698-E12C-AA8C-CE4E-23A07DC9FA0F}"/>
              </a:ext>
            </a:extLst>
          </p:cNvPr>
          <p:cNvSpPr/>
          <p:nvPr/>
        </p:nvSpPr>
        <p:spPr>
          <a:xfrm>
            <a:off x="8044760" y="6815383"/>
            <a:ext cx="1475675"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Switches</a:t>
            </a:r>
          </a:p>
        </p:txBody>
      </p:sp>
      <p:sp>
        <p:nvSpPr>
          <p:cNvPr id="87" name="Oval 86">
            <a:extLst>
              <a:ext uri="{FF2B5EF4-FFF2-40B4-BE49-F238E27FC236}">
                <a16:creationId xmlns:a16="http://schemas.microsoft.com/office/drawing/2014/main" id="{11F3E7F8-77A1-26ED-2423-850F8D5221FD}"/>
              </a:ext>
            </a:extLst>
          </p:cNvPr>
          <p:cNvSpPr/>
          <p:nvPr/>
        </p:nvSpPr>
        <p:spPr>
          <a:xfrm>
            <a:off x="8067237" y="7277243"/>
            <a:ext cx="1350833" cy="349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CXL</a:t>
            </a:r>
          </a:p>
        </p:txBody>
      </p:sp>
      <p:sp>
        <p:nvSpPr>
          <p:cNvPr id="100" name="Oval 99">
            <a:extLst>
              <a:ext uri="{FF2B5EF4-FFF2-40B4-BE49-F238E27FC236}">
                <a16:creationId xmlns:a16="http://schemas.microsoft.com/office/drawing/2014/main" id="{99153525-D553-D763-6CA6-E247D5611DA5}"/>
              </a:ext>
            </a:extLst>
          </p:cNvPr>
          <p:cNvSpPr/>
          <p:nvPr/>
        </p:nvSpPr>
        <p:spPr>
          <a:xfrm>
            <a:off x="7951990" y="8080539"/>
            <a:ext cx="1475675"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Ports</a:t>
            </a:r>
          </a:p>
        </p:txBody>
      </p:sp>
      <p:sp>
        <p:nvSpPr>
          <p:cNvPr id="101" name="Oval 100">
            <a:extLst>
              <a:ext uri="{FF2B5EF4-FFF2-40B4-BE49-F238E27FC236}">
                <a16:creationId xmlns:a16="http://schemas.microsoft.com/office/drawing/2014/main" id="{9DA66BE0-7D08-1079-0D26-BC920DA645BA}"/>
              </a:ext>
            </a:extLst>
          </p:cNvPr>
          <p:cNvSpPr/>
          <p:nvPr/>
        </p:nvSpPr>
        <p:spPr>
          <a:xfrm>
            <a:off x="7980536" y="8479583"/>
            <a:ext cx="7517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U1</a:t>
            </a:r>
          </a:p>
        </p:txBody>
      </p:sp>
      <p:sp>
        <p:nvSpPr>
          <p:cNvPr id="102" name="Oval 101">
            <a:extLst>
              <a:ext uri="{FF2B5EF4-FFF2-40B4-BE49-F238E27FC236}">
                <a16:creationId xmlns:a16="http://schemas.microsoft.com/office/drawing/2014/main" id="{323F15AC-FFBF-0CFB-626F-C517C5147173}"/>
              </a:ext>
            </a:extLst>
          </p:cNvPr>
          <p:cNvSpPr/>
          <p:nvPr/>
        </p:nvSpPr>
        <p:spPr>
          <a:xfrm>
            <a:off x="8884041" y="8328175"/>
            <a:ext cx="7517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D1</a:t>
            </a:r>
          </a:p>
        </p:txBody>
      </p:sp>
      <p:cxnSp>
        <p:nvCxnSpPr>
          <p:cNvPr id="103" name="Connector: Curved 102">
            <a:extLst>
              <a:ext uri="{FF2B5EF4-FFF2-40B4-BE49-F238E27FC236}">
                <a16:creationId xmlns:a16="http://schemas.microsoft.com/office/drawing/2014/main" id="{5DA50646-255B-95C6-0C43-EA64C9648B8F}"/>
              </a:ext>
            </a:extLst>
          </p:cNvPr>
          <p:cNvCxnSpPr>
            <a:cxnSpLocks/>
            <a:stCxn id="82" idx="4"/>
            <a:endCxn id="86" idx="0"/>
          </p:cNvCxnSpPr>
          <p:nvPr/>
        </p:nvCxnSpPr>
        <p:spPr>
          <a:xfrm rot="16200000" flipH="1">
            <a:off x="7991886" y="6024671"/>
            <a:ext cx="1405798" cy="175626"/>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06" name="Connector: Curved 105">
            <a:extLst>
              <a:ext uri="{FF2B5EF4-FFF2-40B4-BE49-F238E27FC236}">
                <a16:creationId xmlns:a16="http://schemas.microsoft.com/office/drawing/2014/main" id="{71BC57F4-E50D-6880-E3E3-029FF7530FCE}"/>
              </a:ext>
            </a:extLst>
          </p:cNvPr>
          <p:cNvCxnSpPr>
            <a:cxnSpLocks/>
            <a:stCxn id="87" idx="4"/>
            <a:endCxn id="100" idx="0"/>
          </p:cNvCxnSpPr>
          <p:nvPr/>
        </p:nvCxnSpPr>
        <p:spPr>
          <a:xfrm rot="5400000">
            <a:off x="8489147" y="7827032"/>
            <a:ext cx="454188" cy="52826"/>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15" name="Oval 114">
            <a:extLst>
              <a:ext uri="{FF2B5EF4-FFF2-40B4-BE49-F238E27FC236}">
                <a16:creationId xmlns:a16="http://schemas.microsoft.com/office/drawing/2014/main" id="{F144C45D-242F-C224-70E6-17DE05F8BBE1}"/>
              </a:ext>
            </a:extLst>
          </p:cNvPr>
          <p:cNvSpPr/>
          <p:nvPr/>
        </p:nvSpPr>
        <p:spPr>
          <a:xfrm>
            <a:off x="13362106" y="7100259"/>
            <a:ext cx="1271318" cy="4963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p:txBody>
      </p:sp>
      <p:sp>
        <p:nvSpPr>
          <p:cNvPr id="116" name="Oval 115">
            <a:extLst>
              <a:ext uri="{FF2B5EF4-FFF2-40B4-BE49-F238E27FC236}">
                <a16:creationId xmlns:a16="http://schemas.microsoft.com/office/drawing/2014/main" id="{3B928A83-967E-C770-270E-9A068ECCF48F}"/>
              </a:ext>
            </a:extLst>
          </p:cNvPr>
          <p:cNvSpPr/>
          <p:nvPr/>
        </p:nvSpPr>
        <p:spPr>
          <a:xfrm>
            <a:off x="13578569" y="7463967"/>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DIMM1</a:t>
            </a:r>
          </a:p>
        </p:txBody>
      </p:sp>
      <p:sp>
        <p:nvSpPr>
          <p:cNvPr id="117" name="Oval 116">
            <a:extLst>
              <a:ext uri="{FF2B5EF4-FFF2-40B4-BE49-F238E27FC236}">
                <a16:creationId xmlns:a16="http://schemas.microsoft.com/office/drawing/2014/main" id="{90AB3B51-5E84-EF2A-4A38-A9249FCFD2D0}"/>
              </a:ext>
            </a:extLst>
          </p:cNvPr>
          <p:cNvSpPr/>
          <p:nvPr/>
        </p:nvSpPr>
        <p:spPr>
          <a:xfrm>
            <a:off x="9667833" y="5440817"/>
            <a:ext cx="1475179" cy="628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Fabric Adapters</a:t>
            </a:r>
          </a:p>
        </p:txBody>
      </p:sp>
      <p:sp>
        <p:nvSpPr>
          <p:cNvPr id="118" name="Oval 117">
            <a:extLst>
              <a:ext uri="{FF2B5EF4-FFF2-40B4-BE49-F238E27FC236}">
                <a16:creationId xmlns:a16="http://schemas.microsoft.com/office/drawing/2014/main" id="{70E36EA4-8343-4962-90A4-5428DEDB9036}"/>
              </a:ext>
            </a:extLst>
          </p:cNvPr>
          <p:cNvSpPr/>
          <p:nvPr/>
        </p:nvSpPr>
        <p:spPr>
          <a:xfrm>
            <a:off x="10034287" y="5985549"/>
            <a:ext cx="695252" cy="3048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119" name="Oval 118">
            <a:extLst>
              <a:ext uri="{FF2B5EF4-FFF2-40B4-BE49-F238E27FC236}">
                <a16:creationId xmlns:a16="http://schemas.microsoft.com/office/drawing/2014/main" id="{8BCD356F-632F-178B-0D8F-B84F9A41528D}"/>
              </a:ext>
            </a:extLst>
          </p:cNvPr>
          <p:cNvSpPr/>
          <p:nvPr/>
        </p:nvSpPr>
        <p:spPr>
          <a:xfrm>
            <a:off x="10172109" y="7220357"/>
            <a:ext cx="917437"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Ports</a:t>
            </a:r>
          </a:p>
        </p:txBody>
      </p:sp>
      <p:sp>
        <p:nvSpPr>
          <p:cNvPr id="120" name="Oval 119">
            <a:extLst>
              <a:ext uri="{FF2B5EF4-FFF2-40B4-BE49-F238E27FC236}">
                <a16:creationId xmlns:a16="http://schemas.microsoft.com/office/drawing/2014/main" id="{4B312ECF-ACAF-858E-3671-76E97D2476C1}"/>
              </a:ext>
            </a:extLst>
          </p:cNvPr>
          <p:cNvSpPr/>
          <p:nvPr/>
        </p:nvSpPr>
        <p:spPr>
          <a:xfrm>
            <a:off x="10457788" y="7657881"/>
            <a:ext cx="543502" cy="3187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a:solidFill>
                  <a:schemeClr val="tx1"/>
                </a:solidFill>
              </a:rPr>
              <a:t>1</a:t>
            </a:r>
            <a:endParaRPr lang="en-GB" sz="1783" dirty="0">
              <a:solidFill>
                <a:schemeClr val="tx1"/>
              </a:solidFill>
            </a:endParaRPr>
          </a:p>
        </p:txBody>
      </p:sp>
      <p:cxnSp>
        <p:nvCxnSpPr>
          <p:cNvPr id="121" name="Connector: Curved 120">
            <a:extLst>
              <a:ext uri="{FF2B5EF4-FFF2-40B4-BE49-F238E27FC236}">
                <a16:creationId xmlns:a16="http://schemas.microsoft.com/office/drawing/2014/main" id="{2EF72F34-6B2B-E920-0A5A-CE1DDCE9AB95}"/>
              </a:ext>
            </a:extLst>
          </p:cNvPr>
          <p:cNvCxnSpPr>
            <a:cxnSpLocks/>
            <a:stCxn id="118" idx="3"/>
            <a:endCxn id="119" idx="0"/>
          </p:cNvCxnSpPr>
          <p:nvPr/>
        </p:nvCxnSpPr>
        <p:spPr>
          <a:xfrm rot="16200000" flipH="1">
            <a:off x="9896146" y="6485678"/>
            <a:ext cx="974641" cy="494720"/>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22" name="Connector: Curved 121">
            <a:extLst>
              <a:ext uri="{FF2B5EF4-FFF2-40B4-BE49-F238E27FC236}">
                <a16:creationId xmlns:a16="http://schemas.microsoft.com/office/drawing/2014/main" id="{3C571721-7A66-DCED-2727-5F1672EF94BD}"/>
              </a:ext>
            </a:extLst>
          </p:cNvPr>
          <p:cNvCxnSpPr>
            <a:cxnSpLocks/>
            <a:stCxn id="5" idx="4"/>
            <a:endCxn id="117" idx="0"/>
          </p:cNvCxnSpPr>
          <p:nvPr/>
        </p:nvCxnSpPr>
        <p:spPr>
          <a:xfrm rot="16200000" flipH="1">
            <a:off x="9912025" y="4947421"/>
            <a:ext cx="868576" cy="118220"/>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sp>
        <p:nvSpPr>
          <p:cNvPr id="123" name="Oval 122">
            <a:extLst>
              <a:ext uri="{FF2B5EF4-FFF2-40B4-BE49-F238E27FC236}">
                <a16:creationId xmlns:a16="http://schemas.microsoft.com/office/drawing/2014/main" id="{B0F89822-53A2-54E1-8238-E89792E38A11}"/>
              </a:ext>
            </a:extLst>
          </p:cNvPr>
          <p:cNvSpPr/>
          <p:nvPr/>
        </p:nvSpPr>
        <p:spPr>
          <a:xfrm>
            <a:off x="11147598" y="5196267"/>
            <a:ext cx="1462087" cy="628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Memory Domains</a:t>
            </a:r>
          </a:p>
        </p:txBody>
      </p:sp>
      <p:sp>
        <p:nvSpPr>
          <p:cNvPr id="124" name="Oval 123">
            <a:extLst>
              <a:ext uri="{FF2B5EF4-FFF2-40B4-BE49-F238E27FC236}">
                <a16:creationId xmlns:a16="http://schemas.microsoft.com/office/drawing/2014/main" id="{C4FC49B5-CDF0-7B74-C866-64D35CE11340}"/>
              </a:ext>
            </a:extLst>
          </p:cNvPr>
          <p:cNvSpPr/>
          <p:nvPr/>
        </p:nvSpPr>
        <p:spPr>
          <a:xfrm>
            <a:off x="11519611" y="5780557"/>
            <a:ext cx="800287" cy="3829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cxnSp>
        <p:nvCxnSpPr>
          <p:cNvPr id="126" name="Connector: Curved 125">
            <a:extLst>
              <a:ext uri="{FF2B5EF4-FFF2-40B4-BE49-F238E27FC236}">
                <a16:creationId xmlns:a16="http://schemas.microsoft.com/office/drawing/2014/main" id="{A7607B80-78FA-6DF0-386E-3105879C611B}"/>
              </a:ext>
            </a:extLst>
          </p:cNvPr>
          <p:cNvCxnSpPr>
            <a:cxnSpLocks/>
            <a:stCxn id="124" idx="4"/>
          </p:cNvCxnSpPr>
          <p:nvPr/>
        </p:nvCxnSpPr>
        <p:spPr>
          <a:xfrm rot="16200000" flipH="1">
            <a:off x="11442463" y="6640796"/>
            <a:ext cx="1115225" cy="160647"/>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27" name="Connector: Curved 126">
            <a:extLst>
              <a:ext uri="{FF2B5EF4-FFF2-40B4-BE49-F238E27FC236}">
                <a16:creationId xmlns:a16="http://schemas.microsoft.com/office/drawing/2014/main" id="{B5C3F7E6-38FB-F8EB-8180-A9E7D1A4090A}"/>
              </a:ext>
            </a:extLst>
          </p:cNvPr>
          <p:cNvCxnSpPr>
            <a:cxnSpLocks/>
            <a:stCxn id="124" idx="3"/>
            <a:endCxn id="118" idx="5"/>
          </p:cNvCxnSpPr>
          <p:nvPr/>
        </p:nvCxnSpPr>
        <p:spPr>
          <a:xfrm rot="5400000">
            <a:off x="11063120" y="5672030"/>
            <a:ext cx="138291" cy="1009084"/>
          </a:xfrm>
          <a:prstGeom prst="curvedConnector3">
            <a:avLst>
              <a:gd name="adj1" fmla="val 288113"/>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28" name="Oval 127">
            <a:extLst>
              <a:ext uri="{FF2B5EF4-FFF2-40B4-BE49-F238E27FC236}">
                <a16:creationId xmlns:a16="http://schemas.microsoft.com/office/drawing/2014/main" id="{3BD99EC8-0E48-8B63-9C37-99DEFBB7CC89}"/>
              </a:ext>
            </a:extLst>
          </p:cNvPr>
          <p:cNvSpPr/>
          <p:nvPr/>
        </p:nvSpPr>
        <p:spPr>
          <a:xfrm>
            <a:off x="13909934" y="4149442"/>
            <a:ext cx="1350833"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130" name="Oval 129">
            <a:extLst>
              <a:ext uri="{FF2B5EF4-FFF2-40B4-BE49-F238E27FC236}">
                <a16:creationId xmlns:a16="http://schemas.microsoft.com/office/drawing/2014/main" id="{2DB8511F-EC58-56F9-AD29-DD71E65FECE1}"/>
              </a:ext>
            </a:extLst>
          </p:cNvPr>
          <p:cNvSpPr/>
          <p:nvPr/>
        </p:nvSpPr>
        <p:spPr>
          <a:xfrm>
            <a:off x="13744852" y="5172340"/>
            <a:ext cx="1152287" cy="64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386" dirty="0"/>
              <a:t>PCIe Functions</a:t>
            </a:r>
          </a:p>
        </p:txBody>
      </p:sp>
      <p:cxnSp>
        <p:nvCxnSpPr>
          <p:cNvPr id="131" name="Connector: Curved 130">
            <a:extLst>
              <a:ext uri="{FF2B5EF4-FFF2-40B4-BE49-F238E27FC236}">
                <a16:creationId xmlns:a16="http://schemas.microsoft.com/office/drawing/2014/main" id="{E57BC59F-1F94-E88A-2D48-50DB967B0B15}"/>
              </a:ext>
            </a:extLst>
          </p:cNvPr>
          <p:cNvCxnSpPr>
            <a:cxnSpLocks/>
            <a:stCxn id="144" idx="3"/>
            <a:endCxn id="130" idx="0"/>
          </p:cNvCxnSpPr>
          <p:nvPr/>
        </p:nvCxnSpPr>
        <p:spPr>
          <a:xfrm rot="5400000">
            <a:off x="14219911" y="5022782"/>
            <a:ext cx="250645" cy="48472"/>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32" name="Oval 131">
            <a:extLst>
              <a:ext uri="{FF2B5EF4-FFF2-40B4-BE49-F238E27FC236}">
                <a16:creationId xmlns:a16="http://schemas.microsoft.com/office/drawing/2014/main" id="{B590F3F2-621E-F4C8-87A4-DC8253063888}"/>
              </a:ext>
            </a:extLst>
          </p:cNvPr>
          <p:cNvSpPr/>
          <p:nvPr/>
        </p:nvSpPr>
        <p:spPr>
          <a:xfrm>
            <a:off x="15005905" y="5582512"/>
            <a:ext cx="1497868" cy="58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584" dirty="0"/>
              <a:t>CXL Logical Devices</a:t>
            </a:r>
          </a:p>
        </p:txBody>
      </p:sp>
      <p:sp>
        <p:nvSpPr>
          <p:cNvPr id="133" name="Oval 132">
            <a:extLst>
              <a:ext uri="{FF2B5EF4-FFF2-40B4-BE49-F238E27FC236}">
                <a16:creationId xmlns:a16="http://schemas.microsoft.com/office/drawing/2014/main" id="{67D30AEA-EB63-E724-4E70-78AEE9905426}"/>
              </a:ext>
            </a:extLst>
          </p:cNvPr>
          <p:cNvSpPr/>
          <p:nvPr/>
        </p:nvSpPr>
        <p:spPr>
          <a:xfrm>
            <a:off x="15688936" y="6107427"/>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134" name="Connector: Curved 133">
            <a:extLst>
              <a:ext uri="{FF2B5EF4-FFF2-40B4-BE49-F238E27FC236}">
                <a16:creationId xmlns:a16="http://schemas.microsoft.com/office/drawing/2014/main" id="{B484CD53-2E8B-78EF-137C-03C462E36551}"/>
              </a:ext>
            </a:extLst>
          </p:cNvPr>
          <p:cNvCxnSpPr>
            <a:cxnSpLocks/>
            <a:stCxn id="144" idx="5"/>
            <a:endCxn id="132" idx="0"/>
          </p:cNvCxnSpPr>
          <p:nvPr/>
        </p:nvCxnSpPr>
        <p:spPr>
          <a:xfrm rot="16200000" flipH="1">
            <a:off x="14995900" y="4823576"/>
            <a:ext cx="660819" cy="857054"/>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35" name="Connector: Curved 134">
            <a:extLst>
              <a:ext uri="{FF2B5EF4-FFF2-40B4-BE49-F238E27FC236}">
                <a16:creationId xmlns:a16="http://schemas.microsoft.com/office/drawing/2014/main" id="{B47ED835-20B4-E4ED-F537-398267F0588A}"/>
              </a:ext>
            </a:extLst>
          </p:cNvPr>
          <p:cNvCxnSpPr>
            <a:cxnSpLocks/>
            <a:stCxn id="5" idx="6"/>
            <a:endCxn id="128" idx="2"/>
          </p:cNvCxnSpPr>
          <p:nvPr/>
        </p:nvCxnSpPr>
        <p:spPr>
          <a:xfrm>
            <a:off x="11053965" y="4340332"/>
            <a:ext cx="2855966" cy="90774"/>
          </a:xfrm>
          <a:prstGeom prst="curvedConnector3">
            <a:avLst>
              <a:gd name="adj1" fmla="val 50000"/>
            </a:avLst>
          </a:prstGeom>
          <a:ln w="19050">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136" name="Connector: Curved 135">
            <a:extLst>
              <a:ext uri="{FF2B5EF4-FFF2-40B4-BE49-F238E27FC236}">
                <a16:creationId xmlns:a16="http://schemas.microsoft.com/office/drawing/2014/main" id="{2FDBAB2D-7A59-F1F6-3573-31FF74B91491}"/>
              </a:ext>
            </a:extLst>
          </p:cNvPr>
          <p:cNvCxnSpPr>
            <a:cxnSpLocks/>
            <a:stCxn id="5" idx="5"/>
            <a:endCxn id="123" idx="0"/>
          </p:cNvCxnSpPr>
          <p:nvPr/>
        </p:nvCxnSpPr>
        <p:spPr>
          <a:xfrm rot="16200000" flipH="1">
            <a:off x="11008041" y="4325663"/>
            <a:ext cx="691951" cy="1049257"/>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37" name="Connector: Curved 136">
            <a:extLst>
              <a:ext uri="{FF2B5EF4-FFF2-40B4-BE49-F238E27FC236}">
                <a16:creationId xmlns:a16="http://schemas.microsoft.com/office/drawing/2014/main" id="{FCBE1F75-E04A-4761-F257-3D640644B49F}"/>
              </a:ext>
            </a:extLst>
          </p:cNvPr>
          <p:cNvCxnSpPr>
            <a:cxnSpLocks/>
            <a:stCxn id="124" idx="5"/>
            <a:endCxn id="133" idx="3"/>
          </p:cNvCxnSpPr>
          <p:nvPr/>
        </p:nvCxnSpPr>
        <p:spPr>
          <a:xfrm rot="16200000" flipH="1">
            <a:off x="13836401" y="4473720"/>
            <a:ext cx="284726" cy="3552140"/>
          </a:xfrm>
          <a:prstGeom prst="curvedConnector3">
            <a:avLst>
              <a:gd name="adj1" fmla="val 192846"/>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38" name="Connector: Curved 137">
            <a:extLst>
              <a:ext uri="{FF2B5EF4-FFF2-40B4-BE49-F238E27FC236}">
                <a16:creationId xmlns:a16="http://schemas.microsoft.com/office/drawing/2014/main" id="{6556FBA9-59C7-2393-4AAF-D79A0A38C0E9}"/>
              </a:ext>
            </a:extLst>
          </p:cNvPr>
          <p:cNvCxnSpPr>
            <a:cxnSpLocks/>
            <a:stCxn id="124" idx="6"/>
            <a:endCxn id="145" idx="4"/>
          </p:cNvCxnSpPr>
          <p:nvPr/>
        </p:nvCxnSpPr>
        <p:spPr>
          <a:xfrm>
            <a:off x="12319898" y="5972033"/>
            <a:ext cx="2044795" cy="30220"/>
          </a:xfrm>
          <a:prstGeom prst="curvedConnector4">
            <a:avLst>
              <a:gd name="adj1" fmla="val 44498"/>
              <a:gd name="adj2" fmla="val 813127"/>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39" name="Connector: Curved 138">
            <a:extLst>
              <a:ext uri="{FF2B5EF4-FFF2-40B4-BE49-F238E27FC236}">
                <a16:creationId xmlns:a16="http://schemas.microsoft.com/office/drawing/2014/main" id="{C9A796C9-79C2-C4EB-1F18-61650A367AF3}"/>
              </a:ext>
            </a:extLst>
          </p:cNvPr>
          <p:cNvCxnSpPr>
            <a:cxnSpLocks/>
            <a:stCxn id="124" idx="5"/>
            <a:endCxn id="116" idx="2"/>
          </p:cNvCxnSpPr>
          <p:nvPr/>
        </p:nvCxnSpPr>
        <p:spPr>
          <a:xfrm rot="16200000" flipH="1">
            <a:off x="12106237" y="6203890"/>
            <a:ext cx="1568799" cy="1375875"/>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44" name="Oval 143">
            <a:extLst>
              <a:ext uri="{FF2B5EF4-FFF2-40B4-BE49-F238E27FC236}">
                <a16:creationId xmlns:a16="http://schemas.microsoft.com/office/drawing/2014/main" id="{8419F912-F998-086E-6B4B-54FD39958939}"/>
              </a:ext>
            </a:extLst>
          </p:cNvPr>
          <p:cNvSpPr/>
          <p:nvPr/>
        </p:nvSpPr>
        <p:spPr>
          <a:xfrm>
            <a:off x="14260051" y="4616203"/>
            <a:ext cx="747149" cy="3579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145" name="Oval 144">
            <a:extLst>
              <a:ext uri="{FF2B5EF4-FFF2-40B4-BE49-F238E27FC236}">
                <a16:creationId xmlns:a16="http://schemas.microsoft.com/office/drawing/2014/main" id="{4E77B561-CE3B-91BB-26BF-2907F8211D3F}"/>
              </a:ext>
            </a:extLst>
          </p:cNvPr>
          <p:cNvSpPr/>
          <p:nvPr/>
        </p:nvSpPr>
        <p:spPr>
          <a:xfrm>
            <a:off x="14139691" y="5668675"/>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146" name="Connector: Curved 145">
            <a:extLst>
              <a:ext uri="{FF2B5EF4-FFF2-40B4-BE49-F238E27FC236}">
                <a16:creationId xmlns:a16="http://schemas.microsoft.com/office/drawing/2014/main" id="{C91F184F-8C0A-37BD-8273-EA5828D928F7}"/>
              </a:ext>
            </a:extLst>
          </p:cNvPr>
          <p:cNvCxnSpPr>
            <a:cxnSpLocks/>
            <a:stCxn id="145" idx="4"/>
            <a:endCxn id="133" idx="3"/>
          </p:cNvCxnSpPr>
          <p:nvPr/>
        </p:nvCxnSpPr>
        <p:spPr>
          <a:xfrm rot="16200000" flipH="1">
            <a:off x="14864813" y="5502128"/>
            <a:ext cx="389901" cy="1390147"/>
          </a:xfrm>
          <a:prstGeom prst="curvedConnector3">
            <a:avLst>
              <a:gd name="adj1" fmla="val 16780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47" name="Connector: Curved 146">
            <a:extLst>
              <a:ext uri="{FF2B5EF4-FFF2-40B4-BE49-F238E27FC236}">
                <a16:creationId xmlns:a16="http://schemas.microsoft.com/office/drawing/2014/main" id="{929E655E-B0CE-4884-1863-95400ECA2162}"/>
              </a:ext>
            </a:extLst>
          </p:cNvPr>
          <p:cNvCxnSpPr>
            <a:cxnSpLocks/>
            <a:stCxn id="5" idx="6"/>
            <a:endCxn id="115" idx="0"/>
          </p:cNvCxnSpPr>
          <p:nvPr/>
        </p:nvCxnSpPr>
        <p:spPr>
          <a:xfrm>
            <a:off x="11053968" y="4340336"/>
            <a:ext cx="2943797" cy="2759926"/>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75" name="Connector: Curved 274">
            <a:extLst>
              <a:ext uri="{FF2B5EF4-FFF2-40B4-BE49-F238E27FC236}">
                <a16:creationId xmlns:a16="http://schemas.microsoft.com/office/drawing/2014/main" id="{6C0887E9-CCF7-AB0F-3D10-89BAD3E17CFC}"/>
              </a:ext>
            </a:extLst>
          </p:cNvPr>
          <p:cNvCxnSpPr>
            <a:cxnSpLocks/>
            <a:stCxn id="101" idx="2"/>
            <a:endCxn id="14" idx="4"/>
          </p:cNvCxnSpPr>
          <p:nvPr/>
        </p:nvCxnSpPr>
        <p:spPr>
          <a:xfrm rot="10800000">
            <a:off x="5545544" y="7777816"/>
            <a:ext cx="2434992" cy="914027"/>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78" name="Connector: Curved 277">
            <a:extLst>
              <a:ext uri="{FF2B5EF4-FFF2-40B4-BE49-F238E27FC236}">
                <a16:creationId xmlns:a16="http://schemas.microsoft.com/office/drawing/2014/main" id="{8623603A-DC0D-D15E-DE3A-AE9AE7B66AC0}"/>
              </a:ext>
            </a:extLst>
          </p:cNvPr>
          <p:cNvCxnSpPr>
            <a:cxnSpLocks/>
            <a:stCxn id="120" idx="3"/>
            <a:endCxn id="102" idx="5"/>
          </p:cNvCxnSpPr>
          <p:nvPr/>
        </p:nvCxnSpPr>
        <p:spPr>
          <a:xfrm rot="5400000">
            <a:off x="9651265" y="7804406"/>
            <a:ext cx="760554" cy="1011681"/>
          </a:xfrm>
          <a:prstGeom prst="curvedConnector3">
            <a:avLst>
              <a:gd name="adj1" fmla="val 13823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293" name="Oval 292">
            <a:extLst>
              <a:ext uri="{FF2B5EF4-FFF2-40B4-BE49-F238E27FC236}">
                <a16:creationId xmlns:a16="http://schemas.microsoft.com/office/drawing/2014/main" id="{D76A5C88-FD84-1213-3492-28AE43048ECF}"/>
              </a:ext>
            </a:extLst>
          </p:cNvPr>
          <p:cNvSpPr/>
          <p:nvPr/>
        </p:nvSpPr>
        <p:spPr>
          <a:xfrm>
            <a:off x="11413248" y="7278735"/>
            <a:ext cx="1317168" cy="542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 Chunks</a:t>
            </a:r>
          </a:p>
        </p:txBody>
      </p:sp>
      <p:sp>
        <p:nvSpPr>
          <p:cNvPr id="294" name="Oval 293">
            <a:extLst>
              <a:ext uri="{FF2B5EF4-FFF2-40B4-BE49-F238E27FC236}">
                <a16:creationId xmlns:a16="http://schemas.microsoft.com/office/drawing/2014/main" id="{BE79D7CA-C683-99EF-DEDA-3A34A8FAD3C1}"/>
              </a:ext>
            </a:extLst>
          </p:cNvPr>
          <p:cNvSpPr/>
          <p:nvPr/>
        </p:nvSpPr>
        <p:spPr>
          <a:xfrm>
            <a:off x="11538666" y="7736474"/>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96" dirty="0">
                <a:solidFill>
                  <a:schemeClr val="tx1"/>
                </a:solidFill>
              </a:rPr>
              <a:t>Chunk1</a:t>
            </a:r>
          </a:p>
        </p:txBody>
      </p:sp>
      <p:cxnSp>
        <p:nvCxnSpPr>
          <p:cNvPr id="295" name="Connector: Curved 294">
            <a:extLst>
              <a:ext uri="{FF2B5EF4-FFF2-40B4-BE49-F238E27FC236}">
                <a16:creationId xmlns:a16="http://schemas.microsoft.com/office/drawing/2014/main" id="{96A8E4FD-FFFE-C7D4-9333-CDA0CB58EA20}"/>
              </a:ext>
            </a:extLst>
          </p:cNvPr>
          <p:cNvCxnSpPr>
            <a:cxnSpLocks/>
            <a:endCxn id="116" idx="3"/>
          </p:cNvCxnSpPr>
          <p:nvPr/>
        </p:nvCxnSpPr>
        <p:spPr>
          <a:xfrm flipV="1">
            <a:off x="12409253" y="7826318"/>
            <a:ext cx="1318687" cy="272505"/>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98" name="Connector: Curved 297">
            <a:extLst>
              <a:ext uri="{FF2B5EF4-FFF2-40B4-BE49-F238E27FC236}">
                <a16:creationId xmlns:a16="http://schemas.microsoft.com/office/drawing/2014/main" id="{4429A74B-18D9-9A64-A2F3-8C8A92634D13}"/>
              </a:ext>
            </a:extLst>
          </p:cNvPr>
          <p:cNvCxnSpPr>
            <a:cxnSpLocks/>
            <a:stCxn id="294" idx="5"/>
            <a:endCxn id="133" idx="4"/>
          </p:cNvCxnSpPr>
          <p:nvPr/>
        </p:nvCxnSpPr>
        <p:spPr>
          <a:xfrm rot="5400000" flipH="1" flipV="1">
            <a:off x="13332683" y="5517573"/>
            <a:ext cx="1657818" cy="3504683"/>
          </a:xfrm>
          <a:prstGeom prst="curvedConnector3">
            <a:avLst>
              <a:gd name="adj1" fmla="val -8945"/>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74" name="Oval 73">
            <a:extLst>
              <a:ext uri="{FF2B5EF4-FFF2-40B4-BE49-F238E27FC236}">
                <a16:creationId xmlns:a16="http://schemas.microsoft.com/office/drawing/2014/main" id="{8C2DE170-7730-AE5A-FC27-09035A560E44}"/>
              </a:ext>
            </a:extLst>
          </p:cNvPr>
          <p:cNvSpPr/>
          <p:nvPr/>
        </p:nvSpPr>
        <p:spPr>
          <a:xfrm>
            <a:off x="6631075" y="5428656"/>
            <a:ext cx="1681458"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endpoints</a:t>
            </a:r>
          </a:p>
        </p:txBody>
      </p:sp>
      <p:sp>
        <p:nvSpPr>
          <p:cNvPr id="75" name="Oval 74">
            <a:extLst>
              <a:ext uri="{FF2B5EF4-FFF2-40B4-BE49-F238E27FC236}">
                <a16:creationId xmlns:a16="http://schemas.microsoft.com/office/drawing/2014/main" id="{70E36EA4-8343-4962-90A4-5428DEDB9036}"/>
              </a:ext>
            </a:extLst>
          </p:cNvPr>
          <p:cNvSpPr/>
          <p:nvPr/>
        </p:nvSpPr>
        <p:spPr>
          <a:xfrm>
            <a:off x="6642284" y="5799600"/>
            <a:ext cx="695252" cy="3048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76" name="Oval 75">
            <a:extLst>
              <a:ext uri="{FF2B5EF4-FFF2-40B4-BE49-F238E27FC236}">
                <a16:creationId xmlns:a16="http://schemas.microsoft.com/office/drawing/2014/main" id="{70E36EA4-8343-4962-90A4-5428DEDB9036}"/>
              </a:ext>
            </a:extLst>
          </p:cNvPr>
          <p:cNvSpPr/>
          <p:nvPr/>
        </p:nvSpPr>
        <p:spPr>
          <a:xfrm>
            <a:off x="7254520" y="5874356"/>
            <a:ext cx="695252" cy="3048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2</a:t>
            </a:r>
          </a:p>
        </p:txBody>
      </p:sp>
      <p:cxnSp>
        <p:nvCxnSpPr>
          <p:cNvPr id="77" name="Connector: Curved 102">
            <a:extLst>
              <a:ext uri="{FF2B5EF4-FFF2-40B4-BE49-F238E27FC236}">
                <a16:creationId xmlns:a16="http://schemas.microsoft.com/office/drawing/2014/main" id="{5DA50646-255B-95C6-0C43-EA64C9648B8F}"/>
              </a:ext>
            </a:extLst>
          </p:cNvPr>
          <p:cNvCxnSpPr>
            <a:cxnSpLocks/>
            <a:stCxn id="81" idx="2"/>
            <a:endCxn id="74" idx="0"/>
          </p:cNvCxnSpPr>
          <p:nvPr/>
        </p:nvCxnSpPr>
        <p:spPr>
          <a:xfrm rot="10800000" flipV="1">
            <a:off x="7471805" y="4880280"/>
            <a:ext cx="437281" cy="548376"/>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80" name="Connector: Curved 126">
            <a:extLst>
              <a:ext uri="{FF2B5EF4-FFF2-40B4-BE49-F238E27FC236}">
                <a16:creationId xmlns:a16="http://schemas.microsoft.com/office/drawing/2014/main" id="{B5C3F7E6-38FB-F8EB-8180-A9E7D1A4090A}"/>
              </a:ext>
            </a:extLst>
          </p:cNvPr>
          <p:cNvCxnSpPr>
            <a:cxnSpLocks/>
            <a:stCxn id="75" idx="4"/>
            <a:endCxn id="22" idx="5"/>
          </p:cNvCxnSpPr>
          <p:nvPr/>
        </p:nvCxnSpPr>
        <p:spPr>
          <a:xfrm rot="5400000">
            <a:off x="6440776" y="5578561"/>
            <a:ext cx="23289" cy="1074981"/>
          </a:xfrm>
          <a:prstGeom prst="curvedConnector3">
            <a:avLst>
              <a:gd name="adj1" fmla="val 1326266"/>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4" name="Connector: Curved 126">
            <a:extLst>
              <a:ext uri="{FF2B5EF4-FFF2-40B4-BE49-F238E27FC236}">
                <a16:creationId xmlns:a16="http://schemas.microsoft.com/office/drawing/2014/main" id="{B5C3F7E6-38FB-F8EB-8180-A9E7D1A4090A}"/>
              </a:ext>
            </a:extLst>
          </p:cNvPr>
          <p:cNvCxnSpPr>
            <a:cxnSpLocks/>
            <a:stCxn id="118" idx="3"/>
            <a:endCxn id="76" idx="4"/>
          </p:cNvCxnSpPr>
          <p:nvPr/>
        </p:nvCxnSpPr>
        <p:spPr>
          <a:xfrm rot="5400000" flipH="1">
            <a:off x="8835847" y="4945462"/>
            <a:ext cx="66555" cy="2533958"/>
          </a:xfrm>
          <a:prstGeom prst="curvedConnector3">
            <a:avLst>
              <a:gd name="adj1" fmla="val -410545"/>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261" name="Oval 260"/>
          <p:cNvSpPr/>
          <p:nvPr/>
        </p:nvSpPr>
        <p:spPr>
          <a:xfrm>
            <a:off x="6427304" y="4827036"/>
            <a:ext cx="2262524" cy="189181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04511" y="3235131"/>
            <a:ext cx="6563162" cy="41403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9282387" y="3752028"/>
            <a:ext cx="7584403" cy="5152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13318402" y="3724128"/>
            <a:ext cx="2262524" cy="259678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534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05D3F-A733-2018-80AF-CFD777B227BE}"/>
              </a:ext>
            </a:extLst>
          </p:cNvPr>
          <p:cNvSpPr>
            <a:spLocks noGrp="1"/>
          </p:cNvSpPr>
          <p:nvPr>
            <p:ph type="title"/>
          </p:nvPr>
        </p:nvSpPr>
        <p:spPr>
          <a:xfrm>
            <a:off x="925626" y="555076"/>
            <a:ext cx="16613436" cy="730896"/>
          </a:xfrm>
        </p:spPr>
        <p:txBody>
          <a:bodyPr>
            <a:noAutofit/>
          </a:bodyPr>
          <a:lstStyle/>
          <a:p>
            <a:r>
              <a:rPr lang="en-US" sz="5200" dirty="0"/>
              <a:t>Time T1 : post-binding between Composable Module 1 and 2</a:t>
            </a:r>
          </a:p>
        </p:txBody>
      </p:sp>
      <p:sp>
        <p:nvSpPr>
          <p:cNvPr id="4" name="Oval 3">
            <a:extLst>
              <a:ext uri="{FF2B5EF4-FFF2-40B4-BE49-F238E27FC236}">
                <a16:creationId xmlns:a16="http://schemas.microsoft.com/office/drawing/2014/main" id="{FC1784BE-A0B9-30BA-9C32-10D7378CCCB8}"/>
              </a:ext>
            </a:extLst>
          </p:cNvPr>
          <p:cNvSpPr/>
          <p:nvPr/>
        </p:nvSpPr>
        <p:spPr>
          <a:xfrm>
            <a:off x="11464895" y="2815087"/>
            <a:ext cx="1350833"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Chassis</a:t>
            </a:r>
          </a:p>
        </p:txBody>
      </p:sp>
      <p:sp>
        <p:nvSpPr>
          <p:cNvPr id="5" name="Oval 4">
            <a:extLst>
              <a:ext uri="{FF2B5EF4-FFF2-40B4-BE49-F238E27FC236}">
                <a16:creationId xmlns:a16="http://schemas.microsoft.com/office/drawing/2014/main" id="{A1D37227-35A8-91E6-2574-9162CC4F31FA}"/>
              </a:ext>
            </a:extLst>
          </p:cNvPr>
          <p:cNvSpPr/>
          <p:nvPr/>
        </p:nvSpPr>
        <p:spPr>
          <a:xfrm>
            <a:off x="11487362" y="3276945"/>
            <a:ext cx="1475179" cy="40239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Chassis1</a:t>
            </a:r>
          </a:p>
        </p:txBody>
      </p:sp>
      <p:cxnSp>
        <p:nvCxnSpPr>
          <p:cNvPr id="6" name="Connector: Curved 5">
            <a:extLst>
              <a:ext uri="{FF2B5EF4-FFF2-40B4-BE49-F238E27FC236}">
                <a16:creationId xmlns:a16="http://schemas.microsoft.com/office/drawing/2014/main" id="{F377A58A-B504-0453-BBD3-F7B3D0C15CA6}"/>
              </a:ext>
            </a:extLst>
          </p:cNvPr>
          <p:cNvCxnSpPr>
            <a:cxnSpLocks/>
            <a:stCxn id="5" idx="2"/>
            <a:endCxn id="19" idx="6"/>
          </p:cNvCxnSpPr>
          <p:nvPr/>
        </p:nvCxnSpPr>
        <p:spPr>
          <a:xfrm rot="10800000">
            <a:off x="4338827" y="3222816"/>
            <a:ext cx="7148534" cy="255325"/>
          </a:xfrm>
          <a:prstGeom prst="curvedConnector3">
            <a:avLst>
              <a:gd name="adj1" fmla="val 50000"/>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3EEFFF30-63FA-A55E-A3A6-975E5690C2E5}"/>
              </a:ext>
            </a:extLst>
          </p:cNvPr>
          <p:cNvSpPr/>
          <p:nvPr/>
        </p:nvSpPr>
        <p:spPr>
          <a:xfrm>
            <a:off x="101067" y="4231852"/>
            <a:ext cx="1519837" cy="6157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Processors</a:t>
            </a:r>
          </a:p>
        </p:txBody>
      </p:sp>
      <p:sp>
        <p:nvSpPr>
          <p:cNvPr id="8" name="Oval 7">
            <a:extLst>
              <a:ext uri="{FF2B5EF4-FFF2-40B4-BE49-F238E27FC236}">
                <a16:creationId xmlns:a16="http://schemas.microsoft.com/office/drawing/2014/main" id="{3988DEC0-4BD9-0445-3A1A-0194C86C8A80}"/>
              </a:ext>
            </a:extLst>
          </p:cNvPr>
          <p:cNvSpPr/>
          <p:nvPr/>
        </p:nvSpPr>
        <p:spPr>
          <a:xfrm>
            <a:off x="3581015" y="5047617"/>
            <a:ext cx="1326529" cy="4984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p:txBody>
      </p:sp>
      <p:sp>
        <p:nvSpPr>
          <p:cNvPr id="9" name="Oval 8">
            <a:extLst>
              <a:ext uri="{FF2B5EF4-FFF2-40B4-BE49-F238E27FC236}">
                <a16:creationId xmlns:a16="http://schemas.microsoft.com/office/drawing/2014/main" id="{DA9C489F-470A-B9BD-F70A-40480B42C1BE}"/>
              </a:ext>
            </a:extLst>
          </p:cNvPr>
          <p:cNvSpPr/>
          <p:nvPr/>
        </p:nvSpPr>
        <p:spPr>
          <a:xfrm>
            <a:off x="268560" y="4681638"/>
            <a:ext cx="918393"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CPU1</a:t>
            </a:r>
          </a:p>
        </p:txBody>
      </p:sp>
      <p:sp>
        <p:nvSpPr>
          <p:cNvPr id="10" name="Oval 9">
            <a:extLst>
              <a:ext uri="{FF2B5EF4-FFF2-40B4-BE49-F238E27FC236}">
                <a16:creationId xmlns:a16="http://schemas.microsoft.com/office/drawing/2014/main" id="{A44CC5B9-947F-4642-728C-2FAB4FF73A0C}"/>
              </a:ext>
            </a:extLst>
          </p:cNvPr>
          <p:cNvSpPr/>
          <p:nvPr/>
        </p:nvSpPr>
        <p:spPr>
          <a:xfrm>
            <a:off x="3505495" y="5402064"/>
            <a:ext cx="857762" cy="3849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DIMM1</a:t>
            </a:r>
          </a:p>
        </p:txBody>
      </p:sp>
      <p:cxnSp>
        <p:nvCxnSpPr>
          <p:cNvPr id="11" name="Connector: Curved 10">
            <a:extLst>
              <a:ext uri="{FF2B5EF4-FFF2-40B4-BE49-F238E27FC236}">
                <a16:creationId xmlns:a16="http://schemas.microsoft.com/office/drawing/2014/main" id="{E8E539DE-5522-F4B0-E6DF-E7642C2AE0A2}"/>
              </a:ext>
            </a:extLst>
          </p:cNvPr>
          <p:cNvCxnSpPr>
            <a:cxnSpLocks/>
            <a:stCxn id="19" idx="4"/>
            <a:endCxn id="8" idx="0"/>
          </p:cNvCxnSpPr>
          <p:nvPr/>
        </p:nvCxnSpPr>
        <p:spPr>
          <a:xfrm rot="16200000" flipH="1">
            <a:off x="3207881" y="4011220"/>
            <a:ext cx="1612543" cy="460257"/>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Connector: Curved 11">
            <a:extLst>
              <a:ext uri="{FF2B5EF4-FFF2-40B4-BE49-F238E27FC236}">
                <a16:creationId xmlns:a16="http://schemas.microsoft.com/office/drawing/2014/main" id="{ABEC16E7-4855-5913-4B62-4E2683805BF8}"/>
              </a:ext>
            </a:extLst>
          </p:cNvPr>
          <p:cNvCxnSpPr>
            <a:cxnSpLocks/>
            <a:stCxn id="19" idx="3"/>
            <a:endCxn id="7" idx="0"/>
          </p:cNvCxnSpPr>
          <p:nvPr/>
        </p:nvCxnSpPr>
        <p:spPr>
          <a:xfrm rot="5400000">
            <a:off x="1696883" y="2537015"/>
            <a:ext cx="858945" cy="2530732"/>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075DDC69-17D4-D1A5-367D-44EC2850889A}"/>
              </a:ext>
            </a:extLst>
          </p:cNvPr>
          <p:cNvSpPr/>
          <p:nvPr/>
        </p:nvSpPr>
        <p:spPr>
          <a:xfrm>
            <a:off x="5101893" y="5866423"/>
            <a:ext cx="1065725" cy="539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Ports</a:t>
            </a:r>
          </a:p>
        </p:txBody>
      </p:sp>
      <p:sp>
        <p:nvSpPr>
          <p:cNvPr id="14" name="Oval 13">
            <a:extLst>
              <a:ext uri="{FF2B5EF4-FFF2-40B4-BE49-F238E27FC236}">
                <a16:creationId xmlns:a16="http://schemas.microsoft.com/office/drawing/2014/main" id="{A9008756-AEA7-0EAA-AF39-4671BD6524AB}"/>
              </a:ext>
            </a:extLst>
          </p:cNvPr>
          <p:cNvSpPr/>
          <p:nvPr/>
        </p:nvSpPr>
        <p:spPr>
          <a:xfrm>
            <a:off x="5198009" y="6255428"/>
            <a:ext cx="936395"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15" name="Connector: Curved 14">
            <a:extLst>
              <a:ext uri="{FF2B5EF4-FFF2-40B4-BE49-F238E27FC236}">
                <a16:creationId xmlns:a16="http://schemas.microsoft.com/office/drawing/2014/main" id="{12247581-E0BF-63D9-4339-795149E65193}"/>
              </a:ext>
            </a:extLst>
          </p:cNvPr>
          <p:cNvCxnSpPr>
            <a:cxnSpLocks/>
            <a:stCxn id="22" idx="4"/>
            <a:endCxn id="13" idx="0"/>
          </p:cNvCxnSpPr>
          <p:nvPr/>
        </p:nvCxnSpPr>
        <p:spPr>
          <a:xfrm rot="5400000">
            <a:off x="5256977" y="5464594"/>
            <a:ext cx="779618" cy="24045"/>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8D531B46-E554-DFBD-B57F-F0B9F9DD12FB}"/>
              </a:ext>
            </a:extLst>
          </p:cNvPr>
          <p:cNvSpPr/>
          <p:nvPr/>
        </p:nvSpPr>
        <p:spPr>
          <a:xfrm>
            <a:off x="6531236" y="1285972"/>
            <a:ext cx="1144885"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Root</a:t>
            </a:r>
          </a:p>
        </p:txBody>
      </p:sp>
      <p:cxnSp>
        <p:nvCxnSpPr>
          <p:cNvPr id="17" name="Connector: Curved 16">
            <a:extLst>
              <a:ext uri="{FF2B5EF4-FFF2-40B4-BE49-F238E27FC236}">
                <a16:creationId xmlns:a16="http://schemas.microsoft.com/office/drawing/2014/main" id="{C8C6530C-37E7-7BD2-B691-3AAF25649097}"/>
              </a:ext>
            </a:extLst>
          </p:cNvPr>
          <p:cNvCxnSpPr>
            <a:cxnSpLocks/>
            <a:stCxn id="16" idx="4"/>
            <a:endCxn id="4" idx="0"/>
          </p:cNvCxnSpPr>
          <p:nvPr/>
        </p:nvCxnSpPr>
        <p:spPr>
          <a:xfrm rot="16200000" flipH="1">
            <a:off x="9069692" y="-255526"/>
            <a:ext cx="1104598" cy="5036632"/>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62357FFE-E682-9C65-5452-ACDBB7190FBA}"/>
              </a:ext>
            </a:extLst>
          </p:cNvPr>
          <p:cNvSpPr/>
          <p:nvPr/>
        </p:nvSpPr>
        <p:spPr>
          <a:xfrm>
            <a:off x="3184238" y="2654162"/>
            <a:ext cx="1350833" cy="483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Systems</a:t>
            </a:r>
          </a:p>
        </p:txBody>
      </p:sp>
      <p:sp>
        <p:nvSpPr>
          <p:cNvPr id="19" name="Oval 18">
            <a:extLst>
              <a:ext uri="{FF2B5EF4-FFF2-40B4-BE49-F238E27FC236}">
                <a16:creationId xmlns:a16="http://schemas.microsoft.com/office/drawing/2014/main" id="{0B04B3D8-D5D4-30AB-E6C6-800FBC1685BA}"/>
              </a:ext>
            </a:extLst>
          </p:cNvPr>
          <p:cNvSpPr/>
          <p:nvPr/>
        </p:nvSpPr>
        <p:spPr>
          <a:xfrm>
            <a:off x="3229223" y="3010558"/>
            <a:ext cx="1109607"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CM1</a:t>
            </a:r>
          </a:p>
        </p:txBody>
      </p:sp>
      <p:cxnSp>
        <p:nvCxnSpPr>
          <p:cNvPr id="20" name="Connector: Curved 19">
            <a:extLst>
              <a:ext uri="{FF2B5EF4-FFF2-40B4-BE49-F238E27FC236}">
                <a16:creationId xmlns:a16="http://schemas.microsoft.com/office/drawing/2014/main" id="{84FBC11F-7A60-50FC-80DA-664A7AFC27E0}"/>
              </a:ext>
            </a:extLst>
          </p:cNvPr>
          <p:cNvCxnSpPr>
            <a:cxnSpLocks/>
            <a:stCxn id="16" idx="4"/>
            <a:endCxn id="18" idx="0"/>
          </p:cNvCxnSpPr>
          <p:nvPr/>
        </p:nvCxnSpPr>
        <p:spPr>
          <a:xfrm rot="5400000">
            <a:off x="5009831" y="560313"/>
            <a:ext cx="943674" cy="3244024"/>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2D3072AC-59A2-EF26-4A7A-1693B9A1F88D}"/>
              </a:ext>
            </a:extLst>
          </p:cNvPr>
          <p:cNvSpPr/>
          <p:nvPr/>
        </p:nvSpPr>
        <p:spPr>
          <a:xfrm>
            <a:off x="5022981" y="4206068"/>
            <a:ext cx="1308187" cy="58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Fabric adapter</a:t>
            </a:r>
          </a:p>
        </p:txBody>
      </p:sp>
      <p:sp>
        <p:nvSpPr>
          <p:cNvPr id="22" name="Oval 21">
            <a:extLst>
              <a:ext uri="{FF2B5EF4-FFF2-40B4-BE49-F238E27FC236}">
                <a16:creationId xmlns:a16="http://schemas.microsoft.com/office/drawing/2014/main" id="{29711EA7-61E3-D9D6-F4DD-409CF7032FA3}"/>
              </a:ext>
            </a:extLst>
          </p:cNvPr>
          <p:cNvSpPr/>
          <p:nvPr/>
        </p:nvSpPr>
        <p:spPr>
          <a:xfrm>
            <a:off x="5125939" y="4697691"/>
            <a:ext cx="1065725" cy="389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Adapter1</a:t>
            </a:r>
          </a:p>
        </p:txBody>
      </p:sp>
      <p:cxnSp>
        <p:nvCxnSpPr>
          <p:cNvPr id="23" name="Connector: Curved 22">
            <a:extLst>
              <a:ext uri="{FF2B5EF4-FFF2-40B4-BE49-F238E27FC236}">
                <a16:creationId xmlns:a16="http://schemas.microsoft.com/office/drawing/2014/main" id="{ABC03CF8-4735-15A7-E5EA-B81E9456C3C5}"/>
              </a:ext>
            </a:extLst>
          </p:cNvPr>
          <p:cNvCxnSpPr>
            <a:cxnSpLocks/>
            <a:stCxn id="19" idx="5"/>
            <a:endCxn id="21" idx="0"/>
          </p:cNvCxnSpPr>
          <p:nvPr/>
        </p:nvCxnSpPr>
        <p:spPr>
          <a:xfrm rot="16200000" flipH="1">
            <a:off x="4510121" y="3039115"/>
            <a:ext cx="833163" cy="1500747"/>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00F41C80-59B7-65B0-6A0C-CD91D698328C}"/>
              </a:ext>
            </a:extLst>
          </p:cNvPr>
          <p:cNvSpPr/>
          <p:nvPr/>
        </p:nvSpPr>
        <p:spPr>
          <a:xfrm>
            <a:off x="1664399" y="4290498"/>
            <a:ext cx="1519837" cy="5571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a:p>
            <a:pPr algn="ctr"/>
            <a:r>
              <a:rPr lang="en-GB" sz="1584" dirty="0"/>
              <a:t>Domains</a:t>
            </a:r>
          </a:p>
        </p:txBody>
      </p:sp>
      <p:sp>
        <p:nvSpPr>
          <p:cNvPr id="25" name="Oval 24">
            <a:extLst>
              <a:ext uri="{FF2B5EF4-FFF2-40B4-BE49-F238E27FC236}">
                <a16:creationId xmlns:a16="http://schemas.microsoft.com/office/drawing/2014/main" id="{30133E52-3C5C-0805-03A5-07918FC694CA}"/>
              </a:ext>
            </a:extLst>
          </p:cNvPr>
          <p:cNvSpPr/>
          <p:nvPr/>
        </p:nvSpPr>
        <p:spPr>
          <a:xfrm>
            <a:off x="1746214" y="4776600"/>
            <a:ext cx="1252518" cy="389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Domain1</a:t>
            </a:r>
          </a:p>
        </p:txBody>
      </p:sp>
      <p:cxnSp>
        <p:nvCxnSpPr>
          <p:cNvPr id="26" name="Connector: Curved 25">
            <a:extLst>
              <a:ext uri="{FF2B5EF4-FFF2-40B4-BE49-F238E27FC236}">
                <a16:creationId xmlns:a16="http://schemas.microsoft.com/office/drawing/2014/main" id="{18D9FF53-00A9-78F8-5E42-426C900191C3}"/>
              </a:ext>
            </a:extLst>
          </p:cNvPr>
          <p:cNvCxnSpPr>
            <a:cxnSpLocks/>
            <a:stCxn id="19" idx="4"/>
            <a:endCxn id="24" idx="0"/>
          </p:cNvCxnSpPr>
          <p:nvPr/>
        </p:nvCxnSpPr>
        <p:spPr>
          <a:xfrm rot="5400000">
            <a:off x="2676463" y="3182935"/>
            <a:ext cx="855420" cy="1359706"/>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8E733B2C-3DF1-D961-6278-06F15373EABA}"/>
              </a:ext>
            </a:extLst>
          </p:cNvPr>
          <p:cNvSpPr/>
          <p:nvPr/>
        </p:nvSpPr>
        <p:spPr>
          <a:xfrm>
            <a:off x="1493099" y="5677054"/>
            <a:ext cx="1350434" cy="5261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a:p>
            <a:pPr algn="ctr"/>
            <a:r>
              <a:rPr lang="en-GB" sz="1584" dirty="0"/>
              <a:t>Chunk</a:t>
            </a:r>
          </a:p>
        </p:txBody>
      </p:sp>
      <p:sp>
        <p:nvSpPr>
          <p:cNvPr id="28" name="Oval 27">
            <a:extLst>
              <a:ext uri="{FF2B5EF4-FFF2-40B4-BE49-F238E27FC236}">
                <a16:creationId xmlns:a16="http://schemas.microsoft.com/office/drawing/2014/main" id="{9F1CA479-A2CA-5304-469A-9D43E9C698E1}"/>
              </a:ext>
            </a:extLst>
          </p:cNvPr>
          <p:cNvSpPr/>
          <p:nvPr/>
        </p:nvSpPr>
        <p:spPr>
          <a:xfrm>
            <a:off x="2393254" y="5977165"/>
            <a:ext cx="843573" cy="4074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Chunk1</a:t>
            </a:r>
          </a:p>
        </p:txBody>
      </p:sp>
      <p:cxnSp>
        <p:nvCxnSpPr>
          <p:cNvPr id="29" name="Connector: Curved 28">
            <a:extLst>
              <a:ext uri="{FF2B5EF4-FFF2-40B4-BE49-F238E27FC236}">
                <a16:creationId xmlns:a16="http://schemas.microsoft.com/office/drawing/2014/main" id="{9DE42341-029A-A17C-726B-DBC5250482B3}"/>
              </a:ext>
            </a:extLst>
          </p:cNvPr>
          <p:cNvCxnSpPr>
            <a:cxnSpLocks/>
            <a:stCxn id="25" idx="4"/>
            <a:endCxn id="27" idx="0"/>
          </p:cNvCxnSpPr>
          <p:nvPr/>
        </p:nvCxnSpPr>
        <p:spPr>
          <a:xfrm rot="5400000">
            <a:off x="2014727" y="5319304"/>
            <a:ext cx="511338" cy="204157"/>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Connector: Curved 29">
            <a:extLst>
              <a:ext uri="{FF2B5EF4-FFF2-40B4-BE49-F238E27FC236}">
                <a16:creationId xmlns:a16="http://schemas.microsoft.com/office/drawing/2014/main" id="{F3617BD3-B451-2919-220D-99A4E2A8A9FF}"/>
              </a:ext>
            </a:extLst>
          </p:cNvPr>
          <p:cNvCxnSpPr>
            <a:cxnSpLocks/>
            <a:stCxn id="10" idx="3"/>
            <a:endCxn id="28" idx="6"/>
          </p:cNvCxnSpPr>
          <p:nvPr/>
        </p:nvCxnSpPr>
        <p:spPr>
          <a:xfrm rot="5400000">
            <a:off x="3208848" y="5758608"/>
            <a:ext cx="450244" cy="394285"/>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1" name="Connector: Curved 30">
            <a:extLst>
              <a:ext uri="{FF2B5EF4-FFF2-40B4-BE49-F238E27FC236}">
                <a16:creationId xmlns:a16="http://schemas.microsoft.com/office/drawing/2014/main" id="{6D758FE1-2DFB-4D6A-C48E-83DEC455A99E}"/>
              </a:ext>
            </a:extLst>
          </p:cNvPr>
          <p:cNvCxnSpPr>
            <a:cxnSpLocks/>
            <a:stCxn id="10" idx="2"/>
            <a:endCxn id="25" idx="6"/>
          </p:cNvCxnSpPr>
          <p:nvPr/>
        </p:nvCxnSpPr>
        <p:spPr>
          <a:xfrm rot="10800000">
            <a:off x="2998735" y="4971159"/>
            <a:ext cx="506760" cy="623373"/>
          </a:xfrm>
          <a:prstGeom prst="curvedConnector3">
            <a:avLst>
              <a:gd name="adj1" fmla="val 50000"/>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a16="http://schemas.microsoft.com/office/drawing/2014/main" id="{8C2DE170-7730-AE5A-FC27-09035A560E44}"/>
              </a:ext>
            </a:extLst>
          </p:cNvPr>
          <p:cNvSpPr/>
          <p:nvPr/>
        </p:nvSpPr>
        <p:spPr>
          <a:xfrm>
            <a:off x="7170449" y="3500750"/>
            <a:ext cx="1350833"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Fabrics</a:t>
            </a:r>
          </a:p>
        </p:txBody>
      </p:sp>
      <p:sp>
        <p:nvSpPr>
          <p:cNvPr id="82" name="Oval 81">
            <a:extLst>
              <a:ext uri="{FF2B5EF4-FFF2-40B4-BE49-F238E27FC236}">
                <a16:creationId xmlns:a16="http://schemas.microsoft.com/office/drawing/2014/main" id="{49423B4D-0BC7-62CF-7FCB-46B5C7AC06E1}"/>
              </a:ext>
            </a:extLst>
          </p:cNvPr>
          <p:cNvSpPr/>
          <p:nvPr/>
        </p:nvSpPr>
        <p:spPr>
          <a:xfrm>
            <a:off x="7192919" y="3962612"/>
            <a:ext cx="1350833" cy="349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CXL</a:t>
            </a:r>
          </a:p>
        </p:txBody>
      </p:sp>
      <p:cxnSp>
        <p:nvCxnSpPr>
          <p:cNvPr id="83" name="Connector: Curved 82">
            <a:extLst>
              <a:ext uri="{FF2B5EF4-FFF2-40B4-BE49-F238E27FC236}">
                <a16:creationId xmlns:a16="http://schemas.microsoft.com/office/drawing/2014/main" id="{07CFBCC9-C1D3-6C8D-F6AE-FD3A9A352987}"/>
              </a:ext>
            </a:extLst>
          </p:cNvPr>
          <p:cNvCxnSpPr>
            <a:cxnSpLocks/>
            <a:stCxn id="16" idx="4"/>
            <a:endCxn id="81" idx="0"/>
          </p:cNvCxnSpPr>
          <p:nvPr/>
        </p:nvCxnSpPr>
        <p:spPr>
          <a:xfrm rot="16200000" flipH="1">
            <a:off x="6579641" y="2234527"/>
            <a:ext cx="1790262" cy="742186"/>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86" name="Oval 85">
            <a:extLst>
              <a:ext uri="{FF2B5EF4-FFF2-40B4-BE49-F238E27FC236}">
                <a16:creationId xmlns:a16="http://schemas.microsoft.com/office/drawing/2014/main" id="{4DEFD698-E12C-AA8C-CE4E-23A07DC9FA0F}"/>
              </a:ext>
            </a:extLst>
          </p:cNvPr>
          <p:cNvSpPr/>
          <p:nvPr/>
        </p:nvSpPr>
        <p:spPr>
          <a:xfrm>
            <a:off x="5912071" y="7185762"/>
            <a:ext cx="1475675"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Switches</a:t>
            </a:r>
          </a:p>
        </p:txBody>
      </p:sp>
      <p:sp>
        <p:nvSpPr>
          <p:cNvPr id="87" name="Oval 86">
            <a:extLst>
              <a:ext uri="{FF2B5EF4-FFF2-40B4-BE49-F238E27FC236}">
                <a16:creationId xmlns:a16="http://schemas.microsoft.com/office/drawing/2014/main" id="{11F3E7F8-77A1-26ED-2423-850F8D5221FD}"/>
              </a:ext>
            </a:extLst>
          </p:cNvPr>
          <p:cNvSpPr/>
          <p:nvPr/>
        </p:nvSpPr>
        <p:spPr>
          <a:xfrm>
            <a:off x="5934549" y="7647622"/>
            <a:ext cx="1350833" cy="3491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CXL</a:t>
            </a:r>
          </a:p>
        </p:txBody>
      </p:sp>
      <p:sp>
        <p:nvSpPr>
          <p:cNvPr id="100" name="Oval 99">
            <a:extLst>
              <a:ext uri="{FF2B5EF4-FFF2-40B4-BE49-F238E27FC236}">
                <a16:creationId xmlns:a16="http://schemas.microsoft.com/office/drawing/2014/main" id="{99153525-D553-D763-6CA6-E247D5611DA5}"/>
              </a:ext>
            </a:extLst>
          </p:cNvPr>
          <p:cNvSpPr/>
          <p:nvPr/>
        </p:nvSpPr>
        <p:spPr>
          <a:xfrm>
            <a:off x="5819302" y="8450917"/>
            <a:ext cx="1475675"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Ports</a:t>
            </a:r>
          </a:p>
        </p:txBody>
      </p:sp>
      <p:sp>
        <p:nvSpPr>
          <p:cNvPr id="101" name="Oval 100">
            <a:extLst>
              <a:ext uri="{FF2B5EF4-FFF2-40B4-BE49-F238E27FC236}">
                <a16:creationId xmlns:a16="http://schemas.microsoft.com/office/drawing/2014/main" id="{9DA66BE0-7D08-1079-0D26-BC920DA645BA}"/>
              </a:ext>
            </a:extLst>
          </p:cNvPr>
          <p:cNvSpPr/>
          <p:nvPr/>
        </p:nvSpPr>
        <p:spPr>
          <a:xfrm>
            <a:off x="5847847" y="8849961"/>
            <a:ext cx="7517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U1</a:t>
            </a:r>
          </a:p>
        </p:txBody>
      </p:sp>
      <p:sp>
        <p:nvSpPr>
          <p:cNvPr id="102" name="Oval 101">
            <a:extLst>
              <a:ext uri="{FF2B5EF4-FFF2-40B4-BE49-F238E27FC236}">
                <a16:creationId xmlns:a16="http://schemas.microsoft.com/office/drawing/2014/main" id="{323F15AC-FFBF-0CFB-626F-C517C5147173}"/>
              </a:ext>
            </a:extLst>
          </p:cNvPr>
          <p:cNvSpPr/>
          <p:nvPr/>
        </p:nvSpPr>
        <p:spPr>
          <a:xfrm>
            <a:off x="6751353" y="8698555"/>
            <a:ext cx="7517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D1</a:t>
            </a:r>
          </a:p>
        </p:txBody>
      </p:sp>
      <p:cxnSp>
        <p:nvCxnSpPr>
          <p:cNvPr id="103" name="Connector: Curved 102">
            <a:extLst>
              <a:ext uri="{FF2B5EF4-FFF2-40B4-BE49-F238E27FC236}">
                <a16:creationId xmlns:a16="http://schemas.microsoft.com/office/drawing/2014/main" id="{5DA50646-255B-95C6-0C43-EA64C9648B8F}"/>
              </a:ext>
            </a:extLst>
          </p:cNvPr>
          <p:cNvCxnSpPr>
            <a:cxnSpLocks/>
            <a:stCxn id="82" idx="4"/>
            <a:endCxn id="86" idx="0"/>
          </p:cNvCxnSpPr>
          <p:nvPr/>
        </p:nvCxnSpPr>
        <p:spPr>
          <a:xfrm rot="5400000">
            <a:off x="5822103" y="5139527"/>
            <a:ext cx="2874044" cy="1218424"/>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06" name="Connector: Curved 105">
            <a:extLst>
              <a:ext uri="{FF2B5EF4-FFF2-40B4-BE49-F238E27FC236}">
                <a16:creationId xmlns:a16="http://schemas.microsoft.com/office/drawing/2014/main" id="{71BC57F4-E50D-6880-E3E3-029FF7530FCE}"/>
              </a:ext>
            </a:extLst>
          </p:cNvPr>
          <p:cNvCxnSpPr>
            <a:cxnSpLocks/>
            <a:stCxn id="87" idx="4"/>
            <a:endCxn id="100" idx="0"/>
          </p:cNvCxnSpPr>
          <p:nvPr/>
        </p:nvCxnSpPr>
        <p:spPr>
          <a:xfrm rot="5400000">
            <a:off x="6356456" y="8197413"/>
            <a:ext cx="454192" cy="52818"/>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15" name="Oval 114">
            <a:extLst>
              <a:ext uri="{FF2B5EF4-FFF2-40B4-BE49-F238E27FC236}">
                <a16:creationId xmlns:a16="http://schemas.microsoft.com/office/drawing/2014/main" id="{F144C45D-242F-C224-70E6-17DE05F8BBE1}"/>
              </a:ext>
            </a:extLst>
          </p:cNvPr>
          <p:cNvSpPr/>
          <p:nvPr/>
        </p:nvSpPr>
        <p:spPr>
          <a:xfrm>
            <a:off x="15146334" y="6268782"/>
            <a:ext cx="1271318" cy="4963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a:t>
            </a:r>
          </a:p>
        </p:txBody>
      </p:sp>
      <p:sp>
        <p:nvSpPr>
          <p:cNvPr id="116" name="Oval 115">
            <a:extLst>
              <a:ext uri="{FF2B5EF4-FFF2-40B4-BE49-F238E27FC236}">
                <a16:creationId xmlns:a16="http://schemas.microsoft.com/office/drawing/2014/main" id="{3B928A83-967E-C770-270E-9A068ECCF48F}"/>
              </a:ext>
            </a:extLst>
          </p:cNvPr>
          <p:cNvSpPr/>
          <p:nvPr/>
        </p:nvSpPr>
        <p:spPr>
          <a:xfrm>
            <a:off x="15362797" y="6632489"/>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DIMM1</a:t>
            </a:r>
          </a:p>
        </p:txBody>
      </p:sp>
      <p:sp>
        <p:nvSpPr>
          <p:cNvPr id="117" name="Oval 116">
            <a:extLst>
              <a:ext uri="{FF2B5EF4-FFF2-40B4-BE49-F238E27FC236}">
                <a16:creationId xmlns:a16="http://schemas.microsoft.com/office/drawing/2014/main" id="{90AB3B51-5E84-EF2A-4A38-A9249FCFD2D0}"/>
              </a:ext>
            </a:extLst>
          </p:cNvPr>
          <p:cNvSpPr/>
          <p:nvPr/>
        </p:nvSpPr>
        <p:spPr>
          <a:xfrm>
            <a:off x="11398595" y="4617778"/>
            <a:ext cx="1475179" cy="628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Fabric Adapters</a:t>
            </a:r>
          </a:p>
        </p:txBody>
      </p:sp>
      <p:sp>
        <p:nvSpPr>
          <p:cNvPr id="118" name="Oval 117">
            <a:extLst>
              <a:ext uri="{FF2B5EF4-FFF2-40B4-BE49-F238E27FC236}">
                <a16:creationId xmlns:a16="http://schemas.microsoft.com/office/drawing/2014/main" id="{70E36EA4-8343-4962-90A4-5428DEDB9036}"/>
              </a:ext>
            </a:extLst>
          </p:cNvPr>
          <p:cNvSpPr/>
          <p:nvPr/>
        </p:nvSpPr>
        <p:spPr>
          <a:xfrm>
            <a:off x="11818515" y="5154071"/>
            <a:ext cx="695252" cy="30480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119" name="Oval 118">
            <a:extLst>
              <a:ext uri="{FF2B5EF4-FFF2-40B4-BE49-F238E27FC236}">
                <a16:creationId xmlns:a16="http://schemas.microsoft.com/office/drawing/2014/main" id="{8BCD356F-632F-178B-0D8F-B84F9A41528D}"/>
              </a:ext>
            </a:extLst>
          </p:cNvPr>
          <p:cNvSpPr/>
          <p:nvPr/>
        </p:nvSpPr>
        <p:spPr>
          <a:xfrm>
            <a:off x="11956337" y="6388878"/>
            <a:ext cx="917437"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Ports</a:t>
            </a:r>
          </a:p>
        </p:txBody>
      </p:sp>
      <p:sp>
        <p:nvSpPr>
          <p:cNvPr id="120" name="Oval 119">
            <a:extLst>
              <a:ext uri="{FF2B5EF4-FFF2-40B4-BE49-F238E27FC236}">
                <a16:creationId xmlns:a16="http://schemas.microsoft.com/office/drawing/2014/main" id="{4B312ECF-ACAF-858E-3671-76E97D2476C1}"/>
              </a:ext>
            </a:extLst>
          </p:cNvPr>
          <p:cNvSpPr/>
          <p:nvPr/>
        </p:nvSpPr>
        <p:spPr>
          <a:xfrm>
            <a:off x="12242017" y="6826403"/>
            <a:ext cx="543502" cy="31877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a:solidFill>
                  <a:schemeClr val="tx1"/>
                </a:solidFill>
              </a:rPr>
              <a:t>1</a:t>
            </a:r>
            <a:endParaRPr lang="en-GB" sz="1783" dirty="0">
              <a:solidFill>
                <a:schemeClr val="tx1"/>
              </a:solidFill>
            </a:endParaRPr>
          </a:p>
        </p:txBody>
      </p:sp>
      <p:cxnSp>
        <p:nvCxnSpPr>
          <p:cNvPr id="121" name="Connector: Curved 120">
            <a:extLst>
              <a:ext uri="{FF2B5EF4-FFF2-40B4-BE49-F238E27FC236}">
                <a16:creationId xmlns:a16="http://schemas.microsoft.com/office/drawing/2014/main" id="{2EF72F34-6B2B-E920-0A5A-CE1DDCE9AB95}"/>
              </a:ext>
            </a:extLst>
          </p:cNvPr>
          <p:cNvCxnSpPr>
            <a:cxnSpLocks/>
            <a:stCxn id="118" idx="3"/>
            <a:endCxn id="119" idx="0"/>
          </p:cNvCxnSpPr>
          <p:nvPr/>
        </p:nvCxnSpPr>
        <p:spPr>
          <a:xfrm rot="16200000" flipH="1">
            <a:off x="11680375" y="5654200"/>
            <a:ext cx="974641" cy="494720"/>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22" name="Connector: Curved 121">
            <a:extLst>
              <a:ext uri="{FF2B5EF4-FFF2-40B4-BE49-F238E27FC236}">
                <a16:creationId xmlns:a16="http://schemas.microsoft.com/office/drawing/2014/main" id="{3C571721-7A66-DCED-2727-5F1672EF94BD}"/>
              </a:ext>
            </a:extLst>
          </p:cNvPr>
          <p:cNvCxnSpPr>
            <a:cxnSpLocks/>
            <a:stCxn id="5" idx="4"/>
          </p:cNvCxnSpPr>
          <p:nvPr/>
        </p:nvCxnSpPr>
        <p:spPr>
          <a:xfrm rot="5400000">
            <a:off x="11742303" y="4126689"/>
            <a:ext cx="930000" cy="35302"/>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sp>
        <p:nvSpPr>
          <p:cNvPr id="123" name="Oval 122">
            <a:extLst>
              <a:ext uri="{FF2B5EF4-FFF2-40B4-BE49-F238E27FC236}">
                <a16:creationId xmlns:a16="http://schemas.microsoft.com/office/drawing/2014/main" id="{B0F89822-53A2-54E1-8238-E89792E38A11}"/>
              </a:ext>
            </a:extLst>
          </p:cNvPr>
          <p:cNvSpPr/>
          <p:nvPr/>
        </p:nvSpPr>
        <p:spPr>
          <a:xfrm>
            <a:off x="12931826" y="4364789"/>
            <a:ext cx="1462087" cy="628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Memory Domains</a:t>
            </a:r>
          </a:p>
        </p:txBody>
      </p:sp>
      <p:sp>
        <p:nvSpPr>
          <p:cNvPr id="124" name="Oval 123">
            <a:extLst>
              <a:ext uri="{FF2B5EF4-FFF2-40B4-BE49-F238E27FC236}">
                <a16:creationId xmlns:a16="http://schemas.microsoft.com/office/drawing/2014/main" id="{C4FC49B5-CDF0-7B74-C866-64D35CE11340}"/>
              </a:ext>
            </a:extLst>
          </p:cNvPr>
          <p:cNvSpPr/>
          <p:nvPr/>
        </p:nvSpPr>
        <p:spPr>
          <a:xfrm>
            <a:off x="13303839" y="4949079"/>
            <a:ext cx="800287" cy="3829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cxnSp>
        <p:nvCxnSpPr>
          <p:cNvPr id="126" name="Connector: Curved 125">
            <a:extLst>
              <a:ext uri="{FF2B5EF4-FFF2-40B4-BE49-F238E27FC236}">
                <a16:creationId xmlns:a16="http://schemas.microsoft.com/office/drawing/2014/main" id="{A7607B80-78FA-6DF0-386E-3105879C611B}"/>
              </a:ext>
            </a:extLst>
          </p:cNvPr>
          <p:cNvCxnSpPr>
            <a:cxnSpLocks/>
            <a:stCxn id="124" idx="4"/>
          </p:cNvCxnSpPr>
          <p:nvPr/>
        </p:nvCxnSpPr>
        <p:spPr>
          <a:xfrm rot="16200000" flipH="1">
            <a:off x="13251439" y="5784571"/>
            <a:ext cx="1115226" cy="210144"/>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27" name="Connector: Curved 126">
            <a:extLst>
              <a:ext uri="{FF2B5EF4-FFF2-40B4-BE49-F238E27FC236}">
                <a16:creationId xmlns:a16="http://schemas.microsoft.com/office/drawing/2014/main" id="{B5C3F7E6-38FB-F8EB-8180-A9E7D1A4090A}"/>
              </a:ext>
            </a:extLst>
          </p:cNvPr>
          <p:cNvCxnSpPr>
            <a:cxnSpLocks/>
            <a:stCxn id="124" idx="3"/>
            <a:endCxn id="118" idx="5"/>
          </p:cNvCxnSpPr>
          <p:nvPr/>
        </p:nvCxnSpPr>
        <p:spPr>
          <a:xfrm rot="5400000">
            <a:off x="12847348" y="4840551"/>
            <a:ext cx="138291" cy="1009084"/>
          </a:xfrm>
          <a:prstGeom prst="curvedConnector3">
            <a:avLst>
              <a:gd name="adj1" fmla="val 288113"/>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28" name="Oval 127">
            <a:extLst>
              <a:ext uri="{FF2B5EF4-FFF2-40B4-BE49-F238E27FC236}">
                <a16:creationId xmlns:a16="http://schemas.microsoft.com/office/drawing/2014/main" id="{3BD99EC8-0E48-8B63-9C37-99DEFBB7CC89}"/>
              </a:ext>
            </a:extLst>
          </p:cNvPr>
          <p:cNvSpPr/>
          <p:nvPr/>
        </p:nvSpPr>
        <p:spPr>
          <a:xfrm>
            <a:off x="15694162" y="3317964"/>
            <a:ext cx="1350833" cy="5633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PCIe Devices</a:t>
            </a:r>
          </a:p>
        </p:txBody>
      </p:sp>
      <p:sp>
        <p:nvSpPr>
          <p:cNvPr id="130" name="Oval 129">
            <a:extLst>
              <a:ext uri="{FF2B5EF4-FFF2-40B4-BE49-F238E27FC236}">
                <a16:creationId xmlns:a16="http://schemas.microsoft.com/office/drawing/2014/main" id="{2DB8511F-EC58-56F9-AD29-DD71E65FECE1}"/>
              </a:ext>
            </a:extLst>
          </p:cNvPr>
          <p:cNvSpPr/>
          <p:nvPr/>
        </p:nvSpPr>
        <p:spPr>
          <a:xfrm>
            <a:off x="15529079" y="4340862"/>
            <a:ext cx="1152287" cy="645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386" dirty="0"/>
              <a:t>PCIe Functions</a:t>
            </a:r>
          </a:p>
        </p:txBody>
      </p:sp>
      <p:cxnSp>
        <p:nvCxnSpPr>
          <p:cNvPr id="131" name="Connector: Curved 130">
            <a:extLst>
              <a:ext uri="{FF2B5EF4-FFF2-40B4-BE49-F238E27FC236}">
                <a16:creationId xmlns:a16="http://schemas.microsoft.com/office/drawing/2014/main" id="{E57BC59F-1F94-E88A-2D48-50DB967B0B15}"/>
              </a:ext>
            </a:extLst>
          </p:cNvPr>
          <p:cNvCxnSpPr>
            <a:cxnSpLocks/>
            <a:stCxn id="144" idx="3"/>
            <a:endCxn id="130" idx="0"/>
          </p:cNvCxnSpPr>
          <p:nvPr/>
        </p:nvCxnSpPr>
        <p:spPr>
          <a:xfrm rot="5400000">
            <a:off x="16004139" y="4191304"/>
            <a:ext cx="250645" cy="48472"/>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132" name="Oval 131">
            <a:extLst>
              <a:ext uri="{FF2B5EF4-FFF2-40B4-BE49-F238E27FC236}">
                <a16:creationId xmlns:a16="http://schemas.microsoft.com/office/drawing/2014/main" id="{B590F3F2-621E-F4C8-87A4-DC8253063888}"/>
              </a:ext>
            </a:extLst>
          </p:cNvPr>
          <p:cNvSpPr/>
          <p:nvPr/>
        </p:nvSpPr>
        <p:spPr>
          <a:xfrm>
            <a:off x="16790132" y="4751034"/>
            <a:ext cx="1497868" cy="58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584" dirty="0"/>
              <a:t>CXL Logical Devices</a:t>
            </a:r>
          </a:p>
        </p:txBody>
      </p:sp>
      <p:sp>
        <p:nvSpPr>
          <p:cNvPr id="133" name="Oval 132">
            <a:extLst>
              <a:ext uri="{FF2B5EF4-FFF2-40B4-BE49-F238E27FC236}">
                <a16:creationId xmlns:a16="http://schemas.microsoft.com/office/drawing/2014/main" id="{67D30AEA-EB63-E724-4E70-78AEE9905426}"/>
              </a:ext>
            </a:extLst>
          </p:cNvPr>
          <p:cNvSpPr/>
          <p:nvPr/>
        </p:nvSpPr>
        <p:spPr>
          <a:xfrm>
            <a:off x="17473163" y="5275949"/>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134" name="Connector: Curved 133">
            <a:extLst>
              <a:ext uri="{FF2B5EF4-FFF2-40B4-BE49-F238E27FC236}">
                <a16:creationId xmlns:a16="http://schemas.microsoft.com/office/drawing/2014/main" id="{B484CD53-2E8B-78EF-137C-03C462E36551}"/>
              </a:ext>
            </a:extLst>
          </p:cNvPr>
          <p:cNvCxnSpPr>
            <a:cxnSpLocks/>
            <a:stCxn id="144" idx="5"/>
            <a:endCxn id="132" idx="0"/>
          </p:cNvCxnSpPr>
          <p:nvPr/>
        </p:nvCxnSpPr>
        <p:spPr>
          <a:xfrm rot="16200000" flipH="1">
            <a:off x="16780128" y="3992099"/>
            <a:ext cx="660819" cy="857054"/>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35" name="Connector: Curved 134">
            <a:extLst>
              <a:ext uri="{FF2B5EF4-FFF2-40B4-BE49-F238E27FC236}">
                <a16:creationId xmlns:a16="http://schemas.microsoft.com/office/drawing/2014/main" id="{B47ED835-20B4-E4ED-F537-398267F0588A}"/>
              </a:ext>
            </a:extLst>
          </p:cNvPr>
          <p:cNvCxnSpPr>
            <a:cxnSpLocks/>
            <a:stCxn id="5" idx="6"/>
            <a:endCxn id="128" idx="2"/>
          </p:cNvCxnSpPr>
          <p:nvPr/>
        </p:nvCxnSpPr>
        <p:spPr>
          <a:xfrm>
            <a:off x="12962540" y="3478145"/>
            <a:ext cx="2731620" cy="121486"/>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36" name="Connector: Curved 135">
            <a:extLst>
              <a:ext uri="{FF2B5EF4-FFF2-40B4-BE49-F238E27FC236}">
                <a16:creationId xmlns:a16="http://schemas.microsoft.com/office/drawing/2014/main" id="{2FDBAB2D-7A59-F1F6-3573-31FF74B91491}"/>
              </a:ext>
            </a:extLst>
          </p:cNvPr>
          <p:cNvCxnSpPr>
            <a:cxnSpLocks/>
            <a:stCxn id="5" idx="5"/>
            <a:endCxn id="123" idx="0"/>
          </p:cNvCxnSpPr>
          <p:nvPr/>
        </p:nvCxnSpPr>
        <p:spPr>
          <a:xfrm rot="16200000" flipH="1">
            <a:off x="12832500" y="3534415"/>
            <a:ext cx="744380" cy="916365"/>
          </a:xfrm>
          <a:prstGeom prst="curved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37" name="Connector: Curved 136">
            <a:extLst>
              <a:ext uri="{FF2B5EF4-FFF2-40B4-BE49-F238E27FC236}">
                <a16:creationId xmlns:a16="http://schemas.microsoft.com/office/drawing/2014/main" id="{FCBE1F75-E04A-4761-F257-3D640644B49F}"/>
              </a:ext>
            </a:extLst>
          </p:cNvPr>
          <p:cNvCxnSpPr>
            <a:cxnSpLocks/>
            <a:stCxn id="124" idx="5"/>
            <a:endCxn id="133" idx="3"/>
          </p:cNvCxnSpPr>
          <p:nvPr/>
        </p:nvCxnSpPr>
        <p:spPr>
          <a:xfrm rot="16200000" flipH="1">
            <a:off x="15620629" y="3642242"/>
            <a:ext cx="284726" cy="3552140"/>
          </a:xfrm>
          <a:prstGeom prst="curvedConnector3">
            <a:avLst>
              <a:gd name="adj1" fmla="val 192846"/>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38" name="Connector: Curved 137">
            <a:extLst>
              <a:ext uri="{FF2B5EF4-FFF2-40B4-BE49-F238E27FC236}">
                <a16:creationId xmlns:a16="http://schemas.microsoft.com/office/drawing/2014/main" id="{6556FBA9-59C7-2393-4AAF-D79A0A38C0E9}"/>
              </a:ext>
            </a:extLst>
          </p:cNvPr>
          <p:cNvCxnSpPr>
            <a:cxnSpLocks/>
            <a:stCxn id="124" idx="6"/>
            <a:endCxn id="145" idx="4"/>
          </p:cNvCxnSpPr>
          <p:nvPr/>
        </p:nvCxnSpPr>
        <p:spPr>
          <a:xfrm>
            <a:off x="14104125" y="5140555"/>
            <a:ext cx="2044795" cy="30220"/>
          </a:xfrm>
          <a:prstGeom prst="curvedConnector4">
            <a:avLst>
              <a:gd name="adj1" fmla="val 44498"/>
              <a:gd name="adj2" fmla="val 813127"/>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39" name="Connector: Curved 138">
            <a:extLst>
              <a:ext uri="{FF2B5EF4-FFF2-40B4-BE49-F238E27FC236}">
                <a16:creationId xmlns:a16="http://schemas.microsoft.com/office/drawing/2014/main" id="{C9A796C9-79C2-C4EB-1F18-61650A367AF3}"/>
              </a:ext>
            </a:extLst>
          </p:cNvPr>
          <p:cNvCxnSpPr>
            <a:cxnSpLocks/>
            <a:stCxn id="124" idx="5"/>
            <a:endCxn id="116" idx="2"/>
          </p:cNvCxnSpPr>
          <p:nvPr/>
        </p:nvCxnSpPr>
        <p:spPr>
          <a:xfrm rot="16200000" flipH="1">
            <a:off x="13890464" y="5372411"/>
            <a:ext cx="1568799" cy="1375875"/>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44" name="Oval 143">
            <a:extLst>
              <a:ext uri="{FF2B5EF4-FFF2-40B4-BE49-F238E27FC236}">
                <a16:creationId xmlns:a16="http://schemas.microsoft.com/office/drawing/2014/main" id="{8419F912-F998-086E-6B4B-54FD39958939}"/>
              </a:ext>
            </a:extLst>
          </p:cNvPr>
          <p:cNvSpPr/>
          <p:nvPr/>
        </p:nvSpPr>
        <p:spPr>
          <a:xfrm>
            <a:off x="16044278" y="3784725"/>
            <a:ext cx="747149" cy="3579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145" name="Oval 144">
            <a:extLst>
              <a:ext uri="{FF2B5EF4-FFF2-40B4-BE49-F238E27FC236}">
                <a16:creationId xmlns:a16="http://schemas.microsoft.com/office/drawing/2014/main" id="{4E77B561-CE3B-91BB-26BF-2907F8211D3F}"/>
              </a:ext>
            </a:extLst>
          </p:cNvPr>
          <p:cNvSpPr/>
          <p:nvPr/>
        </p:nvSpPr>
        <p:spPr>
          <a:xfrm>
            <a:off x="15923919" y="4837197"/>
            <a:ext cx="449997" cy="333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1</a:t>
            </a:r>
          </a:p>
        </p:txBody>
      </p:sp>
      <p:cxnSp>
        <p:nvCxnSpPr>
          <p:cNvPr id="146" name="Connector: Curved 145">
            <a:extLst>
              <a:ext uri="{FF2B5EF4-FFF2-40B4-BE49-F238E27FC236}">
                <a16:creationId xmlns:a16="http://schemas.microsoft.com/office/drawing/2014/main" id="{C91F184F-8C0A-37BD-8273-EA5828D928F7}"/>
              </a:ext>
            </a:extLst>
          </p:cNvPr>
          <p:cNvCxnSpPr>
            <a:cxnSpLocks/>
            <a:stCxn id="145" idx="4"/>
            <a:endCxn id="133" idx="3"/>
          </p:cNvCxnSpPr>
          <p:nvPr/>
        </p:nvCxnSpPr>
        <p:spPr>
          <a:xfrm rot="16200000" flipH="1">
            <a:off x="16649041" y="4670649"/>
            <a:ext cx="389901" cy="1390147"/>
          </a:xfrm>
          <a:prstGeom prst="curvedConnector3">
            <a:avLst>
              <a:gd name="adj1" fmla="val 16780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47" name="Connector: Curved 146">
            <a:extLst>
              <a:ext uri="{FF2B5EF4-FFF2-40B4-BE49-F238E27FC236}">
                <a16:creationId xmlns:a16="http://schemas.microsoft.com/office/drawing/2014/main" id="{929E655E-B0CE-4884-1863-95400ECA2162}"/>
              </a:ext>
            </a:extLst>
          </p:cNvPr>
          <p:cNvCxnSpPr>
            <a:cxnSpLocks/>
            <a:stCxn id="5" idx="6"/>
            <a:endCxn id="115" idx="0"/>
          </p:cNvCxnSpPr>
          <p:nvPr/>
        </p:nvCxnSpPr>
        <p:spPr>
          <a:xfrm>
            <a:off x="12962542" y="3478141"/>
            <a:ext cx="2819451" cy="2790639"/>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75" name="Connector: Curved 274">
            <a:extLst>
              <a:ext uri="{FF2B5EF4-FFF2-40B4-BE49-F238E27FC236}">
                <a16:creationId xmlns:a16="http://schemas.microsoft.com/office/drawing/2014/main" id="{6C0887E9-CCF7-AB0F-3D10-89BAD3E17CFC}"/>
              </a:ext>
            </a:extLst>
          </p:cNvPr>
          <p:cNvCxnSpPr>
            <a:cxnSpLocks/>
            <a:stCxn id="101" idx="2"/>
            <a:endCxn id="14" idx="4"/>
          </p:cNvCxnSpPr>
          <p:nvPr/>
        </p:nvCxnSpPr>
        <p:spPr>
          <a:xfrm rot="10800000">
            <a:off x="5666208" y="6679944"/>
            <a:ext cx="181641" cy="2382275"/>
          </a:xfrm>
          <a:prstGeom prst="curvedConnector2">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78" name="Connector: Curved 277">
            <a:extLst>
              <a:ext uri="{FF2B5EF4-FFF2-40B4-BE49-F238E27FC236}">
                <a16:creationId xmlns:a16="http://schemas.microsoft.com/office/drawing/2014/main" id="{8623603A-DC0D-D15E-DE3A-AE9AE7B66AC0}"/>
              </a:ext>
            </a:extLst>
          </p:cNvPr>
          <p:cNvCxnSpPr>
            <a:cxnSpLocks/>
            <a:stCxn id="120" idx="3"/>
            <a:endCxn id="102" idx="5"/>
          </p:cNvCxnSpPr>
          <p:nvPr/>
        </p:nvCxnSpPr>
        <p:spPr>
          <a:xfrm rot="5400000">
            <a:off x="8876105" y="5615395"/>
            <a:ext cx="1962414" cy="4928599"/>
          </a:xfrm>
          <a:prstGeom prst="curvedConnector3">
            <a:avLst>
              <a:gd name="adj1" fmla="val 115747"/>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76" name="Oval 75">
            <a:extLst>
              <a:ext uri="{FF2B5EF4-FFF2-40B4-BE49-F238E27FC236}">
                <a16:creationId xmlns:a16="http://schemas.microsoft.com/office/drawing/2014/main" id="{33435476-6A6D-AEAC-47BC-8B872CD5A24E}"/>
              </a:ext>
            </a:extLst>
          </p:cNvPr>
          <p:cNvSpPr/>
          <p:nvPr/>
        </p:nvSpPr>
        <p:spPr>
          <a:xfrm>
            <a:off x="4338829" y="5365186"/>
            <a:ext cx="857762" cy="3849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CXL</a:t>
            </a:r>
          </a:p>
        </p:txBody>
      </p:sp>
      <p:sp>
        <p:nvSpPr>
          <p:cNvPr id="90" name="Oval 89">
            <a:extLst>
              <a:ext uri="{FF2B5EF4-FFF2-40B4-BE49-F238E27FC236}">
                <a16:creationId xmlns:a16="http://schemas.microsoft.com/office/drawing/2014/main" id="{4FC12376-7023-BDE6-6954-A005FBA2CFEA}"/>
              </a:ext>
            </a:extLst>
          </p:cNvPr>
          <p:cNvSpPr/>
          <p:nvPr/>
        </p:nvSpPr>
        <p:spPr>
          <a:xfrm>
            <a:off x="1284979" y="6109555"/>
            <a:ext cx="1006878" cy="40741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87" dirty="0">
                <a:solidFill>
                  <a:schemeClr val="tx1"/>
                </a:solidFill>
              </a:rPr>
              <a:t>Remote</a:t>
            </a:r>
          </a:p>
        </p:txBody>
      </p:sp>
      <p:cxnSp>
        <p:nvCxnSpPr>
          <p:cNvPr id="91" name="Connector: Curved 90">
            <a:extLst>
              <a:ext uri="{FF2B5EF4-FFF2-40B4-BE49-F238E27FC236}">
                <a16:creationId xmlns:a16="http://schemas.microsoft.com/office/drawing/2014/main" id="{AA42211A-98E0-6B1A-952D-389ED938071C}"/>
              </a:ext>
            </a:extLst>
          </p:cNvPr>
          <p:cNvCxnSpPr>
            <a:cxnSpLocks/>
            <a:stCxn id="76" idx="4"/>
            <a:endCxn id="90" idx="4"/>
          </p:cNvCxnSpPr>
          <p:nvPr/>
        </p:nvCxnSpPr>
        <p:spPr>
          <a:xfrm rot="5400000">
            <a:off x="2894640" y="4643899"/>
            <a:ext cx="766845" cy="2979293"/>
          </a:xfrm>
          <a:prstGeom prst="curvedConnector3">
            <a:avLst>
              <a:gd name="adj1" fmla="val 128103"/>
            </a:avLst>
          </a:prstGeom>
          <a:ln w="19050">
            <a:solidFill>
              <a:srgbClr val="FF000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95" name="Connector: Curved 94">
            <a:extLst>
              <a:ext uri="{FF2B5EF4-FFF2-40B4-BE49-F238E27FC236}">
                <a16:creationId xmlns:a16="http://schemas.microsoft.com/office/drawing/2014/main" id="{C2BBB276-4630-E5FD-612C-1B5888BB3A2A}"/>
              </a:ext>
            </a:extLst>
          </p:cNvPr>
          <p:cNvCxnSpPr>
            <a:cxnSpLocks/>
            <a:stCxn id="76" idx="4"/>
            <a:endCxn id="25" idx="5"/>
          </p:cNvCxnSpPr>
          <p:nvPr/>
        </p:nvCxnSpPr>
        <p:spPr>
          <a:xfrm rot="5400000" flipH="1">
            <a:off x="3470809" y="4453226"/>
            <a:ext cx="641391" cy="1952401"/>
          </a:xfrm>
          <a:prstGeom prst="curvedConnector3">
            <a:avLst>
              <a:gd name="adj1" fmla="val -33600"/>
            </a:avLst>
          </a:prstGeom>
          <a:ln w="19050">
            <a:solidFill>
              <a:srgbClr val="FF000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29" name="Oval 128">
            <a:extLst>
              <a:ext uri="{FF2B5EF4-FFF2-40B4-BE49-F238E27FC236}">
                <a16:creationId xmlns:a16="http://schemas.microsoft.com/office/drawing/2014/main" id="{ABE8B6F9-BF75-1907-483C-915A81F59B0D}"/>
              </a:ext>
            </a:extLst>
          </p:cNvPr>
          <p:cNvSpPr/>
          <p:nvPr/>
        </p:nvSpPr>
        <p:spPr>
          <a:xfrm>
            <a:off x="7539436" y="5929275"/>
            <a:ext cx="1632534" cy="648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Endpoints</a:t>
            </a:r>
          </a:p>
        </p:txBody>
      </p:sp>
      <p:sp>
        <p:nvSpPr>
          <p:cNvPr id="140" name="Oval 139">
            <a:extLst>
              <a:ext uri="{FF2B5EF4-FFF2-40B4-BE49-F238E27FC236}">
                <a16:creationId xmlns:a16="http://schemas.microsoft.com/office/drawing/2014/main" id="{E32D4078-4296-CC70-E69D-0F20E02DE24C}"/>
              </a:ext>
            </a:extLst>
          </p:cNvPr>
          <p:cNvSpPr/>
          <p:nvPr/>
        </p:nvSpPr>
        <p:spPr>
          <a:xfrm>
            <a:off x="7467241" y="6371018"/>
            <a:ext cx="825700" cy="47570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I1</a:t>
            </a:r>
          </a:p>
        </p:txBody>
      </p:sp>
      <p:sp>
        <p:nvSpPr>
          <p:cNvPr id="141" name="Oval 140">
            <a:extLst>
              <a:ext uri="{FF2B5EF4-FFF2-40B4-BE49-F238E27FC236}">
                <a16:creationId xmlns:a16="http://schemas.microsoft.com/office/drawing/2014/main" id="{6EA3F39D-310F-E0E1-F935-6CC0F354AFF9}"/>
              </a:ext>
            </a:extLst>
          </p:cNvPr>
          <p:cNvSpPr/>
          <p:nvPr/>
        </p:nvSpPr>
        <p:spPr>
          <a:xfrm>
            <a:off x="9495776" y="7749090"/>
            <a:ext cx="1902819" cy="609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t>Connections</a:t>
            </a:r>
          </a:p>
        </p:txBody>
      </p:sp>
      <p:sp>
        <p:nvSpPr>
          <p:cNvPr id="142" name="Oval 141">
            <a:extLst>
              <a:ext uri="{FF2B5EF4-FFF2-40B4-BE49-F238E27FC236}">
                <a16:creationId xmlns:a16="http://schemas.microsoft.com/office/drawing/2014/main" id="{F071EA97-43B5-977F-E0C6-5DA1A9F0E057}"/>
              </a:ext>
            </a:extLst>
          </p:cNvPr>
          <p:cNvSpPr/>
          <p:nvPr/>
        </p:nvSpPr>
        <p:spPr>
          <a:xfrm>
            <a:off x="9663372" y="8244943"/>
            <a:ext cx="1350833" cy="349108"/>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1</a:t>
            </a:r>
          </a:p>
        </p:txBody>
      </p:sp>
      <p:sp>
        <p:nvSpPr>
          <p:cNvPr id="143" name="Oval 142">
            <a:extLst>
              <a:ext uri="{FF2B5EF4-FFF2-40B4-BE49-F238E27FC236}">
                <a16:creationId xmlns:a16="http://schemas.microsoft.com/office/drawing/2014/main" id="{2075E3D7-0B6E-7995-0A25-1E27EA94557E}"/>
              </a:ext>
            </a:extLst>
          </p:cNvPr>
          <p:cNvSpPr/>
          <p:nvPr/>
        </p:nvSpPr>
        <p:spPr>
          <a:xfrm>
            <a:off x="8423606" y="6398542"/>
            <a:ext cx="825700" cy="47570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83" dirty="0">
                <a:solidFill>
                  <a:schemeClr val="tx1"/>
                </a:solidFill>
              </a:rPr>
              <a:t>T1</a:t>
            </a:r>
          </a:p>
        </p:txBody>
      </p:sp>
      <p:sp>
        <p:nvSpPr>
          <p:cNvPr id="152" name="Oval 151">
            <a:extLst>
              <a:ext uri="{FF2B5EF4-FFF2-40B4-BE49-F238E27FC236}">
                <a16:creationId xmlns:a16="http://schemas.microsoft.com/office/drawing/2014/main" id="{0A1AF9E0-FB06-467E-0187-9BCB654C6C52}"/>
              </a:ext>
            </a:extLst>
          </p:cNvPr>
          <p:cNvSpPr/>
          <p:nvPr/>
        </p:nvSpPr>
        <p:spPr>
          <a:xfrm>
            <a:off x="13240090" y="6447259"/>
            <a:ext cx="1317168" cy="542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84" dirty="0"/>
              <a:t>Memory Chunks</a:t>
            </a:r>
          </a:p>
        </p:txBody>
      </p:sp>
      <p:sp>
        <p:nvSpPr>
          <p:cNvPr id="153" name="Oval 152">
            <a:extLst>
              <a:ext uri="{FF2B5EF4-FFF2-40B4-BE49-F238E27FC236}">
                <a16:creationId xmlns:a16="http://schemas.microsoft.com/office/drawing/2014/main" id="{CE45D0B8-442F-1584-1383-47DA679EA619}"/>
              </a:ext>
            </a:extLst>
          </p:cNvPr>
          <p:cNvSpPr/>
          <p:nvPr/>
        </p:nvSpPr>
        <p:spPr>
          <a:xfrm>
            <a:off x="13365508" y="6904996"/>
            <a:ext cx="1019952" cy="4245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96" dirty="0">
                <a:solidFill>
                  <a:schemeClr val="tx1"/>
                </a:solidFill>
              </a:rPr>
              <a:t>Chunk1</a:t>
            </a:r>
          </a:p>
        </p:txBody>
      </p:sp>
      <p:cxnSp>
        <p:nvCxnSpPr>
          <p:cNvPr id="154" name="Connector: Curved 153">
            <a:extLst>
              <a:ext uri="{FF2B5EF4-FFF2-40B4-BE49-F238E27FC236}">
                <a16:creationId xmlns:a16="http://schemas.microsoft.com/office/drawing/2014/main" id="{9803BD9A-4172-E871-A8F4-FBA06E49157F}"/>
              </a:ext>
            </a:extLst>
          </p:cNvPr>
          <p:cNvCxnSpPr>
            <a:cxnSpLocks/>
            <a:stCxn id="153" idx="6"/>
            <a:endCxn id="116" idx="2"/>
          </p:cNvCxnSpPr>
          <p:nvPr/>
        </p:nvCxnSpPr>
        <p:spPr>
          <a:xfrm flipV="1">
            <a:off x="14385462" y="6844750"/>
            <a:ext cx="977337" cy="272507"/>
          </a:xfrm>
          <a:prstGeom prst="curvedConnector3">
            <a:avLst>
              <a:gd name="adj1" fmla="val 50000"/>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55" name="Connector: Curved 154">
            <a:extLst>
              <a:ext uri="{FF2B5EF4-FFF2-40B4-BE49-F238E27FC236}">
                <a16:creationId xmlns:a16="http://schemas.microsoft.com/office/drawing/2014/main" id="{0C7B868A-CB78-86FE-3110-66C839D3D461}"/>
              </a:ext>
            </a:extLst>
          </p:cNvPr>
          <p:cNvCxnSpPr>
            <a:cxnSpLocks/>
            <a:stCxn id="153" idx="5"/>
            <a:endCxn id="133" idx="4"/>
          </p:cNvCxnSpPr>
          <p:nvPr/>
        </p:nvCxnSpPr>
        <p:spPr>
          <a:xfrm rot="5400000" flipH="1" flipV="1">
            <a:off x="15138219" y="4707403"/>
            <a:ext cx="1657819" cy="3462069"/>
          </a:xfrm>
          <a:prstGeom prst="curvedConnector3">
            <a:avLst>
              <a:gd name="adj1" fmla="val -1864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56" name="Connector: Curved 155">
            <a:extLst>
              <a:ext uri="{FF2B5EF4-FFF2-40B4-BE49-F238E27FC236}">
                <a16:creationId xmlns:a16="http://schemas.microsoft.com/office/drawing/2014/main" id="{2DB9E7F2-3C75-6092-5C8B-9899D1D6B691}"/>
              </a:ext>
            </a:extLst>
          </p:cNvPr>
          <p:cNvCxnSpPr>
            <a:cxnSpLocks/>
            <a:stCxn id="82" idx="4"/>
            <a:endCxn id="129" idx="0"/>
          </p:cNvCxnSpPr>
          <p:nvPr/>
        </p:nvCxnSpPr>
        <p:spPr>
          <a:xfrm rot="16200000" flipH="1">
            <a:off x="7303240" y="4876811"/>
            <a:ext cx="1617556" cy="487371"/>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57" name="Connector: Curved 156">
            <a:extLst>
              <a:ext uri="{FF2B5EF4-FFF2-40B4-BE49-F238E27FC236}">
                <a16:creationId xmlns:a16="http://schemas.microsoft.com/office/drawing/2014/main" id="{4C149102-D3BC-AF52-0283-8A6114E22CF9}"/>
              </a:ext>
            </a:extLst>
          </p:cNvPr>
          <p:cNvCxnSpPr>
            <a:cxnSpLocks/>
            <a:stCxn id="82" idx="4"/>
            <a:endCxn id="141" idx="0"/>
          </p:cNvCxnSpPr>
          <p:nvPr/>
        </p:nvCxnSpPr>
        <p:spPr>
          <a:xfrm rot="16200000" flipH="1">
            <a:off x="7439076" y="4740980"/>
            <a:ext cx="3437370" cy="2578850"/>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58" name="Connector: Curved 157">
            <a:extLst>
              <a:ext uri="{FF2B5EF4-FFF2-40B4-BE49-F238E27FC236}">
                <a16:creationId xmlns:a16="http://schemas.microsoft.com/office/drawing/2014/main" id="{A15898FD-6796-88BF-93FC-053992C16618}"/>
              </a:ext>
            </a:extLst>
          </p:cNvPr>
          <p:cNvCxnSpPr>
            <a:cxnSpLocks/>
            <a:stCxn id="140" idx="4"/>
            <a:endCxn id="142" idx="4"/>
          </p:cNvCxnSpPr>
          <p:nvPr/>
        </p:nvCxnSpPr>
        <p:spPr>
          <a:xfrm rot="16200000" flipH="1">
            <a:off x="8235777" y="6491039"/>
            <a:ext cx="1747326" cy="2458698"/>
          </a:xfrm>
          <a:prstGeom prst="curvedConnector3">
            <a:avLst>
              <a:gd name="adj1" fmla="val 113083"/>
            </a:avLst>
          </a:prstGeom>
          <a:ln w="19050">
            <a:solidFill>
              <a:srgbClr val="FF000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59" name="Connector: Curved 158">
            <a:extLst>
              <a:ext uri="{FF2B5EF4-FFF2-40B4-BE49-F238E27FC236}">
                <a16:creationId xmlns:a16="http://schemas.microsoft.com/office/drawing/2014/main" id="{C4931CE9-0AD2-51B7-CC3F-FA19CB2E6158}"/>
              </a:ext>
            </a:extLst>
          </p:cNvPr>
          <p:cNvCxnSpPr>
            <a:cxnSpLocks/>
            <a:stCxn id="143" idx="4"/>
            <a:endCxn id="142" idx="4"/>
          </p:cNvCxnSpPr>
          <p:nvPr/>
        </p:nvCxnSpPr>
        <p:spPr>
          <a:xfrm rot="16200000" flipH="1">
            <a:off x="8727721" y="6982983"/>
            <a:ext cx="1719802" cy="1502333"/>
          </a:xfrm>
          <a:prstGeom prst="curvedConnector3">
            <a:avLst>
              <a:gd name="adj1" fmla="val 113292"/>
            </a:avLst>
          </a:prstGeom>
          <a:ln w="19050">
            <a:solidFill>
              <a:srgbClr val="FF000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60" name="Connector: Curved 159">
            <a:extLst>
              <a:ext uri="{FF2B5EF4-FFF2-40B4-BE49-F238E27FC236}">
                <a16:creationId xmlns:a16="http://schemas.microsoft.com/office/drawing/2014/main" id="{A82BEE40-9C01-8096-303B-642353574789}"/>
              </a:ext>
            </a:extLst>
          </p:cNvPr>
          <p:cNvCxnSpPr>
            <a:cxnSpLocks/>
            <a:stCxn id="143" idx="6"/>
            <a:endCxn id="118" idx="2"/>
          </p:cNvCxnSpPr>
          <p:nvPr/>
        </p:nvCxnSpPr>
        <p:spPr>
          <a:xfrm flipV="1">
            <a:off x="9249305" y="5306478"/>
            <a:ext cx="2569212" cy="1329920"/>
          </a:xfrm>
          <a:prstGeom prst="curvedConnector3">
            <a:avLst>
              <a:gd name="adj1" fmla="val 50000"/>
            </a:avLst>
          </a:prstGeom>
          <a:ln w="19050">
            <a:solidFill>
              <a:srgbClr val="FF000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77" name="Connector: Curved 176">
            <a:extLst>
              <a:ext uri="{FF2B5EF4-FFF2-40B4-BE49-F238E27FC236}">
                <a16:creationId xmlns:a16="http://schemas.microsoft.com/office/drawing/2014/main" id="{4E7AA332-AD6D-A017-E279-7DD5A48DBBFA}"/>
              </a:ext>
            </a:extLst>
          </p:cNvPr>
          <p:cNvCxnSpPr>
            <a:cxnSpLocks/>
            <a:stCxn id="22" idx="6"/>
            <a:endCxn id="140" idx="2"/>
          </p:cNvCxnSpPr>
          <p:nvPr/>
        </p:nvCxnSpPr>
        <p:spPr>
          <a:xfrm>
            <a:off x="6191667" y="4892250"/>
            <a:ext cx="1275575" cy="1716620"/>
          </a:xfrm>
          <a:prstGeom prst="curvedConnector3">
            <a:avLst>
              <a:gd name="adj1" fmla="val 50000"/>
            </a:avLst>
          </a:prstGeom>
          <a:ln w="19050">
            <a:solidFill>
              <a:srgbClr val="FF000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80" name="Connector: Curved 179">
            <a:extLst>
              <a:ext uri="{FF2B5EF4-FFF2-40B4-BE49-F238E27FC236}">
                <a16:creationId xmlns:a16="http://schemas.microsoft.com/office/drawing/2014/main" id="{3A280990-F2FE-D959-00A2-98ECEE744B03}"/>
              </a:ext>
            </a:extLst>
          </p:cNvPr>
          <p:cNvCxnSpPr>
            <a:cxnSpLocks/>
            <a:stCxn id="76" idx="6"/>
            <a:endCxn id="140" idx="2"/>
          </p:cNvCxnSpPr>
          <p:nvPr/>
        </p:nvCxnSpPr>
        <p:spPr>
          <a:xfrm>
            <a:off x="5196588" y="5557654"/>
            <a:ext cx="2270652" cy="1051217"/>
          </a:xfrm>
          <a:prstGeom prst="curvedConnector3">
            <a:avLst>
              <a:gd name="adj1" fmla="val 50000"/>
            </a:avLst>
          </a:prstGeom>
          <a:ln w="19050">
            <a:solidFill>
              <a:srgbClr val="FF000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96" name="Connector: Curved 195">
            <a:extLst>
              <a:ext uri="{FF2B5EF4-FFF2-40B4-BE49-F238E27FC236}">
                <a16:creationId xmlns:a16="http://schemas.microsoft.com/office/drawing/2014/main" id="{A2D322DA-95A6-2DEA-C6F3-017A5A21A6E7}"/>
              </a:ext>
            </a:extLst>
          </p:cNvPr>
          <p:cNvCxnSpPr>
            <a:cxnSpLocks/>
            <a:stCxn id="143" idx="6"/>
            <a:endCxn id="153" idx="3"/>
          </p:cNvCxnSpPr>
          <p:nvPr/>
        </p:nvCxnSpPr>
        <p:spPr>
          <a:xfrm>
            <a:off x="9249306" y="6636396"/>
            <a:ext cx="4265571" cy="630948"/>
          </a:xfrm>
          <a:prstGeom prst="curvedConnector4">
            <a:avLst>
              <a:gd name="adj1" fmla="val 48249"/>
              <a:gd name="adj2" fmla="val 136231"/>
            </a:avLst>
          </a:prstGeom>
          <a:ln w="19050">
            <a:solidFill>
              <a:srgbClr val="FF000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92" name="Connector: Curved 91">
            <a:extLst>
              <a:ext uri="{FF2B5EF4-FFF2-40B4-BE49-F238E27FC236}">
                <a16:creationId xmlns:a16="http://schemas.microsoft.com/office/drawing/2014/main" id="{21F8A4AB-A828-8D3B-93AC-8E80C3DCE037}"/>
              </a:ext>
            </a:extLst>
          </p:cNvPr>
          <p:cNvCxnSpPr>
            <a:cxnSpLocks/>
          </p:cNvCxnSpPr>
          <p:nvPr/>
        </p:nvCxnSpPr>
        <p:spPr>
          <a:xfrm rot="10800000">
            <a:off x="538692" y="8820897"/>
            <a:ext cx="1082212" cy="12700"/>
          </a:xfrm>
          <a:prstGeom prst="curvedConnector3">
            <a:avLst>
              <a:gd name="adj1" fmla="val 50000"/>
            </a:avLst>
          </a:prstGeom>
          <a:ln w="19050">
            <a:solidFill>
              <a:srgbClr val="FF0000"/>
            </a:solidFill>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85E54F18-8C64-8ECE-6C1D-0D02E971476B}"/>
              </a:ext>
            </a:extLst>
          </p:cNvPr>
          <p:cNvSpPr txBox="1"/>
          <p:nvPr/>
        </p:nvSpPr>
        <p:spPr>
          <a:xfrm>
            <a:off x="1852182" y="8665295"/>
            <a:ext cx="2343579" cy="430887"/>
          </a:xfrm>
          <a:prstGeom prst="rect">
            <a:avLst/>
          </a:prstGeom>
          <a:noFill/>
        </p:spPr>
        <p:txBody>
          <a:bodyPr wrap="square" rtlCol="0">
            <a:spAutoFit/>
          </a:bodyPr>
          <a:lstStyle/>
          <a:p>
            <a:r>
              <a:rPr lang="en-US" sz="2200" dirty="0"/>
              <a:t>New objects/links</a:t>
            </a:r>
          </a:p>
        </p:txBody>
      </p:sp>
    </p:spTree>
    <p:extLst>
      <p:ext uri="{BB962C8B-B14F-4D97-AF65-F5344CB8AC3E}">
        <p14:creationId xmlns:p14="http://schemas.microsoft.com/office/powerpoint/2010/main" val="350258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3114FD-E849-44B2-13AC-C0EC4D46EE74}"/>
              </a:ext>
            </a:extLst>
          </p:cNvPr>
          <p:cNvSpPr>
            <a:spLocks noGrp="1"/>
          </p:cNvSpPr>
          <p:nvPr>
            <p:ph type="title"/>
          </p:nvPr>
        </p:nvSpPr>
        <p:spPr/>
        <p:txBody>
          <a:bodyPr/>
          <a:lstStyle/>
          <a:p>
            <a:r>
              <a:rPr lang="en-US" dirty="0"/>
              <a:t>Backup</a:t>
            </a:r>
          </a:p>
        </p:txBody>
      </p:sp>
      <p:sp>
        <p:nvSpPr>
          <p:cNvPr id="5" name="Text Placeholder 4">
            <a:extLst>
              <a:ext uri="{FF2B5EF4-FFF2-40B4-BE49-F238E27FC236}">
                <a16:creationId xmlns:a16="http://schemas.microsoft.com/office/drawing/2014/main" id="{E1DD41AC-F9C0-D3C0-0692-C9D8EA2B8CD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866712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7E73BD0CF17B74EA16F95DCB1F5ACC9" ma:contentTypeVersion="2" ma:contentTypeDescription="Create a new document." ma:contentTypeScope="" ma:versionID="438982cf7e4e727dcdea9e1177f66ba2">
  <xsd:schema xmlns:xsd="http://www.w3.org/2001/XMLSchema" xmlns:xs="http://www.w3.org/2001/XMLSchema" xmlns:p="http://schemas.microsoft.com/office/2006/metadata/properties" xmlns:ns2="1f540844-254c-4e17-b2f9-e3fddb12e8aa" targetNamespace="http://schemas.microsoft.com/office/2006/metadata/properties" ma:root="true" ma:fieldsID="6244034636d01c42a3460cfc787585d9" ns2:_="">
    <xsd:import namespace="1f540844-254c-4e17-b2f9-e3fddb12e8a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540844-254c-4e17-b2f9-e3fddb12e8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9135A7-3152-4C95-8F96-C8442A8608E6}">
  <ds:schemaRefs>
    <ds:schemaRef ds:uri="http://schemas.microsoft.com/office/infopath/2007/PartnerControls"/>
    <ds:schemaRef ds:uri="http://schemas.microsoft.com/office/2006/documentManagement/types"/>
    <ds:schemaRef ds:uri="http://purl.org/dc/terms/"/>
    <ds:schemaRef ds:uri="1f540844-254c-4e17-b2f9-e3fddb12e8aa"/>
    <ds:schemaRef ds:uri="http://purl.org/dc/elements/1.1/"/>
    <ds:schemaRef ds:uri="http://purl.org/dc/dcmitype/"/>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2F39B1E-E0CD-4C20-8815-A82F399F7984}">
  <ds:schemaRefs>
    <ds:schemaRef ds:uri="http://schemas.microsoft.com/sharepoint/v3/contenttype/forms"/>
  </ds:schemaRefs>
</ds:datastoreItem>
</file>

<file path=customXml/itemProps3.xml><?xml version="1.0" encoding="utf-8"?>
<ds:datastoreItem xmlns:ds="http://schemas.openxmlformats.org/officeDocument/2006/customXml" ds:itemID="{365D1B79-C19C-4F3E-90F6-F13770F738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540844-254c-4e17-b2f9-e3fddb12e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6056</TotalTime>
  <Words>1885</Words>
  <Application>Microsoft Office PowerPoint</Application>
  <PresentationFormat>Custom</PresentationFormat>
  <Paragraphs>373</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Calibri Light (Headings)</vt:lpstr>
      <vt:lpstr>Office Theme</vt:lpstr>
      <vt:lpstr>Redfish modeling of CXL resources</vt:lpstr>
      <vt:lpstr>Composable system example: physical resources</vt:lpstr>
      <vt:lpstr>Composable system example: composed system</vt:lpstr>
      <vt:lpstr>Composable module 1</vt:lpstr>
      <vt:lpstr>Type 3 SLD Memory Composable Module 2</vt:lpstr>
      <vt:lpstr>PowerPoint Presentation</vt:lpstr>
      <vt:lpstr>Time T0 : no binding yet, between Composable Module 1 and Composable Module 2</vt:lpstr>
      <vt:lpstr>Time T1 : post-binding between Composable Module 1 and 2</vt:lpstr>
      <vt:lpstr>Backup</vt:lpstr>
      <vt:lpstr>CXL 2.0 memory pooling</vt:lpstr>
      <vt:lpstr>Type 3 SLD Memory Composable Module 2</vt:lpstr>
      <vt:lpstr>Type 3 MLD Memory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Sandur, Atul</dc:creator>
  <cp:lastModifiedBy>Mayfield, John (HPC/AI)</cp:lastModifiedBy>
  <cp:revision>335</cp:revision>
  <dcterms:created xsi:type="dcterms:W3CDTF">2022-07-29T05:36:41Z</dcterms:created>
  <dcterms:modified xsi:type="dcterms:W3CDTF">2022-08-16T21:52:17Z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4e4cbe8-b4f6-45dc-bcba-6123dfd2d8bf_Enabled">
    <vt:lpwstr>true</vt:lpwstr>
  </property>
  <property fmtid="{D5CDD505-2E9C-101B-9397-08002B2CF9AE}" pid="3" name="MSIP_Label_64e4cbe8-b4f6-45dc-bcba-6123dfd2d8bf_SetDate">
    <vt:lpwstr>2022-07-29T15:54:48Z</vt:lpwstr>
  </property>
  <property fmtid="{D5CDD505-2E9C-101B-9397-08002B2CF9AE}" pid="4" name="MSIP_Label_64e4cbe8-b4f6-45dc-bcba-6123dfd2d8bf_Method">
    <vt:lpwstr>Privileged</vt:lpwstr>
  </property>
  <property fmtid="{D5CDD505-2E9C-101B-9397-08002B2CF9AE}" pid="5" name="MSIP_Label_64e4cbe8-b4f6-45dc-bcba-6123dfd2d8bf_Name">
    <vt:lpwstr>Non-Business-AIP 2.0</vt:lpwstr>
  </property>
  <property fmtid="{D5CDD505-2E9C-101B-9397-08002B2CF9AE}" pid="6" name="MSIP_Label_64e4cbe8-b4f6-45dc-bcba-6123dfd2d8bf_SiteId">
    <vt:lpwstr>3dd8961f-e488-4e60-8e11-a82d994e183d</vt:lpwstr>
  </property>
  <property fmtid="{D5CDD505-2E9C-101B-9397-08002B2CF9AE}" pid="7" name="MSIP_Label_64e4cbe8-b4f6-45dc-bcba-6123dfd2d8bf_ActionId">
    <vt:lpwstr>f0c2201f-3d77-42e1-b72a-6439ae548fad</vt:lpwstr>
  </property>
  <property fmtid="{D5CDD505-2E9C-101B-9397-08002B2CF9AE}" pid="8" name="MSIP_Label_64e4cbe8-b4f6-45dc-bcba-6123dfd2d8bf_ContentBits">
    <vt:lpwstr>0</vt:lpwstr>
  </property>
  <property fmtid="{D5CDD505-2E9C-101B-9397-08002B2CF9AE}" pid="9" name="ContentTypeId">
    <vt:lpwstr>0x01010087E73BD0CF17B74EA16F95DCB1F5ACC9</vt:lpwstr>
  </property>
</Properties>
</file>