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77" r:id="rId5"/>
  </p:sldMasterIdLst>
  <p:notesMasterIdLst>
    <p:notesMasterId r:id="rId8"/>
  </p:notesMasterIdLst>
  <p:handoutMasterIdLst>
    <p:handoutMasterId r:id="rId9"/>
  </p:handoutMasterIdLst>
  <p:sldIdLst>
    <p:sldId id="268" r:id="rId6"/>
    <p:sldId id="26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4D2E67-7402-42F3-9F32-C8370D9C0E6D}">
          <p14:sldIdLst/>
        </p14:section>
        <p14:section name="Untitled Section" id="{B0E2A3F2-3051-4578-9CF2-FAC07A1286BD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B3"/>
    <a:srgbClr val="00589E"/>
    <a:srgbClr val="336600"/>
    <a:srgbClr val="2854A3"/>
    <a:srgbClr val="D4F991"/>
    <a:srgbClr val="FFFFFF"/>
    <a:srgbClr val="00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files as (westeroes_baseline_xlsx_workflow_part1.jpg)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files as (westeroes_baseline_xlsx_workflow_part2.jpg)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asa.ac.at/staff/huppmann" TargetMode="External"/><Relationship Id="rId2" Type="http://schemas.openxmlformats.org/officeDocument/2006/relationships/hyperlink" Target="mailto:huppmann@iiasa.ac.a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dirty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356226"/>
            <a:ext cx="11229933" cy="663575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29089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5007428"/>
            <a:ext cx="7968885" cy="148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 Scholar – Energy Program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Laxenburg, Austria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4"/>
            <a:ext cx="7493000" cy="1451892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 - CC BY 4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E3388-EF85-F643-AD65-3CF9C9E688E7}"/>
              </a:ext>
            </a:extLst>
          </p:cNvPr>
          <p:cNvSpPr txBox="1"/>
          <p:nvPr userDrawn="1"/>
        </p:nvSpPr>
        <p:spPr>
          <a:xfrm>
            <a:off x="3902268" y="4757055"/>
            <a:ext cx="7968885" cy="125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r"/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Dr. Daniel Huppmann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Research Scholar – Energy Program</a:t>
            </a:r>
          </a:p>
          <a:p>
            <a:pPr lvl="0" algn="r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International Institute for Applied Systems Analysis (IIASA)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2"/>
              </a:rPr>
              <a:t>huppmann@iiasa.ac.at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 u="sng">
                <a:solidFill>
                  <a:schemeClr val="bg2"/>
                </a:solidFill>
                <a:latin typeface="+mj-lt"/>
                <a:cs typeface="Calibri"/>
                <a:hlinkClick r:id="rId3"/>
              </a:rPr>
              <a:t>www.iiasa.ac.at/staff/huppmann</a:t>
            </a:r>
            <a:endParaRPr lang="en-US" sz="1400" u="sng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  <a:p>
            <a:pPr lvl="0" algn="r"/>
            <a:endParaRPr lang="en-US" sz="160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D1A46A0-1D3A-974A-BD7A-3938E1251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064" y="2757858"/>
            <a:ext cx="7968885" cy="6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lvl="0" indent="0" eaLnBrk="0" hangingPunct="0">
              <a:spcBef>
                <a:spcPct val="20000"/>
              </a:spcBef>
              <a:buSzPct val="80000"/>
              <a:buNone/>
              <a:defRPr sz="2400" i="1">
                <a:solidFill>
                  <a:srgbClr val="003399"/>
                </a:solidFill>
                <a:latin typeface="Cambria"/>
                <a:cs typeface="Cambria"/>
              </a:defRPr>
            </a:lvl1pPr>
            <a:lvl2pPr marL="534988" indent="-344488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>
                <a:latin typeface="Calibri"/>
                <a:cs typeface="Calibri"/>
              </a:defRPr>
            </a:lvl2pPr>
            <a:lvl3pPr marL="446088" indent="-179388" defTabSz="895350" eaLnBrk="0" hangingPunct="0">
              <a:spcBef>
                <a:spcPct val="20000"/>
              </a:spcBef>
              <a:buSzPct val="80000"/>
              <a:buFont typeface="Arial"/>
              <a:buChar char="•"/>
              <a:defRPr sz="2000">
                <a:latin typeface="Calibri"/>
                <a:cs typeface="Calibri"/>
              </a:defRPr>
            </a:lvl3pPr>
            <a:lvl4pPr marL="714375" indent="-357188" defTabSz="714375" eaLnBrk="0" hangingPunct="0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>
                <a:latin typeface="Calibri"/>
                <a:cs typeface="Calibri"/>
              </a:defRPr>
            </a:lvl4pPr>
            <a:lvl5pPr marL="1082675" indent="-228600" eaLnBrk="0" hangingPunct="0">
              <a:spcBef>
                <a:spcPct val="20000"/>
              </a:spcBef>
              <a:buChar char="»"/>
              <a:defRPr sz="1000">
                <a:latin typeface="Calibri"/>
                <a:cs typeface="Calibri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2400">
                <a:solidFill>
                  <a:schemeClr val="tx2"/>
                </a:solidFill>
              </a:rPr>
              <a:t>Thank you very much for your attention!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68A17E-D251-C544-BA8D-5422A37835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064" y="3435795"/>
            <a:ext cx="7493000" cy="1243183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/>
            </a:lvl1pPr>
          </a:lstStyle>
          <a:p>
            <a:r>
              <a:rPr lang="en-US"/>
              <a:t>Click to add more information</a:t>
            </a:r>
            <a:r>
              <a:rPr lang="is-IS"/>
              <a:t>…</a:t>
            </a: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CE6EA96-8E49-2940-934C-149BDDADB7B4}"/>
              </a:ext>
            </a:extLst>
          </p:cNvPr>
          <p:cNvSpPr/>
          <p:nvPr userDrawn="1"/>
        </p:nvSpPr>
        <p:spPr>
          <a:xfrm>
            <a:off x="4613314" y="6060351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This presentation is licensed under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</a:rPr>
              <a:t>a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+mj-lt"/>
                <a:cs typeface="Calibri"/>
                <a:hlinkClick r:id="rId5"/>
              </a:rPr>
              <a:t>Creative Commons Attribution 4.0 International License </a:t>
            </a:r>
            <a:endParaRPr lang="en-US" sz="1400">
              <a:solidFill>
                <a:schemeClr val="bg2">
                  <a:lumMod val="50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B80A1-23C1-7740-B8D3-1DA8B9D5F5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3553" y="6091881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226" y="1198690"/>
            <a:ext cx="11504084" cy="49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CCF253-1AAC-4E48-AEC6-9F6937C7D46B}" type="datetime4">
              <a:rPr lang="LID4096" noProof="0" smtClean="0"/>
              <a:t>21 April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3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531729"/>
            <a:ext cx="11504084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fld id="{D70C37C2-A143-402B-877C-849CBEEFD25A}" type="datetime4">
              <a:rPr lang="LID4096" smtClean="0"/>
              <a:t>21 April 2021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3"/>
            <a:ext cx="10655300" cy="432271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0A81349-9165-6841-B8E8-0D132091E4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4742" y="1531729"/>
            <a:ext cx="5624285" cy="467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AF3E2DE0-9498-2347-94D1-DECDC4FD8BA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44AD98C-C026-43BB-AEEE-3945BA0F5F8C}" type="datetime4">
              <a:rPr lang="LID4096" noProof="0" smtClean="0"/>
              <a:t>21 April 2021</a:t>
            </a:fld>
            <a:endParaRPr lang="en-GB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0EF2202-3676-0F4D-B61E-8B539502438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4A99E97-F63E-9145-9C57-A0BDE61F25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4D362A-5F5C-0849-8BA5-9D05FD006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1"/>
            <a:ext cx="11504084" cy="445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82D6B4-2390-4BCC-B671-8CF648CB235D}" type="datetime4">
              <a:rPr lang="LID4096" noProof="0" smtClean="0"/>
              <a:t>21 April 2021</a:t>
            </a:fld>
            <a:endParaRPr lang="en-GB" noProof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noProof="0"/>
              <a:t>The MESSAGEix modeling framework for integrated and x-cutting analysis</a:t>
            </a:r>
            <a:endParaRPr lang="en-GB" noProof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5601" y="1752603"/>
            <a:ext cx="11504084" cy="41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8"/>
            <a:ext cx="9971315" cy="2926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980DA6E-0BCB-B149-8312-B9EDDF1DACD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38B0777-827F-8D42-90B1-61394C340E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37A388-3172-AA42-B669-9A4D925C0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597527-2337-A348-8928-8ECA92D3337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23412D64-AA80-4167-B477-6ED1D7FC4795}" type="datetime4">
              <a:rPr lang="LID4096" smtClean="0"/>
              <a:t>21 April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9C00B-4B82-0546-8E83-2ED4B715FB4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laim (2), caption and y-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9D4807-C921-2F49-A0FE-1CC305E0C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143" y="1752603"/>
            <a:ext cx="11206541" cy="418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sz="2000" noProof="0" dirty="0" smtClean="0"/>
            </a:lvl3pPr>
            <a:lvl4pPr>
              <a:defRPr lang="en-US" sz="2000" noProof="0" dirty="0" smtClean="0"/>
            </a:lvl4pPr>
            <a:lvl5pPr>
              <a:defRPr lang="en-US" sz="1000" dirty="0"/>
            </a:lvl5pPr>
          </a:lstStyle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772886"/>
          </a:xfrm>
        </p:spPr>
        <p:txBody>
          <a:bodyPr/>
          <a:lstStyle>
            <a:lvl1pPr marL="0" indent="0">
              <a:buNone/>
              <a:defRPr sz="24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/>
              <a:t>Click to add claim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3E748C-3200-384B-833D-A6D019DBD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22400" y="6001112"/>
            <a:ext cx="9971315" cy="2922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/>
              <a:t>Click to edit caption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D502433B-089C-7144-A4B1-6A1760057C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748544" y="3649281"/>
            <a:ext cx="4208291" cy="3892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0" bIns="3600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en-GB" sz="1600">
                <a:solidFill>
                  <a:srgbClr val="7F7F7F"/>
                </a:solidFill>
              </a:defRPr>
            </a:lvl1pPr>
          </a:lstStyle>
          <a:p>
            <a:pPr marL="271463" lvl="0" indent="-271463" algn="r"/>
            <a:r>
              <a:rPr lang="en-GB" noProof="0"/>
              <a:t>Click to edit y-label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11994D-1B67-C647-8BC8-9ABB1AFE1C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C2E476-90DE-BF48-9DA0-02C9EA1D5D3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A025497-7E11-4525-9692-4120F835BBD2}" type="datetime4">
              <a:rPr lang="LID4096" smtClean="0"/>
              <a:t>21 April 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504155-9572-4142-B059-36E726FEC16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/>
              <a:t>The MESSAGEix modeling framework for integrated and x-cutting analysis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9C8981-E3CF-0E47-9DDD-0827EA17052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B164D5-1A33-8A4B-AFAD-249DDCD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3" y="1961663"/>
            <a:ext cx="11229423" cy="1325563"/>
          </a:xfrm>
          <a:prstGeom prst="rect">
            <a:avLst/>
          </a:prstGeom>
        </p:spPr>
        <p:txBody>
          <a:bodyPr vert="horz" lIns="36000" tIns="36000" rIns="36000" bIns="36000" rtlCol="0" anchor="b">
            <a:normAutofit/>
          </a:bodyPr>
          <a:lstStyle/>
          <a:p>
            <a:r>
              <a:rPr lang="en-GB"/>
              <a:t>Click to </a:t>
            </a:r>
            <a:r>
              <a:rPr lang="en-GB" noProof="0"/>
              <a:t>edit</a:t>
            </a:r>
            <a:r>
              <a:rPr lang="en-GB"/>
              <a:t> title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5F1087B-A5F9-C84D-8FC7-3CA8ECEA12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60876" y="293886"/>
            <a:ext cx="2159611" cy="45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0" kern="1200" noProof="0" smtClean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000" kern="1200" dirty="0">
          <a:solidFill>
            <a:schemeClr val="tx1"/>
          </a:solidFill>
          <a:latin typeface="+mj-lt"/>
          <a:ea typeface="+mj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733" y="655754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defRPr>
            </a:lvl1pPr>
          </a:lstStyle>
          <a:p>
            <a:fld id="{29920D7F-2E71-4F3D-9F44-90C68F6B8EA4}" type="datetime4">
              <a:rPr lang="LID4096" smtClean="0"/>
              <a:t>21 April 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288" y="6557549"/>
            <a:ext cx="807720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lang="en-US" sz="1400" b="0" i="0" kern="1200" noProof="0" smtClean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fld id="{838B0777-827F-8D42-90B1-61394C340E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3" y="234494"/>
            <a:ext cx="8911916" cy="522251"/>
          </a:xfrm>
          <a:prstGeom prst="rect">
            <a:avLst/>
          </a:prstGeom>
        </p:spPr>
        <p:txBody>
          <a:bodyPr vert="horz" lIns="36000" tIns="36000" rIns="36000" bIns="36000" rtlCol="0" anchor="b">
            <a:noAutofit/>
          </a:bodyPr>
          <a:lstStyle/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4731" y="6310241"/>
            <a:ext cx="9084296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lang="en-US" sz="1400" b="0" i="0" smtClean="0">
                <a:solidFill>
                  <a:schemeClr val="tx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/>
              <a:t>The MESSAGEix modeling framework for integrated and x-cutting analysis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476819-1AC2-8345-935D-AC08E5CD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88" y="1197429"/>
            <a:ext cx="11502739" cy="50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Calibri"/>
              </a:rPr>
              <a:t>Click to edit text</a:t>
            </a:r>
          </a:p>
          <a:p>
            <a:pPr lvl="1"/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Second level</a:t>
            </a:r>
          </a:p>
          <a:p>
            <a:pPr lvl="2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Third level</a:t>
            </a:r>
          </a:p>
          <a:p>
            <a:pPr lvl="3"/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Fourth level</a:t>
            </a:r>
          </a:p>
          <a:p>
            <a:pPr lvl="4"/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Calibri"/>
              </a:rPr>
              <a:t>Fifth level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0" i="0" kern="1200" noProof="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marR="0" indent="-2714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Tx/>
        <a:buChar char="•"/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1pPr>
      <a:lvl2pPr marL="534988" marR="0" indent="-34448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2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2pPr>
      <a:lvl3pPr marL="446088" marR="0" indent="-179388" algn="l" defTabSz="89535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Arial"/>
        <a:buChar char="•"/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3pPr>
      <a:lvl4pPr marL="714375" marR="0" indent="-357188" algn="l" defTabSz="7143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Tx/>
        <a:buBlip>
          <a:blip r:embed="rId9"/>
        </a:buBlip>
        <a:tabLst/>
        <a:defRPr kumimoji="0" lang="en-US" sz="20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4pPr>
      <a:lvl5pPr marL="1082675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 Light"/>
          <a:ea typeface="+mn-ea"/>
          <a:cs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5C6BD-B3CD-489F-A105-7DF2B333516D}"/>
              </a:ext>
            </a:extLst>
          </p:cNvPr>
          <p:cNvSpPr/>
          <p:nvPr/>
        </p:nvSpPr>
        <p:spPr>
          <a:xfrm>
            <a:off x="17114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4275F-7864-4C65-A161-95A96CAAE8A1}"/>
              </a:ext>
            </a:extLst>
          </p:cNvPr>
          <p:cNvSpPr/>
          <p:nvPr/>
        </p:nvSpPr>
        <p:spPr>
          <a:xfrm>
            <a:off x="173142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9FC4B4-29A9-431C-B985-60E1EC24CC24}"/>
              </a:ext>
            </a:extLst>
          </p:cNvPr>
          <p:cNvGrpSpPr/>
          <p:nvPr/>
        </p:nvGrpSpPr>
        <p:grpSpPr>
          <a:xfrm>
            <a:off x="659718" y="5127651"/>
            <a:ext cx="5096427" cy="1559450"/>
            <a:chOff x="546430" y="2589453"/>
            <a:chExt cx="5096427" cy="1559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3E6FF-3D8B-4B8C-8770-50FD2FEAEA91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59390D-5106-4771-A197-D4FF66BEEA4E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5732EA-5054-4278-8C41-D6099728C4F5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3327-9D89-4C36-8C33-C0294B45B39B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11A3D-8D82-4E12-A75B-A2E7B441E0D5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EE56C4-80BF-4294-99EF-438A759000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1B13F5-C05D-4D12-A4C9-DEEFF32B954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86D42F-A727-4E3A-8A75-A41CB2A1B5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9EF36C-80F4-4537-B423-AFE582EDC77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F77096-F2D8-419A-8337-387C7F87E87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FA1B6D-A013-4953-A549-42E49E56BE7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D66E46-B2FB-45A6-AD24-32B99FBF7B7B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F0F4DA-CB00-4F8F-9CDC-5126C6066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B9CDA2-E3D1-423A-BA16-D7F323C9C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025E6-5FA1-47F4-9EE3-7EEED1EAFD5F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5F7223-C326-4639-978E-EBF6E462BC96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90055D-AF21-463C-AE45-485DCA02DCE2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78" name="Arrow: Down 77">
            <a:extLst>
              <a:ext uri="{FF2B5EF4-FFF2-40B4-BE49-F238E27FC236}">
                <a16:creationId xmlns:a16="http://schemas.microsoft.com/office/drawing/2014/main" id="{63FE05FF-6249-4E9D-904A-47ADFD224811}"/>
              </a:ext>
            </a:extLst>
          </p:cNvPr>
          <p:cNvSpPr/>
          <p:nvPr/>
        </p:nvSpPr>
        <p:spPr>
          <a:xfrm>
            <a:off x="2788546" y="3731054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8C1B5-2825-43BA-8B79-072B3EF0E49A}"/>
              </a:ext>
            </a:extLst>
          </p:cNvPr>
          <p:cNvSpPr/>
          <p:nvPr/>
        </p:nvSpPr>
        <p:spPr>
          <a:xfrm>
            <a:off x="173141" y="3058246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4A2805B-7D99-40B5-8735-A090E92E6D75}"/>
              </a:ext>
            </a:extLst>
          </p:cNvPr>
          <p:cNvSpPr/>
          <p:nvPr/>
        </p:nvSpPr>
        <p:spPr>
          <a:xfrm>
            <a:off x="2803128" y="2242357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7DCC9E-B173-42E1-9817-30D033E935D8}"/>
              </a:ext>
            </a:extLst>
          </p:cNvPr>
          <p:cNvSpPr/>
          <p:nvPr/>
        </p:nvSpPr>
        <p:spPr>
          <a:xfrm>
            <a:off x="173141" y="1767927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25EB-8D05-43D6-82CD-4D62C6C090AD}"/>
              </a:ext>
            </a:extLst>
          </p:cNvPr>
          <p:cNvSpPr txBox="1"/>
          <p:nvPr/>
        </p:nvSpPr>
        <p:spPr>
          <a:xfrm>
            <a:off x="97277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Workflow as per “original” tutorial.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9C28CA-D348-4807-A88F-6DC5313680E7}"/>
              </a:ext>
            </a:extLst>
          </p:cNvPr>
          <p:cNvSpPr/>
          <p:nvPr/>
        </p:nvSpPr>
        <p:spPr>
          <a:xfrm>
            <a:off x="6085758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6F347-717A-464E-85E1-61451D87B089}"/>
              </a:ext>
            </a:extLst>
          </p:cNvPr>
          <p:cNvSpPr/>
          <p:nvPr/>
        </p:nvSpPr>
        <p:spPr>
          <a:xfrm>
            <a:off x="6241786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56DDA6-C1FD-45BF-AB8A-2BFB1A9BC7F6}"/>
              </a:ext>
            </a:extLst>
          </p:cNvPr>
          <p:cNvGrpSpPr/>
          <p:nvPr/>
        </p:nvGrpSpPr>
        <p:grpSpPr>
          <a:xfrm>
            <a:off x="6728362" y="5127651"/>
            <a:ext cx="5096427" cy="1559450"/>
            <a:chOff x="546430" y="2589453"/>
            <a:chExt cx="5096427" cy="1559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85D19-FE62-4E44-9AA0-D669A9BA2DE2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57C978-3482-4AEB-B134-535AA629143A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F2C8E1-6C56-4CA0-B384-1CB32D5B7609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DEB664-4931-4A4D-B2AB-6466288DA36E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CA5AE0-E329-4DF3-A88F-64DAD05CE839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A99630-7A31-4186-897D-3966838B6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89EE8-2976-464C-8F26-BC87A515EF8A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550A059-725E-4192-9395-1CE412F116E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DC8980-E275-4D1D-A70E-20272E9B32BF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6A0D59-502B-42C4-B104-4187E6EECDA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A782D51-AA38-4625-B826-166C81305FA4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AC30B1-F62A-4F64-BCF1-F613B630F5BF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986E98-50AE-4C1F-8BB7-15B027B4C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ADB9A1-C5E9-4B96-BDB8-17895044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98D2E19-5583-4329-A6F7-2C936D3F8984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E692C0-C909-49F8-9716-BBC6EEE7EFA9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2F96D5-2ADB-4E20-A8A4-5FD4CB915110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29A360-BA0B-41DC-B159-99C10E788764}"/>
              </a:ext>
            </a:extLst>
          </p:cNvPr>
          <p:cNvSpPr txBox="1"/>
          <p:nvPr/>
        </p:nvSpPr>
        <p:spPr>
          <a:xfrm>
            <a:off x="6165921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Example of workflow using excel input files.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4647B160-8544-4A31-AE6B-50182E70D190}"/>
              </a:ext>
            </a:extLst>
          </p:cNvPr>
          <p:cNvSpPr/>
          <p:nvPr/>
        </p:nvSpPr>
        <p:spPr>
          <a:xfrm>
            <a:off x="8864302" y="3733726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452337-8AD9-4239-B5B2-CEB3A5A2D209}"/>
              </a:ext>
            </a:extLst>
          </p:cNvPr>
          <p:cNvSpPr/>
          <p:nvPr/>
        </p:nvSpPr>
        <p:spPr>
          <a:xfrm>
            <a:off x="6248897" y="3060918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51321BA-CD27-4899-8373-C256828F1924}"/>
              </a:ext>
            </a:extLst>
          </p:cNvPr>
          <p:cNvSpPr/>
          <p:nvPr/>
        </p:nvSpPr>
        <p:spPr>
          <a:xfrm>
            <a:off x="8878884" y="2245029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15F35D-94E0-4F8A-AE6A-A49AFFEB2901}"/>
              </a:ext>
            </a:extLst>
          </p:cNvPr>
          <p:cNvSpPr/>
          <p:nvPr/>
        </p:nvSpPr>
        <p:spPr>
          <a:xfrm>
            <a:off x="6248897" y="1770599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 in “.xlsx” format</a:t>
            </a:r>
          </a:p>
        </p:txBody>
      </p:sp>
    </p:spTree>
    <p:extLst>
      <p:ext uri="{BB962C8B-B14F-4D97-AF65-F5344CB8AC3E}">
        <p14:creationId xmlns:p14="http://schemas.microsoft.com/office/powerpoint/2010/main" val="282531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B5C6BD-B3CD-489F-A105-7DF2B333516D}"/>
              </a:ext>
            </a:extLst>
          </p:cNvPr>
          <p:cNvSpPr/>
          <p:nvPr/>
        </p:nvSpPr>
        <p:spPr>
          <a:xfrm>
            <a:off x="17114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D4275F-7864-4C65-A161-95A96CAAE8A1}"/>
              </a:ext>
            </a:extLst>
          </p:cNvPr>
          <p:cNvSpPr/>
          <p:nvPr/>
        </p:nvSpPr>
        <p:spPr>
          <a:xfrm>
            <a:off x="173142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9FC4B4-29A9-431C-B985-60E1EC24CC24}"/>
              </a:ext>
            </a:extLst>
          </p:cNvPr>
          <p:cNvGrpSpPr/>
          <p:nvPr/>
        </p:nvGrpSpPr>
        <p:grpSpPr>
          <a:xfrm>
            <a:off x="659718" y="5127651"/>
            <a:ext cx="5096427" cy="1559450"/>
            <a:chOff x="546430" y="2589453"/>
            <a:chExt cx="5096427" cy="1559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3E6FF-3D8B-4B8C-8770-50FD2FEAEA91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59390D-5106-4771-A197-D4FF66BEEA4E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5732EA-5054-4278-8C41-D6099728C4F5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93327-9D89-4C36-8C33-C0294B45B39B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11A3D-8D82-4E12-A75B-A2E7B441E0D5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EE56C4-80BF-4294-99EF-438A759000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1B13F5-C05D-4D12-A4C9-DEEFF32B954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86D42F-A727-4E3A-8A75-A41CB2A1B54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9EF36C-80F4-4537-B423-AFE582EDC77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F77096-F2D8-419A-8337-387C7F87E87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3FA1B6D-A013-4953-A549-42E49E56BE7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D66E46-B2FB-45A6-AD24-32B99FBF7B7B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1F0F4DA-CB00-4F8F-9CDC-5126C606660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B9CDA2-E3D1-423A-BA16-D7F323C9C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2025E6-5FA1-47F4-9EE3-7EEED1EAFD5F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5F7223-C326-4639-978E-EBF6E462BC96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90055D-AF21-463C-AE45-485DCA02DCE2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78" name="Arrow: Down 77">
            <a:extLst>
              <a:ext uri="{FF2B5EF4-FFF2-40B4-BE49-F238E27FC236}">
                <a16:creationId xmlns:a16="http://schemas.microsoft.com/office/drawing/2014/main" id="{63FE05FF-6249-4E9D-904A-47ADFD224811}"/>
              </a:ext>
            </a:extLst>
          </p:cNvPr>
          <p:cNvSpPr/>
          <p:nvPr/>
        </p:nvSpPr>
        <p:spPr>
          <a:xfrm>
            <a:off x="2788546" y="3731054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F8C1B5-2825-43BA-8B79-072B3EF0E49A}"/>
              </a:ext>
            </a:extLst>
          </p:cNvPr>
          <p:cNvSpPr/>
          <p:nvPr/>
        </p:nvSpPr>
        <p:spPr>
          <a:xfrm>
            <a:off x="173141" y="3058246"/>
            <a:ext cx="5693807" cy="780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 (</a:t>
            </a:r>
            <a:r>
              <a:rPr lang="en-US" i="1" dirty="0">
                <a:solidFill>
                  <a:sysClr val="windowText" lastClr="000000"/>
                </a:solidFill>
              </a:rPr>
              <a:t>python, R, </a:t>
            </a:r>
            <a:r>
              <a:rPr lang="en-US" i="1" dirty="0" err="1">
                <a:solidFill>
                  <a:sysClr val="windowText" lastClr="000000"/>
                </a:solidFill>
              </a:rPr>
              <a:t>jupyter</a:t>
            </a:r>
            <a:r>
              <a:rPr lang="en-US" i="1" dirty="0">
                <a:solidFill>
                  <a:sysClr val="windowText" lastClr="000000"/>
                </a:solidFill>
              </a:rPr>
              <a:t> notebook)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24A2805B-7D99-40B5-8735-A090E92E6D75}"/>
              </a:ext>
            </a:extLst>
          </p:cNvPr>
          <p:cNvSpPr/>
          <p:nvPr/>
        </p:nvSpPr>
        <p:spPr>
          <a:xfrm>
            <a:off x="2803128" y="2242357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7DCC9E-B173-42E1-9817-30D033E935D8}"/>
              </a:ext>
            </a:extLst>
          </p:cNvPr>
          <p:cNvSpPr/>
          <p:nvPr/>
        </p:nvSpPr>
        <p:spPr>
          <a:xfrm>
            <a:off x="173141" y="1767927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25EB-8D05-43D6-82CD-4D62C6C090AD}"/>
              </a:ext>
            </a:extLst>
          </p:cNvPr>
          <p:cNvSpPr txBox="1"/>
          <p:nvPr/>
        </p:nvSpPr>
        <p:spPr>
          <a:xfrm>
            <a:off x="97277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Workflow as per “original” tutorial.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9C28CA-D348-4807-A88F-6DC5313680E7}"/>
              </a:ext>
            </a:extLst>
          </p:cNvPr>
          <p:cNvSpPr/>
          <p:nvPr/>
        </p:nvSpPr>
        <p:spPr>
          <a:xfrm>
            <a:off x="6085758" y="16622"/>
            <a:ext cx="6022146" cy="6797440"/>
          </a:xfrm>
          <a:prstGeom prst="roundRect">
            <a:avLst>
              <a:gd name="adj" fmla="val 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6F347-717A-464E-85E1-61451D87B089}"/>
              </a:ext>
            </a:extLst>
          </p:cNvPr>
          <p:cNvSpPr/>
          <p:nvPr/>
        </p:nvSpPr>
        <p:spPr>
          <a:xfrm>
            <a:off x="6241786" y="4758147"/>
            <a:ext cx="5693807" cy="1888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MESSAGEix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56DDA6-C1FD-45BF-AB8A-2BFB1A9BC7F6}"/>
              </a:ext>
            </a:extLst>
          </p:cNvPr>
          <p:cNvGrpSpPr/>
          <p:nvPr/>
        </p:nvGrpSpPr>
        <p:grpSpPr>
          <a:xfrm>
            <a:off x="6728362" y="5127651"/>
            <a:ext cx="5096427" cy="1559450"/>
            <a:chOff x="546430" y="2589453"/>
            <a:chExt cx="5096427" cy="1559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685D19-FE62-4E44-9AA0-D669A9BA2DE2}"/>
                </a:ext>
              </a:extLst>
            </p:cNvPr>
            <p:cNvSpPr/>
            <p:nvPr/>
          </p:nvSpPr>
          <p:spPr>
            <a:xfrm>
              <a:off x="1174899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Secondary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57C978-3482-4AEB-B134-535AA629143A}"/>
                </a:ext>
              </a:extLst>
            </p:cNvPr>
            <p:cNvSpPr/>
            <p:nvPr/>
          </p:nvSpPr>
          <p:spPr>
            <a:xfrm>
              <a:off x="546430" y="3164105"/>
              <a:ext cx="528320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powerplants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F2C8E1-6C56-4CA0-B384-1CB32D5B7609}"/>
                </a:ext>
              </a:extLst>
            </p:cNvPr>
            <p:cNvSpPr/>
            <p:nvPr/>
          </p:nvSpPr>
          <p:spPr>
            <a:xfrm>
              <a:off x="2012697" y="3164105"/>
              <a:ext cx="743757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electricity grid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DEB664-4931-4A4D-B2AB-6466288DA36E}"/>
                </a:ext>
              </a:extLst>
            </p:cNvPr>
            <p:cNvSpPr/>
            <p:nvPr/>
          </p:nvSpPr>
          <p:spPr>
            <a:xfrm>
              <a:off x="2791926" y="2628450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Final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CA5AE0-E329-4DF3-A88F-64DAD05CE839}"/>
                </a:ext>
              </a:extLst>
            </p:cNvPr>
            <p:cNvSpPr/>
            <p:nvPr/>
          </p:nvSpPr>
          <p:spPr>
            <a:xfrm>
              <a:off x="3708006" y="3164105"/>
              <a:ext cx="667064" cy="780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light-bulbs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A99630-7A31-4186-897D-3966838B6780}"/>
                </a:ext>
              </a:extLst>
            </p:cNvPr>
            <p:cNvCxnSpPr>
              <a:cxnSpLocks/>
            </p:cNvCxnSpPr>
            <p:nvPr/>
          </p:nvCxnSpPr>
          <p:spPr>
            <a:xfrm>
              <a:off x="1596539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B89EE8-2976-464C-8F26-BC87A515EF8A}"/>
                </a:ext>
              </a:extLst>
            </p:cNvPr>
            <p:cNvCxnSpPr>
              <a:cxnSpLocks/>
            </p:cNvCxnSpPr>
            <p:nvPr/>
          </p:nvCxnSpPr>
          <p:spPr>
            <a:xfrm>
              <a:off x="3213566" y="2980342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550A059-725E-4192-9395-1CE412F116E8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1074750" y="3550649"/>
              <a:ext cx="521789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DC8980-E275-4D1D-A70E-20272E9B32BF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603071" y="3550649"/>
              <a:ext cx="409626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6A0D59-502B-42C4-B104-4187E6EECDA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2756454" y="3550650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A782D51-AA38-4625-B826-166C81305FA4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3213566" y="3550649"/>
              <a:ext cx="494440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AC30B1-F62A-4F64-BCF1-F613B630F5BF}"/>
                </a:ext>
              </a:extLst>
            </p:cNvPr>
            <p:cNvSpPr/>
            <p:nvPr/>
          </p:nvSpPr>
          <p:spPr>
            <a:xfrm>
              <a:off x="4414544" y="2589453"/>
              <a:ext cx="843280" cy="3518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Useful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986E98-50AE-4C1F-8BB7-15B027B4C5EB}"/>
                </a:ext>
              </a:extLst>
            </p:cNvPr>
            <p:cNvCxnSpPr>
              <a:cxnSpLocks/>
            </p:cNvCxnSpPr>
            <p:nvPr/>
          </p:nvCxnSpPr>
          <p:spPr>
            <a:xfrm>
              <a:off x="4836184" y="2941345"/>
              <a:ext cx="0" cy="96425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ADB9A1-C5E9-4B96-BDB8-17895044C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72" y="3511653"/>
              <a:ext cx="457112" cy="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98D2E19-5583-4329-A6F7-2C936D3F8984}"/>
                </a:ext>
              </a:extLst>
            </p:cNvPr>
            <p:cNvSpPr txBox="1"/>
            <p:nvPr/>
          </p:nvSpPr>
          <p:spPr>
            <a:xfrm>
              <a:off x="787466" y="3887293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1E692C0-C909-49F8-9716-BBC6EEE7EFA9}"/>
                </a:ext>
              </a:extLst>
            </p:cNvPr>
            <p:cNvSpPr txBox="1"/>
            <p:nvPr/>
          </p:nvSpPr>
          <p:spPr>
            <a:xfrm>
              <a:off x="2417346" y="388415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electricity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2F96D5-2ADB-4E20-A8A4-5FD4CB915110}"/>
                </a:ext>
              </a:extLst>
            </p:cNvPr>
            <p:cNvSpPr txBox="1"/>
            <p:nvPr/>
          </p:nvSpPr>
          <p:spPr>
            <a:xfrm>
              <a:off x="4037793" y="3850617"/>
              <a:ext cx="1605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light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029A360-BA0B-41DC-B159-99C10E788764}"/>
              </a:ext>
            </a:extLst>
          </p:cNvPr>
          <p:cNvSpPr txBox="1"/>
          <p:nvPr/>
        </p:nvSpPr>
        <p:spPr>
          <a:xfrm>
            <a:off x="6165921" y="252919"/>
            <a:ext cx="57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Example of workflow using excel input files.</a:t>
            </a: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62407747-C44B-4A2C-8DFA-13D2492F3B32}"/>
              </a:ext>
            </a:extLst>
          </p:cNvPr>
          <p:cNvSpPr/>
          <p:nvPr/>
        </p:nvSpPr>
        <p:spPr>
          <a:xfrm>
            <a:off x="10035667" y="3798682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A40C9B-2184-4EFB-AD15-1901616A3B77}"/>
              </a:ext>
            </a:extLst>
          </p:cNvPr>
          <p:cNvSpPr/>
          <p:nvPr/>
        </p:nvSpPr>
        <p:spPr>
          <a:xfrm>
            <a:off x="9619907" y="3656987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7C66C0D8-942D-4B83-A499-BFAE42FAC483}"/>
              </a:ext>
            </a:extLst>
          </p:cNvPr>
          <p:cNvSpPr/>
          <p:nvPr/>
        </p:nvSpPr>
        <p:spPr>
          <a:xfrm>
            <a:off x="10027928" y="2895448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Folded Corner 113">
            <a:extLst>
              <a:ext uri="{FF2B5EF4-FFF2-40B4-BE49-F238E27FC236}">
                <a16:creationId xmlns:a16="http://schemas.microsoft.com/office/drawing/2014/main" id="{F0BAB7D1-B386-480D-A153-CD3E24E654F0}"/>
              </a:ext>
            </a:extLst>
          </p:cNvPr>
          <p:cNvSpPr/>
          <p:nvPr/>
        </p:nvSpPr>
        <p:spPr>
          <a:xfrm>
            <a:off x="9612168" y="2496741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</a:t>
            </a:r>
            <a:r>
              <a:rPr lang="en-US" sz="1400" i="1" dirty="0"/>
              <a:t>n</a:t>
            </a:r>
            <a:r>
              <a:rPr lang="en-US" sz="1400" dirty="0"/>
              <a:t>” in .xlsx format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4701153-E45A-494B-8DBF-7BEA63329AC3}"/>
              </a:ext>
            </a:extLst>
          </p:cNvPr>
          <p:cNvSpPr/>
          <p:nvPr/>
        </p:nvSpPr>
        <p:spPr>
          <a:xfrm>
            <a:off x="8745867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E83D37-ADFD-4ACC-9A2D-E15BFF093558}"/>
              </a:ext>
            </a:extLst>
          </p:cNvPr>
          <p:cNvSpPr/>
          <p:nvPr/>
        </p:nvSpPr>
        <p:spPr>
          <a:xfrm>
            <a:off x="8330107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A6C70B8E-8147-4BE0-8F26-3F20FB75FFA0}"/>
              </a:ext>
            </a:extLst>
          </p:cNvPr>
          <p:cNvSpPr/>
          <p:nvPr/>
        </p:nvSpPr>
        <p:spPr>
          <a:xfrm>
            <a:off x="8738128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Folded Corner 117">
            <a:extLst>
              <a:ext uri="{FF2B5EF4-FFF2-40B4-BE49-F238E27FC236}">
                <a16:creationId xmlns:a16="http://schemas.microsoft.com/office/drawing/2014/main" id="{7051BA13-99BA-4D89-A6C8-A9C42BBF4660}"/>
              </a:ext>
            </a:extLst>
          </p:cNvPr>
          <p:cNvSpPr/>
          <p:nvPr/>
        </p:nvSpPr>
        <p:spPr>
          <a:xfrm>
            <a:off x="8322368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“b” in .xlsx format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524221A7-B7CF-4290-9E8D-DF80C1CC14FF}"/>
              </a:ext>
            </a:extLst>
          </p:cNvPr>
          <p:cNvSpPr/>
          <p:nvPr/>
        </p:nvSpPr>
        <p:spPr>
          <a:xfrm>
            <a:off x="7440588" y="3807518"/>
            <a:ext cx="426720" cy="10983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6ECD8A5-5374-49CC-997C-57B561C766F4}"/>
              </a:ext>
            </a:extLst>
          </p:cNvPr>
          <p:cNvSpPr/>
          <p:nvPr/>
        </p:nvSpPr>
        <p:spPr>
          <a:xfrm>
            <a:off x="7024828" y="3665823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import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4CEBE761-ADB0-4956-9011-9A19542FBD9A}"/>
              </a:ext>
            </a:extLst>
          </p:cNvPr>
          <p:cNvSpPr/>
          <p:nvPr/>
        </p:nvSpPr>
        <p:spPr>
          <a:xfrm>
            <a:off x="7432849" y="2904284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Folded Corner 121">
            <a:extLst>
              <a:ext uri="{FF2B5EF4-FFF2-40B4-BE49-F238E27FC236}">
                <a16:creationId xmlns:a16="http://schemas.microsoft.com/office/drawing/2014/main" id="{F1AD502B-8797-4BC3-AB43-601EC75239C7}"/>
              </a:ext>
            </a:extLst>
          </p:cNvPr>
          <p:cNvSpPr/>
          <p:nvPr/>
        </p:nvSpPr>
        <p:spPr>
          <a:xfrm>
            <a:off x="7017089" y="2505577"/>
            <a:ext cx="1258241" cy="931622"/>
          </a:xfrm>
          <a:prstGeom prst="foldedCorner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set “a” .xlsx format</a:t>
            </a:r>
          </a:p>
        </p:txBody>
      </p: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ABD83E96-BE2C-42A5-BD85-F37BB81D82F2}"/>
              </a:ext>
            </a:extLst>
          </p:cNvPr>
          <p:cNvSpPr/>
          <p:nvPr/>
        </p:nvSpPr>
        <p:spPr>
          <a:xfrm>
            <a:off x="10052160" y="1781415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A040E7F4-976E-4047-BCF1-D68A94EC5F50}"/>
              </a:ext>
            </a:extLst>
          </p:cNvPr>
          <p:cNvSpPr/>
          <p:nvPr/>
        </p:nvSpPr>
        <p:spPr>
          <a:xfrm>
            <a:off x="8762360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AD59BC1C-C631-405E-8D91-A8278BD7971F}"/>
              </a:ext>
            </a:extLst>
          </p:cNvPr>
          <p:cNvSpPr/>
          <p:nvPr/>
        </p:nvSpPr>
        <p:spPr>
          <a:xfrm>
            <a:off x="7457081" y="1790251"/>
            <a:ext cx="426720" cy="8749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49C900-30A1-465B-9CA3-CFA430428569}"/>
              </a:ext>
            </a:extLst>
          </p:cNvPr>
          <p:cNvSpPr/>
          <p:nvPr/>
        </p:nvSpPr>
        <p:spPr>
          <a:xfrm>
            <a:off x="9619907" y="1367045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EA28E2-787A-4B55-AF4F-9A552B519EA8}"/>
              </a:ext>
            </a:extLst>
          </p:cNvPr>
          <p:cNvSpPr/>
          <p:nvPr/>
        </p:nvSpPr>
        <p:spPr>
          <a:xfrm>
            <a:off x="8330107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6ED5F6-1A3F-4642-8993-8394916F4302}"/>
              </a:ext>
            </a:extLst>
          </p:cNvPr>
          <p:cNvSpPr/>
          <p:nvPr/>
        </p:nvSpPr>
        <p:spPr>
          <a:xfrm>
            <a:off x="7024828" y="1375881"/>
            <a:ext cx="1258241" cy="903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conversion script</a:t>
            </a:r>
            <a:endParaRPr lang="en-US" sz="1400" i="1" dirty="0">
              <a:solidFill>
                <a:sysClr val="windowText" lastClr="000000"/>
              </a:solidFill>
            </a:endParaRPr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5CA0CE70-341D-4714-9E72-19882642F0CC}"/>
              </a:ext>
            </a:extLst>
          </p:cNvPr>
          <p:cNvSpPr/>
          <p:nvPr/>
        </p:nvSpPr>
        <p:spPr>
          <a:xfrm>
            <a:off x="10061505" y="810800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8F40CC48-0A20-45E1-8692-B5825AC61323}"/>
              </a:ext>
            </a:extLst>
          </p:cNvPr>
          <p:cNvSpPr/>
          <p:nvPr/>
        </p:nvSpPr>
        <p:spPr>
          <a:xfrm>
            <a:off x="8771705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E81A298D-CD4C-4535-804F-A2367AC10BD0}"/>
              </a:ext>
            </a:extLst>
          </p:cNvPr>
          <p:cNvSpPr/>
          <p:nvPr/>
        </p:nvSpPr>
        <p:spPr>
          <a:xfrm>
            <a:off x="7466426" y="819636"/>
            <a:ext cx="426720" cy="673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A247AB0-92CD-4DE7-9B3A-859E4B491484}"/>
              </a:ext>
            </a:extLst>
          </p:cNvPr>
          <p:cNvSpPr/>
          <p:nvPr/>
        </p:nvSpPr>
        <p:spPr>
          <a:xfrm>
            <a:off x="6241786" y="686429"/>
            <a:ext cx="5686695" cy="54549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89512459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52282615-B4D3-44AA-90D7-B3345FBAD180}"/>
    </a:ext>
  </a:extLst>
</a:theme>
</file>

<file path=ppt/theme/theme2.xml><?xml version="1.0" encoding="utf-8"?>
<a:theme xmlns:a="http://schemas.openxmlformats.org/drawingml/2006/main" name="Content">
  <a:themeElements>
    <a:clrScheme name="IIASA color">
      <a:dk1>
        <a:sysClr val="windowText" lastClr="000000"/>
      </a:dk1>
      <a:lt1>
        <a:sysClr val="window" lastClr="FFFFFF"/>
      </a:lt1>
      <a:dk2>
        <a:srgbClr val="00599D"/>
      </a:dk2>
      <a:lt2>
        <a:srgbClr val="E7E6E6"/>
      </a:lt2>
      <a:accent1>
        <a:srgbClr val="00599D"/>
      </a:accent1>
      <a:accent2>
        <a:srgbClr val="09C6C0"/>
      </a:accent2>
      <a:accent3>
        <a:srgbClr val="24806E"/>
      </a:accent3>
      <a:accent4>
        <a:srgbClr val="FDBB40"/>
      </a:accent4>
      <a:accent5>
        <a:srgbClr val="EF6A6B"/>
      </a:accent5>
      <a:accent6>
        <a:srgbClr val="6A4C93"/>
      </a:accent6>
      <a:hlink>
        <a:srgbClr val="00599D"/>
      </a:hlink>
      <a:folHlink>
        <a:srgbClr val="6A4C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asa_dh_template_169.potx" id="{B0F2967E-95CF-4A90-A977-E2D4C086E551}" vid="{C19DDA07-5643-42C0-95C1-F793A2A292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C0CC2C1BBF24EAF6B3D15882DAE61" ma:contentTypeVersion="9" ma:contentTypeDescription="Create a new document." ma:contentTypeScope="" ma:versionID="d7d442aded1f32970ca7b5881ad565e0">
  <xsd:schema xmlns:xsd="http://www.w3.org/2001/XMLSchema" xmlns:xs="http://www.w3.org/2001/XMLSchema" xmlns:p="http://schemas.microsoft.com/office/2006/metadata/properties" xmlns:ns2="767a3297-cb3c-49cb-bb81-4accf9a9be2f" xmlns:ns3="4338dd45-1272-44e4-8715-b442259e15fd" targetNamespace="http://schemas.microsoft.com/office/2006/metadata/properties" ma:root="true" ma:fieldsID="efdb64e9efef0c44a9d2235c675f250d" ns2:_="" ns3:_="">
    <xsd:import namespace="767a3297-cb3c-49cb-bb81-4accf9a9be2f"/>
    <xsd:import namespace="4338dd45-1272-44e4-8715-b442259e15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a3297-cb3c-49cb-bb81-4accf9a9b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8dd45-1272-44e4-8715-b442259e15f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DBFC3E-F1C5-4547-9A66-15BCDB336D7F}">
  <ds:schemaRefs>
    <ds:schemaRef ds:uri="4338dd45-1272-44e4-8715-b442259e15fd"/>
    <ds:schemaRef ds:uri="767a3297-cb3c-49cb-bb81-4accf9a9be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338dd45-1272-44e4-8715-b442259e15fd"/>
    <ds:schemaRef ds:uri="767a3297-cb3c-49cb-bb81-4accf9a9be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194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Tahoma</vt:lpstr>
      <vt:lpstr>Title slide</vt:lpstr>
      <vt:lpstr>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constraint formulation</dc:title>
  <dc:creator>FRICKO Oliver</dc:creator>
  <cp:lastModifiedBy>FRICKO Oliver</cp:lastModifiedBy>
  <cp:revision>9</cp:revision>
  <dcterms:created xsi:type="dcterms:W3CDTF">2020-09-04T08:06:38Z</dcterms:created>
  <dcterms:modified xsi:type="dcterms:W3CDTF">2021-04-21T14:58:43Z</dcterms:modified>
</cp:coreProperties>
</file>