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8"/>
  </p:notesMasterIdLst>
  <p:handoutMasterIdLst>
    <p:handoutMasterId r:id="rId19"/>
  </p:handoutMasterIdLst>
  <p:sldIdLst>
    <p:sldId id="256" r:id="rId5"/>
    <p:sldId id="257" r:id="rId6"/>
    <p:sldId id="266" r:id="rId7"/>
    <p:sldId id="267" r:id="rId8"/>
    <p:sldId id="268" r:id="rId9"/>
    <p:sldId id="275" r:id="rId10"/>
    <p:sldId id="269" r:id="rId11"/>
    <p:sldId id="273" r:id="rId12"/>
    <p:sldId id="274" r:id="rId13"/>
    <p:sldId id="270" r:id="rId14"/>
    <p:sldId id="272" r:id="rId15"/>
    <p:sldId id="258" r:id="rId16"/>
    <p:sldId id="26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0">
          <p15:clr>
            <a:srgbClr val="A4A3A4"/>
          </p15:clr>
        </p15:guide>
        <p15:guide id="2" pos="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846"/>
    <a:srgbClr val="052850"/>
    <a:srgbClr val="05234B"/>
    <a:srgbClr val="051E4B"/>
    <a:srgbClr val="052D4B"/>
    <a:srgbClr val="032D55"/>
    <a:srgbClr val="C8C8BE"/>
    <a:srgbClr val="6E6E69"/>
    <a:srgbClr val="A5A59B"/>
    <a:srgbClr val="A0A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98241" autoAdjust="0"/>
  </p:normalViewPr>
  <p:slideViewPr>
    <p:cSldViewPr snapToGrid="0" snapToObjects="1">
      <p:cViewPr varScale="1">
        <p:scale>
          <a:sx n="108" d="100"/>
          <a:sy n="108" d="100"/>
        </p:scale>
        <p:origin x="149" y="77"/>
      </p:cViewPr>
      <p:guideLst>
        <p:guide orient="horz" pos="1580"/>
        <p:guide pos="6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A57684-3573-F345-947D-55DD87BCE26E}" type="datetimeFigureOut">
              <a:rPr lang="en-US" smtClean="0"/>
              <a:pPr/>
              <a:t>27-Jan-22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8551B-D943-4C4B-832F-106D21CDE9B0}" type="slidenum">
              <a:rPr lang="en-US" smtClean="0"/>
              <a:pPr/>
              <a:t>‹#›</a:t>
            </a:fld>
            <a:endParaRPr lang="en-US"/>
          </a:p>
        </p:txBody>
      </p:sp>
    </p:spTree>
    <p:extLst>
      <p:ext uri="{BB962C8B-B14F-4D97-AF65-F5344CB8AC3E}">
        <p14:creationId xmlns:p14="http://schemas.microsoft.com/office/powerpoint/2010/main" val="10197999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F80DB-7765-C34B-A647-E52503C6CB76}" type="datetimeFigureOut">
              <a:rPr lang="en-US" smtClean="0"/>
              <a:pPr/>
              <a:t>27-Jan-22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1032F-53D1-114F-BA03-6F88C8E5EB2C}" type="slidenum">
              <a:rPr lang="en-US" smtClean="0"/>
              <a:pPr/>
              <a:t>‹#›</a:t>
            </a:fld>
            <a:endParaRPr lang="en-US"/>
          </a:p>
        </p:txBody>
      </p:sp>
    </p:spTree>
    <p:extLst>
      <p:ext uri="{BB962C8B-B14F-4D97-AF65-F5344CB8AC3E}">
        <p14:creationId xmlns:p14="http://schemas.microsoft.com/office/powerpoint/2010/main" val="15720228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01032F-53D1-114F-BA03-6F88C8E5EB2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descr="New PPT header_16x9_071113.jpg"/>
          <p:cNvPicPr>
            <a:picLocks noChangeAspect="1"/>
          </p:cNvPicPr>
          <p:nvPr userDrawn="1"/>
        </p:nvPicPr>
        <p:blipFill>
          <a:blip r:embed="rId2"/>
          <a:stretch>
            <a:fillRect/>
          </a:stretch>
        </p:blipFill>
        <p:spPr>
          <a:xfrm>
            <a:off x="0" y="0"/>
            <a:ext cx="9153144" cy="1594173"/>
          </a:xfrm>
          <a:prstGeom prst="rect">
            <a:avLst/>
          </a:prstGeom>
        </p:spPr>
      </p:pic>
      <p:sp>
        <p:nvSpPr>
          <p:cNvPr id="17" name="Title 1"/>
          <p:cNvSpPr>
            <a:spLocks noGrp="1"/>
          </p:cNvSpPr>
          <p:nvPr>
            <p:ph type="ctrTitle" hasCustomPrompt="1"/>
          </p:nvPr>
        </p:nvSpPr>
        <p:spPr>
          <a:xfrm>
            <a:off x="3352801" y="2107869"/>
            <a:ext cx="4575464" cy="1102519"/>
          </a:xfrm>
        </p:spPr>
        <p:txBody>
          <a:bodyPr anchor="b">
            <a:normAutofit/>
          </a:bodyPr>
          <a:lstStyle>
            <a:lvl1pPr algn="l">
              <a:defRPr sz="4000" b="0" kern="1200" spc="-50">
                <a:solidFill>
                  <a:schemeClr val="accent1"/>
                </a:solidFill>
              </a:defRPr>
            </a:lvl1pPr>
          </a:lstStyle>
          <a:p>
            <a:r>
              <a:rPr lang="en-US" dirty="0"/>
              <a:t>Click to edit </a:t>
            </a:r>
            <a:br>
              <a:rPr lang="en-US" dirty="0"/>
            </a:br>
            <a:r>
              <a:rPr lang="en-US" dirty="0"/>
              <a:t>Master title style</a:t>
            </a:r>
          </a:p>
        </p:txBody>
      </p:sp>
      <p:sp>
        <p:nvSpPr>
          <p:cNvPr id="18" name="Subtitle 2"/>
          <p:cNvSpPr>
            <a:spLocks noGrp="1"/>
          </p:cNvSpPr>
          <p:nvPr>
            <p:ph type="subTitle" idx="1"/>
          </p:nvPr>
        </p:nvSpPr>
        <p:spPr>
          <a:xfrm>
            <a:off x="3352801" y="3417859"/>
            <a:ext cx="4575465" cy="712973"/>
          </a:xfrm>
        </p:spPr>
        <p:txBody>
          <a:bodyPr wrap="none">
            <a:normAutofit/>
          </a:bodyPr>
          <a:lstStyle>
            <a:lvl1pPr marL="0" indent="0" algn="l">
              <a:buNone/>
              <a:defRPr sz="24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Harmonic logo_Blue bug.png"/>
          <p:cNvPicPr>
            <a:picLocks noChangeAspect="1"/>
          </p:cNvPicPr>
          <p:nvPr userDrawn="1"/>
        </p:nvPicPr>
        <p:blipFill>
          <a:blip r:embed="rId3"/>
          <a:stretch>
            <a:fillRect/>
          </a:stretch>
        </p:blipFill>
        <p:spPr>
          <a:xfrm>
            <a:off x="1006384" y="932312"/>
            <a:ext cx="1337697" cy="402630"/>
          </a:xfrm>
          <a:prstGeom prst="rect">
            <a:avLst/>
          </a:prstGeom>
        </p:spPr>
      </p:pic>
      <p:pic>
        <p:nvPicPr>
          <p:cNvPr id="7" name="Picture 6" descr="harmonic_bullet icon colored_blue.png"/>
          <p:cNvPicPr>
            <a:picLocks noChangeAspect="1"/>
          </p:cNvPicPr>
          <p:nvPr userDrawn="1"/>
        </p:nvPicPr>
        <p:blipFill>
          <a:blip r:embed="rId4"/>
          <a:stretch>
            <a:fillRect/>
          </a:stretch>
        </p:blipFill>
        <p:spPr>
          <a:xfrm>
            <a:off x="1007846" y="2696969"/>
            <a:ext cx="1233830" cy="12320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0376E"/>
                </a:solidFill>
              </a:defRPr>
            </a:lvl1pPr>
            <a:lvl2pPr>
              <a:defRPr>
                <a:solidFill>
                  <a:srgbClr val="00376E"/>
                </a:solidFill>
              </a:defRPr>
            </a:lvl2pPr>
            <a:lvl3pPr>
              <a:defRPr>
                <a:solidFill>
                  <a:srgbClr val="00376E"/>
                </a:solidFill>
              </a:defRPr>
            </a:lvl3pPr>
            <a:lvl4pPr>
              <a:defRPr>
                <a:solidFill>
                  <a:srgbClr val="00376E"/>
                </a:solidFill>
              </a:defRPr>
            </a:lvl4pPr>
            <a:lvl5pPr>
              <a:defRPr>
                <a:solidFill>
                  <a:srgbClr val="00376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97682"/>
            <a:ext cx="4038600" cy="3657600"/>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97682"/>
            <a:ext cx="4038600" cy="3657600"/>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a:xfrm>
            <a:off x="457201" y="21865"/>
            <a:ext cx="7111903" cy="847683"/>
          </a:xfrm>
          <a:prstGeom prst="rect">
            <a:avLst/>
          </a:prstGeom>
        </p:spPr>
        <p:txBody>
          <a:bodyPr vert="horz" lIns="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1362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87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Slide - Blue">
    <p:spTree>
      <p:nvGrpSpPr>
        <p:cNvPr id="1" name=""/>
        <p:cNvGrpSpPr/>
        <p:nvPr/>
      </p:nvGrpSpPr>
      <p:grpSpPr>
        <a:xfrm>
          <a:off x="0" y="0"/>
          <a:ext cx="0" cy="0"/>
          <a:chOff x="0" y="0"/>
          <a:chExt cx="0" cy="0"/>
        </a:xfrm>
      </p:grpSpPr>
      <p:pic>
        <p:nvPicPr>
          <p:cNvPr id="10" name="Picture 9" descr="New PPT header_16x9_071113.jpg"/>
          <p:cNvPicPr>
            <a:picLocks noChangeAspect="1"/>
          </p:cNvPicPr>
          <p:nvPr userDrawn="1"/>
        </p:nvPicPr>
        <p:blipFill>
          <a:blip r:embed="rId2"/>
          <a:stretch>
            <a:fillRect/>
          </a:stretch>
        </p:blipFill>
        <p:spPr>
          <a:xfrm>
            <a:off x="0" y="0"/>
            <a:ext cx="9153144" cy="1594173"/>
          </a:xfrm>
          <a:prstGeom prst="rect">
            <a:avLst/>
          </a:prstGeom>
        </p:spPr>
      </p:pic>
      <p:sp>
        <p:nvSpPr>
          <p:cNvPr id="21" name="Title 12"/>
          <p:cNvSpPr>
            <a:spLocks noGrp="1"/>
          </p:cNvSpPr>
          <p:nvPr>
            <p:ph type="title"/>
          </p:nvPr>
        </p:nvSpPr>
        <p:spPr>
          <a:xfrm>
            <a:off x="3352800" y="2537524"/>
            <a:ext cx="4755448" cy="946631"/>
          </a:xfrm>
        </p:spPr>
        <p:txBody>
          <a:bodyPr/>
          <a:lstStyle>
            <a:lvl1pPr>
              <a:defRPr>
                <a:solidFill>
                  <a:schemeClr val="accent1"/>
                </a:solidFill>
              </a:defRPr>
            </a:lvl1pPr>
          </a:lstStyle>
          <a:p>
            <a:r>
              <a:rPr lang="en-US"/>
              <a:t>Click to edit Master title style</a:t>
            </a:r>
            <a:endParaRPr lang="en-US" dirty="0"/>
          </a:p>
        </p:txBody>
      </p:sp>
      <p:pic>
        <p:nvPicPr>
          <p:cNvPr id="6" name="Picture 5" descr="harmonic_bullet icon colored_blue.png"/>
          <p:cNvPicPr>
            <a:picLocks noChangeAspect="1"/>
          </p:cNvPicPr>
          <p:nvPr userDrawn="1"/>
        </p:nvPicPr>
        <p:blipFill>
          <a:blip r:embed="rId3"/>
          <a:stretch>
            <a:fillRect/>
          </a:stretch>
        </p:blipFill>
        <p:spPr>
          <a:xfrm>
            <a:off x="1007846" y="2443814"/>
            <a:ext cx="1233830" cy="1232078"/>
          </a:xfrm>
          <a:prstGeom prst="rect">
            <a:avLst/>
          </a:prstGeom>
        </p:spPr>
      </p:pic>
      <p:pic>
        <p:nvPicPr>
          <p:cNvPr id="9" name="Picture 8" descr="Harmonic logo_Blue bug.png"/>
          <p:cNvPicPr>
            <a:picLocks noChangeAspect="1"/>
          </p:cNvPicPr>
          <p:nvPr userDrawn="1"/>
        </p:nvPicPr>
        <p:blipFill>
          <a:blip r:embed="rId4"/>
          <a:stretch>
            <a:fillRect/>
          </a:stretch>
        </p:blipFill>
        <p:spPr>
          <a:xfrm>
            <a:off x="1006384" y="932312"/>
            <a:ext cx="1337697" cy="402630"/>
          </a:xfrm>
          <a:prstGeom prst="rect">
            <a:avLst/>
          </a:prstGeom>
        </p:spPr>
      </p:pic>
    </p:spTree>
    <p:extLst>
      <p:ext uri="{BB962C8B-B14F-4D97-AF65-F5344CB8AC3E}">
        <p14:creationId xmlns:p14="http://schemas.microsoft.com/office/powerpoint/2010/main" val="395377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Title Slide - Red">
    <p:spTree>
      <p:nvGrpSpPr>
        <p:cNvPr id="1" name=""/>
        <p:cNvGrpSpPr/>
        <p:nvPr/>
      </p:nvGrpSpPr>
      <p:grpSpPr>
        <a:xfrm>
          <a:off x="0" y="0"/>
          <a:ext cx="0" cy="0"/>
          <a:chOff x="0" y="0"/>
          <a:chExt cx="0" cy="0"/>
        </a:xfrm>
      </p:grpSpPr>
      <p:pic>
        <p:nvPicPr>
          <p:cNvPr id="7" name="Picture 6" descr="New PPT header_16x9_071113.jpg"/>
          <p:cNvPicPr>
            <a:picLocks noChangeAspect="1"/>
          </p:cNvPicPr>
          <p:nvPr userDrawn="1"/>
        </p:nvPicPr>
        <p:blipFill>
          <a:blip r:embed="rId2"/>
          <a:stretch>
            <a:fillRect/>
          </a:stretch>
        </p:blipFill>
        <p:spPr>
          <a:xfrm>
            <a:off x="0" y="0"/>
            <a:ext cx="9153144" cy="1594173"/>
          </a:xfrm>
          <a:prstGeom prst="rect">
            <a:avLst/>
          </a:prstGeom>
        </p:spPr>
      </p:pic>
      <p:sp>
        <p:nvSpPr>
          <p:cNvPr id="21" name="Title 12"/>
          <p:cNvSpPr>
            <a:spLocks noGrp="1"/>
          </p:cNvSpPr>
          <p:nvPr>
            <p:ph type="title"/>
          </p:nvPr>
        </p:nvSpPr>
        <p:spPr>
          <a:xfrm>
            <a:off x="3352800" y="2537524"/>
            <a:ext cx="4755448" cy="946631"/>
          </a:xfrm>
        </p:spPr>
        <p:txBody>
          <a:bodyPr/>
          <a:lstStyle>
            <a:lvl1pPr>
              <a:defRPr>
                <a:solidFill>
                  <a:schemeClr val="accent1"/>
                </a:solidFill>
              </a:defRPr>
            </a:lvl1pPr>
          </a:lstStyle>
          <a:p>
            <a:r>
              <a:rPr lang="en-US"/>
              <a:t>Click to edit Master title style</a:t>
            </a:r>
            <a:endParaRPr lang="en-US" dirty="0"/>
          </a:p>
        </p:txBody>
      </p:sp>
      <p:pic>
        <p:nvPicPr>
          <p:cNvPr id="6" name="Picture 5" descr="harmonic_bullet icon colored_blue.png"/>
          <p:cNvPicPr>
            <a:picLocks noChangeAspect="1"/>
          </p:cNvPicPr>
          <p:nvPr userDrawn="1"/>
        </p:nvPicPr>
        <p:blipFill>
          <a:blip r:embed="rId3"/>
          <a:stretch>
            <a:fillRect/>
          </a:stretch>
        </p:blipFill>
        <p:spPr>
          <a:xfrm>
            <a:off x="1007846" y="2443814"/>
            <a:ext cx="1233830" cy="1232078"/>
          </a:xfrm>
          <a:prstGeom prst="rect">
            <a:avLst/>
          </a:prstGeom>
        </p:spPr>
      </p:pic>
      <p:pic>
        <p:nvPicPr>
          <p:cNvPr id="11" name="Picture 10" descr="Harmonic logo_Blue bug.png"/>
          <p:cNvPicPr>
            <a:picLocks noChangeAspect="1"/>
          </p:cNvPicPr>
          <p:nvPr userDrawn="1"/>
        </p:nvPicPr>
        <p:blipFill>
          <a:blip r:embed="rId4"/>
          <a:stretch>
            <a:fillRect/>
          </a:stretch>
        </p:blipFill>
        <p:spPr>
          <a:xfrm>
            <a:off x="1006384" y="932312"/>
            <a:ext cx="1337697" cy="402630"/>
          </a:xfrm>
          <a:prstGeom prst="rect">
            <a:avLst/>
          </a:prstGeom>
        </p:spPr>
      </p:pic>
    </p:spTree>
    <p:extLst>
      <p:ext uri="{BB962C8B-B14F-4D97-AF65-F5344CB8AC3E}">
        <p14:creationId xmlns:p14="http://schemas.microsoft.com/office/powerpoint/2010/main" val="414358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Slide - Green">
    <p:spTree>
      <p:nvGrpSpPr>
        <p:cNvPr id="1" name=""/>
        <p:cNvGrpSpPr/>
        <p:nvPr/>
      </p:nvGrpSpPr>
      <p:grpSpPr>
        <a:xfrm>
          <a:off x="0" y="0"/>
          <a:ext cx="0" cy="0"/>
          <a:chOff x="0" y="0"/>
          <a:chExt cx="0" cy="0"/>
        </a:xfrm>
      </p:grpSpPr>
      <p:pic>
        <p:nvPicPr>
          <p:cNvPr id="7" name="Picture 6" descr="New PPT header_16x9_071113.jpg"/>
          <p:cNvPicPr>
            <a:picLocks noChangeAspect="1"/>
          </p:cNvPicPr>
          <p:nvPr userDrawn="1"/>
        </p:nvPicPr>
        <p:blipFill>
          <a:blip r:embed="rId2"/>
          <a:stretch>
            <a:fillRect/>
          </a:stretch>
        </p:blipFill>
        <p:spPr>
          <a:xfrm>
            <a:off x="0" y="0"/>
            <a:ext cx="9153144" cy="1594173"/>
          </a:xfrm>
          <a:prstGeom prst="rect">
            <a:avLst/>
          </a:prstGeom>
        </p:spPr>
      </p:pic>
      <p:sp>
        <p:nvSpPr>
          <p:cNvPr id="21" name="Title 12"/>
          <p:cNvSpPr>
            <a:spLocks noGrp="1"/>
          </p:cNvSpPr>
          <p:nvPr>
            <p:ph type="title"/>
          </p:nvPr>
        </p:nvSpPr>
        <p:spPr>
          <a:xfrm>
            <a:off x="3352800" y="2537524"/>
            <a:ext cx="4755448" cy="946631"/>
          </a:xfrm>
        </p:spPr>
        <p:txBody>
          <a:bodyPr/>
          <a:lstStyle>
            <a:lvl1pPr>
              <a:defRPr>
                <a:solidFill>
                  <a:schemeClr val="accent1"/>
                </a:solidFill>
              </a:defRPr>
            </a:lvl1pPr>
          </a:lstStyle>
          <a:p>
            <a:r>
              <a:rPr lang="en-US"/>
              <a:t>Click to edit Master title style</a:t>
            </a:r>
            <a:endParaRPr lang="en-US" dirty="0"/>
          </a:p>
        </p:txBody>
      </p:sp>
      <p:pic>
        <p:nvPicPr>
          <p:cNvPr id="6" name="Picture 5" descr="harmonic_bullet icon colored_blue.png"/>
          <p:cNvPicPr>
            <a:picLocks noChangeAspect="1"/>
          </p:cNvPicPr>
          <p:nvPr userDrawn="1"/>
        </p:nvPicPr>
        <p:blipFill>
          <a:blip r:embed="rId3"/>
          <a:stretch>
            <a:fillRect/>
          </a:stretch>
        </p:blipFill>
        <p:spPr>
          <a:xfrm>
            <a:off x="1007846" y="2443813"/>
            <a:ext cx="1233830" cy="1232078"/>
          </a:xfrm>
          <a:prstGeom prst="rect">
            <a:avLst/>
          </a:prstGeom>
        </p:spPr>
      </p:pic>
      <p:pic>
        <p:nvPicPr>
          <p:cNvPr id="10" name="Picture 9" descr="Harmonic logo_Blue bug.png"/>
          <p:cNvPicPr>
            <a:picLocks noChangeAspect="1"/>
          </p:cNvPicPr>
          <p:nvPr userDrawn="1"/>
        </p:nvPicPr>
        <p:blipFill>
          <a:blip r:embed="rId4"/>
          <a:stretch>
            <a:fillRect/>
          </a:stretch>
        </p:blipFill>
        <p:spPr>
          <a:xfrm>
            <a:off x="1006384" y="932312"/>
            <a:ext cx="1337697" cy="402630"/>
          </a:xfrm>
          <a:prstGeom prst="rect">
            <a:avLst/>
          </a:prstGeom>
        </p:spPr>
      </p:pic>
    </p:spTree>
    <p:extLst>
      <p:ext uri="{BB962C8B-B14F-4D97-AF65-F5344CB8AC3E}">
        <p14:creationId xmlns:p14="http://schemas.microsoft.com/office/powerpoint/2010/main" val="194505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quotes page.jpg"/>
          <p:cNvPicPr>
            <a:picLocks noChangeAspect="1"/>
          </p:cNvPicPr>
          <p:nvPr userDrawn="1"/>
        </p:nvPicPr>
        <p:blipFill>
          <a:blip r:embed="rId2"/>
          <a:stretch>
            <a:fillRect/>
          </a:stretch>
        </p:blipFill>
        <p:spPr>
          <a:xfrm>
            <a:off x="6717030" y="1637492"/>
            <a:ext cx="2426970" cy="352044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Text Placeholder 6"/>
          <p:cNvSpPr>
            <a:spLocks noGrp="1"/>
          </p:cNvSpPr>
          <p:nvPr>
            <p:ph type="body" sz="quarter" idx="12" hasCustomPrompt="1"/>
          </p:nvPr>
        </p:nvSpPr>
        <p:spPr>
          <a:xfrm>
            <a:off x="457200" y="1206104"/>
            <a:ext cx="5332124" cy="2384195"/>
          </a:xfrm>
        </p:spPr>
        <p:txBody>
          <a:bodyPr anchor="ctr">
            <a:normAutofit/>
          </a:bodyPr>
          <a:lstStyle>
            <a:lvl1pPr algn="l">
              <a:buNone/>
              <a:defRPr sz="2400" i="1">
                <a:solidFill>
                  <a:schemeClr val="accent1"/>
                </a:solidFill>
              </a:defRPr>
            </a:lvl1pPr>
          </a:lstStyle>
          <a:p>
            <a:pPr lvl="0"/>
            <a:r>
              <a:rPr lang="en-US" dirty="0"/>
              <a:t>“Click to insert quote”</a:t>
            </a:r>
          </a:p>
        </p:txBody>
      </p:sp>
      <p:sp>
        <p:nvSpPr>
          <p:cNvPr id="12" name="Text Placeholder 6"/>
          <p:cNvSpPr>
            <a:spLocks noGrp="1"/>
          </p:cNvSpPr>
          <p:nvPr>
            <p:ph type="body" sz="quarter" idx="13" hasCustomPrompt="1"/>
          </p:nvPr>
        </p:nvSpPr>
        <p:spPr>
          <a:xfrm>
            <a:off x="457200" y="3736842"/>
            <a:ext cx="5332124" cy="204104"/>
          </a:xfrm>
        </p:spPr>
        <p:txBody>
          <a:bodyPr anchor="ctr">
            <a:normAutofit/>
          </a:bodyPr>
          <a:lstStyle>
            <a:lvl1pPr algn="l">
              <a:buNone/>
              <a:defRPr sz="1200" b="1" i="1" baseline="0">
                <a:solidFill>
                  <a:srgbClr val="6E6E69"/>
                </a:solidFill>
              </a:defRPr>
            </a:lvl1pPr>
          </a:lstStyle>
          <a:p>
            <a:pPr lvl="0"/>
            <a:r>
              <a:rPr lang="en-US" dirty="0"/>
              <a:t>Person Quoted</a:t>
            </a:r>
          </a:p>
        </p:txBody>
      </p:sp>
      <p:sp>
        <p:nvSpPr>
          <p:cNvPr id="13" name="Text Placeholder 6"/>
          <p:cNvSpPr>
            <a:spLocks noGrp="1"/>
          </p:cNvSpPr>
          <p:nvPr>
            <p:ph type="body" sz="quarter" idx="14" hasCustomPrompt="1"/>
          </p:nvPr>
        </p:nvSpPr>
        <p:spPr>
          <a:xfrm>
            <a:off x="457200" y="3945314"/>
            <a:ext cx="5332124" cy="204104"/>
          </a:xfrm>
        </p:spPr>
        <p:txBody>
          <a:bodyPr anchor="ctr">
            <a:normAutofit/>
          </a:bodyPr>
          <a:lstStyle>
            <a:lvl1pPr algn="l">
              <a:buNone/>
              <a:defRPr sz="1100" b="0" i="1" baseline="0">
                <a:solidFill>
                  <a:schemeClr val="accent4"/>
                </a:solidFill>
              </a:defRPr>
            </a:lvl1pPr>
          </a:lstStyle>
          <a:p>
            <a:pPr lvl="0"/>
            <a:r>
              <a:rPr lang="en-US" dirty="0"/>
              <a:t>Title, 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ing Slide - Thank You">
    <p:spTree>
      <p:nvGrpSpPr>
        <p:cNvPr id="1" name=""/>
        <p:cNvGrpSpPr/>
        <p:nvPr/>
      </p:nvGrpSpPr>
      <p:grpSpPr>
        <a:xfrm>
          <a:off x="0" y="0"/>
          <a:ext cx="0" cy="0"/>
          <a:chOff x="0" y="0"/>
          <a:chExt cx="0" cy="0"/>
        </a:xfrm>
      </p:grpSpPr>
      <p:pic>
        <p:nvPicPr>
          <p:cNvPr id="9" name="Picture 8" descr="New PPT header_16x9_071113.jpg"/>
          <p:cNvPicPr>
            <a:picLocks noChangeAspect="1"/>
          </p:cNvPicPr>
          <p:nvPr userDrawn="1"/>
        </p:nvPicPr>
        <p:blipFill>
          <a:blip r:embed="rId2"/>
          <a:stretch>
            <a:fillRect/>
          </a:stretch>
        </p:blipFill>
        <p:spPr>
          <a:xfrm>
            <a:off x="0" y="0"/>
            <a:ext cx="9153144" cy="1594173"/>
          </a:xfrm>
          <a:prstGeom prst="rect">
            <a:avLst/>
          </a:prstGeom>
        </p:spPr>
      </p:pic>
      <p:sp>
        <p:nvSpPr>
          <p:cNvPr id="15" name="Title 12"/>
          <p:cNvSpPr>
            <a:spLocks noGrp="1"/>
          </p:cNvSpPr>
          <p:nvPr>
            <p:ph type="title" hasCustomPrompt="1"/>
          </p:nvPr>
        </p:nvSpPr>
        <p:spPr>
          <a:xfrm>
            <a:off x="3352801" y="2537524"/>
            <a:ext cx="3119607" cy="946631"/>
          </a:xfrm>
        </p:spPr>
        <p:txBody>
          <a:bodyPr/>
          <a:lstStyle>
            <a:lvl1pPr>
              <a:defRPr>
                <a:solidFill>
                  <a:schemeClr val="accent1"/>
                </a:solidFill>
              </a:defRPr>
            </a:lvl1pPr>
          </a:lstStyle>
          <a:p>
            <a:r>
              <a:rPr lang="en-US" dirty="0"/>
              <a:t>Thank You</a:t>
            </a:r>
          </a:p>
        </p:txBody>
      </p:sp>
      <p:pic>
        <p:nvPicPr>
          <p:cNvPr id="7" name="Picture 6" descr="Harmonic logo_Blue bug.png"/>
          <p:cNvPicPr>
            <a:picLocks noChangeAspect="1"/>
          </p:cNvPicPr>
          <p:nvPr userDrawn="1"/>
        </p:nvPicPr>
        <p:blipFill>
          <a:blip r:embed="rId3"/>
          <a:stretch>
            <a:fillRect/>
          </a:stretch>
        </p:blipFill>
        <p:spPr>
          <a:xfrm>
            <a:off x="1006384" y="932312"/>
            <a:ext cx="1337697" cy="402630"/>
          </a:xfrm>
          <a:prstGeom prst="rect">
            <a:avLst/>
          </a:prstGeom>
        </p:spPr>
      </p:pic>
      <p:pic>
        <p:nvPicPr>
          <p:cNvPr id="8" name="Picture 7" descr="harmonic_bullet icon colored_blue.png"/>
          <p:cNvPicPr>
            <a:picLocks noChangeAspect="1"/>
          </p:cNvPicPr>
          <p:nvPr userDrawn="1"/>
        </p:nvPicPr>
        <p:blipFill>
          <a:blip r:embed="rId4"/>
          <a:stretch>
            <a:fillRect/>
          </a:stretch>
        </p:blipFill>
        <p:spPr>
          <a:xfrm>
            <a:off x="1007846" y="2443814"/>
            <a:ext cx="1233830" cy="12320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New PPT header_16x9_interior_071113.jpg"/>
          <p:cNvPicPr>
            <a:picLocks noChangeAspect="1"/>
          </p:cNvPicPr>
          <p:nvPr/>
        </p:nvPicPr>
        <p:blipFill>
          <a:blip r:embed="rId11"/>
          <a:stretch>
            <a:fillRect/>
          </a:stretch>
        </p:blipFill>
        <p:spPr>
          <a:xfrm>
            <a:off x="0" y="0"/>
            <a:ext cx="9153144" cy="892432"/>
          </a:xfrm>
          <a:prstGeom prst="rect">
            <a:avLst/>
          </a:prstGeom>
        </p:spPr>
      </p:pic>
      <p:sp>
        <p:nvSpPr>
          <p:cNvPr id="2" name="Title Placeholder 1"/>
          <p:cNvSpPr>
            <a:spLocks noGrp="1"/>
          </p:cNvSpPr>
          <p:nvPr>
            <p:ph type="title"/>
          </p:nvPr>
        </p:nvSpPr>
        <p:spPr>
          <a:xfrm>
            <a:off x="457202" y="21865"/>
            <a:ext cx="6480440" cy="847683"/>
          </a:xfrm>
          <a:prstGeom prst="rect">
            <a:avLst/>
          </a:prstGeom>
        </p:spPr>
        <p:txBody>
          <a:bodyPr vert="horz" lIns="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099553"/>
            <a:ext cx="8229600" cy="349506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p:nvSpPr>
        <p:spPr>
          <a:xfrm>
            <a:off x="457201" y="4893198"/>
            <a:ext cx="2356631" cy="169277"/>
          </a:xfrm>
          <a:prstGeom prst="rect">
            <a:avLst/>
          </a:prstGeom>
          <a:noFill/>
        </p:spPr>
        <p:txBody>
          <a:bodyPr wrap="square" l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500" dirty="0">
                <a:solidFill>
                  <a:schemeClr val="tx1">
                    <a:lumMod val="50000"/>
                    <a:lumOff val="50000"/>
                  </a:schemeClr>
                </a:solidFill>
              </a:rPr>
              <a:t>©2016 Harmonic Inc. All rights reserved worldwide.</a:t>
            </a:r>
          </a:p>
        </p:txBody>
      </p:sp>
      <p:sp>
        <p:nvSpPr>
          <p:cNvPr id="11" name="TextBox 10"/>
          <p:cNvSpPr txBox="1"/>
          <p:nvPr/>
        </p:nvSpPr>
        <p:spPr>
          <a:xfrm>
            <a:off x="6801602" y="4836206"/>
            <a:ext cx="1885198" cy="246221"/>
          </a:xfrm>
          <a:prstGeom prst="rect">
            <a:avLst/>
          </a:prstGeom>
          <a:noFill/>
        </p:spPr>
        <p:txBody>
          <a:bodyPr wrap="square" rIns="0" rtlCol="0">
            <a:spAutoFit/>
          </a:bodyPr>
          <a:lstStyle/>
          <a:p>
            <a:pPr algn="r">
              <a:tabLst>
                <a:tab pos="627063" algn="l"/>
              </a:tabLst>
            </a:pPr>
            <a:fld id="{A0D60A29-646C-41BE-BD3C-83C22E5ED48A}" type="slidenum">
              <a:rPr lang="en-US" sz="1000" smtClean="0">
                <a:solidFill>
                  <a:srgbClr val="7F7F7F"/>
                </a:solidFill>
              </a:rPr>
              <a:pPr algn="r">
                <a:tabLst>
                  <a:tab pos="627063" algn="l"/>
                </a:tabLst>
              </a:pPr>
              <a:t>‹#›</a:t>
            </a:fld>
            <a:endParaRPr lang="en-US" sz="1000" dirty="0">
              <a:solidFill>
                <a:srgbClr val="7F7F7F"/>
              </a:solidFill>
            </a:endParaRPr>
          </a:p>
        </p:txBody>
      </p:sp>
      <p:pic>
        <p:nvPicPr>
          <p:cNvPr id="12" name="Picture 11" descr="HARMONIC_PPT banner logo.png"/>
          <p:cNvPicPr>
            <a:picLocks noChangeAspect="1"/>
          </p:cNvPicPr>
          <p:nvPr/>
        </p:nvPicPr>
        <p:blipFill>
          <a:blip r:embed="rId12"/>
          <a:stretch>
            <a:fillRect/>
          </a:stretch>
        </p:blipFill>
        <p:spPr>
          <a:xfrm>
            <a:off x="7634479" y="516"/>
            <a:ext cx="1258051" cy="89102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700" r:id="rId5"/>
    <p:sldLayoutId id="2147483704" r:id="rId6"/>
    <p:sldLayoutId id="2147483701" r:id="rId7"/>
    <p:sldLayoutId id="2147483705" r:id="rId8"/>
    <p:sldLayoutId id="2147483702" r:id="rId9"/>
  </p:sldLayoutIdLst>
  <p:hf hdr="0"/>
  <p:txStyles>
    <p:titleStyle>
      <a:lvl1pPr algn="l" defTabSz="457200" rtl="0" eaLnBrk="1" latinLnBrk="0" hangingPunct="1">
        <a:spcBef>
          <a:spcPts val="0"/>
        </a:spcBef>
        <a:spcAft>
          <a:spcPts val="0"/>
        </a:spcAft>
        <a:buNone/>
        <a:defRPr sz="2600" b="0" kern="1200">
          <a:solidFill>
            <a:schemeClr val="bg1"/>
          </a:solidFill>
          <a:latin typeface="+mj-lt"/>
          <a:ea typeface="+mj-ea"/>
          <a:cs typeface="+mj-cs"/>
        </a:defRPr>
      </a:lvl1pPr>
    </p:titleStyle>
    <p:bodyStyle>
      <a:lvl1pPr marL="342900" indent="-342900" algn="l" defTabSz="457200" rtl="0" eaLnBrk="1" latinLnBrk="0" hangingPunct="1">
        <a:spcBef>
          <a:spcPts val="300"/>
        </a:spcBef>
        <a:buClr>
          <a:schemeClr val="accent1"/>
        </a:buClr>
        <a:buSzPct val="125000"/>
        <a:buFont typeface="Wingdings" charset="2"/>
        <a:buChar char="§"/>
        <a:defRPr sz="2200" b="0" kern="1200">
          <a:solidFill>
            <a:srgbClr val="00376E"/>
          </a:solidFill>
          <a:latin typeface="+mn-lt"/>
          <a:ea typeface="+mn-ea"/>
          <a:cs typeface="+mn-cs"/>
        </a:defRPr>
      </a:lvl1pPr>
      <a:lvl2pPr marL="742950" indent="-285750" algn="l" defTabSz="457200" rtl="0" eaLnBrk="1" latinLnBrk="0" hangingPunct="1">
        <a:spcBef>
          <a:spcPts val="300"/>
        </a:spcBef>
        <a:buClr>
          <a:schemeClr val="accent1"/>
        </a:buClr>
        <a:buFont typeface="Arial"/>
        <a:buChar char="–"/>
        <a:defRPr sz="2000" kern="1200">
          <a:solidFill>
            <a:srgbClr val="00376E"/>
          </a:solidFill>
          <a:latin typeface="+mn-lt"/>
          <a:ea typeface="+mn-ea"/>
          <a:cs typeface="+mn-cs"/>
        </a:defRPr>
      </a:lvl2pPr>
      <a:lvl3pPr marL="1143000" indent="-228600" algn="l" defTabSz="457200" rtl="0" eaLnBrk="1" latinLnBrk="0" hangingPunct="1">
        <a:spcBef>
          <a:spcPts val="300"/>
        </a:spcBef>
        <a:buClr>
          <a:schemeClr val="accent1"/>
        </a:buClr>
        <a:buFont typeface="Arial"/>
        <a:buChar char="•"/>
        <a:defRPr sz="2000" kern="1200">
          <a:solidFill>
            <a:srgbClr val="00376E"/>
          </a:solidFill>
          <a:latin typeface="+mn-lt"/>
          <a:ea typeface="+mn-ea"/>
          <a:cs typeface="+mn-cs"/>
        </a:defRPr>
      </a:lvl3pPr>
      <a:lvl4pPr marL="1600200" indent="-228600" algn="l" defTabSz="457200" rtl="0" eaLnBrk="1" latinLnBrk="0" hangingPunct="1">
        <a:spcBef>
          <a:spcPts val="300"/>
        </a:spcBef>
        <a:buClr>
          <a:schemeClr val="accent1"/>
        </a:buClr>
        <a:buFont typeface="Arial"/>
        <a:buChar char="–"/>
        <a:defRPr sz="1800" kern="1200">
          <a:solidFill>
            <a:srgbClr val="00376E"/>
          </a:solidFill>
          <a:latin typeface="+mn-lt"/>
          <a:ea typeface="+mn-ea"/>
          <a:cs typeface="+mn-cs"/>
        </a:defRPr>
      </a:lvl4pPr>
      <a:lvl5pPr marL="2057400" indent="-228600" algn="l" defTabSz="457200" rtl="0" eaLnBrk="1" latinLnBrk="0" hangingPunct="1">
        <a:spcBef>
          <a:spcPts val="300"/>
        </a:spcBef>
        <a:buClr>
          <a:schemeClr val="accent1"/>
        </a:buClr>
        <a:buFont typeface="Arial"/>
        <a:buChar char="»"/>
        <a:defRPr sz="1800" kern="1200">
          <a:solidFill>
            <a:srgbClr val="00376E"/>
          </a:solidFill>
          <a:latin typeface="+mn-lt"/>
          <a:ea typeface="+mn-ea"/>
          <a:cs typeface="+mn-cs"/>
        </a:defRPr>
      </a:lvl5pPr>
      <a:lvl6pPr marL="2514600" indent="-228600" algn="l" defTabSz="457200" rtl="0" eaLnBrk="1" latinLnBrk="0" hangingPunct="1">
        <a:spcBef>
          <a:spcPct val="20000"/>
        </a:spcBef>
        <a:buClr>
          <a:schemeClr val="accent1"/>
        </a:buClr>
        <a:buFont typeface="Arial"/>
        <a:buChar char="•"/>
        <a:defRPr sz="1600" kern="1200" baseline="0">
          <a:solidFill>
            <a:schemeClr val="tx1">
              <a:lumMod val="65000"/>
              <a:lumOff val="35000"/>
            </a:schemeClr>
          </a:solidFill>
          <a:latin typeface="+mn-lt"/>
          <a:ea typeface="+mn-ea"/>
          <a:cs typeface="+mn-cs"/>
        </a:defRPr>
      </a:lvl6pPr>
      <a:lvl7pPr marL="2971800" indent="-228600" algn="l" defTabSz="457200" rtl="0" eaLnBrk="1" latinLnBrk="0" hangingPunct="1">
        <a:spcBef>
          <a:spcPct val="20000"/>
        </a:spcBef>
        <a:buClr>
          <a:schemeClr val="accent1"/>
        </a:buClr>
        <a:buFont typeface="Lucida Grande"/>
        <a:buChar char="−"/>
        <a:defRPr sz="1600" kern="1200" baseline="0">
          <a:solidFill>
            <a:srgbClr val="595959"/>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oogle.github.io/clusterfuzzlite/" TargetMode="External"/><Relationship Id="rId3" Type="http://schemas.openxmlformats.org/officeDocument/2006/relationships/hyperlink" Target="https://honggfuzz.dev/" TargetMode="External"/><Relationship Id="rId7" Type="http://schemas.openxmlformats.org/officeDocument/2006/relationships/hyperlink" Target="https://google.github.io/clusterfuzz/" TargetMode="External"/><Relationship Id="rId2" Type="http://schemas.openxmlformats.org/officeDocument/2006/relationships/hyperlink" Target="https://github.com/google/fuzzing/blob/master/docs/afl-based-fuzzers-overview.md" TargetMode="External"/><Relationship Id="rId1" Type="http://schemas.openxmlformats.org/officeDocument/2006/relationships/slideLayout" Target="../slideLayouts/slideLayout2.xml"/><Relationship Id="rId6" Type="http://schemas.openxmlformats.org/officeDocument/2006/relationships/hyperlink" Target="https://google.github.io/oss-fuzz/" TargetMode="External"/><Relationship Id="rId5" Type="http://schemas.openxmlformats.org/officeDocument/2006/relationships/hyperlink" Target="https://gitlab.com/akihe/radamsa" TargetMode="External"/><Relationship Id="rId4" Type="http://schemas.openxmlformats.org/officeDocument/2006/relationships/hyperlink" Target="https://github.com/microsoft/onefuzz" TargetMode="External"/><Relationship Id="rId9" Type="http://schemas.openxmlformats.org/officeDocument/2006/relationships/hyperlink" Target="https://docs.gitlab.com/ee/user/application_security/coverage_fuzzi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log.f-secure.com/super-awesome-fuzzing-part-one/" TargetMode="External"/><Relationship Id="rId2" Type="http://schemas.openxmlformats.org/officeDocument/2006/relationships/hyperlink" Target="https://www.guru99.com/fuzz-testing.html" TargetMode="External"/><Relationship Id="rId1" Type="http://schemas.openxmlformats.org/officeDocument/2006/relationships/slideLayout" Target="../slideLayouts/slideLayout2.xml"/><Relationship Id="rId6" Type="http://schemas.openxmlformats.org/officeDocument/2006/relationships/hyperlink" Target="https://www.usenix.org/sites/default/files/conference/protected-files/enigma_slides_serebryany.pdf" TargetMode="External"/><Relationship Id="rId5" Type="http://schemas.openxmlformats.org/officeDocument/2006/relationships/hyperlink" Target="https://github.com/google/fuzzing" TargetMode="External"/><Relationship Id="rId4" Type="http://schemas.openxmlformats.org/officeDocument/2006/relationships/hyperlink" Target="https://github.com/secfigo/Awesome-Fuzz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OFxGL/FuzzingTes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Fuzz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oogle/fuzzing/blob/master/docs/good-fuzz-target.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lvm.org/docs/LibFuzz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oogle/libprotobuf-mutator" TargetMode="External"/><Relationship Id="rId2" Type="http://schemas.openxmlformats.org/officeDocument/2006/relationships/hyperlink" Target="https://github.com/google/fuzzing/blob/master/docs/structure-aware-fuzzing.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flplus.pl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Fuzzing POC</a:t>
            </a:r>
          </a:p>
        </p:txBody>
      </p:sp>
      <p:sp>
        <p:nvSpPr>
          <p:cNvPr id="4" name="Subtitle 3"/>
          <p:cNvSpPr>
            <a:spLocks noGrp="1"/>
          </p:cNvSpPr>
          <p:nvPr>
            <p:ph type="subTitle" idx="1"/>
          </p:nvPr>
        </p:nvSpPr>
        <p:spPr/>
        <p:txBody>
          <a:bodyPr>
            <a:normAutofit lnSpcReduction="10000"/>
          </a:bodyPr>
          <a:lstStyle/>
          <a:p>
            <a:r>
              <a:rPr lang="en-US" dirty="0"/>
              <a:t>Review and check available </a:t>
            </a:r>
            <a:br>
              <a:rPr lang="en-US" dirty="0"/>
            </a:br>
            <a:r>
              <a:rPr lang="en-US" dirty="0"/>
              <a:t>fuzzing tools</a:t>
            </a:r>
          </a:p>
        </p:txBody>
      </p:sp>
    </p:spTree>
    <p:extLst>
      <p:ext uri="{BB962C8B-B14F-4D97-AF65-F5344CB8AC3E}">
        <p14:creationId xmlns:p14="http://schemas.microsoft.com/office/powerpoint/2010/main" val="53537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another tools &amp; CI/CD</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hlinkClick r:id="rId2"/>
              </a:rPr>
              <a:t>AFL based</a:t>
            </a:r>
            <a:endParaRPr lang="en-US" sz="1600" dirty="0"/>
          </a:p>
          <a:p>
            <a:pPr marL="0" indent="0">
              <a:buNone/>
            </a:pPr>
            <a:r>
              <a:rPr lang="en-US" sz="1600" dirty="0">
                <a:hlinkClick r:id="rId3"/>
              </a:rPr>
              <a:t>Hoggfuzz</a:t>
            </a:r>
            <a:r>
              <a:rPr lang="en-US" sz="1600" dirty="0"/>
              <a:t> </a:t>
            </a:r>
          </a:p>
          <a:p>
            <a:pPr marL="0" indent="0">
              <a:buNone/>
            </a:pPr>
            <a:r>
              <a:rPr lang="en-US" sz="1600" dirty="0">
                <a:hlinkClick r:id="rId4"/>
              </a:rPr>
              <a:t>Microsoft </a:t>
            </a:r>
            <a:r>
              <a:rPr lang="en-US" sz="1600" dirty="0" err="1">
                <a:hlinkClick r:id="rId4"/>
              </a:rPr>
              <a:t>OneFuzz</a:t>
            </a:r>
            <a:endParaRPr lang="en-US" sz="1600" dirty="0"/>
          </a:p>
          <a:p>
            <a:pPr marL="0" indent="0">
              <a:buNone/>
            </a:pPr>
            <a:r>
              <a:rPr lang="en-US" sz="1600" dirty="0">
                <a:hlinkClick r:id="rId5"/>
              </a:rPr>
              <a:t>Radamsa</a:t>
            </a:r>
            <a:endParaRPr lang="en-US" sz="1600" dirty="0"/>
          </a:p>
          <a:p>
            <a:pPr marL="0" indent="0">
              <a:buNone/>
            </a:pPr>
            <a:endParaRPr lang="en-US" sz="1600" dirty="0"/>
          </a:p>
          <a:p>
            <a:pPr marL="0" indent="0">
              <a:buNone/>
            </a:pPr>
            <a:r>
              <a:rPr lang="en-US" sz="1600" dirty="0">
                <a:hlinkClick r:id="rId6"/>
              </a:rPr>
              <a:t>OSS-Fuzz</a:t>
            </a:r>
            <a:r>
              <a:rPr lang="en-US" sz="1600" dirty="0"/>
              <a:t> – for open-source software only</a:t>
            </a:r>
          </a:p>
          <a:p>
            <a:pPr marL="0" indent="0">
              <a:buNone/>
            </a:pPr>
            <a:r>
              <a:rPr lang="en-US" sz="1600" dirty="0">
                <a:hlinkClick r:id="rId7"/>
              </a:rPr>
              <a:t>ClusterFuzz</a:t>
            </a:r>
            <a:r>
              <a:rPr lang="en-US" sz="1600" dirty="0"/>
              <a:t> – runs on GCP only</a:t>
            </a:r>
          </a:p>
          <a:p>
            <a:pPr marL="0" indent="0">
              <a:buNone/>
            </a:pPr>
            <a:r>
              <a:rPr lang="en-US" sz="1600" dirty="0">
                <a:hlinkClick r:id="rId8"/>
              </a:rPr>
              <a:t>ClusterFuzzLite</a:t>
            </a:r>
            <a:r>
              <a:rPr lang="en-US" sz="1600" dirty="0"/>
              <a:t> - supports libFuzzer only</a:t>
            </a:r>
          </a:p>
          <a:p>
            <a:pPr marL="0" indent="0">
              <a:buNone/>
            </a:pPr>
            <a:r>
              <a:rPr lang="en-US" sz="1600" dirty="0">
                <a:hlinkClick r:id="rId9"/>
              </a:rPr>
              <a:t>GitLab fuzzing</a:t>
            </a:r>
            <a:r>
              <a:rPr lang="en-US" sz="1600" dirty="0"/>
              <a:t> (with libFuzzer)</a:t>
            </a:r>
          </a:p>
          <a:p>
            <a:pPr marL="0" indent="0">
              <a:buNone/>
            </a:pPr>
            <a:endParaRPr lang="en-US" sz="1600" dirty="0"/>
          </a:p>
          <a:p>
            <a:pPr marL="0" indent="0">
              <a:buNone/>
            </a:pPr>
            <a:r>
              <a:rPr lang="en-US" sz="1600" dirty="0"/>
              <a:t>CI/CD receipt: </a:t>
            </a:r>
            <a:r>
              <a:rPr lang="en-US" sz="1600" dirty="0" err="1"/>
              <a:t>GitHab</a:t>
            </a:r>
            <a:r>
              <a:rPr lang="en-US" sz="1600" dirty="0"/>
              <a:t> Actions / GitLab runner + ClusterFuzzLite + libFuzzer</a:t>
            </a:r>
          </a:p>
          <a:p>
            <a:pPr marL="0" indent="0">
              <a:buNone/>
            </a:pPr>
            <a:endParaRPr lang="en-US" sz="1600" dirty="0"/>
          </a:p>
        </p:txBody>
      </p:sp>
    </p:spTree>
    <p:extLst>
      <p:ext uri="{BB962C8B-B14F-4D97-AF65-F5344CB8AC3E}">
        <p14:creationId xmlns:p14="http://schemas.microsoft.com/office/powerpoint/2010/main" val="162962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more links</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hlinkClick r:id="rId2"/>
              </a:rPr>
              <a:t>Fuzz Testing(Fuzzing) Tutorial: What is, Types, Tools &amp; Example</a:t>
            </a:r>
            <a:endParaRPr lang="en-US" sz="1600" dirty="0"/>
          </a:p>
          <a:p>
            <a:pPr marL="0" indent="0">
              <a:buNone/>
            </a:pPr>
            <a:r>
              <a:rPr lang="en-US" sz="1600" dirty="0">
                <a:hlinkClick r:id="rId3"/>
              </a:rPr>
              <a:t>An informative guide on using AFL and libFuzzer</a:t>
            </a:r>
            <a:endParaRPr lang="en-US" sz="1600" dirty="0"/>
          </a:p>
          <a:p>
            <a:pPr marL="0" indent="0">
              <a:buNone/>
            </a:pPr>
            <a:r>
              <a:rPr lang="en-US" sz="1600" dirty="0">
                <a:hlinkClick r:id="rId4"/>
              </a:rPr>
              <a:t>Awesome-Fuzzing Collection</a:t>
            </a:r>
            <a:endParaRPr lang="en-US" sz="1600" dirty="0"/>
          </a:p>
          <a:p>
            <a:pPr marL="0" indent="0">
              <a:buNone/>
            </a:pPr>
            <a:r>
              <a:rPr lang="en-US" sz="1600" dirty="0">
                <a:hlinkClick r:id="rId5"/>
              </a:rPr>
              <a:t>Google fuzzing tutorials and examples</a:t>
            </a:r>
            <a:endParaRPr lang="en-US" sz="1600" dirty="0"/>
          </a:p>
          <a:p>
            <a:pPr marL="0" indent="0">
              <a:buNone/>
            </a:pPr>
            <a:r>
              <a:rPr lang="en-US" sz="1600" dirty="0">
                <a:hlinkClick r:id="rId6"/>
              </a:rPr>
              <a:t>Google SE experience</a:t>
            </a:r>
            <a:endParaRPr lang="en-US" sz="1600" dirty="0"/>
          </a:p>
        </p:txBody>
      </p:sp>
    </p:spTree>
    <p:extLst>
      <p:ext uri="{BB962C8B-B14F-4D97-AF65-F5344CB8AC3E}">
        <p14:creationId xmlns:p14="http://schemas.microsoft.com/office/powerpoint/2010/main" val="406380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1097681"/>
            <a:ext cx="4038600" cy="2503211"/>
          </a:xfrm>
        </p:spPr>
        <p:txBody>
          <a:bodyPr>
            <a:normAutofit/>
          </a:bodyPr>
          <a:lstStyle/>
          <a:p>
            <a:pPr marL="0" indent="0">
              <a:buNone/>
            </a:pPr>
            <a:r>
              <a:rPr lang="en-US" sz="1600" dirty="0"/>
              <a:t>LibFuzzer</a:t>
            </a:r>
          </a:p>
          <a:p>
            <a:r>
              <a:rPr lang="en-US" sz="1600" dirty="0"/>
              <a:t>needs test cases preparation</a:t>
            </a:r>
          </a:p>
          <a:p>
            <a:r>
              <a:rPr lang="en-US" sz="1600" dirty="0"/>
              <a:t>integrated into LLVM/clang</a:t>
            </a:r>
          </a:p>
          <a:p>
            <a:r>
              <a:rPr lang="en-US" sz="1600" dirty="0"/>
              <a:t>can be used as a static lib</a:t>
            </a:r>
          </a:p>
          <a:p>
            <a:r>
              <a:rPr lang="en-US" sz="1600" dirty="0"/>
              <a:t>highly compatible with CI/CD tools</a:t>
            </a:r>
          </a:p>
          <a:p>
            <a:r>
              <a:rPr lang="en-US" sz="1600" dirty="0"/>
              <a:t>seamlessly paired with other sanitizers</a:t>
            </a:r>
          </a:p>
          <a:p>
            <a:r>
              <a:rPr lang="en-US" sz="1600" dirty="0"/>
              <a:t>highly flexible with test scenarios</a:t>
            </a:r>
          </a:p>
          <a:p>
            <a:r>
              <a:rPr lang="en-US" sz="1600" dirty="0"/>
              <a:t>supports custom mutators</a:t>
            </a:r>
          </a:p>
          <a:p>
            <a:r>
              <a:rPr lang="en-US" sz="1600" dirty="0"/>
              <a:t>AFL compatible test corpus</a:t>
            </a:r>
          </a:p>
          <a:p>
            <a:endParaRPr lang="en-US" sz="1600" dirty="0"/>
          </a:p>
          <a:p>
            <a:endParaRPr lang="en-US" sz="1600" dirty="0"/>
          </a:p>
        </p:txBody>
      </p:sp>
      <p:sp>
        <p:nvSpPr>
          <p:cNvPr id="9" name="Content Placeholder 8"/>
          <p:cNvSpPr>
            <a:spLocks noGrp="1"/>
          </p:cNvSpPr>
          <p:nvPr>
            <p:ph sz="half" idx="2"/>
          </p:nvPr>
        </p:nvSpPr>
        <p:spPr>
          <a:xfrm>
            <a:off x="4648200" y="1097681"/>
            <a:ext cx="4038600" cy="2503211"/>
          </a:xfrm>
        </p:spPr>
        <p:txBody>
          <a:bodyPr>
            <a:normAutofit/>
          </a:bodyPr>
          <a:lstStyle/>
          <a:p>
            <a:pPr marL="0" indent="0">
              <a:buNone/>
            </a:pPr>
            <a:r>
              <a:rPr lang="en-US" sz="1600" dirty="0"/>
              <a:t>AFL++</a:t>
            </a:r>
          </a:p>
          <a:p>
            <a:r>
              <a:rPr lang="en-US" sz="1600" dirty="0"/>
              <a:t>automatically creates test cases</a:t>
            </a:r>
          </a:p>
          <a:p>
            <a:r>
              <a:rPr lang="en-US" sz="1600" dirty="0"/>
              <a:t>supports both </a:t>
            </a:r>
            <a:r>
              <a:rPr lang="en-US" sz="1600" dirty="0" err="1"/>
              <a:t>gcc</a:t>
            </a:r>
            <a:r>
              <a:rPr lang="en-US" sz="1600" dirty="0"/>
              <a:t> and clang</a:t>
            </a:r>
          </a:p>
          <a:p>
            <a:r>
              <a:rPr lang="en-US" sz="1600" dirty="0"/>
              <a:t>rich test results and stats</a:t>
            </a:r>
          </a:p>
          <a:p>
            <a:endParaRPr lang="en-US" sz="1600" dirty="0"/>
          </a:p>
          <a:p>
            <a:endParaRPr lang="en-US" sz="1600" dirty="0"/>
          </a:p>
        </p:txBody>
      </p:sp>
      <p:sp>
        <p:nvSpPr>
          <p:cNvPr id="7" name="Title 6"/>
          <p:cNvSpPr>
            <a:spLocks noGrp="1"/>
          </p:cNvSpPr>
          <p:nvPr>
            <p:ph type="title"/>
          </p:nvPr>
        </p:nvSpPr>
        <p:spPr/>
        <p:txBody>
          <a:bodyPr/>
          <a:lstStyle/>
          <a:p>
            <a:r>
              <a:rPr lang="en-US" dirty="0"/>
              <a:t>Fuzzing – comparison and conclusion</a:t>
            </a:r>
          </a:p>
        </p:txBody>
      </p:sp>
      <p:sp>
        <p:nvSpPr>
          <p:cNvPr id="11" name="Content Placeholder 6">
            <a:extLst>
              <a:ext uri="{FF2B5EF4-FFF2-40B4-BE49-F238E27FC236}">
                <a16:creationId xmlns:a16="http://schemas.microsoft.com/office/drawing/2014/main" id="{3F9CD858-6CF3-42B3-A958-4354CC625608}"/>
              </a:ext>
            </a:extLst>
          </p:cNvPr>
          <p:cNvSpPr txBox="1">
            <a:spLocks/>
          </p:cNvSpPr>
          <p:nvPr/>
        </p:nvSpPr>
        <p:spPr>
          <a:xfrm>
            <a:off x="457200" y="3829025"/>
            <a:ext cx="8229600" cy="765596"/>
          </a:xfrm>
          <a:prstGeom prst="rect">
            <a:avLst/>
          </a:prstGeom>
        </p:spPr>
        <p:txBody>
          <a:bodyPr vert="horz" lIns="0" tIns="0" rIns="0" bIns="0" rtlCol="0">
            <a:normAutofit lnSpcReduction="10000"/>
          </a:bodyPr>
          <a:lstStyle>
            <a:lvl1pPr marL="342900" indent="-342900" algn="l" defTabSz="457200" rtl="0" eaLnBrk="1" latinLnBrk="0" hangingPunct="1">
              <a:spcBef>
                <a:spcPts val="300"/>
              </a:spcBef>
              <a:buClr>
                <a:schemeClr val="accent1"/>
              </a:buClr>
              <a:buSzPct val="125000"/>
              <a:buFont typeface="Wingdings" charset="2"/>
              <a:buChar char="§"/>
              <a:defRPr sz="2200" b="0" kern="1200">
                <a:solidFill>
                  <a:srgbClr val="00376E"/>
                </a:solidFill>
                <a:latin typeface="+mn-lt"/>
                <a:ea typeface="+mn-ea"/>
                <a:cs typeface="+mn-cs"/>
              </a:defRPr>
            </a:lvl1pPr>
            <a:lvl2pPr marL="742950" indent="-285750" algn="l" defTabSz="457200" rtl="0" eaLnBrk="1" latinLnBrk="0" hangingPunct="1">
              <a:spcBef>
                <a:spcPts val="300"/>
              </a:spcBef>
              <a:buClr>
                <a:schemeClr val="accent1"/>
              </a:buClr>
              <a:buFont typeface="Arial"/>
              <a:buChar char="–"/>
              <a:defRPr sz="2000" kern="1200">
                <a:solidFill>
                  <a:srgbClr val="00376E"/>
                </a:solidFill>
                <a:latin typeface="+mn-lt"/>
                <a:ea typeface="+mn-ea"/>
                <a:cs typeface="+mn-cs"/>
              </a:defRPr>
            </a:lvl2pPr>
            <a:lvl3pPr marL="1143000" indent="-228600" algn="l" defTabSz="457200" rtl="0" eaLnBrk="1" latinLnBrk="0" hangingPunct="1">
              <a:spcBef>
                <a:spcPts val="300"/>
              </a:spcBef>
              <a:buClr>
                <a:schemeClr val="accent1"/>
              </a:buClr>
              <a:buFont typeface="Arial"/>
              <a:buChar char="•"/>
              <a:defRPr sz="2000" kern="1200">
                <a:solidFill>
                  <a:srgbClr val="00376E"/>
                </a:solidFill>
                <a:latin typeface="+mn-lt"/>
                <a:ea typeface="+mn-ea"/>
                <a:cs typeface="+mn-cs"/>
              </a:defRPr>
            </a:lvl3pPr>
            <a:lvl4pPr marL="1600200" indent="-228600" algn="l" defTabSz="457200" rtl="0" eaLnBrk="1" latinLnBrk="0" hangingPunct="1">
              <a:spcBef>
                <a:spcPts val="300"/>
              </a:spcBef>
              <a:buClr>
                <a:schemeClr val="accent1"/>
              </a:buClr>
              <a:buFont typeface="Arial"/>
              <a:buChar char="–"/>
              <a:defRPr sz="1800" kern="1200">
                <a:solidFill>
                  <a:srgbClr val="00376E"/>
                </a:solidFill>
                <a:latin typeface="+mn-lt"/>
                <a:ea typeface="+mn-ea"/>
                <a:cs typeface="+mn-cs"/>
              </a:defRPr>
            </a:lvl4pPr>
            <a:lvl5pPr marL="2057400" indent="-228600" algn="l" defTabSz="457200" rtl="0" eaLnBrk="1" latinLnBrk="0" hangingPunct="1">
              <a:spcBef>
                <a:spcPts val="300"/>
              </a:spcBef>
              <a:buClr>
                <a:schemeClr val="accent1"/>
              </a:buClr>
              <a:buFont typeface="Arial"/>
              <a:buChar char="»"/>
              <a:defRPr sz="1800" kern="1200">
                <a:solidFill>
                  <a:srgbClr val="00376E"/>
                </a:solidFill>
                <a:latin typeface="+mn-lt"/>
                <a:ea typeface="+mn-ea"/>
                <a:cs typeface="+mn-cs"/>
              </a:defRPr>
            </a:lvl5pPr>
            <a:lvl6pPr marL="2514600" indent="-228600" algn="l" defTabSz="457200" rtl="0" eaLnBrk="1" latinLnBrk="0" hangingPunct="1">
              <a:spcBef>
                <a:spcPct val="20000"/>
              </a:spcBef>
              <a:buClr>
                <a:schemeClr val="accent1"/>
              </a:buClr>
              <a:buFont typeface="Arial"/>
              <a:buChar char="•"/>
              <a:defRPr sz="1800" kern="1200" baseline="0">
                <a:solidFill>
                  <a:schemeClr val="tx1">
                    <a:lumMod val="65000"/>
                    <a:lumOff val="35000"/>
                  </a:schemeClr>
                </a:solidFill>
                <a:latin typeface="+mn-lt"/>
                <a:ea typeface="+mn-ea"/>
                <a:cs typeface="+mn-cs"/>
              </a:defRPr>
            </a:lvl6pPr>
            <a:lvl7pPr marL="2971800" indent="-228600" algn="l" defTabSz="457200" rtl="0" eaLnBrk="1" latinLnBrk="0" hangingPunct="1">
              <a:spcBef>
                <a:spcPct val="20000"/>
              </a:spcBef>
              <a:buClr>
                <a:schemeClr val="accent1"/>
              </a:buClr>
              <a:buFont typeface="Lucida Grande"/>
              <a:buChar char="−"/>
              <a:defRPr sz="1800" kern="1200" baseline="0">
                <a:solidFill>
                  <a:srgbClr val="595959"/>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t>LibFuzzer is an excellent tool for fuzzing - functional, highly customizable, lighting fast and easily integrated with other tools and CI/CD services </a:t>
            </a:r>
          </a:p>
          <a:p>
            <a:pPr marL="0" indent="0">
              <a:buNone/>
            </a:pPr>
            <a:r>
              <a:rPr lang="en-US" sz="1600" dirty="0">
                <a:hlinkClick r:id="rId2"/>
              </a:rPr>
              <a:t>https://github.com/OFxGL/FuzzingTest</a:t>
            </a:r>
            <a:endParaRPr lang="en-US" sz="1600" dirty="0"/>
          </a:p>
        </p:txBody>
      </p:sp>
    </p:spTree>
    <p:extLst>
      <p:ext uri="{BB962C8B-B14F-4D97-AF65-F5344CB8AC3E}">
        <p14:creationId xmlns:p14="http://schemas.microsoft.com/office/powerpoint/2010/main" val="73078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5139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a:t>
            </a:r>
          </a:p>
        </p:txBody>
      </p:sp>
      <p:sp>
        <p:nvSpPr>
          <p:cNvPr id="7" name="Content Placeholder 6"/>
          <p:cNvSpPr>
            <a:spLocks noGrp="1"/>
          </p:cNvSpPr>
          <p:nvPr>
            <p:ph idx="1"/>
          </p:nvPr>
        </p:nvSpPr>
        <p:spPr>
          <a:xfrm>
            <a:off x="457200" y="1573619"/>
            <a:ext cx="8229600" cy="3021003"/>
          </a:xfrm>
        </p:spPr>
        <p:txBody>
          <a:bodyPr>
            <a:normAutofit/>
          </a:bodyPr>
          <a:lstStyle/>
          <a:p>
            <a:pPr marL="0" indent="0">
              <a:buNone/>
            </a:pPr>
            <a:r>
              <a:rPr lang="en-US" sz="1600" dirty="0"/>
              <a:t>	Fuzzing or fuzz testing is an automated software testing technique that involves providing invalid, unexpected, or random data as inputs to a computer program. The program is then monitored for exceptions such as crashes, failing built-in code assertions, or potential memory leaks. Typically, </a:t>
            </a:r>
            <a:r>
              <a:rPr lang="en-US" sz="1600" dirty="0" err="1"/>
              <a:t>fuzzers</a:t>
            </a:r>
            <a:r>
              <a:rPr lang="en-US" sz="1600" dirty="0"/>
              <a:t> are used to test programs that take structured inputs. This structure is specified, e.g., in a file format or protocol and distinguishes valid from invalid input. An effective </a:t>
            </a:r>
            <a:r>
              <a:rPr lang="en-US" sz="1600" dirty="0" err="1"/>
              <a:t>fuzzer</a:t>
            </a:r>
            <a:r>
              <a:rPr lang="en-US" sz="1600" dirty="0"/>
              <a:t> generates semi-valid inputs that are "valid enough" in that they are not directly rejected by the parser, but do create unexpected behaviors deeper in the program and are "invalid enough" to expose corner cases that have not been properly dealt with. </a:t>
            </a:r>
          </a:p>
          <a:p>
            <a:pPr marL="0" indent="0" algn="r">
              <a:buNone/>
            </a:pPr>
            <a:r>
              <a:rPr lang="en-US" sz="1600" dirty="0">
                <a:hlinkClick r:id="rId2"/>
              </a:rPr>
              <a:t>Wikipedia</a:t>
            </a:r>
            <a:endParaRPr lang="en-US" sz="1600" dirty="0"/>
          </a:p>
        </p:txBody>
      </p:sp>
    </p:spTree>
    <p:extLst>
      <p:ext uri="{BB962C8B-B14F-4D97-AF65-F5344CB8AC3E}">
        <p14:creationId xmlns:p14="http://schemas.microsoft.com/office/powerpoint/2010/main" val="392485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target</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t>Let’s illustrate and fuzz with simple code:</a:t>
            </a:r>
          </a:p>
          <a:p>
            <a:pPr marL="0" indent="0">
              <a:buNone/>
            </a:pPr>
            <a:r>
              <a:rPr lang="en-US" sz="1600" dirty="0"/>
              <a:t>bool fuzz(const uint8_t* data, </a:t>
            </a:r>
            <a:r>
              <a:rPr lang="en-US" sz="1600" dirty="0" err="1"/>
              <a:t>size_t</a:t>
            </a:r>
            <a:r>
              <a:rPr lang="en-US" sz="1600" dirty="0"/>
              <a:t> size)</a:t>
            </a:r>
          </a:p>
          <a:p>
            <a:pPr marL="0" indent="0">
              <a:buNone/>
            </a:pPr>
            <a:r>
              <a:rPr lang="en-US" sz="1600" dirty="0"/>
              <a:t>{</a:t>
            </a:r>
          </a:p>
          <a:p>
            <a:pPr marL="0" indent="0">
              <a:buNone/>
            </a:pPr>
            <a:r>
              <a:rPr lang="en-US" sz="1600" dirty="0"/>
              <a:t>    return (size &gt;= 3 &amp;&amp; data[0] == 'F' &amp;&amp; data[1] == 'U' &amp;&amp; data[2] == 'Z' &amp;&amp; data[3] == 'Z');</a:t>
            </a:r>
          </a:p>
          <a:p>
            <a:pPr marL="0" indent="0">
              <a:buNone/>
            </a:pPr>
            <a:r>
              <a:rPr lang="en-US" sz="1600" dirty="0"/>
              <a:t>}</a:t>
            </a:r>
          </a:p>
          <a:p>
            <a:pPr marL="0" indent="0">
              <a:buNone/>
            </a:pPr>
            <a:endParaRPr lang="en-US" sz="1600" dirty="0"/>
          </a:p>
          <a:p>
            <a:pPr marL="0" indent="0">
              <a:buNone/>
            </a:pPr>
            <a:r>
              <a:rPr lang="en-US" sz="1600" dirty="0"/>
              <a:t>It’s deterministic and has simple problem to test;</a:t>
            </a:r>
          </a:p>
          <a:p>
            <a:pPr marL="0" indent="0">
              <a:buNone/>
            </a:pPr>
            <a:r>
              <a:rPr lang="en-US" sz="1600" dirty="0"/>
              <a:t>It’s fast;</a:t>
            </a:r>
            <a:endParaRPr lang="ru-RU" sz="1600" dirty="0"/>
          </a:p>
          <a:p>
            <a:pPr marL="0" indent="0">
              <a:buNone/>
            </a:pPr>
            <a:r>
              <a:rPr lang="en-US" sz="1600" dirty="0"/>
              <a:t>It can get any input;</a:t>
            </a:r>
          </a:p>
          <a:p>
            <a:pPr marL="0" indent="0">
              <a:buNone/>
            </a:pPr>
            <a:r>
              <a:rPr lang="en-US" sz="1600" dirty="0"/>
              <a:t>It has no state to incapsulate/carry;</a:t>
            </a:r>
          </a:p>
          <a:p>
            <a:pPr marL="0" indent="0">
              <a:buNone/>
            </a:pPr>
            <a:r>
              <a:rPr lang="en-US" sz="1600" dirty="0">
                <a:hlinkClick r:id="rId2"/>
              </a:rPr>
              <a:t>More criteria for good fuzzing test cases</a:t>
            </a:r>
            <a:r>
              <a:rPr lang="en-US" sz="1600" dirty="0"/>
              <a:t> </a:t>
            </a:r>
          </a:p>
        </p:txBody>
      </p:sp>
    </p:spTree>
    <p:extLst>
      <p:ext uri="{BB962C8B-B14F-4D97-AF65-F5344CB8AC3E}">
        <p14:creationId xmlns:p14="http://schemas.microsoft.com/office/powerpoint/2010/main" val="11670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LibFuzzer</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hlinkClick r:id="rId2"/>
              </a:rPr>
              <a:t>LibFuzzer</a:t>
            </a:r>
            <a:r>
              <a:rPr lang="en-US" sz="1600" dirty="0"/>
              <a:t> is in-process, coverage-guided, evolutionary fuzzing engine.</a:t>
            </a:r>
          </a:p>
          <a:p>
            <a:pPr marL="0" indent="0">
              <a:buNone/>
            </a:pPr>
            <a:r>
              <a:rPr lang="en-US" sz="1600" dirty="0"/>
              <a:t>LibFuzzer is linked with the library under test, and feeds fuzzed inputs to the library via a specific fuzzing </a:t>
            </a:r>
            <a:r>
              <a:rPr lang="en-US" sz="1600" dirty="0" err="1"/>
              <a:t>entrypoint</a:t>
            </a:r>
            <a:r>
              <a:rPr lang="en-US" sz="1600" dirty="0"/>
              <a:t> (aka “target function”); the </a:t>
            </a:r>
            <a:r>
              <a:rPr lang="en-US" sz="1600" dirty="0" err="1"/>
              <a:t>fuzzer</a:t>
            </a:r>
            <a:r>
              <a:rPr lang="en-US" sz="1600" dirty="0"/>
              <a:t> then tracks which areas of the code are reached, and generates mutations on the corpus of input data in order to maximize the code coverage.</a:t>
            </a:r>
          </a:p>
          <a:p>
            <a:pPr marL="0" indent="0">
              <a:buNone/>
            </a:pPr>
            <a:endParaRPr lang="en-US" sz="1600" dirty="0"/>
          </a:p>
          <a:p>
            <a:pPr marL="0" indent="0">
              <a:buNone/>
            </a:pPr>
            <a:r>
              <a:rPr lang="en-US" sz="1600" dirty="0"/>
              <a:t>extern "C" int </a:t>
            </a:r>
            <a:r>
              <a:rPr lang="en-US" sz="1600" dirty="0" err="1"/>
              <a:t>LLVMFuzzerTestOneInput</a:t>
            </a:r>
            <a:r>
              <a:rPr lang="en-US" sz="1600" dirty="0"/>
              <a:t>(const uint8_t* data, </a:t>
            </a:r>
            <a:r>
              <a:rPr lang="en-US" sz="1600" dirty="0" err="1"/>
              <a:t>size_t</a:t>
            </a:r>
            <a:r>
              <a:rPr lang="en-US" sz="1600" dirty="0"/>
              <a:t> size)</a:t>
            </a:r>
          </a:p>
          <a:p>
            <a:pPr marL="0" indent="0">
              <a:buNone/>
            </a:pPr>
            <a:r>
              <a:rPr lang="en-US" sz="1600" dirty="0"/>
              <a:t>{</a:t>
            </a:r>
          </a:p>
          <a:p>
            <a:pPr marL="0" indent="0">
              <a:buNone/>
            </a:pPr>
            <a:r>
              <a:rPr lang="en-US" sz="1600" dirty="0"/>
              <a:t>    fuzz(data, size);</a:t>
            </a:r>
          </a:p>
          <a:p>
            <a:pPr marL="0" indent="0">
              <a:buNone/>
            </a:pPr>
            <a:r>
              <a:rPr lang="en-US" sz="1600" dirty="0"/>
              <a:t>    return 0;</a:t>
            </a:r>
          </a:p>
          <a:p>
            <a:pPr marL="0" indent="0">
              <a:buNone/>
            </a:pPr>
            <a:r>
              <a:rPr lang="en-US" sz="1600" dirty="0"/>
              <a:t>}</a:t>
            </a:r>
          </a:p>
          <a:p>
            <a:pPr marL="0" indent="0">
              <a:buNone/>
            </a:pPr>
            <a:r>
              <a:rPr lang="pt-BR" sz="1600" dirty="0"/>
              <a:t>clang++ -g -O1 -fsanitize=fuzzer fuzztest.cpp -o fuzzer</a:t>
            </a:r>
            <a:endParaRPr lang="en-US" sz="1600" dirty="0"/>
          </a:p>
        </p:txBody>
      </p:sp>
    </p:spTree>
    <p:extLst>
      <p:ext uri="{BB962C8B-B14F-4D97-AF65-F5344CB8AC3E}">
        <p14:creationId xmlns:p14="http://schemas.microsoft.com/office/powerpoint/2010/main" val="242844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Fuzzing – LibFuzzer. Impact on test</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pt-BR" sz="1600" dirty="0"/>
              <a:t>./fuzzer -jobs=4 -max_total_time=600 -max_len=4 </a:t>
            </a:r>
            <a:r>
              <a:rPr lang="en-US" sz="1600" dirty="0"/>
              <a:t>-</a:t>
            </a:r>
            <a:r>
              <a:rPr lang="en-US" sz="1600" dirty="0" err="1"/>
              <a:t>dict</a:t>
            </a:r>
            <a:r>
              <a:rPr lang="en-US" sz="1600" dirty="0"/>
              <a:t>=</a:t>
            </a:r>
            <a:r>
              <a:rPr lang="en-US" sz="1600" dirty="0" err="1"/>
              <a:t>fuzz.dict</a:t>
            </a:r>
            <a:r>
              <a:rPr lang="pt-BR" sz="1600" dirty="0"/>
              <a:t> -artifact_prefix=errors/ corpus/ seeds/</a:t>
            </a:r>
          </a:p>
          <a:p>
            <a:pPr marL="0" indent="0">
              <a:buNone/>
            </a:pPr>
            <a:endParaRPr lang="pt-BR" sz="1600" dirty="0"/>
          </a:p>
          <a:p>
            <a:pPr marL="0" indent="0">
              <a:buNone/>
            </a:pPr>
            <a:r>
              <a:rPr lang="en-US" sz="1600" dirty="0"/>
              <a:t>When a LibFuzzer-based </a:t>
            </a:r>
            <a:r>
              <a:rPr lang="en-US" sz="1600" dirty="0" err="1"/>
              <a:t>fuzzer</a:t>
            </a:r>
            <a:r>
              <a:rPr lang="en-US" sz="1600" dirty="0"/>
              <a:t> is executed with one more directory as arguments, it will first read files from every directory recursively and execute the target function on all of them. Then, any input that triggers a new coverage path will be written back into the first corpus directory.</a:t>
            </a:r>
          </a:p>
          <a:p>
            <a:pPr marL="0" indent="0">
              <a:buNone/>
            </a:pPr>
            <a:endParaRPr lang="en-US" sz="1600" dirty="0"/>
          </a:p>
          <a:p>
            <a:pPr marL="0" indent="0">
              <a:buNone/>
            </a:pPr>
            <a:r>
              <a:rPr lang="en-US" sz="1600" dirty="0"/>
              <a:t>LibFuzzer supports user-supplied dictionaries compatible with AFL.</a:t>
            </a:r>
          </a:p>
          <a:p>
            <a:pPr marL="0" indent="0">
              <a:buNone/>
            </a:pPr>
            <a:endParaRPr lang="en-US" sz="1600" dirty="0"/>
          </a:p>
          <a:p>
            <a:pPr marL="0" indent="0">
              <a:buNone/>
            </a:pPr>
            <a:r>
              <a:rPr lang="en-US" sz="1600" dirty="0">
                <a:hlinkClick r:id="rId2"/>
              </a:rPr>
              <a:t>Structure-Aware Fuzzing with libFuzzer</a:t>
            </a:r>
            <a:r>
              <a:rPr lang="en-US" sz="1600" dirty="0"/>
              <a:t> (custom mutators for:</a:t>
            </a:r>
          </a:p>
          <a:p>
            <a:pPr marL="0" indent="0">
              <a:buNone/>
            </a:pPr>
            <a:r>
              <a:rPr lang="en-US" sz="1600" dirty="0"/>
              <a:t>compression, </a:t>
            </a:r>
            <a:r>
              <a:rPr lang="en-US" sz="1600" dirty="0" err="1"/>
              <a:t>protobufs</a:t>
            </a:r>
            <a:r>
              <a:rPr lang="en-US" sz="1600" dirty="0"/>
              <a:t>(</a:t>
            </a:r>
            <a:r>
              <a:rPr lang="en-US" sz="1600" dirty="0">
                <a:hlinkClick r:id="rId3"/>
              </a:rPr>
              <a:t>libprotobuf-mutator</a:t>
            </a:r>
            <a:r>
              <a:rPr lang="en-US" sz="1600" dirty="0"/>
              <a:t>), </a:t>
            </a:r>
            <a:r>
              <a:rPr lang="en-US" sz="1600" dirty="0" err="1"/>
              <a:t>gRPC</a:t>
            </a:r>
            <a:r>
              <a:rPr lang="en-US" sz="1600" dirty="0"/>
              <a:t> API, </a:t>
            </a:r>
            <a:r>
              <a:rPr lang="en-US" sz="1600" dirty="0" err="1"/>
              <a:t>etc</a:t>
            </a:r>
            <a:r>
              <a:rPr lang="en-US" sz="1600" dirty="0"/>
              <a:t>)</a:t>
            </a:r>
          </a:p>
        </p:txBody>
      </p:sp>
    </p:spTree>
    <p:extLst>
      <p:ext uri="{BB962C8B-B14F-4D97-AF65-F5344CB8AC3E}">
        <p14:creationId xmlns:p14="http://schemas.microsoft.com/office/powerpoint/2010/main" val="254271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LibFuzzer. Result</a:t>
            </a:r>
          </a:p>
        </p:txBody>
      </p:sp>
      <p:pic>
        <p:nvPicPr>
          <p:cNvPr id="5" name="Content Placeholder 4" descr="Text&#10;&#10;Description automatically generated">
            <a:extLst>
              <a:ext uri="{FF2B5EF4-FFF2-40B4-BE49-F238E27FC236}">
                <a16:creationId xmlns:a16="http://schemas.microsoft.com/office/drawing/2014/main" id="{6FCC36CA-40B9-4C71-A4F5-0D00DF3B41C9}"/>
              </a:ext>
            </a:extLst>
          </p:cNvPr>
          <p:cNvPicPr>
            <a:picLocks noGrp="1" noChangeAspect="1"/>
          </p:cNvPicPr>
          <p:nvPr>
            <p:ph idx="1"/>
          </p:nvPr>
        </p:nvPicPr>
        <p:blipFill>
          <a:blip r:embed="rId2"/>
          <a:stretch>
            <a:fillRect/>
          </a:stretch>
        </p:blipFill>
        <p:spPr>
          <a:xfrm>
            <a:off x="457200" y="1389827"/>
            <a:ext cx="8229600" cy="3146483"/>
          </a:xfrm>
        </p:spPr>
      </p:pic>
    </p:spTree>
    <p:extLst>
      <p:ext uri="{BB962C8B-B14F-4D97-AF65-F5344CB8AC3E}">
        <p14:creationId xmlns:p14="http://schemas.microsoft.com/office/powerpoint/2010/main" val="295576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AFL++</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hlinkClick r:id="rId2"/>
              </a:rPr>
              <a:t>AFL++</a:t>
            </a:r>
            <a:r>
              <a:rPr lang="en-US" sz="1600" dirty="0"/>
              <a:t> is the daughter of the American Fuzzy Lop </a:t>
            </a:r>
            <a:r>
              <a:rPr lang="en-US" sz="1600" dirty="0" err="1"/>
              <a:t>fuzzer</a:t>
            </a:r>
            <a:r>
              <a:rPr lang="en-US" sz="1600" dirty="0"/>
              <a:t> by </a:t>
            </a:r>
            <a:r>
              <a:rPr lang="en-US" sz="1600" dirty="0" err="1"/>
              <a:t>Michał</a:t>
            </a:r>
            <a:r>
              <a:rPr lang="en-US" sz="1600" dirty="0"/>
              <a:t> “</a:t>
            </a:r>
            <a:r>
              <a:rPr lang="en-US" sz="1600" dirty="0" err="1"/>
              <a:t>lcamtuf</a:t>
            </a:r>
            <a:r>
              <a:rPr lang="en-US" sz="1600" dirty="0"/>
              <a:t>” </a:t>
            </a:r>
            <a:r>
              <a:rPr lang="en-US" sz="1600" dirty="0" err="1"/>
              <a:t>Zalewski</a:t>
            </a:r>
            <a:r>
              <a:rPr lang="en-US" sz="1600" dirty="0"/>
              <a:t> and was created initially to incorporate all the best features developed in the years for the </a:t>
            </a:r>
            <a:r>
              <a:rPr lang="en-US" sz="1600" dirty="0" err="1"/>
              <a:t>fuzzers</a:t>
            </a:r>
            <a:r>
              <a:rPr lang="en-US" sz="1600" dirty="0"/>
              <a:t> in the AFL family and not merged in AFL cause it is not updated since November 2017.</a:t>
            </a:r>
          </a:p>
          <a:p>
            <a:pPr marL="0" indent="0">
              <a:buNone/>
            </a:pPr>
            <a:endParaRPr lang="en-US" sz="1600" dirty="0"/>
          </a:p>
          <a:p>
            <a:pPr marL="0" indent="0">
              <a:buNone/>
            </a:pPr>
            <a:r>
              <a:rPr lang="en-US" sz="1600" dirty="0"/>
              <a:t>Significant pros is an automatic test cases creation (this also brings more cons - makes it unmodifiable, less relevant and relatively slow)</a:t>
            </a:r>
          </a:p>
        </p:txBody>
      </p:sp>
    </p:spTree>
    <p:extLst>
      <p:ext uri="{BB962C8B-B14F-4D97-AF65-F5344CB8AC3E}">
        <p14:creationId xmlns:p14="http://schemas.microsoft.com/office/powerpoint/2010/main" val="229632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Fuzzing – AFL++. Preparation and run</a:t>
            </a:r>
          </a:p>
        </p:txBody>
      </p:sp>
      <p:sp>
        <p:nvSpPr>
          <p:cNvPr id="7" name="Content Placeholder 6"/>
          <p:cNvSpPr>
            <a:spLocks noGrp="1"/>
          </p:cNvSpPr>
          <p:nvPr>
            <p:ph idx="1"/>
          </p:nvPr>
        </p:nvSpPr>
        <p:spPr>
          <a:xfrm>
            <a:off x="457200" y="1332615"/>
            <a:ext cx="8229600" cy="3262008"/>
          </a:xfrm>
        </p:spPr>
        <p:txBody>
          <a:bodyPr>
            <a:normAutofit/>
          </a:bodyPr>
          <a:lstStyle/>
          <a:p>
            <a:pPr marL="0" indent="0">
              <a:buNone/>
            </a:pPr>
            <a:r>
              <a:rPr lang="en-US" sz="1600" dirty="0"/>
              <a:t>Install AFL++:</a:t>
            </a:r>
          </a:p>
          <a:p>
            <a:pPr marL="0" indent="0">
              <a:buNone/>
            </a:pPr>
            <a:r>
              <a:rPr lang="en-US" sz="1600" dirty="0"/>
              <a:t>git clone https://github.com/AFLplusplus/AFLplusplus &amp;&amp; cd AFLplusplus</a:t>
            </a:r>
          </a:p>
          <a:p>
            <a:pPr marL="0" indent="0">
              <a:buNone/>
            </a:pPr>
            <a:r>
              <a:rPr lang="en-US" sz="1600" dirty="0"/>
              <a:t>make all</a:t>
            </a:r>
          </a:p>
          <a:p>
            <a:pPr marL="0" indent="0">
              <a:buNone/>
            </a:pPr>
            <a:r>
              <a:rPr lang="en-US" sz="1600" dirty="0" err="1"/>
              <a:t>sudo</a:t>
            </a:r>
            <a:r>
              <a:rPr lang="en-US" sz="1600" dirty="0"/>
              <a:t> make install</a:t>
            </a:r>
          </a:p>
          <a:p>
            <a:pPr marL="0" indent="0">
              <a:buNone/>
            </a:pPr>
            <a:r>
              <a:rPr lang="en-US" sz="1600" dirty="0"/>
              <a:t>export PATH=$PATH:&lt;/path/to/AFLplusplus&gt;</a:t>
            </a:r>
          </a:p>
          <a:p>
            <a:pPr marL="0" indent="0">
              <a:buNone/>
            </a:pPr>
            <a:endParaRPr lang="en-US" sz="1600" dirty="0"/>
          </a:p>
          <a:p>
            <a:pPr marL="0" indent="0">
              <a:buNone/>
            </a:pPr>
            <a:r>
              <a:rPr lang="en-US" sz="1600" dirty="0"/>
              <a:t>Build our code with </a:t>
            </a:r>
            <a:r>
              <a:rPr lang="en-US" sz="1600" dirty="0" err="1"/>
              <a:t>afl</a:t>
            </a:r>
            <a:r>
              <a:rPr lang="en-US" sz="1600" dirty="0"/>
              <a:t>-compiler:</a:t>
            </a:r>
          </a:p>
          <a:p>
            <a:pPr marL="0" indent="0">
              <a:buNone/>
            </a:pPr>
            <a:r>
              <a:rPr lang="en-US" sz="1600" dirty="0" err="1"/>
              <a:t>afl</a:t>
            </a:r>
            <a:r>
              <a:rPr lang="en-US" sz="1600" dirty="0"/>
              <a:t>-g++-fast main.cpp -o </a:t>
            </a:r>
            <a:r>
              <a:rPr lang="en-US" sz="1600" dirty="0" err="1"/>
              <a:t>afl</a:t>
            </a:r>
            <a:r>
              <a:rPr lang="en-US" sz="1600" dirty="0"/>
              <a:t>-app</a:t>
            </a:r>
          </a:p>
          <a:p>
            <a:pPr marL="0" indent="0">
              <a:buNone/>
            </a:pPr>
            <a:endParaRPr lang="en-US" sz="1600" dirty="0"/>
          </a:p>
          <a:p>
            <a:pPr marL="0" indent="0">
              <a:buNone/>
            </a:pPr>
            <a:r>
              <a:rPr lang="en-US" sz="1600" dirty="0"/>
              <a:t>And run fuzzing:</a:t>
            </a:r>
          </a:p>
          <a:p>
            <a:pPr marL="0" indent="0">
              <a:buNone/>
            </a:pPr>
            <a:r>
              <a:rPr lang="en-US" sz="1600" dirty="0" err="1"/>
              <a:t>afl</a:t>
            </a:r>
            <a:r>
              <a:rPr lang="en-US" sz="1600" dirty="0"/>
              <a:t>-fuzz -x </a:t>
            </a:r>
            <a:r>
              <a:rPr lang="en-US" sz="1600" dirty="0" err="1"/>
              <a:t>fuzz.dict</a:t>
            </a:r>
            <a:r>
              <a:rPr lang="en-US" sz="1600" dirty="0"/>
              <a:t> -</a:t>
            </a:r>
            <a:r>
              <a:rPr lang="en-US" sz="1600" dirty="0" err="1"/>
              <a:t>i</a:t>
            </a:r>
            <a:r>
              <a:rPr lang="en-US" sz="1600" dirty="0"/>
              <a:t> seeds/ -o corpus/ -D -V 600 -- </a:t>
            </a:r>
            <a:r>
              <a:rPr lang="en-US" sz="1600" dirty="0" err="1"/>
              <a:t>afl</a:t>
            </a:r>
            <a:r>
              <a:rPr lang="en-US" sz="1600" dirty="0"/>
              <a:t>-app</a:t>
            </a:r>
          </a:p>
        </p:txBody>
      </p:sp>
    </p:spTree>
    <p:extLst>
      <p:ext uri="{BB962C8B-B14F-4D97-AF65-F5344CB8AC3E}">
        <p14:creationId xmlns:p14="http://schemas.microsoft.com/office/powerpoint/2010/main" val="129207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10;&#10;Description automatically generated with medium confidence">
            <a:extLst>
              <a:ext uri="{FF2B5EF4-FFF2-40B4-BE49-F238E27FC236}">
                <a16:creationId xmlns:a16="http://schemas.microsoft.com/office/drawing/2014/main" id="{4382B175-4769-42BD-B86E-7BFC0148FFA9}"/>
              </a:ext>
            </a:extLst>
          </p:cNvPr>
          <p:cNvPicPr>
            <a:picLocks noGrp="1" noChangeAspect="1"/>
          </p:cNvPicPr>
          <p:nvPr>
            <p:ph sz="half" idx="2"/>
          </p:nvPr>
        </p:nvPicPr>
        <p:blipFill>
          <a:blip r:embed="rId2"/>
          <a:stretch>
            <a:fillRect/>
          </a:stretch>
        </p:blipFill>
        <p:spPr>
          <a:xfrm>
            <a:off x="4577871" y="1437082"/>
            <a:ext cx="4108930" cy="2977361"/>
          </a:xfrm>
        </p:spPr>
      </p:pic>
      <p:sp>
        <p:nvSpPr>
          <p:cNvPr id="6" name="Title 5"/>
          <p:cNvSpPr>
            <a:spLocks noGrp="1"/>
          </p:cNvSpPr>
          <p:nvPr>
            <p:ph type="title"/>
          </p:nvPr>
        </p:nvSpPr>
        <p:spPr>
          <a:xfrm>
            <a:off x="457201" y="21865"/>
            <a:ext cx="7111903" cy="847683"/>
          </a:xfrm>
        </p:spPr>
        <p:txBody>
          <a:bodyPr anchor="ctr">
            <a:normAutofit/>
          </a:bodyPr>
          <a:lstStyle/>
          <a:p>
            <a:r>
              <a:rPr lang="en-US" dirty="0"/>
              <a:t>Fuzzing – AFL++. Result</a:t>
            </a:r>
          </a:p>
        </p:txBody>
      </p:sp>
      <p:pic>
        <p:nvPicPr>
          <p:cNvPr id="14" name="Content Placeholder 13" descr="Text&#10;&#10;Description automatically generated">
            <a:extLst>
              <a:ext uri="{FF2B5EF4-FFF2-40B4-BE49-F238E27FC236}">
                <a16:creationId xmlns:a16="http://schemas.microsoft.com/office/drawing/2014/main" id="{21B4CC3D-4DF3-4201-B791-16B022AD6DBA}"/>
              </a:ext>
            </a:extLst>
          </p:cNvPr>
          <p:cNvPicPr>
            <a:picLocks noGrp="1" noChangeAspect="1"/>
          </p:cNvPicPr>
          <p:nvPr>
            <p:ph sz="half" idx="1"/>
          </p:nvPr>
        </p:nvPicPr>
        <p:blipFill>
          <a:blip r:embed="rId3"/>
          <a:stretch>
            <a:fillRect/>
          </a:stretch>
        </p:blipFill>
        <p:spPr>
          <a:xfrm>
            <a:off x="457200" y="1437082"/>
            <a:ext cx="4038600" cy="2977362"/>
          </a:xfrm>
        </p:spPr>
      </p:pic>
    </p:spTree>
    <p:extLst>
      <p:ext uri="{BB962C8B-B14F-4D97-AF65-F5344CB8AC3E}">
        <p14:creationId xmlns:p14="http://schemas.microsoft.com/office/powerpoint/2010/main" val="2015758116"/>
      </p:ext>
    </p:extLst>
  </p:cSld>
  <p:clrMapOvr>
    <a:masterClrMapping/>
  </p:clrMapOvr>
</p:sld>
</file>

<file path=ppt/theme/theme1.xml><?xml version="1.0" encoding="utf-8"?>
<a:theme xmlns:a="http://schemas.openxmlformats.org/drawingml/2006/main" name="16 x 9 Corporate Template.2015">
  <a:themeElements>
    <a:clrScheme name="2013 Harmonic colors 3">
      <a:dk1>
        <a:sysClr val="windowText" lastClr="000000"/>
      </a:dk1>
      <a:lt1>
        <a:sysClr val="window" lastClr="FFFFFF"/>
      </a:lt1>
      <a:dk2>
        <a:srgbClr val="052846"/>
      </a:dk2>
      <a:lt2>
        <a:srgbClr val="C8C8BE"/>
      </a:lt2>
      <a:accent1>
        <a:srgbClr val="009DC8"/>
      </a:accent1>
      <a:accent2>
        <a:srgbClr val="87A821"/>
      </a:accent2>
      <a:accent3>
        <a:srgbClr val="A50E57"/>
      </a:accent3>
      <a:accent4>
        <a:srgbClr val="6E6E69"/>
      </a:accent4>
      <a:accent5>
        <a:srgbClr val="C8C8BE"/>
      </a:accent5>
      <a:accent6>
        <a:srgbClr val="A5A59B"/>
      </a:accent6>
      <a:hlink>
        <a:srgbClr val="001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A6003D-1A2D-4BE4-8696-A0D8D5A9F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63B63D0-1ECA-4012-9A3B-DC2F84F2A84E}">
  <ds:schemaRefs>
    <ds:schemaRef ds:uri="http://www.w3.org/XML/1998/namespace"/>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97626F8-A8E4-4290-A13C-8DD7F29863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 x 9 Corporate Template.2015.potx</Template>
  <TotalTime>1748</TotalTime>
  <Words>845</Words>
  <Application>Microsoft Office PowerPoint</Application>
  <PresentationFormat>On-screen Show (16:9)</PresentationFormat>
  <Paragraphs>90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Lucida Grande</vt:lpstr>
      <vt:lpstr>Wingdings</vt:lpstr>
      <vt:lpstr>16 x 9 Corporate Template.2015</vt:lpstr>
      <vt:lpstr>Fuzzing POC</vt:lpstr>
      <vt:lpstr>Fuzzing</vt:lpstr>
      <vt:lpstr>Fuzzing – target</vt:lpstr>
      <vt:lpstr>Fuzzing – LibFuzzer</vt:lpstr>
      <vt:lpstr>Fuzzing – LibFuzzer. Impact on test</vt:lpstr>
      <vt:lpstr>Fuzzing – LibFuzzer. Result</vt:lpstr>
      <vt:lpstr>Fuzzing – AFL++</vt:lpstr>
      <vt:lpstr>Fuzzing – AFL++. Preparation and run</vt:lpstr>
      <vt:lpstr>Fuzzing – AFL++. Result</vt:lpstr>
      <vt:lpstr>Fuzzing – another tools &amp; CI/CD</vt:lpstr>
      <vt:lpstr>Fuzzing – more links</vt:lpstr>
      <vt:lpstr>Fuzzing – comparison and conclusion</vt:lpstr>
      <vt:lpstr>Thank You</vt:lpstr>
    </vt:vector>
  </TitlesOfParts>
  <Company>Daynerhall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 Garrepy</dc:creator>
  <cp:lastModifiedBy>Oleg Fokin</cp:lastModifiedBy>
  <cp:revision>99</cp:revision>
  <dcterms:created xsi:type="dcterms:W3CDTF">2013-07-11T18:57:52Z</dcterms:created>
  <dcterms:modified xsi:type="dcterms:W3CDTF">2022-01-28T07:45:10Z</dcterms:modified>
</cp:coreProperties>
</file>